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xls" ContentType="application/vnd.ms-exce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Default Extension="docx" ContentType="application/vnd.openxmlformats-officedocument.wordprocessingml.document"/>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Default Extension="tiff" ContentType="image/tiff"/>
  <Default Extension="vml" ContentType="application/vnd.openxmlformats-officedocument.vmlDrawing"/>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338" r:id="rId2"/>
    <p:sldId id="345" r:id="rId3"/>
    <p:sldId id="347" r:id="rId4"/>
    <p:sldId id="348" r:id="rId5"/>
    <p:sldId id="342" r:id="rId6"/>
    <p:sldId id="346" r:id="rId7"/>
    <p:sldId id="316" r:id="rId8"/>
    <p:sldId id="317" r:id="rId9"/>
    <p:sldId id="340" r:id="rId10"/>
    <p:sldId id="343" r:id="rId11"/>
    <p:sldId id="341" r:id="rId12"/>
    <p:sldId id="310" r:id="rId13"/>
    <p:sldId id="311" r:id="rId14"/>
    <p:sldId id="313" r:id="rId15"/>
    <p:sldId id="314" r:id="rId16"/>
    <p:sldId id="315" r:id="rId17"/>
    <p:sldId id="319" r:id="rId18"/>
    <p:sldId id="257" r:id="rId19"/>
    <p:sldId id="320" r:id="rId20"/>
    <p:sldId id="321" r:id="rId21"/>
    <p:sldId id="318" r:id="rId22"/>
    <p:sldId id="277" r:id="rId23"/>
    <p:sldId id="324" r:id="rId24"/>
    <p:sldId id="325" r:id="rId25"/>
    <p:sldId id="326" r:id="rId26"/>
    <p:sldId id="339" r:id="rId27"/>
    <p:sldId id="327" r:id="rId28"/>
    <p:sldId id="328" r:id="rId29"/>
    <p:sldId id="329" r:id="rId30"/>
    <p:sldId id="323" r:id="rId31"/>
    <p:sldId id="278" r:id="rId32"/>
    <p:sldId id="279" r:id="rId33"/>
    <p:sldId id="281" r:id="rId34"/>
    <p:sldId id="330" r:id="rId35"/>
    <p:sldId id="296" r:id="rId36"/>
    <p:sldId id="284" r:id="rId37"/>
    <p:sldId id="331" r:id="rId38"/>
    <p:sldId id="283" r:id="rId39"/>
    <p:sldId id="332" r:id="rId40"/>
    <p:sldId id="290" r:id="rId41"/>
    <p:sldId id="333" r:id="rId42"/>
    <p:sldId id="288" r:id="rId43"/>
    <p:sldId id="289" r:id="rId44"/>
    <p:sldId id="266" r:id="rId45"/>
    <p:sldId id="297" r:id="rId46"/>
    <p:sldId id="275" r:id="rId47"/>
    <p:sldId id="334" r:id="rId48"/>
    <p:sldId id="335" r:id="rId49"/>
    <p:sldId id="295" r:id="rId50"/>
    <p:sldId id="294" r:id="rId51"/>
    <p:sldId id="285" r:id="rId52"/>
    <p:sldId id="276" r:id="rId53"/>
    <p:sldId id="291" r:id="rId54"/>
    <p:sldId id="292" r:id="rId55"/>
    <p:sldId id="293" r:id="rId56"/>
    <p:sldId id="336" r:id="rId57"/>
    <p:sldId id="344" r:id="rId58"/>
    <p:sldId id="304" r:id="rId59"/>
    <p:sldId id="305" r:id="rId60"/>
    <p:sldId id="306" r:id="rId61"/>
    <p:sldId id="307" r:id="rId62"/>
    <p:sldId id="308" r:id="rId63"/>
    <p:sldId id="309" r:id="rId64"/>
    <p:sldId id="337"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110"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Abaqus_Temp\Bearing_Cap\Analysis-Mar21-08\Report\Average-Density-205Q.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samba-cavs.hpc.msstate.edu\cavs\cmd\data1\common\ICME\Mg-ICME_Demonstration_Project\ShockTower\shock%20tower%20tests%20data_with_SIMULATION%20NEW.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1758352239868369"/>
          <c:y val="3.0979234213370628E-2"/>
          <c:w val="0.85131522754570965"/>
          <c:h val="0.81795238095237277"/>
        </c:manualLayout>
      </c:layout>
      <c:scatterChart>
        <c:scatterStyle val="smoothMarker"/>
        <c:ser>
          <c:idx val="5"/>
          <c:order val="0"/>
          <c:tx>
            <c:v>FC-0205 0.6% - FEA</c:v>
          </c:tx>
          <c:spPr>
            <a:ln>
              <a:solidFill>
                <a:srgbClr val="00B0F0">
                  <a:alpha val="90000"/>
                </a:srgbClr>
              </a:solidFill>
            </a:ln>
          </c:spPr>
          <c:marker>
            <c:spPr>
              <a:solidFill>
                <a:srgbClr val="00B0F0">
                  <a:alpha val="90000"/>
                </a:srgbClr>
              </a:solidFill>
              <a:ln>
                <a:solidFill>
                  <a:srgbClr val="00B0F0">
                    <a:alpha val="50000"/>
                  </a:srgbClr>
                </a:solidFill>
              </a:ln>
            </c:spPr>
          </c:marker>
          <c:xVal>
            <c:numRef>
              <c:f>'C:\Abaqus_Temp\Bearing_Cap\Analysis-Mar21-08\Report\[Average-Density-FC0205-06.xlsx]Zone-Average'!$A$4:$A$23</c:f>
              <c:numCache>
                <c:formatCode>General</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xVal>
          <c:yVal>
            <c:numRef>
              <c:f>'C:\Abaqus_Temp\Bearing_Cap\Analysis-Mar21-08\Report\[Average-Density-FC0205-06.xlsx]Zone-Average'!$E$4:$E$23</c:f>
              <c:numCache>
                <c:formatCode>General</c:formatCode>
                <c:ptCount val="20"/>
                <c:pt idx="0">
                  <c:v>6.7054379733857346</c:v>
                </c:pt>
                <c:pt idx="1">
                  <c:v>6.7364397862855414</c:v>
                </c:pt>
                <c:pt idx="2">
                  <c:v>6.6999609086808336</c:v>
                </c:pt>
                <c:pt idx="3">
                  <c:v>6.68145246390878</c:v>
                </c:pt>
                <c:pt idx="4">
                  <c:v>6.5187358052687445</c:v>
                </c:pt>
                <c:pt idx="5">
                  <c:v>6.2695509947906833</c:v>
                </c:pt>
                <c:pt idx="6">
                  <c:v>6.4779631802404829</c:v>
                </c:pt>
                <c:pt idx="7">
                  <c:v>6.4945311053054855</c:v>
                </c:pt>
                <c:pt idx="8">
                  <c:v>6.2759453059265864</c:v>
                </c:pt>
                <c:pt idx="9">
                  <c:v>6.5211863816785867</c:v>
                </c:pt>
                <c:pt idx="10">
                  <c:v>6.6652944619397765</c:v>
                </c:pt>
                <c:pt idx="11">
                  <c:v>6.5123287602130704</c:v>
                </c:pt>
                <c:pt idx="12">
                  <c:v>7.0797354914654704</c:v>
                </c:pt>
                <c:pt idx="13">
                  <c:v>6.47746878318996</c:v>
                </c:pt>
                <c:pt idx="14">
                  <c:v>7.0683881394758155</c:v>
                </c:pt>
                <c:pt idx="15">
                  <c:v>6.3193583418180115</c:v>
                </c:pt>
                <c:pt idx="16">
                  <c:v>6.3391687146299134</c:v>
                </c:pt>
                <c:pt idx="17">
                  <c:v>6.7649280269666745</c:v>
                </c:pt>
                <c:pt idx="18">
                  <c:v>6.8223145294738217</c:v>
                </c:pt>
                <c:pt idx="19">
                  <c:v>6.8100005981497445</c:v>
                </c:pt>
              </c:numCache>
            </c:numRef>
          </c:yVal>
          <c:smooth val="1"/>
        </c:ser>
        <c:ser>
          <c:idx val="6"/>
          <c:order val="1"/>
          <c:tx>
            <c:v>FC-0205 1.0% - FEA</c:v>
          </c:tx>
          <c:spPr>
            <a:ln>
              <a:solidFill>
                <a:srgbClr val="00FFFF">
                  <a:alpha val="90000"/>
                </a:srgbClr>
              </a:solidFill>
            </a:ln>
          </c:spPr>
          <c:marker>
            <c:symbol val="square"/>
            <c:size val="7"/>
            <c:spPr>
              <a:solidFill>
                <a:srgbClr val="00FFFF">
                  <a:alpha val="90000"/>
                </a:srgbClr>
              </a:solidFill>
              <a:ln>
                <a:solidFill>
                  <a:srgbClr val="00FFFF">
                    <a:alpha val="90000"/>
                  </a:srgbClr>
                </a:solidFill>
              </a:ln>
            </c:spPr>
          </c:marker>
          <c:xVal>
            <c:numRef>
              <c:f>'C:\Abaqus_Temp\Bearing_Cap\Analysis-Mar21-08\Report\[Average-Density-FC0205-10.xlsx]Zone-Average'!$A$4:$A$23</c:f>
              <c:numCache>
                <c:formatCode>General</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xVal>
          <c:yVal>
            <c:numRef>
              <c:f>'C:\Abaqus_Temp\Bearing_Cap\Analysis-Mar21-08\Report\[Average-Density-FC0205-10.xlsx]Zone-Average'!$E$4:$E$23</c:f>
              <c:numCache>
                <c:formatCode>General</c:formatCode>
                <c:ptCount val="20"/>
                <c:pt idx="0">
                  <c:v>6.6887841597593845</c:v>
                </c:pt>
                <c:pt idx="1">
                  <c:v>6.7287657275854285</c:v>
                </c:pt>
                <c:pt idx="2">
                  <c:v>6.6842400728761415</c:v>
                </c:pt>
                <c:pt idx="3">
                  <c:v>6.7136624118504997</c:v>
                </c:pt>
                <c:pt idx="4">
                  <c:v>6.5027002220220496</c:v>
                </c:pt>
                <c:pt idx="5">
                  <c:v>6.3218504411607555</c:v>
                </c:pt>
                <c:pt idx="6">
                  <c:v>6.4663912429023904</c:v>
                </c:pt>
                <c:pt idx="7">
                  <c:v>6.4800524716966104</c:v>
                </c:pt>
                <c:pt idx="8">
                  <c:v>6.3278010694281646</c:v>
                </c:pt>
                <c:pt idx="9">
                  <c:v>6.4978824418497867</c:v>
                </c:pt>
                <c:pt idx="10">
                  <c:v>6.6960140412988665</c:v>
                </c:pt>
                <c:pt idx="11">
                  <c:v>6.4838900254505534</c:v>
                </c:pt>
                <c:pt idx="12">
                  <c:v>7.0211748173859307</c:v>
                </c:pt>
                <c:pt idx="13">
                  <c:v>6.4516261207401682</c:v>
                </c:pt>
                <c:pt idx="14">
                  <c:v>7.0132715876288136</c:v>
                </c:pt>
                <c:pt idx="15">
                  <c:v>6.3012787829200025</c:v>
                </c:pt>
                <c:pt idx="16">
                  <c:v>6.313855409641822</c:v>
                </c:pt>
                <c:pt idx="17">
                  <c:v>6.7502517838194134</c:v>
                </c:pt>
                <c:pt idx="18">
                  <c:v>6.8026016472697659</c:v>
                </c:pt>
                <c:pt idx="19">
                  <c:v>6.7901921354344124</c:v>
                </c:pt>
              </c:numCache>
            </c:numRef>
          </c:yVal>
          <c:smooth val="1"/>
        </c:ser>
        <c:ser>
          <c:idx val="0"/>
          <c:order val="2"/>
          <c:tx>
            <c:v>205Q - FEA</c:v>
          </c:tx>
          <c:spPr>
            <a:ln w="25400">
              <a:solidFill>
                <a:srgbClr val="000080">
                  <a:alpha val="90000"/>
                </a:srgbClr>
              </a:solidFill>
              <a:prstDash val="solid"/>
            </a:ln>
          </c:spPr>
          <c:marker>
            <c:symbol val="diamond"/>
            <c:size val="7"/>
            <c:spPr>
              <a:solidFill>
                <a:srgbClr val="000080">
                  <a:alpha val="90000"/>
                </a:srgbClr>
              </a:solidFill>
              <a:ln>
                <a:solidFill>
                  <a:srgbClr val="000080">
                    <a:alpha val="90000"/>
                  </a:srgbClr>
                </a:solidFill>
                <a:prstDash val="solid"/>
              </a:ln>
            </c:spPr>
          </c:marker>
          <c:xVal>
            <c:numRef>
              <c:f>'Zone-Average'!$A$3:$A$23</c:f>
              <c:numCache>
                <c:formatCode>General</c:formatCode>
                <c:ptCount val="21"/>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xVal>
          <c:yVal>
            <c:numRef>
              <c:f>'Zone-Average'!$E$3:$E$23</c:f>
              <c:numCache>
                <c:formatCode>0.00</c:formatCode>
                <c:ptCount val="21"/>
                <c:pt idx="1">
                  <c:v>6.7008774808154818</c:v>
                </c:pt>
                <c:pt idx="2">
                  <c:v>6.7266666263290844</c:v>
                </c:pt>
                <c:pt idx="3">
                  <c:v>6.6971669281040445</c:v>
                </c:pt>
                <c:pt idx="4">
                  <c:v>6.6753111751314771</c:v>
                </c:pt>
                <c:pt idx="5">
                  <c:v>6.5065219393992058</c:v>
                </c:pt>
                <c:pt idx="6">
                  <c:v>6.2986032804289094</c:v>
                </c:pt>
                <c:pt idx="7">
                  <c:v>6.4817623279317562</c:v>
                </c:pt>
                <c:pt idx="8">
                  <c:v>6.4963813685105274</c:v>
                </c:pt>
                <c:pt idx="9">
                  <c:v>6.3237623607722311</c:v>
                </c:pt>
                <c:pt idx="10">
                  <c:v>6.4954330689762445</c:v>
                </c:pt>
                <c:pt idx="11">
                  <c:v>6.6813099566574765</c:v>
                </c:pt>
                <c:pt idx="12">
                  <c:v>6.4990544105042423</c:v>
                </c:pt>
                <c:pt idx="13">
                  <c:v>7.0507747526970075</c:v>
                </c:pt>
                <c:pt idx="14">
                  <c:v>6.4585787909079944</c:v>
                </c:pt>
                <c:pt idx="15">
                  <c:v>7.0368924215133299</c:v>
                </c:pt>
                <c:pt idx="16">
                  <c:v>6.3155405157252655</c:v>
                </c:pt>
                <c:pt idx="17">
                  <c:v>6.3190861063834465</c:v>
                </c:pt>
                <c:pt idx="18">
                  <c:v>6.7495311199692374</c:v>
                </c:pt>
                <c:pt idx="19">
                  <c:v>6.8068539045551013</c:v>
                </c:pt>
                <c:pt idx="20">
                  <c:v>6.7912345665485345</c:v>
                </c:pt>
              </c:numCache>
            </c:numRef>
          </c:yVal>
          <c:smooth val="1"/>
        </c:ser>
        <c:ser>
          <c:idx val="1"/>
          <c:order val="3"/>
          <c:tx>
            <c:strRef>
              <c:f>'Zone-Average'!$J$2</c:f>
              <c:strCache>
                <c:ptCount val="1"/>
                <c:pt idx="0">
                  <c:v>Immersion Density</c:v>
                </c:pt>
              </c:strCache>
            </c:strRef>
          </c:tx>
          <c:spPr>
            <a:ln w="25400">
              <a:solidFill>
                <a:srgbClr val="FF00FF"/>
              </a:solidFill>
              <a:prstDash val="solid"/>
            </a:ln>
          </c:spPr>
          <c:marker>
            <c:symbol val="square"/>
            <c:size val="7"/>
            <c:spPr>
              <a:solidFill>
                <a:srgbClr val="FF00FF"/>
              </a:solidFill>
              <a:ln>
                <a:solidFill>
                  <a:srgbClr val="FF00FF"/>
                </a:solidFill>
                <a:prstDash val="solid"/>
              </a:ln>
            </c:spPr>
          </c:marker>
          <c:xVal>
            <c:numRef>
              <c:f>'Zone-Average'!$A$3:$A$23</c:f>
              <c:numCache>
                <c:formatCode>General</c:formatCode>
                <c:ptCount val="21"/>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xVal>
          <c:yVal>
            <c:numRef>
              <c:f>'Zone-Average'!$J$3:$J$23</c:f>
              <c:numCache>
                <c:formatCode>0.00</c:formatCode>
                <c:ptCount val="21"/>
                <c:pt idx="1">
                  <c:v>6.7975642614573815</c:v>
                </c:pt>
                <c:pt idx="2">
                  <c:v>6.8800539508656025</c:v>
                </c:pt>
                <c:pt idx="3">
                  <c:v>6.8270077342386895</c:v>
                </c:pt>
                <c:pt idx="4">
                  <c:v>6.570691736418703</c:v>
                </c:pt>
                <c:pt idx="5">
                  <c:v>6.5059580019462286</c:v>
                </c:pt>
                <c:pt idx="6">
                  <c:v>6.7066632836230795</c:v>
                </c:pt>
                <c:pt idx="7">
                  <c:v>6.7101039805565028</c:v>
                </c:pt>
                <c:pt idx="8">
                  <c:v>6.7983471008415934</c:v>
                </c:pt>
                <c:pt idx="9">
                  <c:v>6.7166443187187612</c:v>
                </c:pt>
                <c:pt idx="10">
                  <c:v>6.5147046654936416</c:v>
                </c:pt>
                <c:pt idx="11">
                  <c:v>6.5901451909873714</c:v>
                </c:pt>
                <c:pt idx="12">
                  <c:v>6.5405651490733074</c:v>
                </c:pt>
                <c:pt idx="13">
                  <c:v>6.9813876995817123</c:v>
                </c:pt>
                <c:pt idx="14">
                  <c:v>6.5814774812742831</c:v>
                </c:pt>
                <c:pt idx="15">
                  <c:v>6.9636687384137534</c:v>
                </c:pt>
                <c:pt idx="16">
                  <c:v>6.4821552279210355</c:v>
                </c:pt>
                <c:pt idx="17">
                  <c:v>6.4971220131170284</c:v>
                </c:pt>
                <c:pt idx="18">
                  <c:v>6.9549511353215721</c:v>
                </c:pt>
                <c:pt idx="19">
                  <c:v>6.718597636171566</c:v>
                </c:pt>
                <c:pt idx="20">
                  <c:v>6.7113439817278877</c:v>
                </c:pt>
              </c:numCache>
            </c:numRef>
          </c:yVal>
          <c:smooth val="1"/>
        </c:ser>
        <c:ser>
          <c:idx val="2"/>
          <c:order val="4"/>
          <c:tx>
            <c:strRef>
              <c:f>'Zone-Average'!$K$2</c:f>
              <c:strCache>
                <c:ptCount val="1"/>
                <c:pt idx="0">
                  <c:v>Image Analysis</c:v>
                </c:pt>
              </c:strCache>
            </c:strRef>
          </c:tx>
          <c:spPr>
            <a:ln w="25400">
              <a:solidFill>
                <a:srgbClr val="00FF00"/>
              </a:solidFill>
              <a:prstDash val="solid"/>
            </a:ln>
          </c:spPr>
          <c:marker>
            <c:symbol val="triangle"/>
            <c:size val="7"/>
            <c:spPr>
              <a:solidFill>
                <a:srgbClr val="00FF00"/>
              </a:solidFill>
              <a:ln>
                <a:solidFill>
                  <a:srgbClr val="00FF00"/>
                </a:solidFill>
                <a:prstDash val="solid"/>
              </a:ln>
            </c:spPr>
          </c:marker>
          <c:xVal>
            <c:numRef>
              <c:f>'Zone-Average'!$A$3:$A$23</c:f>
              <c:numCache>
                <c:formatCode>General</c:formatCode>
                <c:ptCount val="21"/>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xVal>
          <c:yVal>
            <c:numRef>
              <c:f>'Zone-Average'!$K$3:$K$23</c:f>
              <c:numCache>
                <c:formatCode>0.00</c:formatCode>
                <c:ptCount val="21"/>
                <c:pt idx="1">
                  <c:v>6.7908439863496914</c:v>
                </c:pt>
                <c:pt idx="2">
                  <c:v>6.9006682071424104</c:v>
                </c:pt>
                <c:pt idx="3">
                  <c:v>6.8408620379044116</c:v>
                </c:pt>
                <c:pt idx="4">
                  <c:v>6.594770174301229</c:v>
                </c:pt>
                <c:pt idx="5">
                  <c:v>6.5578566255308095</c:v>
                </c:pt>
                <c:pt idx="6">
                  <c:v>6.7569254302912372</c:v>
                </c:pt>
                <c:pt idx="7">
                  <c:v>6.8490399141902572</c:v>
                </c:pt>
                <c:pt idx="8">
                  <c:v>6.8119915842776404</c:v>
                </c:pt>
                <c:pt idx="9">
                  <c:v>6.7291774155540534</c:v>
                </c:pt>
                <c:pt idx="10">
                  <c:v>6.5496906100353103</c:v>
                </c:pt>
                <c:pt idx="11">
                  <c:v>6.5890218607635909</c:v>
                </c:pt>
                <c:pt idx="12">
                  <c:v>6.5051430672788486</c:v>
                </c:pt>
                <c:pt idx="13">
                  <c:v>6.9406763334174464</c:v>
                </c:pt>
                <c:pt idx="14">
                  <c:v>6.4948672854576834</c:v>
                </c:pt>
                <c:pt idx="15">
                  <c:v>6.9448631449014124</c:v>
                </c:pt>
                <c:pt idx="16">
                  <c:v>6.4207249994523492</c:v>
                </c:pt>
                <c:pt idx="17">
                  <c:v>6.4565880329069865</c:v>
                </c:pt>
                <c:pt idx="18">
                  <c:v>6.9091188969310382</c:v>
                </c:pt>
                <c:pt idx="19">
                  <c:v>6.6894923600072467</c:v>
                </c:pt>
                <c:pt idx="20">
                  <c:v>6.6788478222067456</c:v>
                </c:pt>
              </c:numCache>
            </c:numRef>
          </c:yVal>
          <c:smooth val="1"/>
        </c:ser>
        <c:ser>
          <c:idx val="3"/>
          <c:order val="5"/>
          <c:tx>
            <c:strRef>
              <c:f>'Zone-Average'!$L$2</c:f>
              <c:strCache>
                <c:ptCount val="1"/>
                <c:pt idx="0">
                  <c:v>X-Ray</c:v>
                </c:pt>
              </c:strCache>
            </c:strRef>
          </c:tx>
          <c:spPr>
            <a:ln w="25400">
              <a:solidFill>
                <a:srgbClr val="FF0000"/>
              </a:solidFill>
              <a:prstDash val="solid"/>
            </a:ln>
          </c:spPr>
          <c:marker>
            <c:symbol val="x"/>
            <c:size val="5"/>
            <c:spPr>
              <a:solidFill>
                <a:srgbClr val="FF0000"/>
              </a:solidFill>
              <a:ln w="9525">
                <a:noFill/>
              </a:ln>
            </c:spPr>
          </c:marker>
          <c:xVal>
            <c:numRef>
              <c:f>'Zone-Average'!$A$3:$A$23</c:f>
              <c:numCache>
                <c:formatCode>General</c:formatCode>
                <c:ptCount val="21"/>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xVal>
          <c:yVal>
            <c:numRef>
              <c:f>'Zone-Average'!$L$3:$L$23</c:f>
              <c:numCache>
                <c:formatCode>0.00</c:formatCode>
                <c:ptCount val="21"/>
                <c:pt idx="1">
                  <c:v>6.6562000000000001</c:v>
                </c:pt>
                <c:pt idx="2">
                  <c:v>6.7324999999999999</c:v>
                </c:pt>
                <c:pt idx="3">
                  <c:v>6.6814999999999998</c:v>
                </c:pt>
                <c:pt idx="4">
                  <c:v>6.5893000000000024</c:v>
                </c:pt>
                <c:pt idx="5">
                  <c:v>6.4276</c:v>
                </c:pt>
                <c:pt idx="6">
                  <c:v>6.6238999999999955</c:v>
                </c:pt>
                <c:pt idx="7">
                  <c:v>6.6387999999999998</c:v>
                </c:pt>
                <c:pt idx="8">
                  <c:v>6.6683999999999966</c:v>
                </c:pt>
                <c:pt idx="9">
                  <c:v>6.6722999999999999</c:v>
                </c:pt>
                <c:pt idx="10">
                  <c:v>6.4965999999999999</c:v>
                </c:pt>
                <c:pt idx="11">
                  <c:v>6.6581999999999955</c:v>
                </c:pt>
                <c:pt idx="12">
                  <c:v>6.5556000000000001</c:v>
                </c:pt>
                <c:pt idx="13">
                  <c:v>6.9855999999999998</c:v>
                </c:pt>
                <c:pt idx="14">
                  <c:v>6.5911</c:v>
                </c:pt>
                <c:pt idx="15">
                  <c:v>7.03</c:v>
                </c:pt>
                <c:pt idx="16">
                  <c:v>6.4234999999999998</c:v>
                </c:pt>
                <c:pt idx="17">
                  <c:v>6.5124999999999975</c:v>
                </c:pt>
                <c:pt idx="18">
                  <c:v>6.8192000000000004</c:v>
                </c:pt>
                <c:pt idx="19">
                  <c:v>6.6790000000000003</c:v>
                </c:pt>
                <c:pt idx="20">
                  <c:v>6.7023999999999999</c:v>
                </c:pt>
              </c:numCache>
            </c:numRef>
          </c:yVal>
          <c:smooth val="1"/>
        </c:ser>
        <c:ser>
          <c:idx val="4"/>
          <c:order val="6"/>
          <c:tx>
            <c:strRef>
              <c:f>'Zone-Average'!$M$2</c:f>
              <c:strCache>
                <c:ptCount val="1"/>
                <c:pt idx="0">
                  <c:v>Metaldyne</c:v>
                </c:pt>
              </c:strCache>
            </c:strRef>
          </c:tx>
          <c:spPr>
            <a:ln w="25400">
              <a:solidFill>
                <a:srgbClr val="800080"/>
              </a:solidFill>
              <a:prstDash val="solid"/>
            </a:ln>
          </c:spPr>
          <c:marker>
            <c:symbol val="star"/>
            <c:size val="7"/>
            <c:spPr>
              <a:noFill/>
              <a:ln>
                <a:solidFill>
                  <a:srgbClr val="800080"/>
                </a:solidFill>
                <a:prstDash val="solid"/>
              </a:ln>
            </c:spPr>
          </c:marker>
          <c:xVal>
            <c:numRef>
              <c:f>'Zone-Average'!$A$3:$A$23</c:f>
              <c:numCache>
                <c:formatCode>General</c:formatCode>
                <c:ptCount val="21"/>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xVal>
          <c:yVal>
            <c:numRef>
              <c:f>'Zone-Average'!$M$3:$M$23</c:f>
              <c:numCache>
                <c:formatCode>0.00</c:formatCode>
                <c:ptCount val="21"/>
                <c:pt idx="1">
                  <c:v>6.96</c:v>
                </c:pt>
                <c:pt idx="2">
                  <c:v>6.99</c:v>
                </c:pt>
                <c:pt idx="3">
                  <c:v>6.9700000000000024</c:v>
                </c:pt>
                <c:pt idx="4">
                  <c:v>6.63</c:v>
                </c:pt>
                <c:pt idx="5">
                  <c:v>6.55</c:v>
                </c:pt>
                <c:pt idx="6">
                  <c:v>6.79</c:v>
                </c:pt>
                <c:pt idx="7">
                  <c:v>6.99</c:v>
                </c:pt>
                <c:pt idx="8">
                  <c:v>7.01</c:v>
                </c:pt>
                <c:pt idx="9">
                  <c:v>6.8199999999999985</c:v>
                </c:pt>
                <c:pt idx="10">
                  <c:v>6.57</c:v>
                </c:pt>
                <c:pt idx="11">
                  <c:v>6.6199999999999966</c:v>
                </c:pt>
                <c:pt idx="12">
                  <c:v>6.68</c:v>
                </c:pt>
                <c:pt idx="13">
                  <c:v>6.4</c:v>
                </c:pt>
                <c:pt idx="14">
                  <c:v>6.6899999999999995</c:v>
                </c:pt>
                <c:pt idx="15">
                  <c:v>6.44</c:v>
                </c:pt>
                <c:pt idx="16">
                  <c:v>6.6899999999999995</c:v>
                </c:pt>
                <c:pt idx="17">
                  <c:v>6.6899999999999995</c:v>
                </c:pt>
                <c:pt idx="18">
                  <c:v>7</c:v>
                </c:pt>
                <c:pt idx="19">
                  <c:v>6.68</c:v>
                </c:pt>
                <c:pt idx="20">
                  <c:v>6.6899999999999995</c:v>
                </c:pt>
              </c:numCache>
            </c:numRef>
          </c:yVal>
          <c:smooth val="1"/>
        </c:ser>
        <c:axId val="108710144"/>
        <c:axId val="108790528"/>
      </c:scatterChart>
      <c:valAx>
        <c:axId val="108710144"/>
        <c:scaling>
          <c:orientation val="minMax"/>
          <c:max val="21"/>
          <c:min val="0"/>
        </c:scaling>
        <c:axPos val="b"/>
        <c:majorGridlines>
          <c:spPr>
            <a:ln w="3175">
              <a:solidFill>
                <a:srgbClr val="000000"/>
              </a:solidFill>
              <a:prstDash val="sysDash"/>
            </a:ln>
          </c:spPr>
        </c:majorGridlines>
        <c:title>
          <c:tx>
            <c:rich>
              <a:bodyPr/>
              <a:lstStyle/>
              <a:p>
                <a:pPr>
                  <a:defRPr sz="1000" b="1" i="0" u="none" strike="noStrike" baseline="0">
                    <a:solidFill>
                      <a:srgbClr val="000000"/>
                    </a:solidFill>
                    <a:latin typeface="Arial"/>
                    <a:ea typeface="Arial"/>
                    <a:cs typeface="Arial"/>
                  </a:defRPr>
                </a:pPr>
                <a:r>
                  <a:rPr lang="en-US" sz="1000" baseline="0"/>
                  <a:t>Zones</a:t>
                </a:r>
              </a:p>
            </c:rich>
          </c:tx>
          <c:layout>
            <c:manualLayout>
              <c:xMode val="edge"/>
              <c:yMode val="edge"/>
              <c:x val="0.44703294900637425"/>
              <c:y val="0.92892156862745101"/>
            </c:manualLayout>
          </c:layout>
          <c:spPr>
            <a:noFill/>
            <a:ln w="25400">
              <a:noFill/>
            </a:ln>
          </c:spPr>
        </c:title>
        <c:numFmt formatCode="General" sourceLinked="1"/>
        <c:tickLblPos val="nextTo"/>
        <c:spPr>
          <a:ln w="3175">
            <a:solidFill>
              <a:srgbClr val="000000"/>
            </a:solidFill>
            <a:prstDash val="solid"/>
          </a:ln>
        </c:spPr>
        <c:txPr>
          <a:bodyPr rot="0" vert="horz"/>
          <a:lstStyle/>
          <a:p>
            <a:pPr>
              <a:defRPr sz="800" b="1" i="0" u="none" strike="noStrike" baseline="0">
                <a:solidFill>
                  <a:srgbClr val="000000"/>
                </a:solidFill>
                <a:latin typeface="Arial"/>
                <a:ea typeface="Arial"/>
                <a:cs typeface="Arial"/>
              </a:defRPr>
            </a:pPr>
            <a:endParaRPr lang="en-US"/>
          </a:p>
        </c:txPr>
        <c:crossAx val="108790528"/>
        <c:crosses val="autoZero"/>
        <c:crossBetween val="midCat"/>
        <c:majorUnit val="1"/>
      </c:valAx>
      <c:valAx>
        <c:axId val="108790528"/>
        <c:scaling>
          <c:orientation val="minMax"/>
          <c:max val="7.2"/>
          <c:min val="6.2"/>
        </c:scaling>
        <c:axPos val="l"/>
        <c:majorGridlines>
          <c:spPr>
            <a:ln w="3175">
              <a:solidFill>
                <a:srgbClr val="000000"/>
              </a:solidFill>
              <a:prstDash val="lgDash"/>
            </a:ln>
          </c:spPr>
        </c:majorGridlines>
        <c:title>
          <c:tx>
            <c:rich>
              <a:bodyPr/>
              <a:lstStyle/>
              <a:p>
                <a:pPr>
                  <a:defRPr sz="1200" b="1" i="0" u="none" strike="noStrike" baseline="0">
                    <a:solidFill>
                      <a:srgbClr val="000000"/>
                    </a:solidFill>
                    <a:latin typeface="Arial"/>
                    <a:ea typeface="Arial"/>
                    <a:cs typeface="Arial"/>
                  </a:defRPr>
                </a:pPr>
                <a:r>
                  <a:rPr lang="en-US" sz="1200" baseline="0"/>
                  <a:t>Average Densities (g/cc)</a:t>
                </a:r>
              </a:p>
            </c:rich>
          </c:tx>
          <c:layout>
            <c:manualLayout>
              <c:xMode val="edge"/>
              <c:yMode val="edge"/>
              <c:x val="0"/>
              <c:y val="0.13044812413154241"/>
            </c:manualLayout>
          </c:layout>
          <c:spPr>
            <a:noFill/>
            <a:ln w="25400">
              <a:noFill/>
            </a:ln>
          </c:spPr>
        </c:title>
        <c:numFmt formatCode="0.0" sourceLinked="0"/>
        <c:tickLblPos val="nextTo"/>
        <c:spPr>
          <a:ln w="3175">
            <a:solidFill>
              <a:srgbClr val="000000"/>
            </a:solidFill>
            <a:prstDash val="solid"/>
          </a:ln>
        </c:spPr>
        <c:txPr>
          <a:bodyPr rot="0" vert="horz"/>
          <a:lstStyle/>
          <a:p>
            <a:pPr>
              <a:defRPr sz="800" b="1" i="0" u="none" strike="noStrike" baseline="0">
                <a:solidFill>
                  <a:srgbClr val="000000"/>
                </a:solidFill>
                <a:latin typeface="Arial"/>
                <a:ea typeface="Arial"/>
                <a:cs typeface="Arial"/>
              </a:defRPr>
            </a:pPr>
            <a:endParaRPr lang="en-US"/>
          </a:p>
        </c:txPr>
        <c:crossAx val="108710144"/>
        <c:crosses val="autoZero"/>
        <c:crossBetween val="midCat"/>
      </c:valAx>
      <c:spPr>
        <a:solidFill>
          <a:srgbClr val="FFFF99"/>
        </a:solidFill>
        <a:ln w="12700">
          <a:solidFill>
            <a:srgbClr val="808080"/>
          </a:solidFill>
          <a:prstDash val="solid"/>
        </a:ln>
      </c:spPr>
    </c:plotArea>
    <c:legend>
      <c:legendPos val="r"/>
      <c:layout>
        <c:manualLayout>
          <c:xMode val="edge"/>
          <c:yMode val="edge"/>
          <c:x val="0.13332399128075087"/>
          <c:y val="3.0878493129535923E-6"/>
          <c:w val="0.76694835020622465"/>
          <c:h val="0.14645630693222564"/>
        </c:manualLayout>
      </c:layout>
      <c:spPr>
        <a:solidFill>
          <a:srgbClr val="FFFFFF"/>
        </a:solidFill>
        <a:ln w="3175">
          <a:solidFill>
            <a:srgbClr val="000000"/>
          </a:solidFill>
          <a:prstDash val="solid"/>
        </a:ln>
      </c:spPr>
      <c:txPr>
        <a:bodyPr/>
        <a:lstStyle/>
        <a:p>
          <a:pPr>
            <a:defRPr sz="800" b="1" i="0" u="none" strike="noStrike" baseline="0">
              <a:solidFill>
                <a:srgbClr val="000000"/>
              </a:solidFill>
              <a:latin typeface="Arial"/>
              <a:ea typeface="Arial"/>
              <a:cs typeface="Arial"/>
            </a:defRPr>
          </a:pPr>
          <a:endParaRPr lang="en-US"/>
        </a:p>
      </c:txPr>
    </c:legend>
    <c:plotVisOnly val="1"/>
    <c:dispBlanksAs val="gap"/>
  </c:chart>
  <c:spPr>
    <a:solidFill>
      <a:schemeClr val="bg1"/>
    </a:solid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1400"/>
            </a:pPr>
            <a:r>
              <a:rPr lang="en-US" sz="1400"/>
              <a:t>Load-Displacement </a:t>
            </a:r>
          </a:p>
        </c:rich>
      </c:tx>
      <c:layout>
        <c:manualLayout>
          <c:xMode val="edge"/>
          <c:yMode val="edge"/>
          <c:x val="0.21640362889421441"/>
          <c:y val="3.1833036999407392E-2"/>
        </c:manualLayout>
      </c:layout>
    </c:title>
    <c:plotArea>
      <c:layout>
        <c:manualLayout>
          <c:layoutTarget val="inner"/>
          <c:xMode val="edge"/>
          <c:yMode val="edge"/>
          <c:x val="0.21773422343946219"/>
          <c:y val="0.16019473372280091"/>
          <c:w val="0.5351577656053863"/>
          <c:h val="0.57973329946660002"/>
        </c:manualLayout>
      </c:layout>
      <c:scatterChart>
        <c:scatterStyle val="lineMarker"/>
        <c:ser>
          <c:idx val="0"/>
          <c:order val="0"/>
          <c:tx>
            <c:v>Test</c:v>
          </c:tx>
          <c:marker>
            <c:symbol val="none"/>
          </c:marker>
          <c:xVal>
            <c:numRef>
              <c:f>Sheet1!$R$4:$R$2279</c:f>
              <c:numCache>
                <c:formatCode>General</c:formatCode>
                <c:ptCount val="2276"/>
                <c:pt idx="0">
                  <c:v>9.2078810757284068E-4</c:v>
                </c:pt>
                <c:pt idx="1">
                  <c:v>9.3507041945215766E-4</c:v>
                </c:pt>
                <c:pt idx="2">
                  <c:v>4.8609787164135519E-3</c:v>
                </c:pt>
                <c:pt idx="3">
                  <c:v>1.5292723139923581E-2</c:v>
                </c:pt>
                <c:pt idx="4">
                  <c:v>2.8676843498452682E-2</c:v>
                </c:pt>
                <c:pt idx="5">
                  <c:v>4.1035447074316812E-2</c:v>
                </c:pt>
                <c:pt idx="6">
                  <c:v>5.2891009980761912E-2</c:v>
                </c:pt>
                <c:pt idx="7">
                  <c:v>6.3553010595253798E-2</c:v>
                </c:pt>
                <c:pt idx="8">
                  <c:v>7.4521098613780284E-2</c:v>
                </c:pt>
                <c:pt idx="9">
                  <c:v>8.5367165700571707E-2</c:v>
                </c:pt>
                <c:pt idx="10">
                  <c:v>9.6867758260826248E-2</c:v>
                </c:pt>
                <c:pt idx="11">
                  <c:v>0.10724935953760067</c:v>
                </c:pt>
                <c:pt idx="12">
                  <c:v>0.11808728853986435</c:v>
                </c:pt>
                <c:pt idx="13">
                  <c:v>0.12829945375929502</c:v>
                </c:pt>
                <c:pt idx="14">
                  <c:v>0.13811563725330195</c:v>
                </c:pt>
                <c:pt idx="15">
                  <c:v>0.14908205615474179</c:v>
                </c:pt>
                <c:pt idx="16">
                  <c:v>0.16047872895951748</c:v>
                </c:pt>
                <c:pt idx="17">
                  <c:v>0.17037625054508698</c:v>
                </c:pt>
                <c:pt idx="18">
                  <c:v>0.18067562861980466</c:v>
                </c:pt>
                <c:pt idx="19">
                  <c:v>0.19198287935557207</c:v>
                </c:pt>
                <c:pt idx="20">
                  <c:v>0.20278439738921294</c:v>
                </c:pt>
                <c:pt idx="21">
                  <c:v>0.2134519696037086</c:v>
                </c:pt>
                <c:pt idx="22">
                  <c:v>0.2243303404199099</c:v>
                </c:pt>
                <c:pt idx="23">
                  <c:v>0.23539834436158621</c:v>
                </c:pt>
                <c:pt idx="24">
                  <c:v>0.24609457649070871</c:v>
                </c:pt>
                <c:pt idx="25">
                  <c:v>0.25903111132521395</c:v>
                </c:pt>
                <c:pt idx="26">
                  <c:v>0.26981527128345761</c:v>
                </c:pt>
                <c:pt idx="27">
                  <c:v>0.28115835203714257</c:v>
                </c:pt>
                <c:pt idx="28">
                  <c:v>0.29330008036667465</c:v>
                </c:pt>
                <c:pt idx="29">
                  <c:v>0.30381519947889046</c:v>
                </c:pt>
                <c:pt idx="30">
                  <c:v>0.31656550354537238</c:v>
                </c:pt>
                <c:pt idx="31">
                  <c:v>0.32734617266989918</c:v>
                </c:pt>
                <c:pt idx="32">
                  <c:v>0.33841154141851082</c:v>
                </c:pt>
                <c:pt idx="33">
                  <c:v>0.35086577070368385</c:v>
                </c:pt>
                <c:pt idx="34">
                  <c:v>0.36245618415246372</c:v>
                </c:pt>
                <c:pt idx="35">
                  <c:v>0.37495450039087541</c:v>
                </c:pt>
                <c:pt idx="36">
                  <c:v>0.3855022965030569</c:v>
                </c:pt>
                <c:pt idx="37">
                  <c:v>0.39791363060676332</c:v>
                </c:pt>
                <c:pt idx="38">
                  <c:v>0.40925358126875488</c:v>
                </c:pt>
                <c:pt idx="39">
                  <c:v>0.42140340571780927</c:v>
                </c:pt>
                <c:pt idx="40">
                  <c:v>0.43354345207073519</c:v>
                </c:pt>
                <c:pt idx="41">
                  <c:v>0.44477014692342071</c:v>
                </c:pt>
                <c:pt idx="42">
                  <c:v>0.45534065906167148</c:v>
                </c:pt>
                <c:pt idx="43">
                  <c:v>0.46772180922833462</c:v>
                </c:pt>
                <c:pt idx="44">
                  <c:v>0.48075989504657746</c:v>
                </c:pt>
                <c:pt idx="45">
                  <c:v>0.49167700501009431</c:v>
                </c:pt>
                <c:pt idx="46">
                  <c:v>0.50317117464760752</c:v>
                </c:pt>
                <c:pt idx="47">
                  <c:v>0.51602210461965559</c:v>
                </c:pt>
                <c:pt idx="48">
                  <c:v>0.52649199876788078</c:v>
                </c:pt>
                <c:pt idx="49">
                  <c:v>0.53884058690489389</c:v>
                </c:pt>
                <c:pt idx="50">
                  <c:v>0.55077157039374181</c:v>
                </c:pt>
                <c:pt idx="51">
                  <c:v>0.56292424703686894</c:v>
                </c:pt>
                <c:pt idx="52">
                  <c:v>0.57434400287400456</c:v>
                </c:pt>
                <c:pt idx="53">
                  <c:v>0.58531708329390109</c:v>
                </c:pt>
                <c:pt idx="54">
                  <c:v>0.59850657723322276</c:v>
                </c:pt>
                <c:pt idx="55">
                  <c:v>0.60926616806663236</c:v>
                </c:pt>
                <c:pt idx="56">
                  <c:v>0.62131434878171221</c:v>
                </c:pt>
                <c:pt idx="57">
                  <c:v>0.63347387824780865</c:v>
                </c:pt>
                <c:pt idx="58">
                  <c:v>0.64489006566629381</c:v>
                </c:pt>
                <c:pt idx="59">
                  <c:v>0.65718283738725591</c:v>
                </c:pt>
                <c:pt idx="60">
                  <c:v>0.66986281060842856</c:v>
                </c:pt>
                <c:pt idx="61">
                  <c:v>0.68056462157674058</c:v>
                </c:pt>
                <c:pt idx="62">
                  <c:v>0.6928978891379125</c:v>
                </c:pt>
                <c:pt idx="63">
                  <c:v>0.70427068784122149</c:v>
                </c:pt>
                <c:pt idx="64">
                  <c:v>0.7047329801505251</c:v>
                </c:pt>
                <c:pt idx="65">
                  <c:v>0.71703905048726213</c:v>
                </c:pt>
                <c:pt idx="66">
                  <c:v>0.72875382373649034</c:v>
                </c:pt>
                <c:pt idx="67">
                  <c:v>0.74059214989652156</c:v>
                </c:pt>
                <c:pt idx="68">
                  <c:v>0.75335919279411956</c:v>
                </c:pt>
                <c:pt idx="69">
                  <c:v>0.7638607481112295</c:v>
                </c:pt>
                <c:pt idx="70">
                  <c:v>0.77493601192712791</c:v>
                </c:pt>
                <c:pt idx="71">
                  <c:v>0.7875612816982015</c:v>
                </c:pt>
                <c:pt idx="72">
                  <c:v>0.7997522896908037</c:v>
                </c:pt>
                <c:pt idx="73">
                  <c:v>0.81100097867271592</c:v>
                </c:pt>
                <c:pt idx="74">
                  <c:v>0.82309060225397457</c:v>
                </c:pt>
                <c:pt idx="75">
                  <c:v>0.83469663294267615</c:v>
                </c:pt>
                <c:pt idx="76">
                  <c:v>0.84571025019987922</c:v>
                </c:pt>
                <c:pt idx="77">
                  <c:v>0.85833667710477624</c:v>
                </c:pt>
                <c:pt idx="78">
                  <c:v>0.86967327909656134</c:v>
                </c:pt>
                <c:pt idx="79">
                  <c:v>0.88117642263352025</c:v>
                </c:pt>
                <c:pt idx="80">
                  <c:v>0.89253309594596508</c:v>
                </c:pt>
                <c:pt idx="81">
                  <c:v>0.90521862120662733</c:v>
                </c:pt>
                <c:pt idx="82">
                  <c:v>0.91563015379247181</c:v>
                </c:pt>
                <c:pt idx="83">
                  <c:v>0.926789265182417</c:v>
                </c:pt>
                <c:pt idx="84">
                  <c:v>0.93990986687566025</c:v>
                </c:pt>
                <c:pt idx="85">
                  <c:v>0.95054781679278832</c:v>
                </c:pt>
                <c:pt idx="86">
                  <c:v>0.96350236283482449</c:v>
                </c:pt>
                <c:pt idx="87">
                  <c:v>0.97436052671394857</c:v>
                </c:pt>
                <c:pt idx="88">
                  <c:v>0.98574890849001962</c:v>
                </c:pt>
                <c:pt idx="89">
                  <c:v>0.99784483379632083</c:v>
                </c:pt>
                <c:pt idx="90">
                  <c:v>1.0098502743856228</c:v>
                </c:pt>
                <c:pt idx="91">
                  <c:v>1.0209700613192521</c:v>
                </c:pt>
                <c:pt idx="92">
                  <c:v>1.0325997926368418</c:v>
                </c:pt>
                <c:pt idx="93">
                  <c:v>1.0444474600996221</c:v>
                </c:pt>
                <c:pt idx="94">
                  <c:v>1.0564868665920237</c:v>
                </c:pt>
                <c:pt idx="95">
                  <c:v>1.0678314223483438</c:v>
                </c:pt>
                <c:pt idx="96">
                  <c:v>1.0791267034147176</c:v>
                </c:pt>
                <c:pt idx="97">
                  <c:v>1.0898998433856038</c:v>
                </c:pt>
                <c:pt idx="98">
                  <c:v>1.1027484548634701</c:v>
                </c:pt>
                <c:pt idx="99">
                  <c:v>1.1139460384278119</c:v>
                </c:pt>
                <c:pt idx="100">
                  <c:v>1.1260169852884161</c:v>
                </c:pt>
                <c:pt idx="101">
                  <c:v>1.13858978601195</c:v>
                </c:pt>
                <c:pt idx="102">
                  <c:v>1.1495963828918179</c:v>
                </c:pt>
                <c:pt idx="103">
                  <c:v>1.1621439328336423</c:v>
                </c:pt>
                <c:pt idx="104">
                  <c:v>1.1736330469815641</c:v>
                </c:pt>
                <c:pt idx="105">
                  <c:v>1.186213355153368</c:v>
                </c:pt>
                <c:pt idx="106">
                  <c:v>1.1974018834705515</c:v>
                </c:pt>
                <c:pt idx="107">
                  <c:v>1.2088123150129833</c:v>
                </c:pt>
                <c:pt idx="108">
                  <c:v>1.2198926160526415</c:v>
                </c:pt>
                <c:pt idx="109">
                  <c:v>1.2311055228963401</c:v>
                </c:pt>
                <c:pt idx="110">
                  <c:v>1.2435266488491055</c:v>
                </c:pt>
                <c:pt idx="111">
                  <c:v>1.2552745576778594</c:v>
                </c:pt>
                <c:pt idx="112">
                  <c:v>1.2669171918166655</c:v>
                </c:pt>
                <c:pt idx="113">
                  <c:v>1.2780613043835749</c:v>
                </c:pt>
                <c:pt idx="114">
                  <c:v>1.2894320713439162</c:v>
                </c:pt>
                <c:pt idx="115">
                  <c:v>1.3009655867496197</c:v>
                </c:pt>
                <c:pt idx="116">
                  <c:v>1.3126481566295602</c:v>
                </c:pt>
                <c:pt idx="117">
                  <c:v>1.3238661167705206</c:v>
                </c:pt>
                <c:pt idx="118">
                  <c:v>1.3361265260209001</c:v>
                </c:pt>
                <c:pt idx="119">
                  <c:v>1.3479453807794544</c:v>
                </c:pt>
                <c:pt idx="120">
                  <c:v>1.3590755360509283</c:v>
                </c:pt>
                <c:pt idx="121">
                  <c:v>1.3713961725788302</c:v>
                </c:pt>
                <c:pt idx="122">
                  <c:v>1.3830625151812481</c:v>
                </c:pt>
                <c:pt idx="123">
                  <c:v>1.39610527165438</c:v>
                </c:pt>
                <c:pt idx="124">
                  <c:v>1.406817895165299</c:v>
                </c:pt>
                <c:pt idx="125">
                  <c:v>1.4188420904536798</c:v>
                </c:pt>
                <c:pt idx="126">
                  <c:v>1.431280830045216</c:v>
                </c:pt>
                <c:pt idx="127">
                  <c:v>1.4422787748855921</c:v>
                </c:pt>
                <c:pt idx="128">
                  <c:v>1.4548901916018244</c:v>
                </c:pt>
                <c:pt idx="129">
                  <c:v>1.4662566501793517</c:v>
                </c:pt>
                <c:pt idx="130">
                  <c:v>1.4784627859167521</c:v>
                </c:pt>
                <c:pt idx="131">
                  <c:v>1.4834885196937821</c:v>
                </c:pt>
                <c:pt idx="132">
                  <c:v>1.4900940517177075</c:v>
                </c:pt>
                <c:pt idx="133">
                  <c:v>1.5022472223249288</c:v>
                </c:pt>
                <c:pt idx="134">
                  <c:v>1.5135707385035557</c:v>
                </c:pt>
                <c:pt idx="135">
                  <c:v>1.5247621018521844</c:v>
                </c:pt>
                <c:pt idx="136">
                  <c:v>1.5382528172017764</c:v>
                </c:pt>
                <c:pt idx="137">
                  <c:v>1.5495943345573635</c:v>
                </c:pt>
                <c:pt idx="138">
                  <c:v>1.5620314695218434</c:v>
                </c:pt>
                <c:pt idx="139">
                  <c:v>1.5726733924038698</c:v>
                </c:pt>
                <c:pt idx="140">
                  <c:v>1.5849928729749139</c:v>
                </c:pt>
                <c:pt idx="141">
                  <c:v>1.597991207812929</c:v>
                </c:pt>
                <c:pt idx="142">
                  <c:v>1.6090771279721541</c:v>
                </c:pt>
                <c:pt idx="143">
                  <c:v>1.6214682629366255</c:v>
                </c:pt>
                <c:pt idx="144">
                  <c:v>1.633281245439973</c:v>
                </c:pt>
                <c:pt idx="145">
                  <c:v>1.6457644109704463</c:v>
                </c:pt>
                <c:pt idx="146">
                  <c:v>1.6581226599601462</c:v>
                </c:pt>
                <c:pt idx="147">
                  <c:v>1.6698833305497831</c:v>
                </c:pt>
                <c:pt idx="148">
                  <c:v>1.6824265391888615</c:v>
                </c:pt>
                <c:pt idx="149">
                  <c:v>1.6945805076037679</c:v>
                </c:pt>
                <c:pt idx="150">
                  <c:v>1.7052421706923793</c:v>
                </c:pt>
                <c:pt idx="151">
                  <c:v>1.7182224941647666</c:v>
                </c:pt>
                <c:pt idx="152">
                  <c:v>1.7304741067844298</c:v>
                </c:pt>
                <c:pt idx="153">
                  <c:v>1.7432514118293758</c:v>
                </c:pt>
                <c:pt idx="154">
                  <c:v>1.7549556529491694</c:v>
                </c:pt>
                <c:pt idx="155">
                  <c:v>1.7676092640229892</c:v>
                </c:pt>
                <c:pt idx="156">
                  <c:v>1.7793176101563144</c:v>
                </c:pt>
                <c:pt idx="157">
                  <c:v>1.7924517486868583</c:v>
                </c:pt>
                <c:pt idx="158">
                  <c:v>1.8037375912716924</c:v>
                </c:pt>
                <c:pt idx="159">
                  <c:v>1.8173016377353552</c:v>
                </c:pt>
                <c:pt idx="160">
                  <c:v>1.8298951708307509</c:v>
                </c:pt>
                <c:pt idx="161">
                  <c:v>1.8418071286529427</c:v>
                </c:pt>
                <c:pt idx="162">
                  <c:v>1.8553723424391018</c:v>
                </c:pt>
                <c:pt idx="163">
                  <c:v>1.8677003304584159</c:v>
                </c:pt>
                <c:pt idx="164">
                  <c:v>1.8796198305987071</c:v>
                </c:pt>
                <c:pt idx="165">
                  <c:v>1.89243937193287</c:v>
                </c:pt>
                <c:pt idx="166">
                  <c:v>1.9045445617404606</c:v>
                </c:pt>
                <c:pt idx="167">
                  <c:v>1.9174025889685955</c:v>
                </c:pt>
                <c:pt idx="168">
                  <c:v>1.9301083979309028</c:v>
                </c:pt>
                <c:pt idx="169">
                  <c:v>1.9417078341812173</c:v>
                </c:pt>
                <c:pt idx="170">
                  <c:v>1.9551789868353733</c:v>
                </c:pt>
                <c:pt idx="171">
                  <c:v>1.9669549975507861</c:v>
                </c:pt>
                <c:pt idx="172">
                  <c:v>1.9811001106624142</c:v>
                </c:pt>
                <c:pt idx="173">
                  <c:v>1.9925182338220429</c:v>
                </c:pt>
                <c:pt idx="174">
                  <c:v>2.004873939316663</c:v>
                </c:pt>
                <c:pt idx="175">
                  <c:v>2.0176844152150126</c:v>
                </c:pt>
                <c:pt idx="176">
                  <c:v>2.0306319804574202</c:v>
                </c:pt>
                <c:pt idx="177">
                  <c:v>2.0417380181727602</c:v>
                </c:pt>
                <c:pt idx="178">
                  <c:v>2.0537111535061094</c:v>
                </c:pt>
                <c:pt idx="179">
                  <c:v>2.0662953711568828</c:v>
                </c:pt>
                <c:pt idx="180">
                  <c:v>2.0801971719507617</c:v>
                </c:pt>
                <c:pt idx="181">
                  <c:v>2.0912754322357361</c:v>
                </c:pt>
                <c:pt idx="182">
                  <c:v>2.103347757622871</c:v>
                </c:pt>
                <c:pt idx="183">
                  <c:v>2.1152163945196367</c:v>
                </c:pt>
                <c:pt idx="184">
                  <c:v>2.1279011627272899</c:v>
                </c:pt>
                <c:pt idx="185">
                  <c:v>2.1403612322559429</c:v>
                </c:pt>
                <c:pt idx="186">
                  <c:v>2.1526047476968002</c:v>
                </c:pt>
                <c:pt idx="187">
                  <c:v>2.1660852788774778</c:v>
                </c:pt>
                <c:pt idx="188">
                  <c:v>2.1779002637347551</c:v>
                </c:pt>
                <c:pt idx="189">
                  <c:v>2.1904271592831468</c:v>
                </c:pt>
                <c:pt idx="190">
                  <c:v>2.2035949780652597</c:v>
                </c:pt>
                <c:pt idx="191">
                  <c:v>2.2158121228143397</c:v>
                </c:pt>
                <c:pt idx="192">
                  <c:v>2.2275886554705262</c:v>
                </c:pt>
                <c:pt idx="193">
                  <c:v>2.2405017179725442</c:v>
                </c:pt>
                <c:pt idx="194">
                  <c:v>2.2529203172766641</c:v>
                </c:pt>
                <c:pt idx="195">
                  <c:v>2.2658938362836079</c:v>
                </c:pt>
                <c:pt idx="196">
                  <c:v>2.2787079990912669</c:v>
                </c:pt>
                <c:pt idx="197">
                  <c:v>2.289108347508189</c:v>
                </c:pt>
                <c:pt idx="198">
                  <c:v>2.3024156004679988</c:v>
                </c:pt>
                <c:pt idx="199">
                  <c:v>2.313880702073325</c:v>
                </c:pt>
                <c:pt idx="200">
                  <c:v>2.3260917508206012</c:v>
                </c:pt>
                <c:pt idx="201">
                  <c:v>2.3390540742929797</c:v>
                </c:pt>
                <c:pt idx="202">
                  <c:v>2.3505999670482227</c:v>
                </c:pt>
                <c:pt idx="203">
                  <c:v>2.362699324178291</c:v>
                </c:pt>
                <c:pt idx="204">
                  <c:v>2.3742905672479999</c:v>
                </c:pt>
                <c:pt idx="205">
                  <c:v>2.3882901490031139</c:v>
                </c:pt>
                <c:pt idx="206">
                  <c:v>2.4001333768073998</c:v>
                </c:pt>
                <c:pt idx="207">
                  <c:v>2.4043125264753602</c:v>
                </c:pt>
                <c:pt idx="208">
                  <c:v>2.4125494044043889</c:v>
                </c:pt>
                <c:pt idx="209">
                  <c:v>2.4251044186858848</c:v>
                </c:pt>
                <c:pt idx="210">
                  <c:v>2.4366557091679977</c:v>
                </c:pt>
                <c:pt idx="211">
                  <c:v>2.4491179268187748</c:v>
                </c:pt>
                <c:pt idx="212">
                  <c:v>2.4612391166263619</c:v>
                </c:pt>
                <c:pt idx="213">
                  <c:v>2.4738604722105935</c:v>
                </c:pt>
                <c:pt idx="214">
                  <c:v>2.4860287842821798</c:v>
                </c:pt>
                <c:pt idx="215">
                  <c:v>2.4985685070272847</c:v>
                </c:pt>
                <c:pt idx="216">
                  <c:v>2.5111479100239467</c:v>
                </c:pt>
                <c:pt idx="217">
                  <c:v>2.5236646022030542</c:v>
                </c:pt>
                <c:pt idx="218">
                  <c:v>2.5361525643642331</c:v>
                </c:pt>
                <c:pt idx="219">
                  <c:v>2.5466496949193749</c:v>
                </c:pt>
                <c:pt idx="220">
                  <c:v>2.5597024796045726</c:v>
                </c:pt>
                <c:pt idx="221">
                  <c:v>2.5723203755570192</c:v>
                </c:pt>
                <c:pt idx="222">
                  <c:v>2.5843916782128691</c:v>
                </c:pt>
                <c:pt idx="223">
                  <c:v>2.5969912857557742</c:v>
                </c:pt>
                <c:pt idx="224">
                  <c:v>2.6088524763362777</c:v>
                </c:pt>
                <c:pt idx="225">
                  <c:v>2.6219981842200184</c:v>
                </c:pt>
                <c:pt idx="226">
                  <c:v>2.6329102035079206</c:v>
                </c:pt>
                <c:pt idx="227">
                  <c:v>2.6461887162611459</c:v>
                </c:pt>
                <c:pt idx="228">
                  <c:v>2.6590468124560109</c:v>
                </c:pt>
                <c:pt idx="229">
                  <c:v>2.6712642307180867</c:v>
                </c:pt>
                <c:pt idx="230">
                  <c:v>2.6817200571942492</c:v>
                </c:pt>
                <c:pt idx="231">
                  <c:v>2.6951530809266462</c:v>
                </c:pt>
                <c:pt idx="232">
                  <c:v>2.7079474968699602</c:v>
                </c:pt>
                <c:pt idx="233">
                  <c:v>2.7197935585287052</c:v>
                </c:pt>
                <c:pt idx="234">
                  <c:v>2.7318906319571319</c:v>
                </c:pt>
                <c:pt idx="235">
                  <c:v>2.7434784083332175</c:v>
                </c:pt>
                <c:pt idx="236">
                  <c:v>2.7563389496673842</c:v>
                </c:pt>
                <c:pt idx="237">
                  <c:v>2.7695293617109247</c:v>
                </c:pt>
                <c:pt idx="238">
                  <c:v>2.7809101220134975</c:v>
                </c:pt>
                <c:pt idx="239">
                  <c:v>2.7939992954138599</c:v>
                </c:pt>
                <c:pt idx="240">
                  <c:v>2.8068980154361527</c:v>
                </c:pt>
                <c:pt idx="241">
                  <c:v>2.8187397777237901</c:v>
                </c:pt>
                <c:pt idx="242">
                  <c:v>2.8308842602447237</c:v>
                </c:pt>
                <c:pt idx="243">
                  <c:v>2.8441567322432837</c:v>
                </c:pt>
                <c:pt idx="244">
                  <c:v>2.8565155451053772</c:v>
                </c:pt>
                <c:pt idx="245">
                  <c:v>2.8695805139594941</c:v>
                </c:pt>
                <c:pt idx="246">
                  <c:v>2.8813449020244493</c:v>
                </c:pt>
                <c:pt idx="247">
                  <c:v>2.8941680636551377</c:v>
                </c:pt>
                <c:pt idx="248">
                  <c:v>2.9059868823669115</c:v>
                </c:pt>
                <c:pt idx="249">
                  <c:v>2.9192710843833827</c:v>
                </c:pt>
                <c:pt idx="250">
                  <c:v>2.9307914042545313</c:v>
                </c:pt>
                <c:pt idx="251">
                  <c:v>2.9439454444293141</c:v>
                </c:pt>
                <c:pt idx="252">
                  <c:v>2.9569460120256537</c:v>
                </c:pt>
                <c:pt idx="253">
                  <c:v>2.9675288659409644</c:v>
                </c:pt>
                <c:pt idx="254">
                  <c:v>2.9812960993315238</c:v>
                </c:pt>
                <c:pt idx="255">
                  <c:v>2.9925263678552936</c:v>
                </c:pt>
                <c:pt idx="256">
                  <c:v>3.0060196074995797</c:v>
                </c:pt>
                <c:pt idx="257">
                  <c:v>3.0180170547466458</c:v>
                </c:pt>
                <c:pt idx="258">
                  <c:v>3.031125811219777</c:v>
                </c:pt>
                <c:pt idx="259">
                  <c:v>3.0433955684306748</c:v>
                </c:pt>
                <c:pt idx="260">
                  <c:v>3.0556902229819651</c:v>
                </c:pt>
                <c:pt idx="261">
                  <c:v>3.0683742917377006</c:v>
                </c:pt>
                <c:pt idx="262">
                  <c:v>3.0810803220926815</c:v>
                </c:pt>
                <c:pt idx="263">
                  <c:v>3.0933919010194892</c:v>
                </c:pt>
                <c:pt idx="264">
                  <c:v>3.1047521856167637</c:v>
                </c:pt>
                <c:pt idx="265">
                  <c:v>3.1183499926643532</c:v>
                </c:pt>
                <c:pt idx="266">
                  <c:v>3.130168704008657</c:v>
                </c:pt>
                <c:pt idx="267">
                  <c:v>3.1424265991530027</c:v>
                </c:pt>
                <c:pt idx="268">
                  <c:v>3.1552196737935603</c:v>
                </c:pt>
                <c:pt idx="269">
                  <c:v>3.1676374878326392</c:v>
                </c:pt>
                <c:pt idx="270">
                  <c:v>3.1794360150080108</c:v>
                </c:pt>
                <c:pt idx="271">
                  <c:v>3.1912239849687567</c:v>
                </c:pt>
                <c:pt idx="272">
                  <c:v>3.2042480678480998</c:v>
                </c:pt>
                <c:pt idx="273">
                  <c:v>3.2157195221218045</c:v>
                </c:pt>
                <c:pt idx="274">
                  <c:v>3.2282371645345451</c:v>
                </c:pt>
                <c:pt idx="275">
                  <c:v>3.2410516392559181</c:v>
                </c:pt>
                <c:pt idx="276">
                  <c:v>3.2538328392873401</c:v>
                </c:pt>
                <c:pt idx="277">
                  <c:v>3.2659374844228952</c:v>
                </c:pt>
                <c:pt idx="278">
                  <c:v>3.2794682530697434</c:v>
                </c:pt>
                <c:pt idx="279">
                  <c:v>3.2910540960586303</c:v>
                </c:pt>
                <c:pt idx="280">
                  <c:v>3.3031972216073751</c:v>
                </c:pt>
                <c:pt idx="281">
                  <c:v>3.3152583130591657</c:v>
                </c:pt>
                <c:pt idx="282">
                  <c:v>3.3281442148964642</c:v>
                </c:pt>
                <c:pt idx="283">
                  <c:v>3.3410577993392234</c:v>
                </c:pt>
                <c:pt idx="284">
                  <c:v>3.353055603593655</c:v>
                </c:pt>
                <c:pt idx="285">
                  <c:v>3.3534143477000402</c:v>
                </c:pt>
                <c:pt idx="286">
                  <c:v>3.3656510665101944</c:v>
                </c:pt>
                <c:pt idx="287">
                  <c:v>3.3781435835320788</c:v>
                </c:pt>
                <c:pt idx="288">
                  <c:v>3.390497804309712</c:v>
                </c:pt>
                <c:pt idx="289">
                  <c:v>3.4034731164164658</c:v>
                </c:pt>
                <c:pt idx="290">
                  <c:v>3.4150773257932832</c:v>
                </c:pt>
                <c:pt idx="291">
                  <c:v>3.4265865802286166</c:v>
                </c:pt>
                <c:pt idx="292">
                  <c:v>3.4405659064941538</c:v>
                </c:pt>
                <c:pt idx="293">
                  <c:v>3.4526673459064847</c:v>
                </c:pt>
                <c:pt idx="294">
                  <c:v>3.4647226430815352</c:v>
                </c:pt>
                <c:pt idx="295">
                  <c:v>3.4768810566357393</c:v>
                </c:pt>
                <c:pt idx="296">
                  <c:v>3.489666214735526</c:v>
                </c:pt>
                <c:pt idx="297">
                  <c:v>3.5013571361068783</c:v>
                </c:pt>
                <c:pt idx="298">
                  <c:v>3.5136570324281937</c:v>
                </c:pt>
                <c:pt idx="299">
                  <c:v>3.5265100122439001</c:v>
                </c:pt>
                <c:pt idx="300">
                  <c:v>3.5385236922492824</c:v>
                </c:pt>
                <c:pt idx="301">
                  <c:v>3.5510161606817667</c:v>
                </c:pt>
                <c:pt idx="302">
                  <c:v>3.5628274833108931</c:v>
                </c:pt>
                <c:pt idx="303">
                  <c:v>3.5751296225791984</c:v>
                </c:pt>
                <c:pt idx="304">
                  <c:v>3.5875269236891949</c:v>
                </c:pt>
                <c:pt idx="305">
                  <c:v>3.5995039618437508</c:v>
                </c:pt>
                <c:pt idx="306">
                  <c:v>3.6119094142027235</c:v>
                </c:pt>
                <c:pt idx="307">
                  <c:v>3.6238284919349857</c:v>
                </c:pt>
                <c:pt idx="308">
                  <c:v>3.6353902977001042</c:v>
                </c:pt>
                <c:pt idx="309">
                  <c:v>3.6489023363290398</c:v>
                </c:pt>
                <c:pt idx="310">
                  <c:v>3.6606151875566955</c:v>
                </c:pt>
                <c:pt idx="311">
                  <c:v>3.6724732210033784</c:v>
                </c:pt>
                <c:pt idx="312">
                  <c:v>3.6859105452838592</c:v>
                </c:pt>
                <c:pt idx="313">
                  <c:v>3.6969065410675692</c:v>
                </c:pt>
                <c:pt idx="314">
                  <c:v>3.7102938551593811</c:v>
                </c:pt>
                <c:pt idx="315">
                  <c:v>3.7213950974209844</c:v>
                </c:pt>
                <c:pt idx="316">
                  <c:v>3.7336208354315001</c:v>
                </c:pt>
                <c:pt idx="317">
                  <c:v>3.7460711941425888</c:v>
                </c:pt>
                <c:pt idx="318">
                  <c:v>3.7581250132583985</c:v>
                </c:pt>
                <c:pt idx="319">
                  <c:v>3.7712445675392141</c:v>
                </c:pt>
                <c:pt idx="320">
                  <c:v>3.7831295829625211</c:v>
                </c:pt>
                <c:pt idx="321">
                  <c:v>3.7948744443788227</c:v>
                </c:pt>
                <c:pt idx="322">
                  <c:v>3.8073491389118637</c:v>
                </c:pt>
                <c:pt idx="323">
                  <c:v>3.820482033318449</c:v>
                </c:pt>
                <c:pt idx="324">
                  <c:v>3.8321028222371427</c:v>
                </c:pt>
                <c:pt idx="325">
                  <c:v>3.843723193051626</c:v>
                </c:pt>
                <c:pt idx="326">
                  <c:v>3.8557536708646789</c:v>
                </c:pt>
                <c:pt idx="327">
                  <c:v>3.8685351714441878</c:v>
                </c:pt>
                <c:pt idx="328">
                  <c:v>3.881431830334483</c:v>
                </c:pt>
                <c:pt idx="329">
                  <c:v>3.8929872305379956</c:v>
                </c:pt>
                <c:pt idx="330">
                  <c:v>3.9061453780802387</c:v>
                </c:pt>
                <c:pt idx="331">
                  <c:v>3.9183350651474282</c:v>
                </c:pt>
                <c:pt idx="332">
                  <c:v>3.9305836687554012</c:v>
                </c:pt>
                <c:pt idx="333">
                  <c:v>3.9425959330104972</c:v>
                </c:pt>
                <c:pt idx="334">
                  <c:v>3.9548315377954406</c:v>
                </c:pt>
                <c:pt idx="335">
                  <c:v>3.9676306790487965</c:v>
                </c:pt>
                <c:pt idx="336">
                  <c:v>3.9787869158295983</c:v>
                </c:pt>
                <c:pt idx="337">
                  <c:v>3.9917943004339884</c:v>
                </c:pt>
                <c:pt idx="338">
                  <c:v>4.0042602512295398</c:v>
                </c:pt>
                <c:pt idx="339">
                  <c:v>4.0177164309187772</c:v>
                </c:pt>
                <c:pt idx="340">
                  <c:v>4.0302396881472724</c:v>
                </c:pt>
                <c:pt idx="341">
                  <c:v>4.0424111299135363</c:v>
                </c:pt>
                <c:pt idx="342">
                  <c:v>4.0540985642139455</c:v>
                </c:pt>
                <c:pt idx="343">
                  <c:v>4.0664316968244885</c:v>
                </c:pt>
                <c:pt idx="344">
                  <c:v>4.0788269865688491</c:v>
                </c:pt>
                <c:pt idx="345">
                  <c:v>4.0924016376595755</c:v>
                </c:pt>
                <c:pt idx="346">
                  <c:v>4.1036010405859065</c:v>
                </c:pt>
                <c:pt idx="347">
                  <c:v>4.1161561273650245</c:v>
                </c:pt>
                <c:pt idx="348">
                  <c:v>4.1284113626351342</c:v>
                </c:pt>
                <c:pt idx="349">
                  <c:v>4.1411866179137276</c:v>
                </c:pt>
                <c:pt idx="350">
                  <c:v>4.1543715158512287</c:v>
                </c:pt>
                <c:pt idx="351">
                  <c:v>4.1667747252632283</c:v>
                </c:pt>
                <c:pt idx="352">
                  <c:v>4.1789290823933225</c:v>
                </c:pt>
                <c:pt idx="353">
                  <c:v>4.1915436221464555</c:v>
                </c:pt>
                <c:pt idx="354">
                  <c:v>4.2039901571917389</c:v>
                </c:pt>
                <c:pt idx="355">
                  <c:v>4.2158131114830324</c:v>
                </c:pt>
                <c:pt idx="356">
                  <c:v>4.2287259490614355</c:v>
                </c:pt>
                <c:pt idx="357">
                  <c:v>4.2412078547985104</c:v>
                </c:pt>
                <c:pt idx="358">
                  <c:v>4.2540188040481963</c:v>
                </c:pt>
                <c:pt idx="359">
                  <c:v>4.2673092952471414</c:v>
                </c:pt>
                <c:pt idx="360">
                  <c:v>4.2805521301027429</c:v>
                </c:pt>
                <c:pt idx="361">
                  <c:v>4.2908617164953995</c:v>
                </c:pt>
                <c:pt idx="362">
                  <c:v>4.2924639104137814</c:v>
                </c:pt>
                <c:pt idx="363">
                  <c:v>4.3058079204266049</c:v>
                </c:pt>
                <c:pt idx="364">
                  <c:v>4.3190192850577027</c:v>
                </c:pt>
                <c:pt idx="365">
                  <c:v>4.3316787695637133</c:v>
                </c:pt>
                <c:pt idx="366">
                  <c:v>4.3441797137014877</c:v>
                </c:pt>
                <c:pt idx="367">
                  <c:v>4.3569042808937795</c:v>
                </c:pt>
                <c:pt idx="368">
                  <c:v>4.3697855318685255</c:v>
                </c:pt>
                <c:pt idx="369">
                  <c:v>4.3824757295460062</c:v>
                </c:pt>
                <c:pt idx="370">
                  <c:v>4.3955273378970245</c:v>
                </c:pt>
                <c:pt idx="371">
                  <c:v>4.4090055199402176</c:v>
                </c:pt>
                <c:pt idx="372">
                  <c:v>4.4209620631891084</c:v>
                </c:pt>
                <c:pt idx="373">
                  <c:v>4.435143603416658</c:v>
                </c:pt>
                <c:pt idx="374">
                  <c:v>4.4478914339332523</c:v>
                </c:pt>
                <c:pt idx="375">
                  <c:v>4.4611477139281801</c:v>
                </c:pt>
                <c:pt idx="376">
                  <c:v>4.4737594762509714</c:v>
                </c:pt>
                <c:pt idx="377">
                  <c:v>4.4868228146198934</c:v>
                </c:pt>
                <c:pt idx="378">
                  <c:v>4.5001281048034825</c:v>
                </c:pt>
                <c:pt idx="379">
                  <c:v>4.5133886559574226</c:v>
                </c:pt>
                <c:pt idx="380">
                  <c:v>4.5260042082531786</c:v>
                </c:pt>
                <c:pt idx="381">
                  <c:v>4.5398809400803186</c:v>
                </c:pt>
                <c:pt idx="382">
                  <c:v>4.5521579731581259</c:v>
                </c:pt>
                <c:pt idx="383">
                  <c:v>4.5661075231702775</c:v>
                </c:pt>
                <c:pt idx="384">
                  <c:v>4.5787509332287506</c:v>
                </c:pt>
                <c:pt idx="385">
                  <c:v>4.5922863660536555</c:v>
                </c:pt>
                <c:pt idx="386">
                  <c:v>4.6052532173516463</c:v>
                </c:pt>
                <c:pt idx="387">
                  <c:v>4.6184428825308323</c:v>
                </c:pt>
                <c:pt idx="388">
                  <c:v>4.6315623180785463</c:v>
                </c:pt>
                <c:pt idx="389">
                  <c:v>4.6449083280913666</c:v>
                </c:pt>
                <c:pt idx="390">
                  <c:v>4.6588143424431845</c:v>
                </c:pt>
                <c:pt idx="391">
                  <c:v>4.6708851129696081</c:v>
                </c:pt>
                <c:pt idx="392">
                  <c:v>4.6842288439886586</c:v>
                </c:pt>
                <c:pt idx="393">
                  <c:v>4.6973923892577725</c:v>
                </c:pt>
                <c:pt idx="394">
                  <c:v>4.7100074748599274</c:v>
                </c:pt>
                <c:pt idx="395">
                  <c:v>4.7232973763283272</c:v>
                </c:pt>
                <c:pt idx="396">
                  <c:v>4.7360665661710826</c:v>
                </c:pt>
                <c:pt idx="397">
                  <c:v>4.7489941686372346</c:v>
                </c:pt>
                <c:pt idx="398">
                  <c:v>4.7622013095217284</c:v>
                </c:pt>
                <c:pt idx="399">
                  <c:v>4.775451868510399</c:v>
                </c:pt>
                <c:pt idx="400">
                  <c:v>4.7876610822262524</c:v>
                </c:pt>
                <c:pt idx="401">
                  <c:v>4.8013005910796824</c:v>
                </c:pt>
                <c:pt idx="402">
                  <c:v>4.8133857130975075</c:v>
                </c:pt>
                <c:pt idx="403">
                  <c:v>4.8261645718261654</c:v>
                </c:pt>
                <c:pt idx="404">
                  <c:v>4.8395054000240334</c:v>
                </c:pt>
                <c:pt idx="405">
                  <c:v>4.853212892031042</c:v>
                </c:pt>
                <c:pt idx="406">
                  <c:v>4.8670620035616574</c:v>
                </c:pt>
                <c:pt idx="407">
                  <c:v>4.8796364347703962</c:v>
                </c:pt>
                <c:pt idx="408">
                  <c:v>4.8932099886823384</c:v>
                </c:pt>
                <c:pt idx="409">
                  <c:v>4.9063811950026599</c:v>
                </c:pt>
                <c:pt idx="410">
                  <c:v>4.9190832955013395</c:v>
                </c:pt>
                <c:pt idx="411">
                  <c:v>4.9326133407880164</c:v>
                </c:pt>
                <c:pt idx="412">
                  <c:v>4.9452869350154067</c:v>
                </c:pt>
                <c:pt idx="413">
                  <c:v>4.9578397063499065</c:v>
                </c:pt>
                <c:pt idx="414">
                  <c:v>4.9720808445467375</c:v>
                </c:pt>
                <c:pt idx="415">
                  <c:v>4.9840431244713432</c:v>
                </c:pt>
                <c:pt idx="416">
                  <c:v>4.9964072480701542</c:v>
                </c:pt>
                <c:pt idx="417">
                  <c:v>5.0099982494753306</c:v>
                </c:pt>
                <c:pt idx="418">
                  <c:v>5.0217735019607614</c:v>
                </c:pt>
                <c:pt idx="419">
                  <c:v>5.0346889202580059</c:v>
                </c:pt>
                <c:pt idx="420">
                  <c:v>5.0479330047183586</c:v>
                </c:pt>
                <c:pt idx="421">
                  <c:v>5.0611945829074045</c:v>
                </c:pt>
                <c:pt idx="422">
                  <c:v>5.0728861449526184</c:v>
                </c:pt>
                <c:pt idx="423">
                  <c:v>5.0862965166455272</c:v>
                </c:pt>
                <c:pt idx="424">
                  <c:v>5.0998686254181829</c:v>
                </c:pt>
                <c:pt idx="425">
                  <c:v>5.1126326095376875</c:v>
                </c:pt>
                <c:pt idx="426">
                  <c:v>5.1253025043131633</c:v>
                </c:pt>
                <c:pt idx="427">
                  <c:v>5.1389561883238324</c:v>
                </c:pt>
                <c:pt idx="428">
                  <c:v>5.1517227578700604</c:v>
                </c:pt>
                <c:pt idx="429">
                  <c:v>5.1644414876769655</c:v>
                </c:pt>
                <c:pt idx="430">
                  <c:v>5.177845347617767</c:v>
                </c:pt>
                <c:pt idx="431">
                  <c:v>5.1904419731840967</c:v>
                </c:pt>
                <c:pt idx="432">
                  <c:v>5.2029557331529661</c:v>
                </c:pt>
                <c:pt idx="433">
                  <c:v>5.2160756173708895</c:v>
                </c:pt>
                <c:pt idx="434">
                  <c:v>5.2291015070696085</c:v>
                </c:pt>
                <c:pt idx="435">
                  <c:v>5.2416186263646427</c:v>
                </c:pt>
                <c:pt idx="436">
                  <c:v>5.2543271336018904</c:v>
                </c:pt>
                <c:pt idx="437">
                  <c:v>5.2676004555284299</c:v>
                </c:pt>
                <c:pt idx="438">
                  <c:v>5.2804642625408489</c:v>
                </c:pt>
                <c:pt idx="439">
                  <c:v>5.2927258457714785</c:v>
                </c:pt>
                <c:pt idx="440">
                  <c:v>5.3061326853349584</c:v>
                </c:pt>
                <c:pt idx="441">
                  <c:v>5.3196138164348179</c:v>
                </c:pt>
                <c:pt idx="442">
                  <c:v>5.3322597280567168</c:v>
                </c:pt>
                <c:pt idx="443">
                  <c:v>5.3456538568026399</c:v>
                </c:pt>
                <c:pt idx="444">
                  <c:v>5.3577531912014491</c:v>
                </c:pt>
                <c:pt idx="445">
                  <c:v>5.3709242799656245</c:v>
                </c:pt>
                <c:pt idx="446">
                  <c:v>5.3831010054335504</c:v>
                </c:pt>
                <c:pt idx="447">
                  <c:v>5.3962041811878594</c:v>
                </c:pt>
                <c:pt idx="448">
                  <c:v>5.4086542993058995</c:v>
                </c:pt>
                <c:pt idx="449">
                  <c:v>5.4215748531826682</c:v>
                </c:pt>
                <c:pt idx="450">
                  <c:v>5.4352042660342867</c:v>
                </c:pt>
                <c:pt idx="451">
                  <c:v>5.4479252682123755</c:v>
                </c:pt>
                <c:pt idx="452">
                  <c:v>5.4483329558946503</c:v>
                </c:pt>
                <c:pt idx="453">
                  <c:v>5.4610348596817762</c:v>
                </c:pt>
                <c:pt idx="454">
                  <c:v>5.4749003599275765</c:v>
                </c:pt>
                <c:pt idx="455">
                  <c:v>5.487282483526438</c:v>
                </c:pt>
                <c:pt idx="456">
                  <c:v>5.5004303305205857</c:v>
                </c:pt>
                <c:pt idx="457">
                  <c:v>5.5136067413871483</c:v>
                </c:pt>
                <c:pt idx="458">
                  <c:v>5.5258299065135716</c:v>
                </c:pt>
                <c:pt idx="459">
                  <c:v>5.5389448404978641</c:v>
                </c:pt>
                <c:pt idx="460">
                  <c:v>5.5518294993881758</c:v>
                </c:pt>
                <c:pt idx="461">
                  <c:v>5.564814339320475</c:v>
                </c:pt>
                <c:pt idx="462">
                  <c:v>5.5771282391727306</c:v>
                </c:pt>
                <c:pt idx="463">
                  <c:v>5.5897486841010542</c:v>
                </c:pt>
                <c:pt idx="464">
                  <c:v>5.6038391655504958</c:v>
                </c:pt>
                <c:pt idx="465">
                  <c:v>5.6171112206217932</c:v>
                </c:pt>
                <c:pt idx="466">
                  <c:v>5.6299298387574241</c:v>
                </c:pt>
                <c:pt idx="467">
                  <c:v>5.6432763334872735</c:v>
                </c:pt>
                <c:pt idx="468">
                  <c:v>5.6554524116235729</c:v>
                </c:pt>
                <c:pt idx="469">
                  <c:v>5.6688405278268732</c:v>
                </c:pt>
                <c:pt idx="470">
                  <c:v>5.6815444237793313</c:v>
                </c:pt>
                <c:pt idx="471">
                  <c:v>5.6947877805756955</c:v>
                </c:pt>
                <c:pt idx="472">
                  <c:v>5.7085238850445261</c:v>
                </c:pt>
                <c:pt idx="473">
                  <c:v>5.7209669612309018</c:v>
                </c:pt>
                <c:pt idx="474">
                  <c:v>5.7351400778734485</c:v>
                </c:pt>
                <c:pt idx="475">
                  <c:v>5.7479445412291845</c:v>
                </c:pt>
                <c:pt idx="476">
                  <c:v>5.7606138325545633</c:v>
                </c:pt>
                <c:pt idx="477">
                  <c:v>5.7736638206090607</c:v>
                </c:pt>
                <c:pt idx="478">
                  <c:v>5.7868087252043301</c:v>
                </c:pt>
                <c:pt idx="479">
                  <c:v>5.8019806016930016</c:v>
                </c:pt>
                <c:pt idx="480">
                  <c:v>5.8134752671706966</c:v>
                </c:pt>
                <c:pt idx="481">
                  <c:v>5.8272869198424484</c:v>
                </c:pt>
                <c:pt idx="482">
                  <c:v>5.8415493213636394</c:v>
                </c:pt>
                <c:pt idx="483">
                  <c:v>5.8537627090597004</c:v>
                </c:pt>
                <c:pt idx="484">
                  <c:v>5.8665904369166997</c:v>
                </c:pt>
                <c:pt idx="485">
                  <c:v>5.8802771605050825</c:v>
                </c:pt>
                <c:pt idx="486">
                  <c:v>5.8929708903119788</c:v>
                </c:pt>
                <c:pt idx="487">
                  <c:v>5.9064495570721904</c:v>
                </c:pt>
                <c:pt idx="488">
                  <c:v>5.918955842512708</c:v>
                </c:pt>
                <c:pt idx="489">
                  <c:v>5.9324387102882694</c:v>
                </c:pt>
                <c:pt idx="490">
                  <c:v>5.9453153625207955</c:v>
                </c:pt>
                <c:pt idx="491">
                  <c:v>5.9588533231713114</c:v>
                </c:pt>
                <c:pt idx="492">
                  <c:v>5.9727515816470804</c:v>
                </c:pt>
                <c:pt idx="493">
                  <c:v>5.9853380908342508</c:v>
                </c:pt>
                <c:pt idx="494">
                  <c:v>5.9987466322035834</c:v>
                </c:pt>
                <c:pt idx="495">
                  <c:v>6.0111429795490254</c:v>
                </c:pt>
                <c:pt idx="496">
                  <c:v>6.0244484256894575</c:v>
                </c:pt>
                <c:pt idx="497">
                  <c:v>6.0376248173556455</c:v>
                </c:pt>
                <c:pt idx="498">
                  <c:v>6.0516037368826394</c:v>
                </c:pt>
                <c:pt idx="499">
                  <c:v>6.0640315238865634</c:v>
                </c:pt>
                <c:pt idx="500">
                  <c:v>6.0774236130548225</c:v>
                </c:pt>
                <c:pt idx="501">
                  <c:v>6.0903747037688793</c:v>
                </c:pt>
                <c:pt idx="502">
                  <c:v>6.1049518956670248</c:v>
                </c:pt>
                <c:pt idx="503">
                  <c:v>6.1177635792384626</c:v>
                </c:pt>
                <c:pt idx="504">
                  <c:v>6.1320987989446625</c:v>
                </c:pt>
                <c:pt idx="505">
                  <c:v>6.1439477238468978</c:v>
                </c:pt>
                <c:pt idx="506">
                  <c:v>6.158456950614875</c:v>
                </c:pt>
                <c:pt idx="507">
                  <c:v>6.1714142650755441</c:v>
                </c:pt>
                <c:pt idx="508">
                  <c:v>6.1853339134434808</c:v>
                </c:pt>
                <c:pt idx="509">
                  <c:v>6.1981164637893356</c:v>
                </c:pt>
                <c:pt idx="510">
                  <c:v>6.2112003546650332</c:v>
                </c:pt>
                <c:pt idx="511">
                  <c:v>6.2241967290807372</c:v>
                </c:pt>
                <c:pt idx="512">
                  <c:v>6.2376377516361874</c:v>
                </c:pt>
                <c:pt idx="513">
                  <c:v>6.2516914893481932</c:v>
                </c:pt>
                <c:pt idx="514">
                  <c:v>6.264979092622422</c:v>
                </c:pt>
                <c:pt idx="515">
                  <c:v>6.2781538730037916</c:v>
                </c:pt>
                <c:pt idx="516">
                  <c:v>6.2911563637986703</c:v>
                </c:pt>
                <c:pt idx="517">
                  <c:v>6.3039904791938985</c:v>
                </c:pt>
                <c:pt idx="518">
                  <c:v>6.3175097787932026</c:v>
                </c:pt>
                <c:pt idx="519">
                  <c:v>6.3304801712323364</c:v>
                </c:pt>
                <c:pt idx="520">
                  <c:v>6.3437910378309095</c:v>
                </c:pt>
                <c:pt idx="521">
                  <c:v>6.3576296125242324</c:v>
                </c:pt>
                <c:pt idx="522">
                  <c:v>6.370117758854331</c:v>
                </c:pt>
                <c:pt idx="523">
                  <c:v>6.3829889996404017</c:v>
                </c:pt>
                <c:pt idx="524">
                  <c:v>6.3964210335614862</c:v>
                </c:pt>
                <c:pt idx="525">
                  <c:v>6.4097723927118135</c:v>
                </c:pt>
                <c:pt idx="526">
                  <c:v>6.4223284465709742</c:v>
                </c:pt>
                <c:pt idx="527">
                  <c:v>6.4346539475193527</c:v>
                </c:pt>
                <c:pt idx="528">
                  <c:v>6.4479807055734977</c:v>
                </c:pt>
                <c:pt idx="529">
                  <c:v>6.4620761462682852</c:v>
                </c:pt>
                <c:pt idx="530">
                  <c:v>6.4743021566148524</c:v>
                </c:pt>
                <c:pt idx="531">
                  <c:v>6.4869464287398504</c:v>
                </c:pt>
                <c:pt idx="532">
                  <c:v>6.4997772130210034</c:v>
                </c:pt>
                <c:pt idx="533">
                  <c:v>6.5134713547135714</c:v>
                </c:pt>
                <c:pt idx="534">
                  <c:v>6.5255311264169267</c:v>
                </c:pt>
                <c:pt idx="535">
                  <c:v>6.5387157190984855</c:v>
                </c:pt>
                <c:pt idx="536">
                  <c:v>6.5517955355266597</c:v>
                </c:pt>
                <c:pt idx="537">
                  <c:v>6.5647271199694295</c:v>
                </c:pt>
                <c:pt idx="538">
                  <c:v>6.5776618807463914</c:v>
                </c:pt>
                <c:pt idx="539">
                  <c:v>6.5910032183423901</c:v>
                </c:pt>
                <c:pt idx="540">
                  <c:v>6.6034401205485462</c:v>
                </c:pt>
                <c:pt idx="541">
                  <c:v>6.6174983794283655</c:v>
                </c:pt>
                <c:pt idx="542">
                  <c:v>6.6308742538616681</c:v>
                </c:pt>
                <c:pt idx="543">
                  <c:v>6.6442918618437945</c:v>
                </c:pt>
                <c:pt idx="544">
                  <c:v>6.6572482926836534</c:v>
                </c:pt>
                <c:pt idx="545">
                  <c:v>6.6707603187699815</c:v>
                </c:pt>
                <c:pt idx="546">
                  <c:v>6.6714392925078094</c:v>
                </c:pt>
                <c:pt idx="547">
                  <c:v>6.6834504055491024</c:v>
                </c:pt>
                <c:pt idx="548">
                  <c:v>6.6960881443677156</c:v>
                </c:pt>
                <c:pt idx="549">
                  <c:v>6.7096633797081937</c:v>
                </c:pt>
                <c:pt idx="550">
                  <c:v>6.7225031922013923</c:v>
                </c:pt>
                <c:pt idx="551">
                  <c:v>6.7354451563476374</c:v>
                </c:pt>
                <c:pt idx="552">
                  <c:v>6.7486562972321131</c:v>
                </c:pt>
                <c:pt idx="553">
                  <c:v>6.7619695478379764</c:v>
                </c:pt>
                <c:pt idx="554">
                  <c:v>6.7747026585253485</c:v>
                </c:pt>
                <c:pt idx="555">
                  <c:v>6.7887435149704389</c:v>
                </c:pt>
                <c:pt idx="556">
                  <c:v>6.8021936754593142</c:v>
                </c:pt>
                <c:pt idx="557">
                  <c:v>6.8154109429116145</c:v>
                </c:pt>
                <c:pt idx="558">
                  <c:v>6.8287877123313985</c:v>
                </c:pt>
                <c:pt idx="559">
                  <c:v>6.8424382313735075</c:v>
                </c:pt>
                <c:pt idx="560">
                  <c:v>6.855822999616322</c:v>
                </c:pt>
                <c:pt idx="561">
                  <c:v>6.8682147482195397</c:v>
                </c:pt>
                <c:pt idx="562">
                  <c:v>6.8827688472427386</c:v>
                </c:pt>
                <c:pt idx="563">
                  <c:v>6.8947514277153745</c:v>
                </c:pt>
                <c:pt idx="564">
                  <c:v>6.9086621936394632</c:v>
                </c:pt>
                <c:pt idx="565">
                  <c:v>6.9211413909128927</c:v>
                </c:pt>
                <c:pt idx="566">
                  <c:v>6.9338800450952967</c:v>
                </c:pt>
                <c:pt idx="567">
                  <c:v>6.948267634316287</c:v>
                </c:pt>
                <c:pt idx="568">
                  <c:v>6.9607979401341424</c:v>
                </c:pt>
                <c:pt idx="569">
                  <c:v>6.9738075382964775</c:v>
                </c:pt>
                <c:pt idx="570">
                  <c:v>6.9876029840680518</c:v>
                </c:pt>
                <c:pt idx="571">
                  <c:v>7.0010145242603965</c:v>
                </c:pt>
                <c:pt idx="572">
                  <c:v>7.0144133105266055</c:v>
                </c:pt>
                <c:pt idx="573">
                  <c:v>7.0278215850407175</c:v>
                </c:pt>
                <c:pt idx="574">
                  <c:v>7.0402275765909375</c:v>
                </c:pt>
                <c:pt idx="575">
                  <c:v>7.0548939244459365</c:v>
                </c:pt>
                <c:pt idx="576">
                  <c:v>7.0681186922847115</c:v>
                </c:pt>
                <c:pt idx="577">
                  <c:v>7.0809095353439284</c:v>
                </c:pt>
                <c:pt idx="578">
                  <c:v>7.0943023106485459</c:v>
                </c:pt>
                <c:pt idx="579">
                  <c:v>7.1079914770222645</c:v>
                </c:pt>
                <c:pt idx="580">
                  <c:v>7.1208274047176801</c:v>
                </c:pt>
                <c:pt idx="581">
                  <c:v>7.1343704535352845</c:v>
                </c:pt>
                <c:pt idx="582">
                  <c:v>7.1482408272132485</c:v>
                </c:pt>
                <c:pt idx="583">
                  <c:v>7.1607441024651202</c:v>
                </c:pt>
                <c:pt idx="584">
                  <c:v>7.1742291681291501</c:v>
                </c:pt>
                <c:pt idx="585">
                  <c:v>7.1883103082758675</c:v>
                </c:pt>
                <c:pt idx="586">
                  <c:v>7.2010154855760415</c:v>
                </c:pt>
                <c:pt idx="587">
                  <c:v>7.2153887064591684</c:v>
                </c:pt>
                <c:pt idx="588">
                  <c:v>7.2284676572898805</c:v>
                </c:pt>
                <c:pt idx="589">
                  <c:v>7.2409389505651465</c:v>
                </c:pt>
                <c:pt idx="590">
                  <c:v>7.2551191824098824</c:v>
                </c:pt>
                <c:pt idx="591">
                  <c:v>7.2681722778318045</c:v>
                </c:pt>
                <c:pt idx="592">
                  <c:v>7.2819416828487133</c:v>
                </c:pt>
                <c:pt idx="593">
                  <c:v>7.2955631599591824</c:v>
                </c:pt>
                <c:pt idx="594">
                  <c:v>7.3092524384082393</c:v>
                </c:pt>
                <c:pt idx="595">
                  <c:v>7.3220540373434737</c:v>
                </c:pt>
                <c:pt idx="596">
                  <c:v>7.3361110599341011</c:v>
                </c:pt>
                <c:pt idx="597">
                  <c:v>7.349939752183543</c:v>
                </c:pt>
                <c:pt idx="598">
                  <c:v>7.3629610791868245</c:v>
                </c:pt>
                <c:pt idx="599">
                  <c:v>7.3769580700344664</c:v>
                </c:pt>
                <c:pt idx="600">
                  <c:v>7.3906185608645085</c:v>
                </c:pt>
                <c:pt idx="601">
                  <c:v>7.4049888495373839</c:v>
                </c:pt>
                <c:pt idx="602">
                  <c:v>7.4178837729289855</c:v>
                </c:pt>
                <c:pt idx="603">
                  <c:v>7.4315792943250498</c:v>
                </c:pt>
                <c:pt idx="604">
                  <c:v>7.4455533133847434</c:v>
                </c:pt>
                <c:pt idx="605">
                  <c:v>7.4583546501726392</c:v>
                </c:pt>
                <c:pt idx="606">
                  <c:v>7.4727297433109934</c:v>
                </c:pt>
                <c:pt idx="607">
                  <c:v>7.4868728619034064</c:v>
                </c:pt>
                <c:pt idx="608">
                  <c:v>7.4999133550522314</c:v>
                </c:pt>
                <c:pt idx="609">
                  <c:v>7.5136533106259815</c:v>
                </c:pt>
                <c:pt idx="610">
                  <c:v>7.5264919119151781</c:v>
                </c:pt>
                <c:pt idx="611">
                  <c:v>7.5400217322782925</c:v>
                </c:pt>
                <c:pt idx="612">
                  <c:v>7.5542540691365216</c:v>
                </c:pt>
                <c:pt idx="613">
                  <c:v>7.566479808324031</c:v>
                </c:pt>
                <c:pt idx="614">
                  <c:v>7.5802412450839025</c:v>
                </c:pt>
                <c:pt idx="615">
                  <c:v>7.5939374071537875</c:v>
                </c:pt>
                <c:pt idx="616">
                  <c:v>7.6070722733483045</c:v>
                </c:pt>
                <c:pt idx="617">
                  <c:v>7.6219931878337022</c:v>
                </c:pt>
                <c:pt idx="618">
                  <c:v>7.6336626503461833</c:v>
                </c:pt>
                <c:pt idx="619">
                  <c:v>7.6467191728840334</c:v>
                </c:pt>
                <c:pt idx="620">
                  <c:v>7.6609993992479426</c:v>
                </c:pt>
                <c:pt idx="621">
                  <c:v>7.6735900475455345</c:v>
                </c:pt>
                <c:pt idx="622">
                  <c:v>7.6879287327683405</c:v>
                </c:pt>
                <c:pt idx="623">
                  <c:v>7.7014623634817534</c:v>
                </c:pt>
                <c:pt idx="624">
                  <c:v>7.7137242790034035</c:v>
                </c:pt>
                <c:pt idx="625">
                  <c:v>7.7261167823057342</c:v>
                </c:pt>
                <c:pt idx="626">
                  <c:v>7.7407446544554315</c:v>
                </c:pt>
                <c:pt idx="627">
                  <c:v>7.7536377573080628</c:v>
                </c:pt>
                <c:pt idx="628">
                  <c:v>7.7665076309332797</c:v>
                </c:pt>
                <c:pt idx="629">
                  <c:v>7.7807736946826136</c:v>
                </c:pt>
                <c:pt idx="630">
                  <c:v>7.7935370980832905</c:v>
                </c:pt>
                <c:pt idx="631">
                  <c:v>7.8069148345831376</c:v>
                </c:pt>
                <c:pt idx="632">
                  <c:v>7.8203602050990764</c:v>
                </c:pt>
                <c:pt idx="633">
                  <c:v>7.8344299972852856</c:v>
                </c:pt>
                <c:pt idx="634">
                  <c:v>7.8469219179188885</c:v>
                </c:pt>
                <c:pt idx="635">
                  <c:v>7.8607379898718079</c:v>
                </c:pt>
                <c:pt idx="636">
                  <c:v>7.8737628760396294</c:v>
                </c:pt>
                <c:pt idx="637">
                  <c:v>7.8875687375614465</c:v>
                </c:pt>
                <c:pt idx="638">
                  <c:v>7.9010446958580447</c:v>
                </c:pt>
                <c:pt idx="639">
                  <c:v>7.9152950374241504</c:v>
                </c:pt>
                <c:pt idx="640">
                  <c:v>7.9285798519024056</c:v>
                </c:pt>
                <c:pt idx="641">
                  <c:v>7.9420676068297009</c:v>
                </c:pt>
                <c:pt idx="642">
                  <c:v>7.9556725416220822</c:v>
                </c:pt>
                <c:pt idx="643">
                  <c:v>7.9688564293709145</c:v>
                </c:pt>
                <c:pt idx="644">
                  <c:v>7.9831128003260652</c:v>
                </c:pt>
                <c:pt idx="645">
                  <c:v>7.9964031582994011</c:v>
                </c:pt>
                <c:pt idx="646">
                  <c:v>8.009707106442475</c:v>
                </c:pt>
                <c:pt idx="647">
                  <c:v>8.0101895374581726</c:v>
                </c:pt>
                <c:pt idx="648">
                  <c:v>8.0243161905339484</c:v>
                </c:pt>
                <c:pt idx="649">
                  <c:v>8.0371279693342981</c:v>
                </c:pt>
                <c:pt idx="650">
                  <c:v>8.0508892975497908</c:v>
                </c:pt>
                <c:pt idx="651">
                  <c:v>8.0648700497542052</c:v>
                </c:pt>
                <c:pt idx="652">
                  <c:v>8.0789140112127988</c:v>
                </c:pt>
                <c:pt idx="653">
                  <c:v>8.0925310682692242</c:v>
                </c:pt>
                <c:pt idx="654">
                  <c:v>8.1064519223603231</c:v>
                </c:pt>
                <c:pt idx="655">
                  <c:v>8.1193500060125512</c:v>
                </c:pt>
                <c:pt idx="656">
                  <c:v>8.1334609619903819</c:v>
                </c:pt>
                <c:pt idx="657">
                  <c:v>8.1470255895769199</c:v>
                </c:pt>
                <c:pt idx="658">
                  <c:v>8.1598975603809567</c:v>
                </c:pt>
                <c:pt idx="659">
                  <c:v>8.1731043000076546</c:v>
                </c:pt>
                <c:pt idx="660">
                  <c:v>8.1876486690129031</c:v>
                </c:pt>
                <c:pt idx="661">
                  <c:v>8.2014393193307065</c:v>
                </c:pt>
                <c:pt idx="662">
                  <c:v>8.215795146017868</c:v>
                </c:pt>
                <c:pt idx="663">
                  <c:v>8.228573907567748</c:v>
                </c:pt>
                <c:pt idx="664">
                  <c:v>8.2430868188911148</c:v>
                </c:pt>
                <c:pt idx="665">
                  <c:v>8.2561630726238473</c:v>
                </c:pt>
                <c:pt idx="666">
                  <c:v>8.2697486719983218</c:v>
                </c:pt>
                <c:pt idx="667">
                  <c:v>8.2827671514275671</c:v>
                </c:pt>
                <c:pt idx="668">
                  <c:v>8.2978289224986561</c:v>
                </c:pt>
                <c:pt idx="669">
                  <c:v>8.3104598196281643</c:v>
                </c:pt>
                <c:pt idx="670">
                  <c:v>8.3247740867466966</c:v>
                </c:pt>
                <c:pt idx="671">
                  <c:v>8.3382279227792679</c:v>
                </c:pt>
                <c:pt idx="672">
                  <c:v>8.3526031616858027</c:v>
                </c:pt>
                <c:pt idx="673">
                  <c:v>8.3665676090384036</c:v>
                </c:pt>
                <c:pt idx="674">
                  <c:v>8.3797815351879965</c:v>
                </c:pt>
                <c:pt idx="675">
                  <c:v>8.3940115311474752</c:v>
                </c:pt>
                <c:pt idx="676">
                  <c:v>8.4069135019514789</c:v>
                </c:pt>
                <c:pt idx="677">
                  <c:v>8.4216361311542247</c:v>
                </c:pt>
                <c:pt idx="678">
                  <c:v>8.4345325651209446</c:v>
                </c:pt>
                <c:pt idx="679">
                  <c:v>8.4487363463455374</c:v>
                </c:pt>
                <c:pt idx="680">
                  <c:v>8.4619048375444983</c:v>
                </c:pt>
                <c:pt idx="681">
                  <c:v>8.4763391046630598</c:v>
                </c:pt>
                <c:pt idx="682">
                  <c:v>8.4892303975694823</c:v>
                </c:pt>
                <c:pt idx="683">
                  <c:v>8.503992744651498</c:v>
                </c:pt>
                <c:pt idx="684">
                  <c:v>8.5176076543587058</c:v>
                </c:pt>
                <c:pt idx="685">
                  <c:v>8.5308466314516007</c:v>
                </c:pt>
                <c:pt idx="686">
                  <c:v>8.5456616000071719</c:v>
                </c:pt>
                <c:pt idx="687">
                  <c:v>8.558279287882451</c:v>
                </c:pt>
                <c:pt idx="688">
                  <c:v>8.5720949891436291</c:v>
                </c:pt>
                <c:pt idx="689">
                  <c:v>8.5853344521304535</c:v>
                </c:pt>
                <c:pt idx="690">
                  <c:v>8.5993310350625443</c:v>
                </c:pt>
                <c:pt idx="691">
                  <c:v>8.6134822849306705</c:v>
                </c:pt>
                <c:pt idx="692">
                  <c:v>8.6276366421662747</c:v>
                </c:pt>
                <c:pt idx="693">
                  <c:v>8.6400131544802612</c:v>
                </c:pt>
                <c:pt idx="694">
                  <c:v>8.6533496119863536</c:v>
                </c:pt>
                <c:pt idx="695">
                  <c:v>8.6677236871012671</c:v>
                </c:pt>
                <c:pt idx="696">
                  <c:v>8.6820348468524067</c:v>
                </c:pt>
                <c:pt idx="697">
                  <c:v>8.6959293843219569</c:v>
                </c:pt>
                <c:pt idx="698">
                  <c:v>8.7088851403910006</c:v>
                </c:pt>
                <c:pt idx="699">
                  <c:v>8.7222468408440967</c:v>
                </c:pt>
                <c:pt idx="700">
                  <c:v>8.7362622599845974</c:v>
                </c:pt>
                <c:pt idx="701">
                  <c:v>8.7497450341122498</c:v>
                </c:pt>
                <c:pt idx="702">
                  <c:v>8.7642319344740187</c:v>
                </c:pt>
                <c:pt idx="703">
                  <c:v>8.7766048535266528</c:v>
                </c:pt>
                <c:pt idx="704">
                  <c:v>8.7897560563160066</c:v>
                </c:pt>
                <c:pt idx="705">
                  <c:v>8.8037872042974747</c:v>
                </c:pt>
                <c:pt idx="706">
                  <c:v>8.8173407582094008</c:v>
                </c:pt>
                <c:pt idx="707">
                  <c:v>8.8310148999019766</c:v>
                </c:pt>
                <c:pt idx="708">
                  <c:v>8.8447655502197691</c:v>
                </c:pt>
                <c:pt idx="709">
                  <c:v>8.8585157146436266</c:v>
                </c:pt>
                <c:pt idx="710">
                  <c:v>8.8716629401642848</c:v>
                </c:pt>
                <c:pt idx="711">
                  <c:v>8.8849443467270248</c:v>
                </c:pt>
                <c:pt idx="712">
                  <c:v>8.8988465566134067</c:v>
                </c:pt>
                <c:pt idx="713">
                  <c:v>8.9135750165437528</c:v>
                </c:pt>
                <c:pt idx="714">
                  <c:v>8.9267327279583721</c:v>
                </c:pt>
                <c:pt idx="715">
                  <c:v>8.9398642246380948</c:v>
                </c:pt>
                <c:pt idx="716">
                  <c:v>8.9529375630070689</c:v>
                </c:pt>
                <c:pt idx="717">
                  <c:v>8.9661502234783246</c:v>
                </c:pt>
                <c:pt idx="718">
                  <c:v>8.9803727390247001</c:v>
                </c:pt>
                <c:pt idx="719">
                  <c:v>8.994621571192658</c:v>
                </c:pt>
                <c:pt idx="720">
                  <c:v>9.0079968649071525</c:v>
                </c:pt>
                <c:pt idx="721">
                  <c:v>9.0215219666179589</c:v>
                </c:pt>
                <c:pt idx="722">
                  <c:v>9.0352431929467283</c:v>
                </c:pt>
                <c:pt idx="723">
                  <c:v>9.0489995721054886</c:v>
                </c:pt>
                <c:pt idx="724">
                  <c:v>9.0630255790266592</c:v>
                </c:pt>
                <c:pt idx="725">
                  <c:v>9.0770359472237967</c:v>
                </c:pt>
                <c:pt idx="726">
                  <c:v>9.0905395912527247</c:v>
                </c:pt>
                <c:pt idx="727">
                  <c:v>9.1039900377971961</c:v>
                </c:pt>
                <c:pt idx="728">
                  <c:v>9.1173353315116685</c:v>
                </c:pt>
                <c:pt idx="729">
                  <c:v>9.1313161856027989</c:v>
                </c:pt>
                <c:pt idx="730">
                  <c:v>9.1451161580230025</c:v>
                </c:pt>
                <c:pt idx="731">
                  <c:v>9.1591053624285852</c:v>
                </c:pt>
                <c:pt idx="732">
                  <c:v>9.1733847706074947</c:v>
                </c:pt>
                <c:pt idx="733">
                  <c:v>9.1862933401537159</c:v>
                </c:pt>
                <c:pt idx="734">
                  <c:v>9.2005952796891748</c:v>
                </c:pt>
                <c:pt idx="735">
                  <c:v>9.2150339198534574</c:v>
                </c:pt>
                <c:pt idx="736">
                  <c:v>9.2288526265953639</c:v>
                </c:pt>
                <c:pt idx="737">
                  <c:v>9.2429010629863679</c:v>
                </c:pt>
                <c:pt idx="738">
                  <c:v>9.2566182101597327</c:v>
                </c:pt>
                <c:pt idx="739">
                  <c:v>9.2717243542765679</c:v>
                </c:pt>
                <c:pt idx="740">
                  <c:v>9.2857030727881948</c:v>
                </c:pt>
                <c:pt idx="741">
                  <c:v>9.2990862309231748</c:v>
                </c:pt>
                <c:pt idx="742">
                  <c:v>9.3131527237382556</c:v>
                </c:pt>
                <c:pt idx="743">
                  <c:v>9.3274090245497412</c:v>
                </c:pt>
                <c:pt idx="744">
                  <c:v>9.3405718770246668</c:v>
                </c:pt>
                <c:pt idx="745">
                  <c:v>9.3556332640885422</c:v>
                </c:pt>
                <c:pt idx="746">
                  <c:v>9.3690374958980804</c:v>
                </c:pt>
                <c:pt idx="747">
                  <c:v>9.3834954581647754</c:v>
                </c:pt>
                <c:pt idx="748">
                  <c:v>9.3967370567311228</c:v>
                </c:pt>
                <c:pt idx="749">
                  <c:v>9.4119662180984367</c:v>
                </c:pt>
                <c:pt idx="750">
                  <c:v>9.424982369944507</c:v>
                </c:pt>
                <c:pt idx="751">
                  <c:v>9.4397470446097724</c:v>
                </c:pt>
                <c:pt idx="752">
                  <c:v>9.4525815350006628</c:v>
                </c:pt>
                <c:pt idx="753">
                  <c:v>9.4672720286237926</c:v>
                </c:pt>
                <c:pt idx="754">
                  <c:v>9.4804591640274793</c:v>
                </c:pt>
                <c:pt idx="755">
                  <c:v>9.4948339170400526</c:v>
                </c:pt>
                <c:pt idx="756">
                  <c:v>9.5088461269264197</c:v>
                </c:pt>
                <c:pt idx="757">
                  <c:v>9.523226608779936</c:v>
                </c:pt>
                <c:pt idx="758">
                  <c:v>9.5364346140849499</c:v>
                </c:pt>
                <c:pt idx="759">
                  <c:v>9.5504652761724067</c:v>
                </c:pt>
                <c:pt idx="760">
                  <c:v>9.5563857149876643</c:v>
                </c:pt>
                <c:pt idx="761">
                  <c:v>9.5642135989070205</c:v>
                </c:pt>
                <c:pt idx="762">
                  <c:v>9.5785641826471934</c:v>
                </c:pt>
                <c:pt idx="763">
                  <c:v>9.5921569567748506</c:v>
                </c:pt>
                <c:pt idx="764">
                  <c:v>9.6059063414144017</c:v>
                </c:pt>
                <c:pt idx="765">
                  <c:v>9.6201078851728319</c:v>
                </c:pt>
                <c:pt idx="766">
                  <c:v>9.6350848991909768</c:v>
                </c:pt>
                <c:pt idx="767">
                  <c:v>9.6484392211174956</c:v>
                </c:pt>
                <c:pt idx="768">
                  <c:v>9.6630444717937038</c:v>
                </c:pt>
                <c:pt idx="769">
                  <c:v>9.6768549301078668</c:v>
                </c:pt>
                <c:pt idx="770">
                  <c:v>9.6907440326268048</c:v>
                </c:pt>
                <c:pt idx="771">
                  <c:v>9.7048276100780679</c:v>
                </c:pt>
                <c:pt idx="772">
                  <c:v>9.7189683740521886</c:v>
                </c:pt>
                <c:pt idx="773">
                  <c:v>9.7335783817814132</c:v>
                </c:pt>
                <c:pt idx="774">
                  <c:v>9.7475413714521189</c:v>
                </c:pt>
                <c:pt idx="775">
                  <c:v>9.7616244630094435</c:v>
                </c:pt>
                <c:pt idx="776">
                  <c:v>9.7762644707386688</c:v>
                </c:pt>
                <c:pt idx="777">
                  <c:v>9.7906122292320337</c:v>
                </c:pt>
                <c:pt idx="778">
                  <c:v>9.8039401444200021</c:v>
                </c:pt>
                <c:pt idx="779">
                  <c:v>9.8186054969828689</c:v>
                </c:pt>
                <c:pt idx="780">
                  <c:v>9.8322367233116506</c:v>
                </c:pt>
                <c:pt idx="781">
                  <c:v>9.847512483421168</c:v>
                </c:pt>
                <c:pt idx="782">
                  <c:v>9.8615955749785247</c:v>
                </c:pt>
                <c:pt idx="783">
                  <c:v>9.8756214800129687</c:v>
                </c:pt>
                <c:pt idx="784">
                  <c:v>9.8891121185611208</c:v>
                </c:pt>
                <c:pt idx="785">
                  <c:v>9.9040000024804922</c:v>
                </c:pt>
                <c:pt idx="786">
                  <c:v>9.9177034662754409</c:v>
                </c:pt>
                <c:pt idx="787">
                  <c:v>9.9327669889187948</c:v>
                </c:pt>
                <c:pt idx="788">
                  <c:v>9.9469025099459767</c:v>
                </c:pt>
                <c:pt idx="789">
                  <c:v>9.9601288655653661</c:v>
                </c:pt>
                <c:pt idx="790">
                  <c:v>9.9747703309764955</c:v>
                </c:pt>
                <c:pt idx="791">
                  <c:v>9.9902532893785683</c:v>
                </c:pt>
                <c:pt idx="792">
                  <c:v>10.004005781385555</c:v>
                </c:pt>
                <c:pt idx="793">
                  <c:v>10.01852471544022</c:v>
                </c:pt>
                <c:pt idx="794">
                  <c:v>10.031357364141803</c:v>
                </c:pt>
                <c:pt idx="795">
                  <c:v>10.04580532640853</c:v>
                </c:pt>
                <c:pt idx="796">
                  <c:v>10.061117889033621</c:v>
                </c:pt>
                <c:pt idx="797">
                  <c:v>10.074723872415399</c:v>
                </c:pt>
                <c:pt idx="798">
                  <c:v>10.089051246901455</c:v>
                </c:pt>
                <c:pt idx="799">
                  <c:v>10.10246586271832</c:v>
                </c:pt>
                <c:pt idx="800">
                  <c:v>10.117338503690711</c:v>
                </c:pt>
                <c:pt idx="801">
                  <c:v>10.13083700665932</c:v>
                </c:pt>
                <c:pt idx="802">
                  <c:v>10.145824212681084</c:v>
                </c:pt>
                <c:pt idx="803">
                  <c:v>10.160643836403052</c:v>
                </c:pt>
                <c:pt idx="804">
                  <c:v>10.173954858958465</c:v>
                </c:pt>
                <c:pt idx="805">
                  <c:v>10.188627883938118</c:v>
                </c:pt>
                <c:pt idx="806">
                  <c:v>10.202797190230385</c:v>
                </c:pt>
                <c:pt idx="807">
                  <c:v>10.216908146208191</c:v>
                </c:pt>
                <c:pt idx="808">
                  <c:v>10.231123577118368</c:v>
                </c:pt>
                <c:pt idx="809">
                  <c:v>10.245062385746973</c:v>
                </c:pt>
                <c:pt idx="810">
                  <c:v>10.259551703808906</c:v>
                </c:pt>
                <c:pt idx="811">
                  <c:v>10.274004717018926</c:v>
                </c:pt>
                <c:pt idx="812">
                  <c:v>10.288562103274648</c:v>
                </c:pt>
                <c:pt idx="813">
                  <c:v>10.302584900941726</c:v>
                </c:pt>
                <c:pt idx="814">
                  <c:v>10.316920139848234</c:v>
                </c:pt>
                <c:pt idx="815">
                  <c:v>10.331084497083786</c:v>
                </c:pt>
                <c:pt idx="816">
                  <c:v>10.345178074535081</c:v>
                </c:pt>
                <c:pt idx="817">
                  <c:v>10.359243301671954</c:v>
                </c:pt>
                <c:pt idx="818">
                  <c:v>10.37427361506116</c:v>
                </c:pt>
                <c:pt idx="819">
                  <c:v>10.387829688559922</c:v>
                </c:pt>
                <c:pt idx="820">
                  <c:v>10.402422125759006</c:v>
                </c:pt>
                <c:pt idx="821">
                  <c:v>10.416434053524789</c:v>
                </c:pt>
                <c:pt idx="822">
                  <c:v>10.43143193744412</c:v>
                </c:pt>
                <c:pt idx="823">
                  <c:v>10.444866067367004</c:v>
                </c:pt>
                <c:pt idx="824">
                  <c:v>10.45916684311085</c:v>
                </c:pt>
                <c:pt idx="825">
                  <c:v>10.473412658028382</c:v>
                </c:pt>
                <c:pt idx="826">
                  <c:v>10.487692258210886</c:v>
                </c:pt>
                <c:pt idx="827">
                  <c:v>10.502138864682356</c:v>
                </c:pt>
                <c:pt idx="828">
                  <c:v>10.51615603539507</c:v>
                </c:pt>
                <c:pt idx="829">
                  <c:v>10.529817747617791</c:v>
                </c:pt>
                <c:pt idx="830">
                  <c:v>10.544031810963062</c:v>
                </c:pt>
                <c:pt idx="831">
                  <c:v>10.558070337471023</c:v>
                </c:pt>
                <c:pt idx="832">
                  <c:v>10.572256638282516</c:v>
                </c:pt>
                <c:pt idx="833">
                  <c:v>10.587359381141543</c:v>
                </c:pt>
                <c:pt idx="834">
                  <c:v>10.600724674856021</c:v>
                </c:pt>
                <c:pt idx="835">
                  <c:v>10.614768060303648</c:v>
                </c:pt>
                <c:pt idx="836">
                  <c:v>10.629252135418609</c:v>
                </c:pt>
                <c:pt idx="837">
                  <c:v>10.642722965970368</c:v>
                </c:pt>
                <c:pt idx="838">
                  <c:v>10.65697733497565</c:v>
                </c:pt>
                <c:pt idx="839">
                  <c:v>10.671514427341069</c:v>
                </c:pt>
                <c:pt idx="840">
                  <c:v>10.684585630130471</c:v>
                </c:pt>
                <c:pt idx="841">
                  <c:v>10.699431174697002</c:v>
                </c:pt>
                <c:pt idx="842">
                  <c:v>10.71357485403497</c:v>
                </c:pt>
                <c:pt idx="843">
                  <c:v>10.726262451793248</c:v>
                </c:pt>
                <c:pt idx="844">
                  <c:v>10.741108290250056</c:v>
                </c:pt>
                <c:pt idx="845">
                  <c:v>10.755700331672186</c:v>
                </c:pt>
                <c:pt idx="846">
                  <c:v>10.770092858988292</c:v>
                </c:pt>
                <c:pt idx="847">
                  <c:v>10.783646412900175</c:v>
                </c:pt>
                <c:pt idx="848">
                  <c:v>10.797872905715268</c:v>
                </c:pt>
                <c:pt idx="849">
                  <c:v>10.812645342914356</c:v>
                </c:pt>
                <c:pt idx="850">
                  <c:v>10.826418422702</c:v>
                </c:pt>
                <c:pt idx="851">
                  <c:v>10.839510699166045</c:v>
                </c:pt>
                <c:pt idx="852">
                  <c:v>10.854312266463802</c:v>
                </c:pt>
                <c:pt idx="853">
                  <c:v>10.868233210671926</c:v>
                </c:pt>
                <c:pt idx="854">
                  <c:v>10.883153038167215</c:v>
                </c:pt>
                <c:pt idx="855">
                  <c:v>10.897129237091972</c:v>
                </c:pt>
                <c:pt idx="856">
                  <c:v>10.911572928199616</c:v>
                </c:pt>
                <c:pt idx="857">
                  <c:v>10.925742426495509</c:v>
                </c:pt>
                <c:pt idx="858">
                  <c:v>10.939966975734746</c:v>
                </c:pt>
                <c:pt idx="859">
                  <c:v>10.9538296715151</c:v>
                </c:pt>
                <c:pt idx="860">
                  <c:v>10.968458617339406</c:v>
                </c:pt>
                <c:pt idx="861">
                  <c:v>10.981719922015461</c:v>
                </c:pt>
                <c:pt idx="862">
                  <c:v>10.996028844300405</c:v>
                </c:pt>
                <c:pt idx="863">
                  <c:v>11.01120946334963</c:v>
                </c:pt>
                <c:pt idx="864">
                  <c:v>11.02463661052303</c:v>
                </c:pt>
                <c:pt idx="865">
                  <c:v>11.039396426248571</c:v>
                </c:pt>
                <c:pt idx="866">
                  <c:v>11.053426308551774</c:v>
                </c:pt>
                <c:pt idx="867">
                  <c:v>11.066298279355784</c:v>
                </c:pt>
                <c:pt idx="868">
                  <c:v>11.081925904693847</c:v>
                </c:pt>
                <c:pt idx="869">
                  <c:v>11.095500430393766</c:v>
                </c:pt>
                <c:pt idx="870">
                  <c:v>11.108742028960144</c:v>
                </c:pt>
                <c:pt idx="871">
                  <c:v>11.123184748279851</c:v>
                </c:pt>
                <c:pt idx="872">
                  <c:v>11.137170845317968</c:v>
                </c:pt>
                <c:pt idx="873">
                  <c:v>11.150603811449328</c:v>
                </c:pt>
                <c:pt idx="874">
                  <c:v>11.166396589617404</c:v>
                </c:pt>
                <c:pt idx="875">
                  <c:v>11.179805962487254</c:v>
                </c:pt>
                <c:pt idx="876">
                  <c:v>11.193930997620457</c:v>
                </c:pt>
                <c:pt idx="877">
                  <c:v>11.207935828980327</c:v>
                </c:pt>
                <c:pt idx="878">
                  <c:v>11.222572435451768</c:v>
                </c:pt>
                <c:pt idx="879">
                  <c:v>11.237188172021948</c:v>
                </c:pt>
                <c:pt idx="880">
                  <c:v>11.251549139769477</c:v>
                </c:pt>
                <c:pt idx="881">
                  <c:v>11.264617721085349</c:v>
                </c:pt>
                <c:pt idx="882">
                  <c:v>11.279715808778064</c:v>
                </c:pt>
                <c:pt idx="883">
                  <c:v>11.293232662061115</c:v>
                </c:pt>
                <c:pt idx="884">
                  <c:v>11.308786400247474</c:v>
                </c:pt>
                <c:pt idx="885">
                  <c:v>11.321703421994798</c:v>
                </c:pt>
                <c:pt idx="886">
                  <c:v>11.335883508071356</c:v>
                </c:pt>
                <c:pt idx="887">
                  <c:v>11.350043108253924</c:v>
                </c:pt>
                <c:pt idx="888">
                  <c:v>11.363588797745422</c:v>
                </c:pt>
                <c:pt idx="889">
                  <c:v>11.378678535123656</c:v>
                </c:pt>
                <c:pt idx="890">
                  <c:v>11.392395106286056</c:v>
                </c:pt>
                <c:pt idx="891">
                  <c:v>11.405605247170536</c:v>
                </c:pt>
                <c:pt idx="892">
                  <c:v>11.420422351305666</c:v>
                </c:pt>
                <c:pt idx="893">
                  <c:v>11.421555740793718</c:v>
                </c:pt>
                <c:pt idx="894">
                  <c:v>11.435378879429779</c:v>
                </c:pt>
                <c:pt idx="895">
                  <c:v>11.447684611959504</c:v>
                </c:pt>
                <c:pt idx="896">
                  <c:v>11.46229889084781</c:v>
                </c:pt>
                <c:pt idx="897">
                  <c:v>11.478050595341317</c:v>
                </c:pt>
                <c:pt idx="898">
                  <c:v>11.491064125713848</c:v>
                </c:pt>
                <c:pt idx="899">
                  <c:v>11.505629568393724</c:v>
                </c:pt>
                <c:pt idx="900">
                  <c:v>11.519705281424544</c:v>
                </c:pt>
                <c:pt idx="901">
                  <c:v>11.534110814221394</c:v>
                </c:pt>
                <c:pt idx="902">
                  <c:v>11.547009485654288</c:v>
                </c:pt>
                <c:pt idx="903">
                  <c:v>11.561747945584626</c:v>
                </c:pt>
                <c:pt idx="904">
                  <c:v>11.575778607672113</c:v>
                </c:pt>
                <c:pt idx="905">
                  <c:v>11.590250163200233</c:v>
                </c:pt>
                <c:pt idx="906">
                  <c:v>11.604947843346284</c:v>
                </c:pt>
                <c:pt idx="907">
                  <c:v>11.618418865901713</c:v>
                </c:pt>
                <c:pt idx="908">
                  <c:v>11.633091788994717</c:v>
                </c:pt>
                <c:pt idx="909">
                  <c:v>11.64785122071299</c:v>
                </c:pt>
                <c:pt idx="910">
                  <c:v>11.660791835721804</c:v>
                </c:pt>
                <c:pt idx="911">
                  <c:v>11.675823900683239</c:v>
                </c:pt>
                <c:pt idx="912">
                  <c:v>11.68980737624787</c:v>
                </c:pt>
                <c:pt idx="913">
                  <c:v>11.704278931775949</c:v>
                </c:pt>
                <c:pt idx="914">
                  <c:v>11.718314836810448</c:v>
                </c:pt>
                <c:pt idx="915">
                  <c:v>11.732463951099055</c:v>
                </c:pt>
                <c:pt idx="916">
                  <c:v>11.746067505010993</c:v>
                </c:pt>
                <c:pt idx="917">
                  <c:v>11.760845671051012</c:v>
                </c:pt>
                <c:pt idx="918">
                  <c:v>11.775173147423731</c:v>
                </c:pt>
                <c:pt idx="919">
                  <c:v>11.790408229635657</c:v>
                </c:pt>
                <c:pt idx="920">
                  <c:v>11.804347038264291</c:v>
                </c:pt>
                <c:pt idx="921">
                  <c:v>11.818282457404759</c:v>
                </c:pt>
                <c:pt idx="922">
                  <c:v>11.832983538808646</c:v>
                </c:pt>
                <c:pt idx="923">
                  <c:v>11.846872539440852</c:v>
                </c:pt>
                <c:pt idx="924">
                  <c:v>11.86213927133838</c:v>
                </c:pt>
                <c:pt idx="925">
                  <c:v>11.875575446723754</c:v>
                </c:pt>
                <c:pt idx="926">
                  <c:v>11.890531974847942</c:v>
                </c:pt>
                <c:pt idx="927">
                  <c:v>11.905116637743507</c:v>
                </c:pt>
                <c:pt idx="928">
                  <c:v>11.919336045922416</c:v>
                </c:pt>
                <c:pt idx="929">
                  <c:v>11.934281602258551</c:v>
                </c:pt>
                <c:pt idx="930">
                  <c:v>11.947770105227193</c:v>
                </c:pt>
                <c:pt idx="931">
                  <c:v>11.96258458788887</c:v>
                </c:pt>
                <c:pt idx="932">
                  <c:v>11.977524901278025</c:v>
                </c:pt>
                <c:pt idx="933">
                  <c:v>11.991010782773101</c:v>
                </c:pt>
                <c:pt idx="934">
                  <c:v>12.005253784213448</c:v>
                </c:pt>
                <c:pt idx="935">
                  <c:v>12.019861170469214</c:v>
                </c:pt>
                <c:pt idx="936">
                  <c:v>12.034248838845588</c:v>
                </c:pt>
                <c:pt idx="937">
                  <c:v>12.048114348103068</c:v>
                </c:pt>
                <c:pt idx="938">
                  <c:v>12.063284865265677</c:v>
                </c:pt>
                <c:pt idx="939">
                  <c:v>12.078099246040569</c:v>
                </c:pt>
                <c:pt idx="940">
                  <c:v>12.092119614237754</c:v>
                </c:pt>
                <c:pt idx="941">
                  <c:v>12.106116197169836</c:v>
                </c:pt>
                <c:pt idx="942">
                  <c:v>12.120634453326852</c:v>
                </c:pt>
                <c:pt idx="943">
                  <c:v>12.134612979834801</c:v>
                </c:pt>
                <c:pt idx="944">
                  <c:v>12.149054829253252</c:v>
                </c:pt>
                <c:pt idx="945">
                  <c:v>12.16385377507754</c:v>
                </c:pt>
                <c:pt idx="946">
                  <c:v>12.176442140850444</c:v>
                </c:pt>
                <c:pt idx="947">
                  <c:v>12.19233531479553</c:v>
                </c:pt>
                <c:pt idx="948">
                  <c:v>12.206269072480799</c:v>
                </c:pt>
                <c:pt idx="949">
                  <c:v>12.220284977515266</c:v>
                </c:pt>
                <c:pt idx="950">
                  <c:v>12.234282340231641</c:v>
                </c:pt>
                <c:pt idx="951">
                  <c:v>12.248599612831033</c:v>
                </c:pt>
                <c:pt idx="952">
                  <c:v>12.263503123704707</c:v>
                </c:pt>
                <c:pt idx="953">
                  <c:v>12.277368926852462</c:v>
                </c:pt>
                <c:pt idx="954">
                  <c:v>12.290535090468291</c:v>
                </c:pt>
                <c:pt idx="955">
                  <c:v>12.305451030811772</c:v>
                </c:pt>
                <c:pt idx="956">
                  <c:v>12.320001908442272</c:v>
                </c:pt>
                <c:pt idx="957">
                  <c:v>12.334115101886264</c:v>
                </c:pt>
                <c:pt idx="958">
                  <c:v>12.348698894880568</c:v>
                </c:pt>
                <c:pt idx="959">
                  <c:v>12.362755771703018</c:v>
                </c:pt>
                <c:pt idx="960">
                  <c:v>12.377446943223834</c:v>
                </c:pt>
                <c:pt idx="961">
                  <c:v>12.391504791834139</c:v>
                </c:pt>
                <c:pt idx="962">
                  <c:v>12.405016402170206</c:v>
                </c:pt>
                <c:pt idx="963">
                  <c:v>12.420382750060373</c:v>
                </c:pt>
                <c:pt idx="964">
                  <c:v>12.434376813405652</c:v>
                </c:pt>
                <c:pt idx="965">
                  <c:v>12.448900696516935</c:v>
                </c:pt>
                <c:pt idx="966">
                  <c:v>12.463377686995685</c:v>
                </c:pt>
                <c:pt idx="967">
                  <c:v>12.477190868670002</c:v>
                </c:pt>
                <c:pt idx="968">
                  <c:v>12.49155513578863</c:v>
                </c:pt>
                <c:pt idx="969">
                  <c:v>12.507491507218127</c:v>
                </c:pt>
                <c:pt idx="970">
                  <c:v>12.519710539119005</c:v>
                </c:pt>
                <c:pt idx="971">
                  <c:v>12.534309383056566</c:v>
                </c:pt>
                <c:pt idx="972">
                  <c:v>12.549108136877265</c:v>
                </c:pt>
                <c:pt idx="973">
                  <c:v>12.563217929063478</c:v>
                </c:pt>
                <c:pt idx="974">
                  <c:v>12.57744520166287</c:v>
                </c:pt>
                <c:pt idx="975">
                  <c:v>12.592417650631624</c:v>
                </c:pt>
                <c:pt idx="976">
                  <c:v>12.606838810382754</c:v>
                </c:pt>
                <c:pt idx="977">
                  <c:v>12.621049868247226</c:v>
                </c:pt>
                <c:pt idx="978">
                  <c:v>12.635043061691212</c:v>
                </c:pt>
                <c:pt idx="979">
                  <c:v>12.649008186941398</c:v>
                </c:pt>
                <c:pt idx="980">
                  <c:v>12.663005933665104</c:v>
                </c:pt>
                <c:pt idx="981">
                  <c:v>12.677702348132868</c:v>
                </c:pt>
                <c:pt idx="982">
                  <c:v>12.692031756311794</c:v>
                </c:pt>
                <c:pt idx="983">
                  <c:v>12.707448691982602</c:v>
                </c:pt>
                <c:pt idx="984">
                  <c:v>12.721296336819616</c:v>
                </c:pt>
                <c:pt idx="985">
                  <c:v>12.73554798246472</c:v>
                </c:pt>
                <c:pt idx="986">
                  <c:v>12.749971967462642</c:v>
                </c:pt>
                <c:pt idx="987">
                  <c:v>12.7649912071773</c:v>
                </c:pt>
                <c:pt idx="988">
                  <c:v>12.778715156866214</c:v>
                </c:pt>
                <c:pt idx="989">
                  <c:v>12.793524396580839</c:v>
                </c:pt>
                <c:pt idx="990">
                  <c:v>12.808585783644666</c:v>
                </c:pt>
                <c:pt idx="991">
                  <c:v>12.822676739622503</c:v>
                </c:pt>
                <c:pt idx="992">
                  <c:v>12.836983142320568</c:v>
                </c:pt>
                <c:pt idx="993">
                  <c:v>12.851312652386166</c:v>
                </c:pt>
                <c:pt idx="994">
                  <c:v>12.86540622983753</c:v>
                </c:pt>
                <c:pt idx="995">
                  <c:v>12.879896135680076</c:v>
                </c:pt>
                <c:pt idx="996">
                  <c:v>12.895698913848172</c:v>
                </c:pt>
                <c:pt idx="997">
                  <c:v>12.909884242871676</c:v>
                </c:pt>
                <c:pt idx="998">
                  <c:v>12.92443706407802</c:v>
                </c:pt>
                <c:pt idx="999">
                  <c:v>12.938512291214868</c:v>
                </c:pt>
                <c:pt idx="1000">
                  <c:v>12.95364921511606</c:v>
                </c:pt>
                <c:pt idx="1001">
                  <c:v>12.966851977473974</c:v>
                </c:pt>
                <c:pt idx="1002">
                  <c:v>12.982885445309376</c:v>
                </c:pt>
                <c:pt idx="1003">
                  <c:v>12.996289575232305</c:v>
                </c:pt>
                <c:pt idx="1004">
                  <c:v>13.010962984219271</c:v>
                </c:pt>
                <c:pt idx="1005">
                  <c:v>13.026359818003424</c:v>
                </c:pt>
                <c:pt idx="1006">
                  <c:v>13.040813215220735</c:v>
                </c:pt>
                <c:pt idx="1007">
                  <c:v>13.054788442357568</c:v>
                </c:pt>
                <c:pt idx="1008">
                  <c:v>13.070178191505518</c:v>
                </c:pt>
                <c:pt idx="1009">
                  <c:v>13.083730479739259</c:v>
                </c:pt>
                <c:pt idx="1010">
                  <c:v>13.099137709300352</c:v>
                </c:pt>
                <c:pt idx="1011">
                  <c:v>13.112922438773548</c:v>
                </c:pt>
                <c:pt idx="1012">
                  <c:v>13.128247814875785</c:v>
                </c:pt>
                <c:pt idx="1013">
                  <c:v>13.14194603572375</c:v>
                </c:pt>
                <c:pt idx="1014">
                  <c:v>13.156396133570002</c:v>
                </c:pt>
                <c:pt idx="1015">
                  <c:v>13.170825259628279</c:v>
                </c:pt>
                <c:pt idx="1016">
                  <c:v>13.18576343743795</c:v>
                </c:pt>
                <c:pt idx="1017">
                  <c:v>13.199600110487022</c:v>
                </c:pt>
                <c:pt idx="1018">
                  <c:v>13.213497077426426</c:v>
                </c:pt>
                <c:pt idx="1019">
                  <c:v>13.228440498183099</c:v>
                </c:pt>
                <c:pt idx="1020">
                  <c:v>13.242888358563125</c:v>
                </c:pt>
                <c:pt idx="1021">
                  <c:v>13.258003530892028</c:v>
                </c:pt>
                <c:pt idx="1022">
                  <c:v>13.270831524427306</c:v>
                </c:pt>
                <c:pt idx="1023">
                  <c:v>13.28620467483303</c:v>
                </c:pt>
                <c:pt idx="1024">
                  <c:v>13.299281018682752</c:v>
                </c:pt>
                <c:pt idx="1025">
                  <c:v>13.315149525691822</c:v>
                </c:pt>
                <c:pt idx="1026">
                  <c:v>13.329840799099321</c:v>
                </c:pt>
                <c:pt idx="1027">
                  <c:v>13.344983451841367</c:v>
                </c:pt>
                <c:pt idx="1028">
                  <c:v>13.358154270623476</c:v>
                </c:pt>
                <c:pt idx="1029">
                  <c:v>13.373285951577644</c:v>
                </c:pt>
                <c:pt idx="1030">
                  <c:v>13.387956739091123</c:v>
                </c:pt>
                <c:pt idx="1031">
                  <c:v>13.4026875266047</c:v>
                </c:pt>
                <c:pt idx="1032">
                  <c:v>13.417328698125448</c:v>
                </c:pt>
                <c:pt idx="1033">
                  <c:v>13.430465923646119</c:v>
                </c:pt>
                <c:pt idx="1034">
                  <c:v>13.445594983126774</c:v>
                </c:pt>
                <c:pt idx="1035">
                  <c:v>13.446235931375352</c:v>
                </c:pt>
                <c:pt idx="1036">
                  <c:v>13.46028897989442</c:v>
                </c:pt>
                <c:pt idx="1037">
                  <c:v>13.474601597327474</c:v>
                </c:pt>
                <c:pt idx="1038">
                  <c:v>13.488362145758552</c:v>
                </c:pt>
                <c:pt idx="1039">
                  <c:v>13.503373430935723</c:v>
                </c:pt>
                <c:pt idx="1040">
                  <c:v>13.517259911981178</c:v>
                </c:pt>
                <c:pt idx="1041">
                  <c:v>13.531534371103426</c:v>
                </c:pt>
                <c:pt idx="1042">
                  <c:v>13.546488277754086</c:v>
                </c:pt>
                <c:pt idx="1043">
                  <c:v>13.560665742357118</c:v>
                </c:pt>
                <c:pt idx="1044">
                  <c:v>13.574827964013148</c:v>
                </c:pt>
                <c:pt idx="1045">
                  <c:v>13.589849543080676</c:v>
                </c:pt>
                <c:pt idx="1046">
                  <c:v>13.603958849372903</c:v>
                </c:pt>
                <c:pt idx="1047">
                  <c:v>13.619319084414798</c:v>
                </c:pt>
                <c:pt idx="1048">
                  <c:v>13.633845204992307</c:v>
                </c:pt>
                <c:pt idx="1049">
                  <c:v>13.647778872560545</c:v>
                </c:pt>
                <c:pt idx="1050">
                  <c:v>13.662945118564124</c:v>
                </c:pt>
                <c:pt idx="1051">
                  <c:v>13.676494785324316</c:v>
                </c:pt>
                <c:pt idx="1052">
                  <c:v>13.691583065020652</c:v>
                </c:pt>
                <c:pt idx="1053">
                  <c:v>13.706287931689562</c:v>
                </c:pt>
                <c:pt idx="1054">
                  <c:v>13.720391995034786</c:v>
                </c:pt>
                <c:pt idx="1055">
                  <c:v>13.734666454157068</c:v>
                </c:pt>
                <c:pt idx="1056">
                  <c:v>13.749276947780269</c:v>
                </c:pt>
                <c:pt idx="1057">
                  <c:v>13.764901465750862</c:v>
                </c:pt>
                <c:pt idx="1058">
                  <c:v>13.7779464538054</c:v>
                </c:pt>
                <c:pt idx="1059">
                  <c:v>13.792777151201923</c:v>
                </c:pt>
                <c:pt idx="1060">
                  <c:v>13.807741057852573</c:v>
                </c:pt>
                <c:pt idx="1061">
                  <c:v>13.822565246623872</c:v>
                </c:pt>
                <c:pt idx="1062">
                  <c:v>13.837518565493868</c:v>
                </c:pt>
                <c:pt idx="1063">
                  <c:v>13.851441555164579</c:v>
                </c:pt>
                <c:pt idx="1064">
                  <c:v>13.865097934323364</c:v>
                </c:pt>
                <c:pt idx="1065">
                  <c:v>13.880031061189676</c:v>
                </c:pt>
                <c:pt idx="1066">
                  <c:v>13.894621938820169</c:v>
                </c:pt>
                <c:pt idx="1067">
                  <c:v>13.908889019415945</c:v>
                </c:pt>
                <c:pt idx="1068">
                  <c:v>13.92378476775577</c:v>
                </c:pt>
                <c:pt idx="1069">
                  <c:v>13.937681734695163</c:v>
                </c:pt>
                <c:pt idx="1070">
                  <c:v>13.951967165605344</c:v>
                </c:pt>
                <c:pt idx="1071">
                  <c:v>13.966505613766056</c:v>
                </c:pt>
                <c:pt idx="1072">
                  <c:v>13.980729101100312</c:v>
                </c:pt>
                <c:pt idx="1073">
                  <c:v>13.99523483767053</c:v>
                </c:pt>
                <c:pt idx="1074">
                  <c:v>14.009780178463728</c:v>
                </c:pt>
                <c:pt idx="1075">
                  <c:v>14.024435135249586</c:v>
                </c:pt>
                <c:pt idx="1076">
                  <c:v>14.037296722046294</c:v>
                </c:pt>
                <c:pt idx="1077">
                  <c:v>14.052265871643971</c:v>
                </c:pt>
                <c:pt idx="1078">
                  <c:v>14.066383234360337</c:v>
                </c:pt>
                <c:pt idx="1079">
                  <c:v>14.080398065720168</c:v>
                </c:pt>
                <c:pt idx="1080">
                  <c:v>14.095057203548166</c:v>
                </c:pt>
                <c:pt idx="1081">
                  <c:v>14.109420894655774</c:v>
                </c:pt>
                <c:pt idx="1082">
                  <c:v>14.123790404721349</c:v>
                </c:pt>
                <c:pt idx="1083">
                  <c:v>14.139666482260568</c:v>
                </c:pt>
                <c:pt idx="1084">
                  <c:v>14.152270768878068</c:v>
                </c:pt>
                <c:pt idx="1085">
                  <c:v>14.168163264925518</c:v>
                </c:pt>
                <c:pt idx="1086">
                  <c:v>14.180973484157292</c:v>
                </c:pt>
                <c:pt idx="1087">
                  <c:v>14.195824565561153</c:v>
                </c:pt>
                <c:pt idx="1088">
                  <c:v>14.210479138339744</c:v>
                </c:pt>
                <c:pt idx="1089">
                  <c:v>14.225136920372464</c:v>
                </c:pt>
                <c:pt idx="1090">
                  <c:v>14.238405999352018</c:v>
                </c:pt>
                <c:pt idx="1091">
                  <c:v>14.253702539245882</c:v>
                </c:pt>
                <c:pt idx="1092">
                  <c:v>14.2674974607227</c:v>
                </c:pt>
                <c:pt idx="1093">
                  <c:v>14.282592926941961</c:v>
                </c:pt>
                <c:pt idx="1094">
                  <c:v>14.296906708166549</c:v>
                </c:pt>
                <c:pt idx="1095">
                  <c:v>14.310504827127891</c:v>
                </c:pt>
                <c:pt idx="1096">
                  <c:v>14.326061672681673</c:v>
                </c:pt>
                <c:pt idx="1097">
                  <c:v>14.339764548696023</c:v>
                </c:pt>
                <c:pt idx="1098">
                  <c:v>14.354582036838446</c:v>
                </c:pt>
                <c:pt idx="1099">
                  <c:v>14.369226225609731</c:v>
                </c:pt>
                <c:pt idx="1100">
                  <c:v>14.383199509170694</c:v>
                </c:pt>
                <c:pt idx="1101">
                  <c:v>14.397387357781026</c:v>
                </c:pt>
                <c:pt idx="1102">
                  <c:v>14.4132212997407</c:v>
                </c:pt>
                <c:pt idx="1103">
                  <c:v>14.426706695341856</c:v>
                </c:pt>
                <c:pt idx="1104">
                  <c:v>14.442636761919466</c:v>
                </c:pt>
                <c:pt idx="1105">
                  <c:v>14.456178960036148</c:v>
                </c:pt>
                <c:pt idx="1106">
                  <c:v>14.47002349750572</c:v>
                </c:pt>
                <c:pt idx="1107">
                  <c:v>14.485624422214936</c:v>
                </c:pt>
                <c:pt idx="1108">
                  <c:v>14.499645084302422</c:v>
                </c:pt>
                <c:pt idx="1109">
                  <c:v>14.51390381458372</c:v>
                </c:pt>
                <c:pt idx="1110">
                  <c:v>14.528228465709565</c:v>
                </c:pt>
                <c:pt idx="1111">
                  <c:v>14.543392960140903</c:v>
                </c:pt>
                <c:pt idx="1112">
                  <c:v>14.558023939658064</c:v>
                </c:pt>
                <c:pt idx="1113">
                  <c:v>14.572049358798576</c:v>
                </c:pt>
                <c:pt idx="1114">
                  <c:v>14.58743318710192</c:v>
                </c:pt>
                <c:pt idx="1115">
                  <c:v>14.601288504355749</c:v>
                </c:pt>
                <c:pt idx="1116">
                  <c:v>14.616192704896719</c:v>
                </c:pt>
                <c:pt idx="1117">
                  <c:v>14.63039987560945</c:v>
                </c:pt>
                <c:pt idx="1118">
                  <c:v>14.644925894300265</c:v>
                </c:pt>
                <c:pt idx="1119">
                  <c:v>14.660167293133769</c:v>
                </c:pt>
                <c:pt idx="1120">
                  <c:v>14.673905615868406</c:v>
                </c:pt>
                <c:pt idx="1121">
                  <c:v>14.68877407579874</c:v>
                </c:pt>
                <c:pt idx="1122">
                  <c:v>14.704645012277634</c:v>
                </c:pt>
                <c:pt idx="1123">
                  <c:v>14.718522951004967</c:v>
                </c:pt>
                <c:pt idx="1124">
                  <c:v>14.732679149929755</c:v>
                </c:pt>
                <c:pt idx="1125">
                  <c:v>14.747716649841831</c:v>
                </c:pt>
                <c:pt idx="1126">
                  <c:v>14.761865278236463</c:v>
                </c:pt>
                <c:pt idx="1127">
                  <c:v>14.776714325947436</c:v>
                </c:pt>
                <c:pt idx="1128">
                  <c:v>14.791119858744286</c:v>
                </c:pt>
                <c:pt idx="1129">
                  <c:v>14.805200814722129</c:v>
                </c:pt>
                <c:pt idx="1130">
                  <c:v>14.821027186151618</c:v>
                </c:pt>
                <c:pt idx="1131">
                  <c:v>14.835204650754672</c:v>
                </c:pt>
                <c:pt idx="1132">
                  <c:v>14.8486512101474</c:v>
                </c:pt>
                <c:pt idx="1133">
                  <c:v>14.863761919313626</c:v>
                </c:pt>
                <c:pt idx="1134">
                  <c:v>14.878739317339061</c:v>
                </c:pt>
                <c:pt idx="1135">
                  <c:v>14.893301166757448</c:v>
                </c:pt>
                <c:pt idx="1136">
                  <c:v>14.907901276373346</c:v>
                </c:pt>
                <c:pt idx="1137">
                  <c:v>14.923231409528595</c:v>
                </c:pt>
                <c:pt idx="1138">
                  <c:v>14.937067980690998</c:v>
                </c:pt>
                <c:pt idx="1139">
                  <c:v>14.95083435984983</c:v>
                </c:pt>
                <c:pt idx="1140">
                  <c:v>14.966244018880779</c:v>
                </c:pt>
                <c:pt idx="1141">
                  <c:v>14.981177439637417</c:v>
                </c:pt>
                <c:pt idx="1142">
                  <c:v>14.994948473962518</c:v>
                </c:pt>
                <c:pt idx="1143">
                  <c:v>15.009673532635086</c:v>
                </c:pt>
                <c:pt idx="1144">
                  <c:v>15.024752784119391</c:v>
                </c:pt>
                <c:pt idx="1145">
                  <c:v>15.039165989333048</c:v>
                </c:pt>
                <c:pt idx="1146">
                  <c:v>15.054104653036736</c:v>
                </c:pt>
                <c:pt idx="1147">
                  <c:v>15.067713257892002</c:v>
                </c:pt>
                <c:pt idx="1148">
                  <c:v>15.082428124560916</c:v>
                </c:pt>
                <c:pt idx="1149">
                  <c:v>15.097565534356004</c:v>
                </c:pt>
                <c:pt idx="1150">
                  <c:v>15.111850479372219</c:v>
                </c:pt>
                <c:pt idx="1151">
                  <c:v>15.126429515313507</c:v>
                </c:pt>
                <c:pt idx="1152">
                  <c:v>15.140861262845281</c:v>
                </c:pt>
                <c:pt idx="1153">
                  <c:v>15.156564425020704</c:v>
                </c:pt>
                <c:pt idx="1154">
                  <c:v>15.170656736793736</c:v>
                </c:pt>
                <c:pt idx="1155">
                  <c:v>15.184707681001848</c:v>
                </c:pt>
                <c:pt idx="1156">
                  <c:v>15.200381611191835</c:v>
                </c:pt>
                <c:pt idx="1157">
                  <c:v>15.215139111103976</c:v>
                </c:pt>
                <c:pt idx="1158">
                  <c:v>15.228863750460116</c:v>
                </c:pt>
                <c:pt idx="1159">
                  <c:v>15.243423950193041</c:v>
                </c:pt>
                <c:pt idx="1160">
                  <c:v>15.257915595838149</c:v>
                </c:pt>
                <c:pt idx="1161">
                  <c:v>15.273513209406573</c:v>
                </c:pt>
                <c:pt idx="1162">
                  <c:v>15.288582946784846</c:v>
                </c:pt>
                <c:pt idx="1163">
                  <c:v>15.302637891801114</c:v>
                </c:pt>
                <c:pt idx="1164">
                  <c:v>15.317081582908704</c:v>
                </c:pt>
                <c:pt idx="1165">
                  <c:v>15.332428020915858</c:v>
                </c:pt>
                <c:pt idx="1166">
                  <c:v>15.347156277072864</c:v>
                </c:pt>
                <c:pt idx="1167">
                  <c:v>15.361215775368766</c:v>
                </c:pt>
                <c:pt idx="1168">
                  <c:v>15.375507714904254</c:v>
                </c:pt>
                <c:pt idx="1169">
                  <c:v>15.389895587053894</c:v>
                </c:pt>
                <c:pt idx="1170">
                  <c:v>15.404862894962324</c:v>
                </c:pt>
                <c:pt idx="1171">
                  <c:v>15.419892824344286</c:v>
                </c:pt>
                <c:pt idx="1172">
                  <c:v>15.43446613144458</c:v>
                </c:pt>
                <c:pt idx="1173">
                  <c:v>15.449485089038566</c:v>
                </c:pt>
                <c:pt idx="1174">
                  <c:v>15.463712847531955</c:v>
                </c:pt>
                <c:pt idx="1175">
                  <c:v>15.478115758855283</c:v>
                </c:pt>
                <c:pt idx="1176">
                  <c:v>15.493037721930058</c:v>
                </c:pt>
                <c:pt idx="1177">
                  <c:v>15.508251154456392</c:v>
                </c:pt>
                <c:pt idx="1178">
                  <c:v>15.52311282364089</c:v>
                </c:pt>
                <c:pt idx="1179">
                  <c:v>15.53793710252916</c:v>
                </c:pt>
                <c:pt idx="1180">
                  <c:v>15.552761867311405</c:v>
                </c:pt>
                <c:pt idx="1181">
                  <c:v>15.567580237124812</c:v>
                </c:pt>
                <c:pt idx="1182">
                  <c:v>15.58224598546462</c:v>
                </c:pt>
                <c:pt idx="1183">
                  <c:v>15.598015464261611</c:v>
                </c:pt>
                <c:pt idx="1184">
                  <c:v>15.611679605954148</c:v>
                </c:pt>
                <c:pt idx="1185">
                  <c:v>15.627049840996097</c:v>
                </c:pt>
                <c:pt idx="1186">
                  <c:v>15.642189386370717</c:v>
                </c:pt>
                <c:pt idx="1187">
                  <c:v>15.657172999131051</c:v>
                </c:pt>
                <c:pt idx="1188">
                  <c:v>15.671811639295363</c:v>
                </c:pt>
                <c:pt idx="1189">
                  <c:v>15.68740857496617</c:v>
                </c:pt>
                <c:pt idx="1190">
                  <c:v>15.701240694735548</c:v>
                </c:pt>
                <c:pt idx="1191">
                  <c:v>15.716084895276532</c:v>
                </c:pt>
                <c:pt idx="1192">
                  <c:v>15.721738555115568</c:v>
                </c:pt>
                <c:pt idx="1193">
                  <c:v>15.73104618045366</c:v>
                </c:pt>
                <c:pt idx="1194">
                  <c:v>15.746394855927052</c:v>
                </c:pt>
                <c:pt idx="1195">
                  <c:v>15.761958876234038</c:v>
                </c:pt>
                <c:pt idx="1196">
                  <c:v>15.776206148833419</c:v>
                </c:pt>
                <c:pt idx="1197">
                  <c:v>15.790784698880756</c:v>
                </c:pt>
                <c:pt idx="1198">
                  <c:v>15.805764334372389</c:v>
                </c:pt>
                <c:pt idx="1199">
                  <c:v>15.821200592145544</c:v>
                </c:pt>
                <c:pt idx="1200">
                  <c:v>15.835831571662736</c:v>
                </c:pt>
                <c:pt idx="1201">
                  <c:v>15.851969898437806</c:v>
                </c:pt>
                <c:pt idx="1202">
                  <c:v>15.866019396733723</c:v>
                </c:pt>
                <c:pt idx="1203">
                  <c:v>15.88035677121975</c:v>
                </c:pt>
                <c:pt idx="1204">
                  <c:v>15.896589471040556</c:v>
                </c:pt>
                <c:pt idx="1205">
                  <c:v>15.911349388652781</c:v>
                </c:pt>
                <c:pt idx="1206">
                  <c:v>15.927296347862956</c:v>
                </c:pt>
                <c:pt idx="1207">
                  <c:v>15.941403032681709</c:v>
                </c:pt>
                <c:pt idx="1208">
                  <c:v>15.956862883716322</c:v>
                </c:pt>
                <c:pt idx="1209">
                  <c:v>15.971187150834922</c:v>
                </c:pt>
                <c:pt idx="1210">
                  <c:v>15.986342910944456</c:v>
                </c:pt>
                <c:pt idx="1211">
                  <c:v>16.002135203218597</c:v>
                </c:pt>
                <c:pt idx="1212">
                  <c:v>16.015754293967767</c:v>
                </c:pt>
                <c:pt idx="1213">
                  <c:v>16.032317785342592</c:v>
                </c:pt>
                <c:pt idx="1214">
                  <c:v>16.045790073576164</c:v>
                </c:pt>
                <c:pt idx="1215">
                  <c:v>16.060798545276235</c:v>
                </c:pt>
                <c:pt idx="1216">
                  <c:v>16.0763082043072</c:v>
                </c:pt>
                <c:pt idx="1217">
                  <c:v>16.090674415001732</c:v>
                </c:pt>
                <c:pt idx="1218">
                  <c:v>16.106039892990626</c:v>
                </c:pt>
                <c:pt idx="1219">
                  <c:v>16.120880590387159</c:v>
                </c:pt>
                <c:pt idx="1220">
                  <c:v>16.134635997757975</c:v>
                </c:pt>
                <c:pt idx="1221">
                  <c:v>16.151034336302747</c:v>
                </c:pt>
                <c:pt idx="1222">
                  <c:v>16.165644344031868</c:v>
                </c:pt>
                <c:pt idx="1223">
                  <c:v>16.180928070448655</c:v>
                </c:pt>
                <c:pt idx="1224">
                  <c:v>16.195323603245502</c:v>
                </c:pt>
                <c:pt idx="1225">
                  <c:v>16.210903556166784</c:v>
                </c:pt>
                <c:pt idx="1226">
                  <c:v>16.226074559223289</c:v>
                </c:pt>
                <c:pt idx="1227">
                  <c:v>16.24086855599095</c:v>
                </c:pt>
                <c:pt idx="1228">
                  <c:v>16.255462834879118</c:v>
                </c:pt>
                <c:pt idx="1229">
                  <c:v>16.271632619336149</c:v>
                </c:pt>
                <c:pt idx="1230">
                  <c:v>16.285432195979276</c:v>
                </c:pt>
                <c:pt idx="1231">
                  <c:v>16.301263120688734</c:v>
                </c:pt>
                <c:pt idx="1232">
                  <c:v>16.31586002105054</c:v>
                </c:pt>
                <c:pt idx="1233">
                  <c:v>16.33083703506853</c:v>
                </c:pt>
                <c:pt idx="1234">
                  <c:v>16.345069550614888</c:v>
                </c:pt>
                <c:pt idx="1235">
                  <c:v>16.360107344417283</c:v>
                </c:pt>
                <c:pt idx="1236">
                  <c:v>16.375831478380633</c:v>
                </c:pt>
                <c:pt idx="1237">
                  <c:v>16.390701497879537</c:v>
                </c:pt>
                <c:pt idx="1238">
                  <c:v>16.406776909290812</c:v>
                </c:pt>
                <c:pt idx="1239">
                  <c:v>16.420081423221003</c:v>
                </c:pt>
                <c:pt idx="1240">
                  <c:v>16.436327716303229</c:v>
                </c:pt>
                <c:pt idx="1241">
                  <c:v>16.450937724032528</c:v>
                </c:pt>
                <c:pt idx="1242">
                  <c:v>16.466192614240729</c:v>
                </c:pt>
                <c:pt idx="1243">
                  <c:v>16.48095253185291</c:v>
                </c:pt>
                <c:pt idx="1244">
                  <c:v>16.495950517659018</c:v>
                </c:pt>
                <c:pt idx="1245">
                  <c:v>16.510765000320625</c:v>
                </c:pt>
                <c:pt idx="1246">
                  <c:v>16.527063722872754</c:v>
                </c:pt>
                <c:pt idx="1247">
                  <c:v>16.541343424941889</c:v>
                </c:pt>
                <c:pt idx="1248">
                  <c:v>16.5567424961922</c:v>
                </c:pt>
                <c:pt idx="1249">
                  <c:v>16.571822233570526</c:v>
                </c:pt>
                <c:pt idx="1250">
                  <c:v>16.587483452170027</c:v>
                </c:pt>
                <c:pt idx="1251">
                  <c:v>16.602255991255795</c:v>
                </c:pt>
                <c:pt idx="1252">
                  <c:v>16.617319999793111</c:v>
                </c:pt>
                <c:pt idx="1253">
                  <c:v>16.633301038158695</c:v>
                </c:pt>
                <c:pt idx="1254">
                  <c:v>16.647520932231529</c:v>
                </c:pt>
                <c:pt idx="1255">
                  <c:v>16.66100894930619</c:v>
                </c:pt>
                <c:pt idx="1256">
                  <c:v>16.678361018308095</c:v>
                </c:pt>
                <c:pt idx="1257">
                  <c:v>16.692680528373629</c:v>
                </c:pt>
                <c:pt idx="1258">
                  <c:v>16.707230242212574</c:v>
                </c:pt>
                <c:pt idx="1259">
                  <c:v>16.723664795492265</c:v>
                </c:pt>
                <c:pt idx="1260">
                  <c:v>16.738136351020305</c:v>
                </c:pt>
                <c:pt idx="1261">
                  <c:v>16.753448913645475</c:v>
                </c:pt>
                <c:pt idx="1262">
                  <c:v>16.768289611041915</c:v>
                </c:pt>
                <c:pt idx="1263">
                  <c:v>16.782672036471237</c:v>
                </c:pt>
                <c:pt idx="1264">
                  <c:v>16.798812984719884</c:v>
                </c:pt>
                <c:pt idx="1265">
                  <c:v>16.813129873312029</c:v>
                </c:pt>
                <c:pt idx="1266">
                  <c:v>16.828232718057787</c:v>
                </c:pt>
                <c:pt idx="1267">
                  <c:v>16.84261990054009</c:v>
                </c:pt>
                <c:pt idx="1268">
                  <c:v>16.857681287604031</c:v>
                </c:pt>
                <c:pt idx="1269">
                  <c:v>16.872370221658645</c:v>
                </c:pt>
                <c:pt idx="1270">
                  <c:v>16.88797356406803</c:v>
                </c:pt>
                <c:pt idx="1271">
                  <c:v>16.902781933881268</c:v>
                </c:pt>
                <c:pt idx="1272">
                  <c:v>16.917751773146307</c:v>
                </c:pt>
                <c:pt idx="1273">
                  <c:v>16.932313238557345</c:v>
                </c:pt>
                <c:pt idx="1274">
                  <c:v>16.948658661738389</c:v>
                </c:pt>
                <c:pt idx="1275">
                  <c:v>16.963627811335893</c:v>
                </c:pt>
                <c:pt idx="1276">
                  <c:v>16.977761196783685</c:v>
                </c:pt>
                <c:pt idx="1277">
                  <c:v>16.992633351862011</c:v>
                </c:pt>
                <c:pt idx="1278">
                  <c:v>17.007689010084981</c:v>
                </c:pt>
                <c:pt idx="1279">
                  <c:v>17.023267505324281</c:v>
                </c:pt>
                <c:pt idx="1280">
                  <c:v>17.038201886099287</c:v>
                </c:pt>
                <c:pt idx="1281">
                  <c:v>17.053354335068043</c:v>
                </c:pt>
                <c:pt idx="1282">
                  <c:v>17.068337755824729</c:v>
                </c:pt>
                <c:pt idx="1283">
                  <c:v>17.084098884307213</c:v>
                </c:pt>
                <c:pt idx="1284">
                  <c:v>17.098630937498989</c:v>
                </c:pt>
                <c:pt idx="1285">
                  <c:v>17.114231094193691</c:v>
                </c:pt>
                <c:pt idx="1286">
                  <c:v>17.128738660683329</c:v>
                </c:pt>
                <c:pt idx="1287">
                  <c:v>17.144446862032421</c:v>
                </c:pt>
                <c:pt idx="1288">
                  <c:v>17.159312802375851</c:v>
                </c:pt>
                <c:pt idx="1289">
                  <c:v>17.174958778028607</c:v>
                </c:pt>
                <c:pt idx="1290">
                  <c:v>17.18918342915439</c:v>
                </c:pt>
                <c:pt idx="1291">
                  <c:v>17.205054365633281</c:v>
                </c:pt>
                <c:pt idx="1292">
                  <c:v>17.219515435267425</c:v>
                </c:pt>
                <c:pt idx="1293">
                  <c:v>17.235134710291096</c:v>
                </c:pt>
                <c:pt idx="1294">
                  <c:v>17.249094592594286</c:v>
                </c:pt>
                <c:pt idx="1295">
                  <c:v>17.264554443628906</c:v>
                </c:pt>
                <c:pt idx="1296">
                  <c:v>17.27929552503274</c:v>
                </c:pt>
                <c:pt idx="1297">
                  <c:v>17.294587115869888</c:v>
                </c:pt>
                <c:pt idx="1298">
                  <c:v>17.309656367354197</c:v>
                </c:pt>
                <c:pt idx="1299">
                  <c:v>17.326229858728873</c:v>
                </c:pt>
                <c:pt idx="1300">
                  <c:v>17.340874431507551</c:v>
                </c:pt>
                <c:pt idx="1301">
                  <c:v>17.355649592066683</c:v>
                </c:pt>
                <c:pt idx="1302">
                  <c:v>17.37018882001173</c:v>
                </c:pt>
                <c:pt idx="1303">
                  <c:v>17.386285689104888</c:v>
                </c:pt>
                <c:pt idx="1304">
                  <c:v>17.400235085514129</c:v>
                </c:pt>
                <c:pt idx="1305">
                  <c:v>17.415235692793679</c:v>
                </c:pt>
                <c:pt idx="1306">
                  <c:v>17.431274889470032</c:v>
                </c:pt>
                <c:pt idx="1307">
                  <c:v>17.444768149491644</c:v>
                </c:pt>
                <c:pt idx="1308">
                  <c:v>17.461431256859086</c:v>
                </c:pt>
                <c:pt idx="1309">
                  <c:v>17.475679501246429</c:v>
                </c:pt>
                <c:pt idx="1310">
                  <c:v>17.492287071776524</c:v>
                </c:pt>
                <c:pt idx="1311">
                  <c:v>17.506294626496693</c:v>
                </c:pt>
                <c:pt idx="1312">
                  <c:v>17.521816907001085</c:v>
                </c:pt>
                <c:pt idx="1313">
                  <c:v>17.537139955520129</c:v>
                </c:pt>
                <c:pt idx="1314">
                  <c:v>17.552036189753906</c:v>
                </c:pt>
                <c:pt idx="1315">
                  <c:v>17.567715758667926</c:v>
                </c:pt>
                <c:pt idx="1316">
                  <c:v>17.583041428660501</c:v>
                </c:pt>
                <c:pt idx="1317">
                  <c:v>17.598642839263544</c:v>
                </c:pt>
                <c:pt idx="1318">
                  <c:v>17.613095558583396</c:v>
                </c:pt>
                <c:pt idx="1319">
                  <c:v>17.628554923724032</c:v>
                </c:pt>
                <c:pt idx="1320">
                  <c:v>17.643734277094989</c:v>
                </c:pt>
                <c:pt idx="1321">
                  <c:v>17.658572353018045</c:v>
                </c:pt>
                <c:pt idx="1322">
                  <c:v>17.674246678984989</c:v>
                </c:pt>
                <c:pt idx="1323">
                  <c:v>17.688474437478387</c:v>
                </c:pt>
                <c:pt idx="1324">
                  <c:v>17.703582525171015</c:v>
                </c:pt>
                <c:pt idx="1325">
                  <c:v>17.719385303339209</c:v>
                </c:pt>
                <c:pt idx="1326">
                  <c:v>17.734066576746692</c:v>
                </c:pt>
                <c:pt idx="1327">
                  <c:v>17.749744202084724</c:v>
                </c:pt>
                <c:pt idx="1328">
                  <c:v>17.765080154197989</c:v>
                </c:pt>
                <c:pt idx="1329">
                  <c:v>17.780565530300148</c:v>
                </c:pt>
                <c:pt idx="1330">
                  <c:v>17.795011752764321</c:v>
                </c:pt>
                <c:pt idx="1331">
                  <c:v>17.810521615568675</c:v>
                </c:pt>
                <c:pt idx="1332">
                  <c:v>17.82592641565995</c:v>
                </c:pt>
                <c:pt idx="1333">
                  <c:v>17.841238774511716</c:v>
                </c:pt>
                <c:pt idx="1334">
                  <c:v>17.856577348098398</c:v>
                </c:pt>
                <c:pt idx="1335">
                  <c:v>17.871998464811352</c:v>
                </c:pt>
                <c:pt idx="1336">
                  <c:v>17.886170890240656</c:v>
                </c:pt>
                <c:pt idx="1337">
                  <c:v>17.902322618273441</c:v>
                </c:pt>
                <c:pt idx="1338">
                  <c:v>17.917141654214831</c:v>
                </c:pt>
                <c:pt idx="1339">
                  <c:v>17.932401583596729</c:v>
                </c:pt>
                <c:pt idx="1340">
                  <c:v>17.947667355475929</c:v>
                </c:pt>
                <c:pt idx="1341">
                  <c:v>17.962595251164885</c:v>
                </c:pt>
                <c:pt idx="1342">
                  <c:v>17.977650717384233</c:v>
                </c:pt>
                <c:pt idx="1343">
                  <c:v>17.992688511186589</c:v>
                </c:pt>
                <c:pt idx="1344">
                  <c:v>18.008259627899498</c:v>
                </c:pt>
                <c:pt idx="1345">
                  <c:v>18.023267895826187</c:v>
                </c:pt>
                <c:pt idx="1346">
                  <c:v>18.038962989807793</c:v>
                </c:pt>
                <c:pt idx="1347">
                  <c:v>18.054425462315891</c:v>
                </c:pt>
                <c:pt idx="1348">
                  <c:v>18.070065709127491</c:v>
                </c:pt>
                <c:pt idx="1349">
                  <c:v>18.08397578343434</c:v>
                </c:pt>
                <c:pt idx="1350">
                  <c:v>18.099425148574987</c:v>
                </c:pt>
                <c:pt idx="1351">
                  <c:v>18.115767950282518</c:v>
                </c:pt>
                <c:pt idx="1352">
                  <c:v>18.130338635909286</c:v>
                </c:pt>
                <c:pt idx="1353">
                  <c:v>18.14502515226377</c:v>
                </c:pt>
                <c:pt idx="1354">
                  <c:v>18.159750504826647</c:v>
                </c:pt>
                <c:pt idx="1355">
                  <c:v>18.176462934296495</c:v>
                </c:pt>
                <c:pt idx="1356">
                  <c:v>18.19114158623049</c:v>
                </c:pt>
                <c:pt idx="1357">
                  <c:v>18.205434395667073</c:v>
                </c:pt>
                <c:pt idx="1358">
                  <c:v>18.221185230259387</c:v>
                </c:pt>
                <c:pt idx="1359">
                  <c:v>18.236914607169723</c:v>
                </c:pt>
                <c:pt idx="1360">
                  <c:v>18.251726468357827</c:v>
                </c:pt>
                <c:pt idx="1361">
                  <c:v>18.267409144639213</c:v>
                </c:pt>
                <c:pt idx="1362">
                  <c:v>18.282438588127075</c:v>
                </c:pt>
                <c:pt idx="1363">
                  <c:v>18.298186315352002</c:v>
                </c:pt>
                <c:pt idx="1364">
                  <c:v>18.31262641319822</c:v>
                </c:pt>
                <c:pt idx="1365">
                  <c:v>18.327202341772029</c:v>
                </c:pt>
                <c:pt idx="1366">
                  <c:v>18.343450770433787</c:v>
                </c:pt>
                <c:pt idx="1367">
                  <c:v>18.35832865435318</c:v>
                </c:pt>
                <c:pt idx="1368">
                  <c:v>18.373481307095258</c:v>
                </c:pt>
                <c:pt idx="1369">
                  <c:v>18.388201416711127</c:v>
                </c:pt>
                <c:pt idx="1370">
                  <c:v>18.403144837467725</c:v>
                </c:pt>
                <c:pt idx="1371">
                  <c:v>18.419157333515287</c:v>
                </c:pt>
                <c:pt idx="1372">
                  <c:v>18.434097646904533</c:v>
                </c:pt>
                <c:pt idx="1373">
                  <c:v>18.449405452476601</c:v>
                </c:pt>
                <c:pt idx="1374">
                  <c:v>18.463805742326471</c:v>
                </c:pt>
                <c:pt idx="1375">
                  <c:v>18.478599739094086</c:v>
                </c:pt>
                <c:pt idx="1376">
                  <c:v>18.49452048356925</c:v>
                </c:pt>
                <c:pt idx="1377">
                  <c:v>18.509738673148689</c:v>
                </c:pt>
                <c:pt idx="1378">
                  <c:v>18.525127744399029</c:v>
                </c:pt>
                <c:pt idx="1379">
                  <c:v>18.53916889238053</c:v>
                </c:pt>
                <c:pt idx="1380">
                  <c:v>18.555168281060528</c:v>
                </c:pt>
                <c:pt idx="1381">
                  <c:v>18.569658186903087</c:v>
                </c:pt>
                <c:pt idx="1382">
                  <c:v>18.585673304423963</c:v>
                </c:pt>
                <c:pt idx="1383">
                  <c:v>18.599397254112962</c:v>
                </c:pt>
                <c:pt idx="1384">
                  <c:v>18.614930506405358</c:v>
                </c:pt>
                <c:pt idx="1385">
                  <c:v>18.630495306496737</c:v>
                </c:pt>
                <c:pt idx="1386">
                  <c:v>18.644274103355595</c:v>
                </c:pt>
                <c:pt idx="1387">
                  <c:v>18.660940995988103</c:v>
                </c:pt>
                <c:pt idx="1388">
                  <c:v>18.676342688711859</c:v>
                </c:pt>
                <c:pt idx="1389">
                  <c:v>18.691026097698934</c:v>
                </c:pt>
                <c:pt idx="1390">
                  <c:v>18.705715235526771</c:v>
                </c:pt>
                <c:pt idx="1391">
                  <c:v>18.720424859248809</c:v>
                </c:pt>
                <c:pt idx="1392">
                  <c:v>18.735244584857327</c:v>
                </c:pt>
                <c:pt idx="1393">
                  <c:v>18.74992323679129</c:v>
                </c:pt>
                <c:pt idx="1394">
                  <c:v>18.763720587737968</c:v>
                </c:pt>
                <c:pt idx="1395">
                  <c:v>18.777628040571429</c:v>
                </c:pt>
                <c:pt idx="1396">
                  <c:v>18.793743259978964</c:v>
                </c:pt>
                <c:pt idx="1397">
                  <c:v>18.808429290439499</c:v>
                </c:pt>
                <c:pt idx="1398">
                  <c:v>18.823325038779426</c:v>
                </c:pt>
                <c:pt idx="1399">
                  <c:v>18.835990493228991</c:v>
                </c:pt>
                <c:pt idx="1400">
                  <c:v>18.837403373283742</c:v>
                </c:pt>
                <c:pt idx="1401">
                  <c:v>18.853476163221533</c:v>
                </c:pt>
                <c:pt idx="1402">
                  <c:v>18.867960340223132</c:v>
                </c:pt>
                <c:pt idx="1403">
                  <c:v>18.883839627016531</c:v>
                </c:pt>
                <c:pt idx="1404">
                  <c:v>18.898100978771161</c:v>
                </c:pt>
                <c:pt idx="1405">
                  <c:v>18.913033913633917</c:v>
                </c:pt>
                <c:pt idx="1406">
                  <c:v>18.929497303121998</c:v>
                </c:pt>
                <c:pt idx="1407">
                  <c:v>18.944980261524126</c:v>
                </c:pt>
                <c:pt idx="1408">
                  <c:v>18.959614348408774</c:v>
                </c:pt>
                <c:pt idx="1409">
                  <c:v>18.974143090459727</c:v>
                </c:pt>
                <c:pt idx="1410">
                  <c:v>18.989623427388267</c:v>
                </c:pt>
                <c:pt idx="1411">
                  <c:v>19.004724136554543</c:v>
                </c:pt>
                <c:pt idx="1412">
                  <c:v>19.01909034724903</c:v>
                </c:pt>
                <c:pt idx="1413">
                  <c:v>19.034599520386006</c:v>
                </c:pt>
                <c:pt idx="1414">
                  <c:v>19.049723822813629</c:v>
                </c:pt>
                <c:pt idx="1415">
                  <c:v>19.065547572769511</c:v>
                </c:pt>
                <c:pt idx="1416">
                  <c:v>19.080175930813329</c:v>
                </c:pt>
                <c:pt idx="1417">
                  <c:v>19.095344798290352</c:v>
                </c:pt>
                <c:pt idx="1418">
                  <c:v>19.111026988677818</c:v>
                </c:pt>
                <c:pt idx="1419">
                  <c:v>19.12578117744911</c:v>
                </c:pt>
                <c:pt idx="1420">
                  <c:v>19.141573955617218</c:v>
                </c:pt>
                <c:pt idx="1421">
                  <c:v>19.157004484549518</c:v>
                </c:pt>
                <c:pt idx="1422">
                  <c:v>19.170838536125029</c:v>
                </c:pt>
                <c:pt idx="1423">
                  <c:v>19.18691181195679</c:v>
                </c:pt>
                <c:pt idx="1424">
                  <c:v>19.203233641876256</c:v>
                </c:pt>
                <c:pt idx="1425">
                  <c:v>19.216900405042391</c:v>
                </c:pt>
                <c:pt idx="1426">
                  <c:v>19.232202379886829</c:v>
                </c:pt>
                <c:pt idx="1427">
                  <c:v>19.247299777912229</c:v>
                </c:pt>
                <c:pt idx="1428">
                  <c:v>19.263704907202889</c:v>
                </c:pt>
                <c:pt idx="1429">
                  <c:v>19.278063943144186</c:v>
                </c:pt>
                <c:pt idx="1430">
                  <c:v>19.292702211070768</c:v>
                </c:pt>
                <c:pt idx="1431">
                  <c:v>19.308295271359587</c:v>
                </c:pt>
                <c:pt idx="1432">
                  <c:v>19.323473257165588</c:v>
                </c:pt>
                <c:pt idx="1433">
                  <c:v>19.338713186547583</c:v>
                </c:pt>
                <c:pt idx="1434">
                  <c:v>19.355315514130726</c:v>
                </c:pt>
                <c:pt idx="1435">
                  <c:v>19.368992277296819</c:v>
                </c:pt>
                <c:pt idx="1436">
                  <c:v>19.384593687899986</c:v>
                </c:pt>
                <c:pt idx="1437">
                  <c:v>19.400619291314833</c:v>
                </c:pt>
                <c:pt idx="1438">
                  <c:v>19.414752190868604</c:v>
                </c:pt>
                <c:pt idx="1439">
                  <c:v>19.430691771552269</c:v>
                </c:pt>
                <c:pt idx="1440">
                  <c:v>19.445498389793304</c:v>
                </c:pt>
                <c:pt idx="1441">
                  <c:v>19.460577641277624</c:v>
                </c:pt>
                <c:pt idx="1442">
                  <c:v>19.475846124747338</c:v>
                </c:pt>
                <c:pt idx="1443">
                  <c:v>19.491748518908189</c:v>
                </c:pt>
                <c:pt idx="1444">
                  <c:v>19.505894525829326</c:v>
                </c:pt>
                <c:pt idx="1445">
                  <c:v>19.521744976414229</c:v>
                </c:pt>
                <c:pt idx="1446">
                  <c:v>19.537133561770624</c:v>
                </c:pt>
                <c:pt idx="1447">
                  <c:v>19.552220677675322</c:v>
                </c:pt>
                <c:pt idx="1448">
                  <c:v>19.566293769232733</c:v>
                </c:pt>
                <c:pt idx="1449">
                  <c:v>19.581679733115589</c:v>
                </c:pt>
                <c:pt idx="1450">
                  <c:v>19.596969188373226</c:v>
                </c:pt>
                <c:pt idx="1451">
                  <c:v>19.612630406972766</c:v>
                </c:pt>
                <c:pt idx="1452">
                  <c:v>19.627400324585011</c:v>
                </c:pt>
                <c:pt idx="1453">
                  <c:v>19.643182616859143</c:v>
                </c:pt>
                <c:pt idx="1454">
                  <c:v>19.657740195118535</c:v>
                </c:pt>
                <c:pt idx="1455">
                  <c:v>19.673270340043491</c:v>
                </c:pt>
                <c:pt idx="1456">
                  <c:v>19.689317401140286</c:v>
                </c:pt>
                <c:pt idx="1457">
                  <c:v>19.705088721626495</c:v>
                </c:pt>
                <c:pt idx="1458">
                  <c:v>19.719627949571429</c:v>
                </c:pt>
                <c:pt idx="1459">
                  <c:v>19.734718172843678</c:v>
                </c:pt>
                <c:pt idx="1460">
                  <c:v>19.749619164130522</c:v>
                </c:pt>
                <c:pt idx="1461">
                  <c:v>19.76517863115777</c:v>
                </c:pt>
                <c:pt idx="1462">
                  <c:v>19.78071401902967</c:v>
                </c:pt>
                <c:pt idx="1463">
                  <c:v>19.796021338707796</c:v>
                </c:pt>
                <c:pt idx="1464">
                  <c:v>19.811727122356825</c:v>
                </c:pt>
                <c:pt idx="1465">
                  <c:v>19.826895989833755</c:v>
                </c:pt>
                <c:pt idx="1466">
                  <c:v>19.841796981120531</c:v>
                </c:pt>
                <c:pt idx="1467">
                  <c:v>19.85692341912776</c:v>
                </c:pt>
                <c:pt idx="1468">
                  <c:v>19.8730805821112</c:v>
                </c:pt>
                <c:pt idx="1469">
                  <c:v>19.887860985617547</c:v>
                </c:pt>
                <c:pt idx="1470">
                  <c:v>19.903855617244563</c:v>
                </c:pt>
                <c:pt idx="1471">
                  <c:v>19.918908653993839</c:v>
                </c:pt>
                <c:pt idx="1472">
                  <c:v>19.933639249503585</c:v>
                </c:pt>
                <c:pt idx="1473">
                  <c:v>19.94914812875038</c:v>
                </c:pt>
                <c:pt idx="1474">
                  <c:v>19.964237662355259</c:v>
                </c:pt>
                <c:pt idx="1475">
                  <c:v>19.980997368464987</c:v>
                </c:pt>
                <c:pt idx="1476">
                  <c:v>19.995631455349589</c:v>
                </c:pt>
                <c:pt idx="1477">
                  <c:v>20.011809104227094</c:v>
                </c:pt>
                <c:pt idx="1478">
                  <c:v>20.025915789045854</c:v>
                </c:pt>
                <c:pt idx="1479">
                  <c:v>20.042078194976327</c:v>
                </c:pt>
                <c:pt idx="1480">
                  <c:v>20.057060451941435</c:v>
                </c:pt>
                <c:pt idx="1481">
                  <c:v>20.07251719560859</c:v>
                </c:pt>
                <c:pt idx="1482">
                  <c:v>20.088682223012526</c:v>
                </c:pt>
                <c:pt idx="1483">
                  <c:v>20.103397089681465</c:v>
                </c:pt>
                <c:pt idx="1484">
                  <c:v>20.118764703249891</c:v>
                </c:pt>
                <c:pt idx="1485">
                  <c:v>20.134169503341177</c:v>
                </c:pt>
                <c:pt idx="1486">
                  <c:v>20.149773049523812</c:v>
                </c:pt>
                <c:pt idx="1487">
                  <c:v>20.16508823362247</c:v>
                </c:pt>
                <c:pt idx="1488">
                  <c:v>20.180731587801489</c:v>
                </c:pt>
                <c:pt idx="1489">
                  <c:v>20.19610968726386</c:v>
                </c:pt>
                <c:pt idx="1490">
                  <c:v>20.210911548452035</c:v>
                </c:pt>
                <c:pt idx="1491">
                  <c:v>20.227603006133851</c:v>
                </c:pt>
                <c:pt idx="1492">
                  <c:v>20.241583860225006</c:v>
                </c:pt>
                <c:pt idx="1493">
                  <c:v>20.257667621950805</c:v>
                </c:pt>
                <c:pt idx="1494">
                  <c:v>20.27325806076605</c:v>
                </c:pt>
                <c:pt idx="1495">
                  <c:v>20.28851295097418</c:v>
                </c:pt>
                <c:pt idx="1496">
                  <c:v>20.303776191497032</c:v>
                </c:pt>
                <c:pt idx="1497">
                  <c:v>20.319807037859007</c:v>
                </c:pt>
                <c:pt idx="1498">
                  <c:v>20.335253295632125</c:v>
                </c:pt>
                <c:pt idx="1499">
                  <c:v>20.350131179551514</c:v>
                </c:pt>
                <c:pt idx="1500">
                  <c:v>20.366542139569642</c:v>
                </c:pt>
                <c:pt idx="1501">
                  <c:v>20.381233412977174</c:v>
                </c:pt>
                <c:pt idx="1502">
                  <c:v>20.396370822772329</c:v>
                </c:pt>
                <c:pt idx="1503">
                  <c:v>20.411253463744806</c:v>
                </c:pt>
                <c:pt idx="1504">
                  <c:v>20.427347225470463</c:v>
                </c:pt>
                <c:pt idx="1505">
                  <c:v>20.442319482435472</c:v>
                </c:pt>
                <c:pt idx="1506">
                  <c:v>20.458027887557854</c:v>
                </c:pt>
                <c:pt idx="1507">
                  <c:v>20.473544925115423</c:v>
                </c:pt>
                <c:pt idx="1508">
                  <c:v>20.488810787111589</c:v>
                </c:pt>
                <c:pt idx="1509">
                  <c:v>20.504807554318141</c:v>
                </c:pt>
                <c:pt idx="1510">
                  <c:v>20.519331539316099</c:v>
                </c:pt>
                <c:pt idx="1511">
                  <c:v>20.535598318292298</c:v>
                </c:pt>
                <c:pt idx="1512">
                  <c:v>20.550709411465789</c:v>
                </c:pt>
                <c:pt idx="1513">
                  <c:v>20.566679760164003</c:v>
                </c:pt>
                <c:pt idx="1514">
                  <c:v>20.582307283615489</c:v>
                </c:pt>
                <c:pt idx="1515">
                  <c:v>20.597780050013927</c:v>
                </c:pt>
                <c:pt idx="1516">
                  <c:v>20.612561143187438</c:v>
                </c:pt>
                <c:pt idx="1517">
                  <c:v>20.627299320997142</c:v>
                </c:pt>
                <c:pt idx="1518">
                  <c:v>20.644157185417697</c:v>
                </c:pt>
                <c:pt idx="1519">
                  <c:v>20.659346335015229</c:v>
                </c:pt>
                <c:pt idx="1520">
                  <c:v>20.674273631154005</c:v>
                </c:pt>
                <c:pt idx="1521">
                  <c:v>20.689547357570689</c:v>
                </c:pt>
                <c:pt idx="1522">
                  <c:v>20.705894724327511</c:v>
                </c:pt>
                <c:pt idx="1523">
                  <c:v>20.721019230528409</c:v>
                </c:pt>
                <c:pt idx="1524">
                  <c:v>20.736238109775126</c:v>
                </c:pt>
                <c:pt idx="1525">
                  <c:v>20.751003270334305</c:v>
                </c:pt>
                <c:pt idx="1526">
                  <c:v>20.766733901153156</c:v>
                </c:pt>
                <c:pt idx="1527">
                  <c:v>20.782408023346889</c:v>
                </c:pt>
                <c:pt idx="1528">
                  <c:v>20.798979277255523</c:v>
                </c:pt>
                <c:pt idx="1529">
                  <c:v>20.81389599738333</c:v>
                </c:pt>
                <c:pt idx="1530">
                  <c:v>20.829793148597126</c:v>
                </c:pt>
                <c:pt idx="1531">
                  <c:v>20.844414128114295</c:v>
                </c:pt>
                <c:pt idx="1532">
                  <c:v>20.860195934494495</c:v>
                </c:pt>
                <c:pt idx="1533">
                  <c:v>20.877351392984544</c:v>
                </c:pt>
                <c:pt idx="1534">
                  <c:v>20.891254088764811</c:v>
                </c:pt>
                <c:pt idx="1535">
                  <c:v>20.907554946896397</c:v>
                </c:pt>
                <c:pt idx="1536">
                  <c:v>20.922049609791848</c:v>
                </c:pt>
                <c:pt idx="1537">
                  <c:v>20.937913167744391</c:v>
                </c:pt>
                <c:pt idx="1538">
                  <c:v>20.953031741330989</c:v>
                </c:pt>
                <c:pt idx="1539">
                  <c:v>20.969335706830087</c:v>
                </c:pt>
                <c:pt idx="1540">
                  <c:v>20.985125377630666</c:v>
                </c:pt>
                <c:pt idx="1541">
                  <c:v>21.000739409707347</c:v>
                </c:pt>
                <c:pt idx="1542">
                  <c:v>21.015499327319663</c:v>
                </c:pt>
                <c:pt idx="1543">
                  <c:v>21.031066172873491</c:v>
                </c:pt>
                <c:pt idx="1544">
                  <c:v>21.046661854635719</c:v>
                </c:pt>
                <c:pt idx="1545">
                  <c:v>21.062389095966452</c:v>
                </c:pt>
                <c:pt idx="1546">
                  <c:v>21.077717387432564</c:v>
                </c:pt>
                <c:pt idx="1547">
                  <c:v>21.094089511242405</c:v>
                </c:pt>
                <c:pt idx="1548">
                  <c:v>21.108744084020923</c:v>
                </c:pt>
                <c:pt idx="1549">
                  <c:v>21.125123586357269</c:v>
                </c:pt>
                <c:pt idx="1550">
                  <c:v>21.141147054192757</c:v>
                </c:pt>
                <c:pt idx="1551">
                  <c:v>21.155909107384531</c:v>
                </c:pt>
                <c:pt idx="1552">
                  <c:v>21.171688292291201</c:v>
                </c:pt>
                <c:pt idx="1553">
                  <c:v>21.186809973245289</c:v>
                </c:pt>
                <c:pt idx="1554">
                  <c:v>21.20306364485409</c:v>
                </c:pt>
                <c:pt idx="1555">
                  <c:v>21.217825698045907</c:v>
                </c:pt>
                <c:pt idx="1556">
                  <c:v>21.234231901011078</c:v>
                </c:pt>
                <c:pt idx="1557">
                  <c:v>21.249447469116969</c:v>
                </c:pt>
                <c:pt idx="1558">
                  <c:v>21.266115333537378</c:v>
                </c:pt>
                <c:pt idx="1559">
                  <c:v>21.281813738659839</c:v>
                </c:pt>
                <c:pt idx="1560">
                  <c:v>21.296961148455004</c:v>
                </c:pt>
                <c:pt idx="1561">
                  <c:v>21.311699608385229</c:v>
                </c:pt>
                <c:pt idx="1562">
                  <c:v>21.328166105240832</c:v>
                </c:pt>
                <c:pt idx="1563">
                  <c:v>21.343845674154799</c:v>
                </c:pt>
                <c:pt idx="1564">
                  <c:v>21.360149153759824</c:v>
                </c:pt>
                <c:pt idx="1565">
                  <c:v>21.375980474246091</c:v>
                </c:pt>
                <c:pt idx="1566">
                  <c:v>21.390488040735789</c:v>
                </c:pt>
                <c:pt idx="1567">
                  <c:v>21.406172456819771</c:v>
                </c:pt>
                <c:pt idx="1568">
                  <c:v>21.421703969309622</c:v>
                </c:pt>
                <c:pt idx="1569">
                  <c:v>21.437674725554626</c:v>
                </c:pt>
                <c:pt idx="1570">
                  <c:v>21.452946316391689</c:v>
                </c:pt>
                <c:pt idx="1571">
                  <c:v>21.468547726994835</c:v>
                </c:pt>
                <c:pt idx="1572">
                  <c:v>21.48438458431832</c:v>
                </c:pt>
                <c:pt idx="1573">
                  <c:v>21.500276492585229</c:v>
                </c:pt>
                <c:pt idx="1574">
                  <c:v>21.51455414919193</c:v>
                </c:pt>
                <c:pt idx="1575">
                  <c:v>21.531570465813594</c:v>
                </c:pt>
                <c:pt idx="1576">
                  <c:v>21.548655336522803</c:v>
                </c:pt>
                <c:pt idx="1577">
                  <c:v>21.562794168690832</c:v>
                </c:pt>
                <c:pt idx="1578">
                  <c:v>21.578614235268429</c:v>
                </c:pt>
                <c:pt idx="1579">
                  <c:v>21.595046167074649</c:v>
                </c:pt>
                <c:pt idx="1580">
                  <c:v>21.609591123860607</c:v>
                </c:pt>
                <c:pt idx="1581">
                  <c:v>21.625800230419912</c:v>
                </c:pt>
                <c:pt idx="1582">
                  <c:v>21.641597765641034</c:v>
                </c:pt>
                <c:pt idx="1583">
                  <c:v>21.656800712273501</c:v>
                </c:pt>
                <c:pt idx="1584">
                  <c:v>21.673220112723087</c:v>
                </c:pt>
                <c:pt idx="1585">
                  <c:v>21.688566550730176</c:v>
                </c:pt>
                <c:pt idx="1586">
                  <c:v>21.704911386130593</c:v>
                </c:pt>
                <c:pt idx="1587">
                  <c:v>21.719710139951189</c:v>
                </c:pt>
                <c:pt idx="1588">
                  <c:v>21.735914003563629</c:v>
                </c:pt>
                <c:pt idx="1589">
                  <c:v>21.752021358550781</c:v>
                </c:pt>
                <c:pt idx="1590">
                  <c:v>21.767336542649261</c:v>
                </c:pt>
                <c:pt idx="1591">
                  <c:v>21.78324680123054</c:v>
                </c:pt>
                <c:pt idx="1592">
                  <c:v>21.799267647592558</c:v>
                </c:pt>
                <c:pt idx="1593">
                  <c:v>21.814902651457231</c:v>
                </c:pt>
                <c:pt idx="1594">
                  <c:v>21.8310147634974</c:v>
                </c:pt>
                <c:pt idx="1595">
                  <c:v>21.847135225851947</c:v>
                </c:pt>
                <c:pt idx="1596">
                  <c:v>21.863145100425889</c:v>
                </c:pt>
                <c:pt idx="1597">
                  <c:v>21.877935989826131</c:v>
                </c:pt>
                <c:pt idx="1598">
                  <c:v>21.893718282100171</c:v>
                </c:pt>
                <c:pt idx="1599">
                  <c:v>21.909665241310389</c:v>
                </c:pt>
                <c:pt idx="1600">
                  <c:v>21.92561744346747</c:v>
                </c:pt>
                <c:pt idx="1601">
                  <c:v>21.941132345445489</c:v>
                </c:pt>
                <c:pt idx="1602">
                  <c:v>21.957438446524073</c:v>
                </c:pt>
                <c:pt idx="1603">
                  <c:v>21.972321573390349</c:v>
                </c:pt>
                <c:pt idx="1604">
                  <c:v>21.988438928377512</c:v>
                </c:pt>
                <c:pt idx="1605">
                  <c:v>22.004260056860133</c:v>
                </c:pt>
                <c:pt idx="1606">
                  <c:v>22.020236338172605</c:v>
                </c:pt>
                <c:pt idx="1607">
                  <c:v>22.035504335748406</c:v>
                </c:pt>
                <c:pt idx="1608">
                  <c:v>22.05089292110479</c:v>
                </c:pt>
                <c:pt idx="1609">
                  <c:v>22.066911145993192</c:v>
                </c:pt>
                <c:pt idx="1610">
                  <c:v>22.082994421824942</c:v>
                </c:pt>
                <c:pt idx="1611">
                  <c:v>22.099114884179489</c:v>
                </c:pt>
                <c:pt idx="1612">
                  <c:v>22.114081412303765</c:v>
                </c:pt>
                <c:pt idx="1613">
                  <c:v>22.130896079239733</c:v>
                </c:pt>
                <c:pt idx="1614">
                  <c:v>22.146471275107924</c:v>
                </c:pt>
                <c:pt idx="1615">
                  <c:v>22.160745734230229</c:v>
                </c:pt>
                <c:pt idx="1616">
                  <c:v>22.177261553188195</c:v>
                </c:pt>
                <c:pt idx="1617">
                  <c:v>22.19268208212031</c:v>
                </c:pt>
                <c:pt idx="1618">
                  <c:v>22.208411459030742</c:v>
                </c:pt>
                <c:pt idx="1619">
                  <c:v>22.224153943308533</c:v>
                </c:pt>
                <c:pt idx="1620">
                  <c:v>22.240337321026889</c:v>
                </c:pt>
                <c:pt idx="1621">
                  <c:v>22.255927759842194</c:v>
                </c:pt>
                <c:pt idx="1622">
                  <c:v>22.27299146675999</c:v>
                </c:pt>
                <c:pt idx="1623">
                  <c:v>22.288097418873129</c:v>
                </c:pt>
                <c:pt idx="1624">
                  <c:v>22.303674750320926</c:v>
                </c:pt>
                <c:pt idx="1625">
                  <c:v>22.320045902342827</c:v>
                </c:pt>
                <c:pt idx="1626">
                  <c:v>22.335515549604139</c:v>
                </c:pt>
                <c:pt idx="1627">
                  <c:v>22.351447547987885</c:v>
                </c:pt>
                <c:pt idx="1628">
                  <c:v>22.367093241519829</c:v>
                </c:pt>
                <c:pt idx="1629">
                  <c:v>22.383088076920135</c:v>
                </c:pt>
                <c:pt idx="1630">
                  <c:v>22.398389757874327</c:v>
                </c:pt>
                <c:pt idx="1631">
                  <c:v>22.41528810818879</c:v>
                </c:pt>
                <c:pt idx="1632">
                  <c:v>22.431051564254606</c:v>
                </c:pt>
                <c:pt idx="1633">
                  <c:v>22.446931054821118</c:v>
                </c:pt>
                <c:pt idx="1634">
                  <c:v>22.46247227342057</c:v>
                </c:pt>
                <c:pt idx="1635">
                  <c:v>22.479343640985544</c:v>
                </c:pt>
                <c:pt idx="1636">
                  <c:v>22.493733241168055</c:v>
                </c:pt>
                <c:pt idx="1637">
                  <c:v>22.509808934700104</c:v>
                </c:pt>
                <c:pt idx="1638">
                  <c:v>22.526783511519085</c:v>
                </c:pt>
                <c:pt idx="1639">
                  <c:v>22.542030537306847</c:v>
                </c:pt>
                <c:pt idx="1640">
                  <c:v>22.55835809606743</c:v>
                </c:pt>
                <c:pt idx="1641">
                  <c:v>22.574187088970451</c:v>
                </c:pt>
                <c:pt idx="1642">
                  <c:v>22.589909087354229</c:v>
                </c:pt>
                <c:pt idx="1643">
                  <c:v>22.606154894542531</c:v>
                </c:pt>
                <c:pt idx="1644">
                  <c:v>22.623168793463954</c:v>
                </c:pt>
                <c:pt idx="1645">
                  <c:v>22.638707288703255</c:v>
                </c:pt>
                <c:pt idx="1646">
                  <c:v>22.654609682864127</c:v>
                </c:pt>
                <c:pt idx="1647">
                  <c:v>22.670071669478343</c:v>
                </c:pt>
                <c:pt idx="1648">
                  <c:v>22.686635160853033</c:v>
                </c:pt>
                <c:pt idx="1649">
                  <c:v>22.702382888077697</c:v>
                </c:pt>
                <c:pt idx="1650">
                  <c:v>22.718078185832731</c:v>
                </c:pt>
                <c:pt idx="1651">
                  <c:v>22.73484615213987</c:v>
                </c:pt>
                <c:pt idx="1652">
                  <c:v>22.750879619975276</c:v>
                </c:pt>
                <c:pt idx="1653">
                  <c:v>22.766213154388289</c:v>
                </c:pt>
                <c:pt idx="1654">
                  <c:v>22.782289051693489</c:v>
                </c:pt>
                <c:pt idx="1655">
                  <c:v>22.799386837766622</c:v>
                </c:pt>
                <c:pt idx="1656">
                  <c:v>22.813923444238227</c:v>
                </c:pt>
                <c:pt idx="1657">
                  <c:v>22.829902347024213</c:v>
                </c:pt>
                <c:pt idx="1658">
                  <c:v>22.846428651876113</c:v>
                </c:pt>
                <c:pt idx="1659">
                  <c:v>22.862585328965629</c:v>
                </c:pt>
                <c:pt idx="1660">
                  <c:v>22.877864298329314</c:v>
                </c:pt>
                <c:pt idx="1661">
                  <c:v>22.893905630585188</c:v>
                </c:pt>
                <c:pt idx="1662">
                  <c:v>22.910581845320053</c:v>
                </c:pt>
                <c:pt idx="1663">
                  <c:v>22.925944215941481</c:v>
                </c:pt>
                <c:pt idx="1664">
                  <c:v>22.942294882069415</c:v>
                </c:pt>
                <c:pt idx="1665">
                  <c:v>22.958299999590452</c:v>
                </c:pt>
                <c:pt idx="1666">
                  <c:v>22.973887816932212</c:v>
                </c:pt>
                <c:pt idx="1667">
                  <c:v>22.990348584946734</c:v>
                </c:pt>
                <c:pt idx="1668">
                  <c:v>23.006993341999827</c:v>
                </c:pt>
                <c:pt idx="1669">
                  <c:v>23.022465814507889</c:v>
                </c:pt>
                <c:pt idx="1670">
                  <c:v>23.038803373268415</c:v>
                </c:pt>
                <c:pt idx="1671">
                  <c:v>23.053686500134717</c:v>
                </c:pt>
                <c:pt idx="1672">
                  <c:v>23.071138185129382</c:v>
                </c:pt>
                <c:pt idx="1673">
                  <c:v>23.087612060511429</c:v>
                </c:pt>
                <c:pt idx="1674">
                  <c:v>23.103499211725154</c:v>
                </c:pt>
                <c:pt idx="1675">
                  <c:v>23.118636135626389</c:v>
                </c:pt>
                <c:pt idx="1676">
                  <c:v>23.134784948295515</c:v>
                </c:pt>
                <c:pt idx="1677">
                  <c:v>23.150679963929729</c:v>
                </c:pt>
                <c:pt idx="1678">
                  <c:v>23.167667162222291</c:v>
                </c:pt>
                <c:pt idx="1679">
                  <c:v>23.18317351011245</c:v>
                </c:pt>
                <c:pt idx="1680">
                  <c:v>23.199573102565783</c:v>
                </c:pt>
                <c:pt idx="1681">
                  <c:v>23.215237428532777</c:v>
                </c:pt>
                <c:pt idx="1682">
                  <c:v>23.231978694211101</c:v>
                </c:pt>
                <c:pt idx="1683">
                  <c:v>23.247687099333422</c:v>
                </c:pt>
                <c:pt idx="1684">
                  <c:v>23.264103788192628</c:v>
                </c:pt>
                <c:pt idx="1685">
                  <c:v>23.28017395665692</c:v>
                </c:pt>
                <c:pt idx="1686">
                  <c:v>23.296946680017083</c:v>
                </c:pt>
                <c:pt idx="1687">
                  <c:v>23.311929422876212</c:v>
                </c:pt>
                <c:pt idx="1688">
                  <c:v>23.329234305355186</c:v>
                </c:pt>
                <c:pt idx="1689">
                  <c:v>23.345055919731703</c:v>
                </c:pt>
                <c:pt idx="1690">
                  <c:v>23.361238811556149</c:v>
                </c:pt>
                <c:pt idx="1691">
                  <c:v>23.378242224583527</c:v>
                </c:pt>
                <c:pt idx="1692">
                  <c:v>23.393555273102667</c:v>
                </c:pt>
                <c:pt idx="1693">
                  <c:v>23.409171926652835</c:v>
                </c:pt>
                <c:pt idx="1694">
                  <c:v>23.425860762861252</c:v>
                </c:pt>
                <c:pt idx="1695">
                  <c:v>23.442413282447983</c:v>
                </c:pt>
                <c:pt idx="1696">
                  <c:v>23.457597878765934</c:v>
                </c:pt>
                <c:pt idx="1697">
                  <c:v>23.474234285504586</c:v>
                </c:pt>
                <c:pt idx="1698">
                  <c:v>23.490310182809829</c:v>
                </c:pt>
                <c:pt idx="1699">
                  <c:v>23.506427537796924</c:v>
                </c:pt>
                <c:pt idx="1700">
                  <c:v>23.522943356754929</c:v>
                </c:pt>
                <c:pt idx="1701">
                  <c:v>23.539249943727405</c:v>
                </c:pt>
                <c:pt idx="1702">
                  <c:v>23.555516722703629</c:v>
                </c:pt>
                <c:pt idx="1703">
                  <c:v>23.571256585507903</c:v>
                </c:pt>
                <c:pt idx="1704">
                  <c:v>23.588575061248434</c:v>
                </c:pt>
                <c:pt idx="1705">
                  <c:v>23.603352843281129</c:v>
                </c:pt>
                <c:pt idx="1706">
                  <c:v>23.619625351098335</c:v>
                </c:pt>
                <c:pt idx="1707">
                  <c:v>23.636437396560829</c:v>
                </c:pt>
                <c:pt idx="1708">
                  <c:v>23.652067157478552</c:v>
                </c:pt>
                <c:pt idx="1709">
                  <c:v>23.668499575178529</c:v>
                </c:pt>
                <c:pt idx="1710">
                  <c:v>23.685607847145661</c:v>
                </c:pt>
                <c:pt idx="1711">
                  <c:v>23.701612478772688</c:v>
                </c:pt>
                <c:pt idx="1712">
                  <c:v>23.718343744451012</c:v>
                </c:pt>
                <c:pt idx="1713">
                  <c:v>23.73392894031927</c:v>
                </c:pt>
                <c:pt idx="1714">
                  <c:v>23.752001914531483</c:v>
                </c:pt>
                <c:pt idx="1715">
                  <c:v>23.767013493598956</c:v>
                </c:pt>
                <c:pt idx="1716">
                  <c:v>23.783285515522071</c:v>
                </c:pt>
                <c:pt idx="1717">
                  <c:v>23.799187909682942</c:v>
                </c:pt>
                <c:pt idx="1718">
                  <c:v>23.81505408910883</c:v>
                </c:pt>
                <c:pt idx="1719">
                  <c:v>23.832142643196587</c:v>
                </c:pt>
                <c:pt idx="1720">
                  <c:v>23.848003375902092</c:v>
                </c:pt>
                <c:pt idx="1721">
                  <c:v>23.864818042838191</c:v>
                </c:pt>
                <c:pt idx="1722">
                  <c:v>23.881279296746762</c:v>
                </c:pt>
                <c:pt idx="1723">
                  <c:v>23.897991726216755</c:v>
                </c:pt>
                <c:pt idx="1724">
                  <c:v>23.913744696388303</c:v>
                </c:pt>
                <c:pt idx="1725">
                  <c:v>23.930137791986127</c:v>
                </c:pt>
                <c:pt idx="1726">
                  <c:v>23.947392866468789</c:v>
                </c:pt>
                <c:pt idx="1727">
                  <c:v>23.963030491806929</c:v>
                </c:pt>
                <c:pt idx="1728">
                  <c:v>23.980031769254868</c:v>
                </c:pt>
                <c:pt idx="1729">
                  <c:v>23.995918434574726</c:v>
                </c:pt>
                <c:pt idx="1730">
                  <c:v>24.012211428285834</c:v>
                </c:pt>
                <c:pt idx="1731">
                  <c:v>24.029275621097643</c:v>
                </c:pt>
                <c:pt idx="1732">
                  <c:v>24.043529292706211</c:v>
                </c:pt>
                <c:pt idx="1733">
                  <c:v>24.045198987046316</c:v>
                </c:pt>
                <c:pt idx="1734">
                  <c:v>24.06141595802616</c:v>
                </c:pt>
                <c:pt idx="1735">
                  <c:v>24.077169414091891</c:v>
                </c:pt>
                <c:pt idx="1736">
                  <c:v>24.094573912563622</c:v>
                </c:pt>
                <c:pt idx="1737">
                  <c:v>24.111847823254834</c:v>
                </c:pt>
                <c:pt idx="1738">
                  <c:v>24.127978285609334</c:v>
                </c:pt>
                <c:pt idx="1739">
                  <c:v>24.144255550479535</c:v>
                </c:pt>
                <c:pt idx="1740">
                  <c:v>24.160590973660426</c:v>
                </c:pt>
                <c:pt idx="1741">
                  <c:v>24.176270542574432</c:v>
                </c:pt>
                <c:pt idx="1742">
                  <c:v>24.19388738039903</c:v>
                </c:pt>
                <c:pt idx="1743">
                  <c:v>24.20905886934953</c:v>
                </c:pt>
                <c:pt idx="1744">
                  <c:v>24.226562983813889</c:v>
                </c:pt>
                <c:pt idx="1745">
                  <c:v>24.242193230625436</c:v>
                </c:pt>
                <c:pt idx="1746">
                  <c:v>24.259443062161161</c:v>
                </c:pt>
                <c:pt idx="1747">
                  <c:v>24.275874993967452</c:v>
                </c:pt>
                <c:pt idx="1748">
                  <c:v>24.291864382647528</c:v>
                </c:pt>
                <c:pt idx="1749">
                  <c:v>24.309208587228881</c:v>
                </c:pt>
                <c:pt idx="1750">
                  <c:v>24.326282780040625</c:v>
                </c:pt>
                <c:pt idx="1751">
                  <c:v>24.341289116161089</c:v>
                </c:pt>
                <c:pt idx="1752">
                  <c:v>24.359189073122785</c:v>
                </c:pt>
                <c:pt idx="1753">
                  <c:v>24.375484688307459</c:v>
                </c:pt>
                <c:pt idx="1754">
                  <c:v>24.391214551111752</c:v>
                </c:pt>
                <c:pt idx="1755">
                  <c:v>24.407426279144541</c:v>
                </c:pt>
                <c:pt idx="1756">
                  <c:v>24.424151815981912</c:v>
                </c:pt>
                <c:pt idx="1757">
                  <c:v>24.441286788577866</c:v>
                </c:pt>
                <c:pt idx="1758">
                  <c:v>24.458085240778974</c:v>
                </c:pt>
                <c:pt idx="1759">
                  <c:v>24.474467160815625</c:v>
                </c:pt>
                <c:pt idx="1760">
                  <c:v>24.491537172585147</c:v>
                </c:pt>
                <c:pt idx="1761">
                  <c:v>24.508533207086131</c:v>
                </c:pt>
                <c:pt idx="1762">
                  <c:v>24.524847172585229</c:v>
                </c:pt>
                <c:pt idx="1763">
                  <c:v>24.541842721192225</c:v>
                </c:pt>
                <c:pt idx="1764">
                  <c:v>24.559682870157534</c:v>
                </c:pt>
                <c:pt idx="1765">
                  <c:v>24.575396518226921</c:v>
                </c:pt>
                <c:pt idx="1766">
                  <c:v>24.592593920292853</c:v>
                </c:pt>
                <c:pt idx="1767">
                  <c:v>24.609702678153873</c:v>
                </c:pt>
                <c:pt idx="1768">
                  <c:v>24.625723038621789</c:v>
                </c:pt>
                <c:pt idx="1769">
                  <c:v>24.642797231433558</c:v>
                </c:pt>
                <c:pt idx="1770">
                  <c:v>24.659803751828644</c:v>
                </c:pt>
                <c:pt idx="1771">
                  <c:v>24.676479480669514</c:v>
                </c:pt>
                <c:pt idx="1772">
                  <c:v>24.693173559824906</c:v>
                </c:pt>
                <c:pt idx="1773">
                  <c:v>24.710319018314902</c:v>
                </c:pt>
                <c:pt idx="1774">
                  <c:v>24.727665844369753</c:v>
                </c:pt>
                <c:pt idx="1775">
                  <c:v>24.743442407802924</c:v>
                </c:pt>
                <c:pt idx="1776">
                  <c:v>24.760136972852276</c:v>
                </c:pt>
                <c:pt idx="1777">
                  <c:v>24.777953042662354</c:v>
                </c:pt>
                <c:pt idx="1778">
                  <c:v>24.793753685250927</c:v>
                </c:pt>
                <c:pt idx="1779">
                  <c:v>24.810896036373467</c:v>
                </c:pt>
                <c:pt idx="1780">
                  <c:v>24.828017415708068</c:v>
                </c:pt>
                <c:pt idx="1781">
                  <c:v>24.845348998815989</c:v>
                </c:pt>
                <c:pt idx="1782">
                  <c:v>24.862085021547266</c:v>
                </c:pt>
                <c:pt idx="1783">
                  <c:v>24.879104163415747</c:v>
                </c:pt>
                <c:pt idx="1784">
                  <c:v>24.895604739426627</c:v>
                </c:pt>
                <c:pt idx="1785">
                  <c:v>24.912416784889103</c:v>
                </c:pt>
                <c:pt idx="1786">
                  <c:v>24.92890376763869</c:v>
                </c:pt>
                <c:pt idx="1787">
                  <c:v>24.945585225320535</c:v>
                </c:pt>
                <c:pt idx="1788">
                  <c:v>24.963485182282326</c:v>
                </c:pt>
                <c:pt idx="1789">
                  <c:v>24.979827983989789</c:v>
                </c:pt>
                <c:pt idx="1790">
                  <c:v>24.99682139701725</c:v>
                </c:pt>
                <c:pt idx="1791">
                  <c:v>25.01451163609963</c:v>
                </c:pt>
                <c:pt idx="1792">
                  <c:v>25.030469081203726</c:v>
                </c:pt>
                <c:pt idx="1793">
                  <c:v>25.047787556944222</c:v>
                </c:pt>
                <c:pt idx="1794">
                  <c:v>25.064123658022787</c:v>
                </c:pt>
                <c:pt idx="1795">
                  <c:v>25.081965252900435</c:v>
                </c:pt>
                <c:pt idx="1796">
                  <c:v>25.099043321094221</c:v>
                </c:pt>
                <c:pt idx="1797">
                  <c:v>25.115868959818307</c:v>
                </c:pt>
                <c:pt idx="1798">
                  <c:v>25.132418857931519</c:v>
                </c:pt>
                <c:pt idx="1799">
                  <c:v>25.149331107167317</c:v>
                </c:pt>
                <c:pt idx="1800">
                  <c:v>25.165713920644524</c:v>
                </c:pt>
                <c:pt idx="1801">
                  <c:v>25.183160464578805</c:v>
                </c:pt>
                <c:pt idx="1802">
                  <c:v>25.200562137803686</c:v>
                </c:pt>
                <c:pt idx="1803">
                  <c:v>25.216625209862126</c:v>
                </c:pt>
                <c:pt idx="1804">
                  <c:v>25.235545405906226</c:v>
                </c:pt>
                <c:pt idx="1805">
                  <c:v>25.251730919204185</c:v>
                </c:pt>
                <c:pt idx="1806">
                  <c:v>25.268354218575215</c:v>
                </c:pt>
                <c:pt idx="1807">
                  <c:v>25.285192964666663</c:v>
                </c:pt>
                <c:pt idx="1808">
                  <c:v>25.30208365433402</c:v>
                </c:pt>
                <c:pt idx="1809">
                  <c:v>25.318919293057988</c:v>
                </c:pt>
                <c:pt idx="1810">
                  <c:v>25.336182717855131</c:v>
                </c:pt>
                <c:pt idx="1811">
                  <c:v>25.35377071947131</c:v>
                </c:pt>
                <c:pt idx="1812">
                  <c:v>25.3707426748168</c:v>
                </c:pt>
                <c:pt idx="1813">
                  <c:v>25.387633850378055</c:v>
                </c:pt>
                <c:pt idx="1814">
                  <c:v>25.404964947592095</c:v>
                </c:pt>
                <c:pt idx="1815">
                  <c:v>25.421333964034471</c:v>
                </c:pt>
                <c:pt idx="1816">
                  <c:v>25.440078521354611</c:v>
                </c:pt>
                <c:pt idx="1817">
                  <c:v>25.455886542469635</c:v>
                </c:pt>
                <c:pt idx="1818">
                  <c:v>25.473571538605086</c:v>
                </c:pt>
                <c:pt idx="1819">
                  <c:v>25.48984142494874</c:v>
                </c:pt>
                <c:pt idx="1820">
                  <c:v>25.50741369772388</c:v>
                </c:pt>
                <c:pt idx="1821">
                  <c:v>25.525180445431577</c:v>
                </c:pt>
                <c:pt idx="1822">
                  <c:v>25.542514164119027</c:v>
                </c:pt>
                <c:pt idx="1823">
                  <c:v>25.559517577146483</c:v>
                </c:pt>
                <c:pt idx="1824">
                  <c:v>25.576214763669327</c:v>
                </c:pt>
                <c:pt idx="1825">
                  <c:v>25.594117342104564</c:v>
                </c:pt>
                <c:pt idx="1826">
                  <c:v>25.611036867980278</c:v>
                </c:pt>
                <c:pt idx="1827">
                  <c:v>25.628703999695187</c:v>
                </c:pt>
                <c:pt idx="1828">
                  <c:v>25.645699548302073</c:v>
                </c:pt>
                <c:pt idx="1829">
                  <c:v>25.662598102389929</c:v>
                </c:pt>
                <c:pt idx="1830">
                  <c:v>25.680063380645972</c:v>
                </c:pt>
                <c:pt idx="1831">
                  <c:v>25.6970510648326</c:v>
                </c:pt>
                <c:pt idx="1832">
                  <c:v>25.713320951176126</c:v>
                </c:pt>
                <c:pt idx="1833">
                  <c:v>25.73117110014153</c:v>
                </c:pt>
                <c:pt idx="1834">
                  <c:v>25.748882311011812</c:v>
                </c:pt>
                <c:pt idx="1835">
                  <c:v>25.764960343896654</c:v>
                </c:pt>
                <c:pt idx="1836">
                  <c:v>25.78213463859489</c:v>
                </c:pt>
                <c:pt idx="1837">
                  <c:v>25.801247851889574</c:v>
                </c:pt>
                <c:pt idx="1838">
                  <c:v>25.81708139807235</c:v>
                </c:pt>
                <c:pt idx="1839">
                  <c:v>25.835156789984651</c:v>
                </c:pt>
                <c:pt idx="1840">
                  <c:v>25.85260488171776</c:v>
                </c:pt>
                <c:pt idx="1841">
                  <c:v>25.869372362130989</c:v>
                </c:pt>
                <c:pt idx="1842">
                  <c:v>25.886790657637487</c:v>
                </c:pt>
                <c:pt idx="1843">
                  <c:v>25.903091719542431</c:v>
                </c:pt>
                <c:pt idx="1844">
                  <c:v>25.921118377132967</c:v>
                </c:pt>
                <c:pt idx="1845">
                  <c:v>25.938250038588269</c:v>
                </c:pt>
                <c:pt idx="1846">
                  <c:v>25.955727350537025</c:v>
                </c:pt>
                <c:pt idx="1847">
                  <c:v>25.972883294921019</c:v>
                </c:pt>
                <c:pt idx="1848">
                  <c:v>25.990072832566415</c:v>
                </c:pt>
                <c:pt idx="1849">
                  <c:v>26.007723749546496</c:v>
                </c:pt>
                <c:pt idx="1850">
                  <c:v>26.024599196266809</c:v>
                </c:pt>
                <c:pt idx="1851">
                  <c:v>26.042997233192029</c:v>
                </c:pt>
                <c:pt idx="1852">
                  <c:v>26.059743741817229</c:v>
                </c:pt>
                <c:pt idx="1853">
                  <c:v>26.077098918186682</c:v>
                </c:pt>
                <c:pt idx="1854">
                  <c:v>26.09420456868029</c:v>
                </c:pt>
                <c:pt idx="1855">
                  <c:v>26.11141769958709</c:v>
                </c:pt>
                <c:pt idx="1856">
                  <c:v>26.127897303810176</c:v>
                </c:pt>
                <c:pt idx="1857">
                  <c:v>26.147100133097393</c:v>
                </c:pt>
                <c:pt idx="1858">
                  <c:v>26.162947476314827</c:v>
                </c:pt>
                <c:pt idx="1859">
                  <c:v>26.180221387005929</c:v>
                </c:pt>
                <c:pt idx="1860">
                  <c:v>26.197565591587377</c:v>
                </c:pt>
                <c:pt idx="1861">
                  <c:v>26.215119514048162</c:v>
                </c:pt>
                <c:pt idx="1862">
                  <c:v>26.232270215485126</c:v>
                </c:pt>
                <c:pt idx="1863">
                  <c:v>26.249470239024486</c:v>
                </c:pt>
                <c:pt idx="1864">
                  <c:v>26.267142127792425</c:v>
                </c:pt>
                <c:pt idx="1865">
                  <c:v>26.284442253218426</c:v>
                </c:pt>
                <c:pt idx="1866">
                  <c:v>26.301322456991777</c:v>
                </c:pt>
                <c:pt idx="1867">
                  <c:v>26.318853272085111</c:v>
                </c:pt>
                <c:pt idx="1868">
                  <c:v>26.336700799576999</c:v>
                </c:pt>
                <c:pt idx="1869">
                  <c:v>26.353649161661089</c:v>
                </c:pt>
                <c:pt idx="1870">
                  <c:v>26.371536497149329</c:v>
                </c:pt>
                <c:pt idx="1871">
                  <c:v>26.388254169566185</c:v>
                </c:pt>
                <c:pt idx="1872">
                  <c:v>26.405084565343106</c:v>
                </c:pt>
                <c:pt idx="1873">
                  <c:v>26.42294568609649</c:v>
                </c:pt>
                <c:pt idx="1874">
                  <c:v>26.440672625807689</c:v>
                </c:pt>
                <c:pt idx="1875">
                  <c:v>26.458281599211873</c:v>
                </c:pt>
                <c:pt idx="1876">
                  <c:v>26.475445408016306</c:v>
                </c:pt>
                <c:pt idx="1877">
                  <c:v>26.492960008374716</c:v>
                </c:pt>
                <c:pt idx="1878">
                  <c:v>26.511038225533902</c:v>
                </c:pt>
                <c:pt idx="1879">
                  <c:v>26.527612202802629</c:v>
                </c:pt>
                <c:pt idx="1880">
                  <c:v>26.544508135416915</c:v>
                </c:pt>
                <c:pt idx="1881">
                  <c:v>26.562219346287126</c:v>
                </c:pt>
                <c:pt idx="1882">
                  <c:v>26.579283539098967</c:v>
                </c:pt>
                <c:pt idx="1883">
                  <c:v>26.597131066590858</c:v>
                </c:pt>
                <c:pt idx="1884">
                  <c:v>26.61553745383053</c:v>
                </c:pt>
                <c:pt idx="1885">
                  <c:v>26.631636458503223</c:v>
                </c:pt>
                <c:pt idx="1886">
                  <c:v>26.649019985186989</c:v>
                </c:pt>
                <c:pt idx="1887">
                  <c:v>26.665584640353305</c:v>
                </c:pt>
                <c:pt idx="1888">
                  <c:v>26.684068982130505</c:v>
                </c:pt>
                <c:pt idx="1889">
                  <c:v>26.701722316810653</c:v>
                </c:pt>
                <c:pt idx="1890">
                  <c:v>26.718697571527169</c:v>
                </c:pt>
                <c:pt idx="1891">
                  <c:v>26.736860071615236</c:v>
                </c:pt>
                <c:pt idx="1892">
                  <c:v>26.753609405487289</c:v>
                </c:pt>
                <c:pt idx="1893">
                  <c:v>26.770479903150889</c:v>
                </c:pt>
                <c:pt idx="1894">
                  <c:v>26.788468786438081</c:v>
                </c:pt>
                <c:pt idx="1895">
                  <c:v>26.806504856248061</c:v>
                </c:pt>
                <c:pt idx="1896">
                  <c:v>26.82396440566313</c:v>
                </c:pt>
                <c:pt idx="1897">
                  <c:v>26.839854178350553</c:v>
                </c:pt>
                <c:pt idx="1898">
                  <c:v>26.858427853999629</c:v>
                </c:pt>
                <c:pt idx="1899">
                  <c:v>26.876026341509782</c:v>
                </c:pt>
                <c:pt idx="1900">
                  <c:v>26.892464002156927</c:v>
                </c:pt>
                <c:pt idx="1901">
                  <c:v>26.909889472416598</c:v>
                </c:pt>
                <c:pt idx="1902">
                  <c:v>26.927417180142459</c:v>
                </c:pt>
                <c:pt idx="1903">
                  <c:v>26.945254707634327</c:v>
                </c:pt>
                <c:pt idx="1904">
                  <c:v>26.961600130815249</c:v>
                </c:pt>
                <c:pt idx="1905">
                  <c:v>26.979450279780689</c:v>
                </c:pt>
                <c:pt idx="1906">
                  <c:v>26.998401933506646</c:v>
                </c:pt>
                <c:pt idx="1907">
                  <c:v>27.013680416976431</c:v>
                </c:pt>
                <c:pt idx="1908">
                  <c:v>27.030650236742432</c:v>
                </c:pt>
                <c:pt idx="1909">
                  <c:v>27.049847823082725</c:v>
                </c:pt>
                <c:pt idx="1910">
                  <c:v>27.066497337188729</c:v>
                </c:pt>
                <c:pt idx="1911">
                  <c:v>27.08385251355811</c:v>
                </c:pt>
                <c:pt idx="1912">
                  <c:v>27.101498187591115</c:v>
                </c:pt>
                <c:pt idx="1913">
                  <c:v>27.118354798103031</c:v>
                </c:pt>
                <c:pt idx="1914">
                  <c:v>27.135668030896568</c:v>
                </c:pt>
                <c:pt idx="1915">
                  <c:v>27.153570609331727</c:v>
                </c:pt>
                <c:pt idx="1916">
                  <c:v>27.169774472944116</c:v>
                </c:pt>
                <c:pt idx="1917">
                  <c:v>27.187761424425091</c:v>
                </c:pt>
                <c:pt idx="1918">
                  <c:v>27.205100386059492</c:v>
                </c:pt>
                <c:pt idx="1919">
                  <c:v>27.22318122469219</c:v>
                </c:pt>
                <c:pt idx="1920">
                  <c:v>27.239833846165599</c:v>
                </c:pt>
                <c:pt idx="1921">
                  <c:v>27.256669484889628</c:v>
                </c:pt>
                <c:pt idx="1922">
                  <c:v>27.274891883090891</c:v>
                </c:pt>
                <c:pt idx="1923">
                  <c:v>27.293151467815065</c:v>
                </c:pt>
                <c:pt idx="1924">
                  <c:v>27.309226879226205</c:v>
                </c:pt>
                <c:pt idx="1925">
                  <c:v>27.326964790725491</c:v>
                </c:pt>
                <c:pt idx="1926">
                  <c:v>27.345137380930275</c:v>
                </c:pt>
                <c:pt idx="1927">
                  <c:v>27.361849810400216</c:v>
                </c:pt>
                <c:pt idx="1928">
                  <c:v>27.378287471047329</c:v>
                </c:pt>
                <c:pt idx="1929">
                  <c:v>27.396140241486229</c:v>
                </c:pt>
                <c:pt idx="1930">
                  <c:v>27.414289238429689</c:v>
                </c:pt>
                <c:pt idx="1931">
                  <c:v>27.431736166371216</c:v>
                </c:pt>
                <c:pt idx="1932">
                  <c:v>27.448794630341979</c:v>
                </c:pt>
                <c:pt idx="1933">
                  <c:v>27.467583266817616</c:v>
                </c:pt>
                <c:pt idx="1934">
                  <c:v>27.483559548130049</c:v>
                </c:pt>
                <c:pt idx="1935">
                  <c:v>27.502400512188814</c:v>
                </c:pt>
                <c:pt idx="1936">
                  <c:v>27.519422071757429</c:v>
                </c:pt>
                <c:pt idx="1937">
                  <c:v>27.536530049834226</c:v>
                </c:pt>
                <c:pt idx="1938">
                  <c:v>27.554529622788696</c:v>
                </c:pt>
                <c:pt idx="1939">
                  <c:v>27.572605218474386</c:v>
                </c:pt>
                <c:pt idx="1940">
                  <c:v>27.589263082894867</c:v>
                </c:pt>
                <c:pt idx="1941">
                  <c:v>27.607328192686683</c:v>
                </c:pt>
                <c:pt idx="1942">
                  <c:v>27.624318498346661</c:v>
                </c:pt>
                <c:pt idx="1943">
                  <c:v>27.641828341651991</c:v>
                </c:pt>
                <c:pt idx="1944">
                  <c:v>27.659138467078094</c:v>
                </c:pt>
                <c:pt idx="1945">
                  <c:v>27.67621528136317</c:v>
                </c:pt>
                <c:pt idx="1946">
                  <c:v>27.694039701487693</c:v>
                </c:pt>
                <c:pt idx="1947">
                  <c:v>27.712238506427489</c:v>
                </c:pt>
                <c:pt idx="1948">
                  <c:v>27.729121331674289</c:v>
                </c:pt>
                <c:pt idx="1949">
                  <c:v>27.745789681988668</c:v>
                </c:pt>
                <c:pt idx="1950">
                  <c:v>27.764161504179029</c:v>
                </c:pt>
                <c:pt idx="1951">
                  <c:v>27.781526680548335</c:v>
                </c:pt>
                <c:pt idx="1952">
                  <c:v>27.798863506603329</c:v>
                </c:pt>
                <c:pt idx="1953">
                  <c:v>27.816270626548643</c:v>
                </c:pt>
                <c:pt idx="1954">
                  <c:v>27.834708471470133</c:v>
                </c:pt>
                <c:pt idx="1955">
                  <c:v>27.850492899323708</c:v>
                </c:pt>
                <c:pt idx="1956">
                  <c:v>27.868917150983929</c:v>
                </c:pt>
                <c:pt idx="1957">
                  <c:v>27.887098091503287</c:v>
                </c:pt>
                <c:pt idx="1958">
                  <c:v>27.904287629148691</c:v>
                </c:pt>
                <c:pt idx="1959">
                  <c:v>27.921574161313274</c:v>
                </c:pt>
                <c:pt idx="1960">
                  <c:v>27.939508683324309</c:v>
                </c:pt>
                <c:pt idx="1961">
                  <c:v>27.956281406684589</c:v>
                </c:pt>
                <c:pt idx="1962">
                  <c:v>27.974640607401266</c:v>
                </c:pt>
                <c:pt idx="1963">
                  <c:v>27.992063456187516</c:v>
                </c:pt>
                <c:pt idx="1964">
                  <c:v>28.008802100392284</c:v>
                </c:pt>
                <c:pt idx="1965">
                  <c:v>28.027740646750829</c:v>
                </c:pt>
                <c:pt idx="1966">
                  <c:v>28.044280058970187</c:v>
                </c:pt>
                <c:pt idx="1967">
                  <c:v>28.062145936776471</c:v>
                </c:pt>
                <c:pt idx="1968">
                  <c:v>28.07911002770161</c:v>
                </c:pt>
                <c:pt idx="1969">
                  <c:v>28.096210921142227</c:v>
                </c:pt>
                <c:pt idx="1970">
                  <c:v>28.114907806045629</c:v>
                </c:pt>
                <c:pt idx="1971">
                  <c:v>28.1312873083819</c:v>
                </c:pt>
                <c:pt idx="1972">
                  <c:v>28.148621512963203</c:v>
                </c:pt>
                <c:pt idx="1973">
                  <c:v>28.166201650159028</c:v>
                </c:pt>
                <c:pt idx="1974">
                  <c:v>28.184167629852116</c:v>
                </c:pt>
                <c:pt idx="1975">
                  <c:v>28.202030886184779</c:v>
                </c:pt>
                <c:pt idx="1976">
                  <c:v>28.219521893281829</c:v>
                </c:pt>
                <c:pt idx="1977">
                  <c:v>28.237057951322157</c:v>
                </c:pt>
                <c:pt idx="1978">
                  <c:v>28.253766199749929</c:v>
                </c:pt>
                <c:pt idx="1979">
                  <c:v>28.270976505409926</c:v>
                </c:pt>
                <c:pt idx="1980">
                  <c:v>28.288553241347735</c:v>
                </c:pt>
                <c:pt idx="1981">
                  <c:v>28.306972250061019</c:v>
                </c:pt>
                <c:pt idx="1982">
                  <c:v>28.323984013402931</c:v>
                </c:pt>
                <c:pt idx="1983">
                  <c:v>28.341535314390214</c:v>
                </c:pt>
                <c:pt idx="1984">
                  <c:v>28.359513915556711</c:v>
                </c:pt>
                <c:pt idx="1985">
                  <c:v>28.376274017443375</c:v>
                </c:pt>
                <c:pt idx="1986">
                  <c:v>28.393049362277026</c:v>
                </c:pt>
                <c:pt idx="1987">
                  <c:v>28.412582497224289</c:v>
                </c:pt>
                <c:pt idx="1988">
                  <c:v>28.428925784825729</c:v>
                </c:pt>
                <c:pt idx="1989">
                  <c:v>28.447184883655876</c:v>
                </c:pt>
                <c:pt idx="1990">
                  <c:v>28.463121356972003</c:v>
                </c:pt>
                <c:pt idx="1991">
                  <c:v>28.480888104679675</c:v>
                </c:pt>
                <c:pt idx="1992">
                  <c:v>28.49907118077855</c:v>
                </c:pt>
                <c:pt idx="1993">
                  <c:v>28.515898955082108</c:v>
                </c:pt>
                <c:pt idx="1994">
                  <c:v>28.533432391648859</c:v>
                </c:pt>
                <c:pt idx="1995">
                  <c:v>28.551639061009126</c:v>
                </c:pt>
                <c:pt idx="1996">
                  <c:v>28.568561694252327</c:v>
                </c:pt>
                <c:pt idx="1997">
                  <c:v>28.585475977180973</c:v>
                </c:pt>
                <c:pt idx="1998">
                  <c:v>28.602919797755181</c:v>
                </c:pt>
                <c:pt idx="1999">
                  <c:v>28.62089626334215</c:v>
                </c:pt>
                <c:pt idx="2000">
                  <c:v>28.637409460826635</c:v>
                </c:pt>
                <c:pt idx="2001">
                  <c:v>28.655204558848638</c:v>
                </c:pt>
                <c:pt idx="2002">
                  <c:v>28.672491576907145</c:v>
                </c:pt>
                <c:pt idx="2003">
                  <c:v>28.689846267382592</c:v>
                </c:pt>
                <c:pt idx="2004">
                  <c:v>28.70715114986163</c:v>
                </c:pt>
                <c:pt idx="2005">
                  <c:v>28.724333308980516</c:v>
                </c:pt>
                <c:pt idx="2006">
                  <c:v>28.741819073130486</c:v>
                </c:pt>
                <c:pt idx="2007">
                  <c:v>28.759635628834491</c:v>
                </c:pt>
                <c:pt idx="2008">
                  <c:v>28.776746522275015</c:v>
                </c:pt>
                <c:pt idx="2009">
                  <c:v>28.793922952553029</c:v>
                </c:pt>
                <c:pt idx="2010">
                  <c:v>28.811521440063185</c:v>
                </c:pt>
                <c:pt idx="2011">
                  <c:v>28.828383779416033</c:v>
                </c:pt>
                <c:pt idx="2012">
                  <c:v>28.845963916611741</c:v>
                </c:pt>
                <c:pt idx="2013">
                  <c:v>28.863468031076174</c:v>
                </c:pt>
                <c:pt idx="2014">
                  <c:v>28.880757670608229</c:v>
                </c:pt>
                <c:pt idx="2015">
                  <c:v>28.897923614992195</c:v>
                </c:pt>
                <c:pt idx="2016">
                  <c:v>28.915533074290217</c:v>
                </c:pt>
                <c:pt idx="2017">
                  <c:v>28.932481436374339</c:v>
                </c:pt>
                <c:pt idx="2018">
                  <c:v>28.950182161350739</c:v>
                </c:pt>
                <c:pt idx="2019">
                  <c:v>28.967498015617718</c:v>
                </c:pt>
                <c:pt idx="2020">
                  <c:v>28.985448548590277</c:v>
                </c:pt>
                <c:pt idx="2021">
                  <c:v>29.002236797018185</c:v>
                </c:pt>
                <c:pt idx="2022">
                  <c:v>29.019959465570398</c:v>
                </c:pt>
                <c:pt idx="2023">
                  <c:v>29.036756471859281</c:v>
                </c:pt>
                <c:pt idx="2024">
                  <c:v>29.053838043197533</c:v>
                </c:pt>
                <c:pt idx="2025">
                  <c:v>29.072128395936229</c:v>
                </c:pt>
                <c:pt idx="2026">
                  <c:v>29.090154375629229</c:v>
                </c:pt>
                <c:pt idx="2027">
                  <c:v>29.106686409322087</c:v>
                </c:pt>
                <c:pt idx="2028">
                  <c:v>29.124132851369648</c:v>
                </c:pt>
                <c:pt idx="2029">
                  <c:v>29.14168415235703</c:v>
                </c:pt>
                <c:pt idx="2030">
                  <c:v>29.159018356938496</c:v>
                </c:pt>
                <c:pt idx="2031">
                  <c:v>29.177036280207286</c:v>
                </c:pt>
                <c:pt idx="2032">
                  <c:v>29.193664822525339</c:v>
                </c:pt>
                <c:pt idx="2033">
                  <c:v>29.210985919739365</c:v>
                </c:pt>
                <c:pt idx="2034">
                  <c:v>29.228385175264116</c:v>
                </c:pt>
                <c:pt idx="2035">
                  <c:v>29.245941719198392</c:v>
                </c:pt>
                <c:pt idx="2036">
                  <c:v>29.263273302306267</c:v>
                </c:pt>
                <c:pt idx="2037">
                  <c:v>29.280255743545826</c:v>
                </c:pt>
                <c:pt idx="2038">
                  <c:v>29.297830637794565</c:v>
                </c:pt>
                <c:pt idx="2039">
                  <c:v>29.314852887030508</c:v>
                </c:pt>
                <c:pt idx="2040">
                  <c:v>29.332744979571604</c:v>
                </c:pt>
                <c:pt idx="2041">
                  <c:v>29.350870383253795</c:v>
                </c:pt>
                <c:pt idx="2042">
                  <c:v>29.366479658277406</c:v>
                </c:pt>
                <c:pt idx="2043">
                  <c:v>29.383944450639454</c:v>
                </c:pt>
                <c:pt idx="2044">
                  <c:v>29.40034278918413</c:v>
                </c:pt>
                <c:pt idx="2045">
                  <c:v>29.41784166070169</c:v>
                </c:pt>
                <c:pt idx="2046">
                  <c:v>29.435741617663311</c:v>
                </c:pt>
                <c:pt idx="2047">
                  <c:v>29.452344431140489</c:v>
                </c:pt>
                <c:pt idx="2048">
                  <c:v>29.47034138262142</c:v>
                </c:pt>
                <c:pt idx="2049">
                  <c:v>29.48718488576581</c:v>
                </c:pt>
                <c:pt idx="2050">
                  <c:v>29.503648761148</c:v>
                </c:pt>
                <c:pt idx="2051">
                  <c:v>29.521394051173687</c:v>
                </c:pt>
                <c:pt idx="2052">
                  <c:v>29.539102640570512</c:v>
                </c:pt>
                <c:pt idx="2053">
                  <c:v>29.556258584954495</c:v>
                </c:pt>
                <c:pt idx="2054">
                  <c:v>29.573647354585177</c:v>
                </c:pt>
                <c:pt idx="2055">
                  <c:v>29.591009909481127</c:v>
                </c:pt>
                <c:pt idx="2056">
                  <c:v>29.607594372643828</c:v>
                </c:pt>
                <c:pt idx="2057">
                  <c:v>29.625384227718893</c:v>
                </c:pt>
                <c:pt idx="2058">
                  <c:v>29.641386237872389</c:v>
                </c:pt>
                <c:pt idx="2059">
                  <c:v>29.65957242133873</c:v>
                </c:pt>
                <c:pt idx="2060">
                  <c:v>29.676415924483191</c:v>
                </c:pt>
                <c:pt idx="2061">
                  <c:v>29.694292774077443</c:v>
                </c:pt>
                <c:pt idx="2062">
                  <c:v>29.712061657364575</c:v>
                </c:pt>
                <c:pt idx="2063">
                  <c:v>29.728116096987822</c:v>
                </c:pt>
                <c:pt idx="2064">
                  <c:v>29.74580682196417</c:v>
                </c:pt>
                <c:pt idx="2065">
                  <c:v>29.763012088450587</c:v>
                </c:pt>
                <c:pt idx="2066">
                  <c:v>29.780557942717572</c:v>
                </c:pt>
                <c:pt idx="2067">
                  <c:v>29.79795437299553</c:v>
                </c:pt>
                <c:pt idx="2068">
                  <c:v>29.81548586598651</c:v>
                </c:pt>
                <c:pt idx="2069">
                  <c:v>29.8318144984216</c:v>
                </c:pt>
                <c:pt idx="2070">
                  <c:v>29.849405325284604</c:v>
                </c:pt>
                <c:pt idx="2071">
                  <c:v>29.866014839390562</c:v>
                </c:pt>
                <c:pt idx="2072">
                  <c:v>29.884344718004996</c:v>
                </c:pt>
                <c:pt idx="2073">
                  <c:v>29.899822433460084</c:v>
                </c:pt>
                <c:pt idx="2074">
                  <c:v>29.918183961760029</c:v>
                </c:pt>
                <c:pt idx="2075">
                  <c:v>29.934788707043399</c:v>
                </c:pt>
                <c:pt idx="2076">
                  <c:v>29.953211105244655</c:v>
                </c:pt>
                <c:pt idx="2077">
                  <c:v>29.970623954030771</c:v>
                </c:pt>
                <c:pt idx="2078">
                  <c:v>29.987349490868063</c:v>
                </c:pt>
                <c:pt idx="2079">
                  <c:v>30.003451117014407</c:v>
                </c:pt>
                <c:pt idx="2080">
                  <c:v>30.021141841990673</c:v>
                </c:pt>
                <c:pt idx="2081">
                  <c:v>30.038100689968729</c:v>
                </c:pt>
                <c:pt idx="2082">
                  <c:v>30.055442273076597</c:v>
                </c:pt>
                <c:pt idx="2083">
                  <c:v>30.073581270020114</c:v>
                </c:pt>
                <c:pt idx="2084">
                  <c:v>30.090584683047624</c:v>
                </c:pt>
                <c:pt idx="2085">
                  <c:v>30.107504694817315</c:v>
                </c:pt>
                <c:pt idx="2086">
                  <c:v>30.125603883764345</c:v>
                </c:pt>
                <c:pt idx="2087">
                  <c:v>30.142190482506663</c:v>
                </c:pt>
                <c:pt idx="2088">
                  <c:v>30.159616438660287</c:v>
                </c:pt>
                <c:pt idx="2089">
                  <c:v>30.177382700473942</c:v>
                </c:pt>
                <c:pt idx="2090">
                  <c:v>30.193332281157531</c:v>
                </c:pt>
                <c:pt idx="2091">
                  <c:v>30.210781830572607</c:v>
                </c:pt>
                <c:pt idx="2092">
                  <c:v>30.227570282773694</c:v>
                </c:pt>
                <c:pt idx="2093">
                  <c:v>30.244961673878091</c:v>
                </c:pt>
                <c:pt idx="2094">
                  <c:v>30.262012759322229</c:v>
                </c:pt>
                <c:pt idx="2095">
                  <c:v>30.280982277468759</c:v>
                </c:pt>
                <c:pt idx="2096">
                  <c:v>30.297474503165258</c:v>
                </c:pt>
                <c:pt idx="2097">
                  <c:v>30.314533453030094</c:v>
                </c:pt>
                <c:pt idx="2098">
                  <c:v>30.33165745383825</c:v>
                </c:pt>
                <c:pt idx="2099">
                  <c:v>30.34889942095343</c:v>
                </c:pt>
                <c:pt idx="2100">
                  <c:v>30.366445964887692</c:v>
                </c:pt>
                <c:pt idx="2101">
                  <c:v>30.38348870001753</c:v>
                </c:pt>
                <c:pt idx="2102">
                  <c:v>30.401139616997522</c:v>
                </c:pt>
                <c:pt idx="2103">
                  <c:v>30.418714997140189</c:v>
                </c:pt>
                <c:pt idx="2104">
                  <c:v>30.437409260569961</c:v>
                </c:pt>
                <c:pt idx="2105">
                  <c:v>30.453380298935535</c:v>
                </c:pt>
                <c:pt idx="2106">
                  <c:v>30.469712614748971</c:v>
                </c:pt>
                <c:pt idx="2107">
                  <c:v>30.487263915736325</c:v>
                </c:pt>
                <c:pt idx="2108">
                  <c:v>30.505083092913789</c:v>
                </c:pt>
                <c:pt idx="2109">
                  <c:v>30.523192767754924</c:v>
                </c:pt>
                <c:pt idx="2110">
                  <c:v>30.539603727773176</c:v>
                </c:pt>
                <c:pt idx="2111">
                  <c:v>30.557378339901263</c:v>
                </c:pt>
                <c:pt idx="2112">
                  <c:v>30.575480150321809</c:v>
                </c:pt>
                <c:pt idx="2113">
                  <c:v>30.591455945740513</c:v>
                </c:pt>
                <c:pt idx="2114">
                  <c:v>30.60855946065465</c:v>
                </c:pt>
                <c:pt idx="2115">
                  <c:v>30.626551169188623</c:v>
                </c:pt>
                <c:pt idx="2116">
                  <c:v>30.643641090841189</c:v>
                </c:pt>
                <c:pt idx="2117">
                  <c:v>30.661116854991189</c:v>
                </c:pt>
                <c:pt idx="2118">
                  <c:v>30.678366686526889</c:v>
                </c:pt>
                <c:pt idx="2119">
                  <c:v>30.69600187466591</c:v>
                </c:pt>
                <c:pt idx="2120">
                  <c:v>30.713598226596595</c:v>
                </c:pt>
                <c:pt idx="2121">
                  <c:v>30.73064620467331</c:v>
                </c:pt>
                <c:pt idx="2122">
                  <c:v>30.748698692991592</c:v>
                </c:pt>
                <c:pt idx="2123">
                  <c:v>30.765835213386573</c:v>
                </c:pt>
                <c:pt idx="2124">
                  <c:v>30.783281451660852</c:v>
                </c:pt>
                <c:pt idx="2125">
                  <c:v>30.800297384275126</c:v>
                </c:pt>
                <c:pt idx="2126">
                  <c:v>30.816879429737735</c:v>
                </c:pt>
                <c:pt idx="2127">
                  <c:v>30.834082470527509</c:v>
                </c:pt>
                <c:pt idx="2128">
                  <c:v>30.852095150849397</c:v>
                </c:pt>
                <c:pt idx="2129">
                  <c:v>30.870133650129155</c:v>
                </c:pt>
                <c:pt idx="2130">
                  <c:v>30.885967682205887</c:v>
                </c:pt>
                <c:pt idx="2131">
                  <c:v>30.904242803767154</c:v>
                </c:pt>
                <c:pt idx="2132">
                  <c:v>30.921655856326826</c:v>
                </c:pt>
                <c:pt idx="2133">
                  <c:v>30.937912929193327</c:v>
                </c:pt>
                <c:pt idx="2134">
                  <c:v>30.955001879058088</c:v>
                </c:pt>
                <c:pt idx="2135">
                  <c:v>30.973454763153324</c:v>
                </c:pt>
                <c:pt idx="2136">
                  <c:v>30.99054710250611</c:v>
                </c:pt>
                <c:pt idx="2137">
                  <c:v>31.008186075910224</c:v>
                </c:pt>
                <c:pt idx="2138">
                  <c:v>31.025247647248527</c:v>
                </c:pt>
                <c:pt idx="2139">
                  <c:v>31.043053920831863</c:v>
                </c:pt>
                <c:pt idx="2140">
                  <c:v>31.058682619844575</c:v>
                </c:pt>
                <c:pt idx="2141">
                  <c:v>31.077657380938032</c:v>
                </c:pt>
                <c:pt idx="2142">
                  <c:v>31.094632443651026</c:v>
                </c:pt>
                <c:pt idx="2143">
                  <c:v>31.11226763179009</c:v>
                </c:pt>
                <c:pt idx="2144">
                  <c:v>31.13018069611929</c:v>
                </c:pt>
                <c:pt idx="2145">
                  <c:v>31.147446052722589</c:v>
                </c:pt>
                <c:pt idx="2146">
                  <c:v>31.165012878777418</c:v>
                </c:pt>
                <c:pt idx="2147">
                  <c:v>31.182001636638624</c:v>
                </c:pt>
                <c:pt idx="2148">
                  <c:v>31.199545762872791</c:v>
                </c:pt>
                <c:pt idx="2149">
                  <c:v>31.217320182997177</c:v>
                </c:pt>
                <c:pt idx="2150">
                  <c:v>31.234664873472568</c:v>
                </c:pt>
                <c:pt idx="2151">
                  <c:v>31.251825574909546</c:v>
                </c:pt>
                <c:pt idx="2152">
                  <c:v>31.269167158017495</c:v>
                </c:pt>
                <c:pt idx="2153">
                  <c:v>31.287432369695829</c:v>
                </c:pt>
                <c:pt idx="2154">
                  <c:v>31.304060708240716</c:v>
                </c:pt>
                <c:pt idx="2155">
                  <c:v>31.322727389370559</c:v>
                </c:pt>
                <c:pt idx="2156">
                  <c:v>31.339644983440127</c:v>
                </c:pt>
                <c:pt idx="2157">
                  <c:v>31.355976531239023</c:v>
                </c:pt>
                <c:pt idx="2158">
                  <c:v>31.37419417238727</c:v>
                </c:pt>
                <c:pt idx="2159">
                  <c:v>31.391048251542657</c:v>
                </c:pt>
                <c:pt idx="2160">
                  <c:v>31.409716096464159</c:v>
                </c:pt>
                <c:pt idx="2161">
                  <c:v>31.426043067444073</c:v>
                </c:pt>
                <c:pt idx="2162">
                  <c:v>31.444629850460618</c:v>
                </c:pt>
                <c:pt idx="2163">
                  <c:v>31.461601715689287</c:v>
                </c:pt>
                <c:pt idx="2164">
                  <c:v>31.477884913173732</c:v>
                </c:pt>
                <c:pt idx="2165">
                  <c:v>31.495342327009208</c:v>
                </c:pt>
                <c:pt idx="2166">
                  <c:v>31.513706770673029</c:v>
                </c:pt>
                <c:pt idx="2167">
                  <c:v>31.531098161777351</c:v>
                </c:pt>
                <c:pt idx="2168">
                  <c:v>31.549092977678729</c:v>
                </c:pt>
                <c:pt idx="2169">
                  <c:v>31.566591849196186</c:v>
                </c:pt>
                <c:pt idx="2170">
                  <c:v>31.585215332841685</c:v>
                </c:pt>
                <c:pt idx="2171">
                  <c:v>31.60300829528429</c:v>
                </c:pt>
                <c:pt idx="2172">
                  <c:v>31.621180885489188</c:v>
                </c:pt>
                <c:pt idx="2173">
                  <c:v>31.639184435712355</c:v>
                </c:pt>
                <c:pt idx="2174">
                  <c:v>31.655901904355844</c:v>
                </c:pt>
                <c:pt idx="2175">
                  <c:v>31.674124200670434</c:v>
                </c:pt>
                <c:pt idx="2176">
                  <c:v>31.691610450714393</c:v>
                </c:pt>
                <c:pt idx="2177">
                  <c:v>31.711180286290595</c:v>
                </c:pt>
                <c:pt idx="2178">
                  <c:v>31.72745492968723</c:v>
                </c:pt>
                <c:pt idx="2179">
                  <c:v>31.746120842802586</c:v>
                </c:pt>
                <c:pt idx="2180">
                  <c:v>31.762232954842677</c:v>
                </c:pt>
                <c:pt idx="2181">
                  <c:v>31.781545886016687</c:v>
                </c:pt>
                <c:pt idx="2182">
                  <c:v>31.799566916653028</c:v>
                </c:pt>
                <c:pt idx="2183">
                  <c:v>31.806820682419215</c:v>
                </c:pt>
                <c:pt idx="2184">
                  <c:v>32.053215984753606</c:v>
                </c:pt>
                <c:pt idx="2185">
                  <c:v>32.069202751960106</c:v>
                </c:pt>
                <c:pt idx="2186">
                  <c:v>32.089891956717175</c:v>
                </c:pt>
                <c:pt idx="2187">
                  <c:v>32.106811482593045</c:v>
                </c:pt>
                <c:pt idx="2188">
                  <c:v>32.124562501459813</c:v>
                </c:pt>
                <c:pt idx="2189">
                  <c:v>32.140881709905784</c:v>
                </c:pt>
                <c:pt idx="2190">
                  <c:v>32.158430389419586</c:v>
                </c:pt>
                <c:pt idx="2191">
                  <c:v>32.175300593192908</c:v>
                </c:pt>
                <c:pt idx="2192">
                  <c:v>32.191098128414033</c:v>
                </c:pt>
                <c:pt idx="2193">
                  <c:v>32.206997901101332</c:v>
                </c:pt>
                <c:pt idx="2194">
                  <c:v>32.223752760041158</c:v>
                </c:pt>
                <c:pt idx="2195">
                  <c:v>32.239524080527218</c:v>
                </c:pt>
                <c:pt idx="2196">
                  <c:v>32.255408610267544</c:v>
                </c:pt>
                <c:pt idx="2197">
                  <c:v>32.271743547554536</c:v>
                </c:pt>
                <c:pt idx="2198">
                  <c:v>32.288550350070246</c:v>
                </c:pt>
                <c:pt idx="2199">
                  <c:v>32.304825479360417</c:v>
                </c:pt>
                <c:pt idx="2200">
                  <c:v>32.320221929137546</c:v>
                </c:pt>
                <c:pt idx="2201">
                  <c:v>32.337332822578389</c:v>
                </c:pt>
                <c:pt idx="2202">
                  <c:v>32.352674707305468</c:v>
                </c:pt>
                <c:pt idx="2203">
                  <c:v>32.368755361663929</c:v>
                </c:pt>
                <c:pt idx="2204">
                  <c:v>32.384372015213962</c:v>
                </c:pt>
                <c:pt idx="2205">
                  <c:v>32.40095909985029</c:v>
                </c:pt>
                <c:pt idx="2206">
                  <c:v>32.417464432914059</c:v>
                </c:pt>
                <c:pt idx="2207">
                  <c:v>32.434609405510088</c:v>
                </c:pt>
                <c:pt idx="2208">
                  <c:v>32.450090228332826</c:v>
                </c:pt>
                <c:pt idx="2209">
                  <c:v>32.466936352950924</c:v>
                </c:pt>
                <c:pt idx="2210">
                  <c:v>32.482579119349197</c:v>
                </c:pt>
                <c:pt idx="2211">
                  <c:v>32.49871151351001</c:v>
                </c:pt>
                <c:pt idx="2212">
                  <c:v>32.515661909286834</c:v>
                </c:pt>
                <c:pt idx="2213">
                  <c:v>32.53145206598159</c:v>
                </c:pt>
                <c:pt idx="2214">
                  <c:v>32.547747783052735</c:v>
                </c:pt>
                <c:pt idx="2215">
                  <c:v>32.563050549451312</c:v>
                </c:pt>
                <c:pt idx="2216">
                  <c:v>32.579842402910174</c:v>
                </c:pt>
                <c:pt idx="2217">
                  <c:v>32.596236662299546</c:v>
                </c:pt>
                <c:pt idx="2218">
                  <c:v>32.612629068229992</c:v>
                </c:pt>
                <c:pt idx="2219">
                  <c:v>32.629320322138817</c:v>
                </c:pt>
                <c:pt idx="2220">
                  <c:v>32.644667845589993</c:v>
                </c:pt>
                <c:pt idx="2221">
                  <c:v>32.661879044690551</c:v>
                </c:pt>
                <c:pt idx="2222">
                  <c:v>32.677920376946524</c:v>
                </c:pt>
                <c:pt idx="2223">
                  <c:v>32.693640137864172</c:v>
                </c:pt>
                <c:pt idx="2224">
                  <c:v>32.710965788357818</c:v>
                </c:pt>
                <c:pt idx="2225">
                  <c:v>32.728031336965067</c:v>
                </c:pt>
                <c:pt idx="2226">
                  <c:v>32.74299572950958</c:v>
                </c:pt>
                <c:pt idx="2227">
                  <c:v>32.760379256193218</c:v>
                </c:pt>
                <c:pt idx="2228">
                  <c:v>32.776978962302913</c:v>
                </c:pt>
                <c:pt idx="2229">
                  <c:v>32.793390408215132</c:v>
                </c:pt>
                <c:pt idx="2230">
                  <c:v>32.809838068862142</c:v>
                </c:pt>
                <c:pt idx="2231">
                  <c:v>32.826419424657495</c:v>
                </c:pt>
                <c:pt idx="2232">
                  <c:v>32.842463864280845</c:v>
                </c:pt>
                <c:pt idx="2233">
                  <c:v>32.859383390156545</c:v>
                </c:pt>
                <c:pt idx="2234">
                  <c:v>32.875752892492919</c:v>
                </c:pt>
                <c:pt idx="2235">
                  <c:v>32.892352598602599</c:v>
                </c:pt>
                <c:pt idx="2236">
                  <c:v>32.908451603275296</c:v>
                </c:pt>
                <c:pt idx="2237">
                  <c:v>32.924946936339282</c:v>
                </c:pt>
                <c:pt idx="2238">
                  <c:v>32.941777332116246</c:v>
                </c:pt>
                <c:pt idx="2239">
                  <c:v>32.958424224748796</c:v>
                </c:pt>
                <c:pt idx="2240">
                  <c:v>32.975294428522126</c:v>
                </c:pt>
                <c:pt idx="2241">
                  <c:v>32.991563828972005</c:v>
                </c:pt>
                <c:pt idx="2242">
                  <c:v>33.00752389554944</c:v>
                </c:pt>
                <c:pt idx="2243">
                  <c:v>33.024407206690107</c:v>
                </c:pt>
                <c:pt idx="2244">
                  <c:v>33.041287410463276</c:v>
                </c:pt>
                <c:pt idx="2245">
                  <c:v>33.057748178478171</c:v>
                </c:pt>
                <c:pt idx="2246">
                  <c:v>33.075383852511173</c:v>
                </c:pt>
                <c:pt idx="2247">
                  <c:v>33.091537908127322</c:v>
                </c:pt>
                <c:pt idx="2248">
                  <c:v>33.108124506869437</c:v>
                </c:pt>
                <c:pt idx="2249">
                  <c:v>33.123935635352012</c:v>
                </c:pt>
                <c:pt idx="2250">
                  <c:v>33.140645443348191</c:v>
                </c:pt>
                <c:pt idx="2251">
                  <c:v>33.15727922861327</c:v>
                </c:pt>
                <c:pt idx="2252">
                  <c:v>33.174917524119913</c:v>
                </c:pt>
                <c:pt idx="2253">
                  <c:v>33.191396642449078</c:v>
                </c:pt>
                <c:pt idx="2254">
                  <c:v>33.208337626006582</c:v>
                </c:pt>
                <c:pt idx="2255">
                  <c:v>33.225057919896912</c:v>
                </c:pt>
                <c:pt idx="2256">
                  <c:v>33.241639275691995</c:v>
                </c:pt>
                <c:pt idx="2257">
                  <c:v>33.258645796087052</c:v>
                </c:pt>
                <c:pt idx="2258">
                  <c:v>33.275620372906111</c:v>
                </c:pt>
                <c:pt idx="2259">
                  <c:v>33.292231626814669</c:v>
                </c:pt>
                <c:pt idx="2260">
                  <c:v>33.310288668412312</c:v>
                </c:pt>
                <c:pt idx="2261">
                  <c:v>33.326971481889736</c:v>
                </c:pt>
                <c:pt idx="2262">
                  <c:v>33.343191560236853</c:v>
                </c:pt>
                <c:pt idx="2263">
                  <c:v>33.360577708394324</c:v>
                </c:pt>
                <c:pt idx="2264">
                  <c:v>33.377735788357818</c:v>
                </c:pt>
                <c:pt idx="2265">
                  <c:v>33.394794738222544</c:v>
                </c:pt>
                <c:pt idx="2266">
                  <c:v>33.411669699048723</c:v>
                </c:pt>
                <c:pt idx="2267">
                  <c:v>33.429844910727326</c:v>
                </c:pt>
                <c:pt idx="2268">
                  <c:v>33.444990184942895</c:v>
                </c:pt>
                <c:pt idx="2269">
                  <c:v>33.462536242983404</c:v>
                </c:pt>
                <c:pt idx="2270">
                  <c:v>33.48129342177667</c:v>
                </c:pt>
                <c:pt idx="2271">
                  <c:v>33.606477667293923</c:v>
                </c:pt>
                <c:pt idx="2272">
                  <c:v>33.633977460183694</c:v>
                </c:pt>
                <c:pt idx="2273">
                  <c:v>33.653717691536826</c:v>
                </c:pt>
                <c:pt idx="2274">
                  <c:v>33.672535650114909</c:v>
                </c:pt>
                <c:pt idx="2275">
                  <c:v>33.690349098451357</c:v>
                </c:pt>
              </c:numCache>
            </c:numRef>
          </c:xVal>
          <c:yVal>
            <c:numRef>
              <c:f>Sheet1!$Q$4:$Q$2279</c:f>
              <c:numCache>
                <c:formatCode>General</c:formatCode>
                <c:ptCount val="2276"/>
                <c:pt idx="0">
                  <c:v>-0.35124830000000001</c:v>
                </c:pt>
                <c:pt idx="1">
                  <c:v>-0.35669650000000008</c:v>
                </c:pt>
                <c:pt idx="2">
                  <c:v>-0.46431090000000141</c:v>
                </c:pt>
                <c:pt idx="3">
                  <c:v>2.1807380000000012</c:v>
                </c:pt>
                <c:pt idx="4">
                  <c:v>4.8395250000000001</c:v>
                </c:pt>
                <c:pt idx="5">
                  <c:v>7.4964950000000004</c:v>
                </c:pt>
                <c:pt idx="6">
                  <c:v>9.8075720000000004</c:v>
                </c:pt>
                <c:pt idx="7">
                  <c:v>12.34347</c:v>
                </c:pt>
                <c:pt idx="8">
                  <c:v>14.60896</c:v>
                </c:pt>
                <c:pt idx="9">
                  <c:v>16.86816</c:v>
                </c:pt>
                <c:pt idx="10">
                  <c:v>18.819469999999999</c:v>
                </c:pt>
                <c:pt idx="11">
                  <c:v>21.212779999999931</c:v>
                </c:pt>
                <c:pt idx="12">
                  <c:v>23.448419999999885</c:v>
                </c:pt>
                <c:pt idx="13">
                  <c:v>25.893889999999999</c:v>
                </c:pt>
                <c:pt idx="14">
                  <c:v>28.519290000000005</c:v>
                </c:pt>
                <c:pt idx="15">
                  <c:v>30.690390000000001</c:v>
                </c:pt>
                <c:pt idx="16">
                  <c:v>32.687140000000007</c:v>
                </c:pt>
                <c:pt idx="17">
                  <c:v>35.285060000000001</c:v>
                </c:pt>
                <c:pt idx="18">
                  <c:v>37.711489999999998</c:v>
                </c:pt>
                <c:pt idx="19">
                  <c:v>39.76543000000013</c:v>
                </c:pt>
                <c:pt idx="20">
                  <c:v>41.978110000000122</c:v>
                </c:pt>
                <c:pt idx="21">
                  <c:v>44.2774</c:v>
                </c:pt>
                <c:pt idx="22">
                  <c:v>46.486969999999999</c:v>
                </c:pt>
                <c:pt idx="23">
                  <c:v>48.593570000000113</c:v>
                </c:pt>
                <c:pt idx="24">
                  <c:v>50.886809999999997</c:v>
                </c:pt>
                <c:pt idx="25">
                  <c:v>52.31523</c:v>
                </c:pt>
                <c:pt idx="26">
                  <c:v>54.551849999999995</c:v>
                </c:pt>
                <c:pt idx="27">
                  <c:v>56.589489999999998</c:v>
                </c:pt>
                <c:pt idx="28">
                  <c:v>58.304239999999993</c:v>
                </c:pt>
                <c:pt idx="29">
                  <c:v>60.651920000000004</c:v>
                </c:pt>
                <c:pt idx="30">
                  <c:v>62.137190000000011</c:v>
                </c:pt>
                <c:pt idx="31">
                  <c:v>64.39555</c:v>
                </c:pt>
                <c:pt idx="32">
                  <c:v>66.538250000000005</c:v>
                </c:pt>
                <c:pt idx="33">
                  <c:v>68.142679999999999</c:v>
                </c:pt>
                <c:pt idx="34">
                  <c:v>70.072620000000001</c:v>
                </c:pt>
                <c:pt idx="35">
                  <c:v>71.663779999999988</c:v>
                </c:pt>
                <c:pt idx="36">
                  <c:v>74.000329999999991</c:v>
                </c:pt>
                <c:pt idx="37">
                  <c:v>75.613569999999996</c:v>
                </c:pt>
                <c:pt idx="38">
                  <c:v>77.634169999999997</c:v>
                </c:pt>
                <c:pt idx="39">
                  <c:v>79.357389999999981</c:v>
                </c:pt>
                <c:pt idx="40">
                  <c:v>81.084339999999983</c:v>
                </c:pt>
                <c:pt idx="41">
                  <c:v>83.177019999999999</c:v>
                </c:pt>
                <c:pt idx="42">
                  <c:v>85.517759999999996</c:v>
                </c:pt>
                <c:pt idx="43">
                  <c:v>87.151859999999999</c:v>
                </c:pt>
                <c:pt idx="44">
                  <c:v>88.550429999999992</c:v>
                </c:pt>
                <c:pt idx="45">
                  <c:v>90.748769999999993</c:v>
                </c:pt>
                <c:pt idx="46">
                  <c:v>92.696769999999987</c:v>
                </c:pt>
                <c:pt idx="47">
                  <c:v>94.150749999999988</c:v>
                </c:pt>
                <c:pt idx="48">
                  <c:v>96.521479999999983</c:v>
                </c:pt>
                <c:pt idx="49">
                  <c:v>98.154650000000004</c:v>
                </c:pt>
                <c:pt idx="50">
                  <c:v>99.964439999999996</c:v>
                </c:pt>
                <c:pt idx="51">
                  <c:v>101.68969999999999</c:v>
                </c:pt>
                <c:pt idx="52">
                  <c:v>103.6905</c:v>
                </c:pt>
                <c:pt idx="53">
                  <c:v>105.87549999999995</c:v>
                </c:pt>
                <c:pt idx="54">
                  <c:v>107.203</c:v>
                </c:pt>
                <c:pt idx="55">
                  <c:v>109.45829999999999</c:v>
                </c:pt>
                <c:pt idx="56">
                  <c:v>111.20740000000002</c:v>
                </c:pt>
                <c:pt idx="57">
                  <c:v>112.9207</c:v>
                </c:pt>
                <c:pt idx="58">
                  <c:v>114.93400000000022</c:v>
                </c:pt>
                <c:pt idx="59">
                  <c:v>116.54940000000002</c:v>
                </c:pt>
                <c:pt idx="60">
                  <c:v>118.08369999999999</c:v>
                </c:pt>
                <c:pt idx="61">
                  <c:v>120.38369999999999</c:v>
                </c:pt>
                <c:pt idx="62">
                  <c:v>122.04400000000012</c:v>
                </c:pt>
                <c:pt idx="63">
                  <c:v>124.0605</c:v>
                </c:pt>
                <c:pt idx="64">
                  <c:v>124.13630000000001</c:v>
                </c:pt>
                <c:pt idx="65">
                  <c:v>125.5599</c:v>
                </c:pt>
                <c:pt idx="66">
                  <c:v>127.4593</c:v>
                </c:pt>
                <c:pt idx="67">
                  <c:v>129.27799999999999</c:v>
                </c:pt>
                <c:pt idx="68">
                  <c:v>130.77179999999998</c:v>
                </c:pt>
                <c:pt idx="69">
                  <c:v>133.13399999999999</c:v>
                </c:pt>
                <c:pt idx="70">
                  <c:v>135.24339999999998</c:v>
                </c:pt>
                <c:pt idx="71">
                  <c:v>136.79089999999999</c:v>
                </c:pt>
                <c:pt idx="72">
                  <c:v>138.5052</c:v>
                </c:pt>
                <c:pt idx="73">
                  <c:v>140.54730000000001</c:v>
                </c:pt>
                <c:pt idx="74">
                  <c:v>142.31210000000004</c:v>
                </c:pt>
                <c:pt idx="75">
                  <c:v>144.2526</c:v>
                </c:pt>
                <c:pt idx="76">
                  <c:v>146.4126</c:v>
                </c:pt>
                <c:pt idx="77">
                  <c:v>147.9444</c:v>
                </c:pt>
                <c:pt idx="78">
                  <c:v>149.98310000000001</c:v>
                </c:pt>
                <c:pt idx="79">
                  <c:v>151.9556</c:v>
                </c:pt>
                <c:pt idx="80">
                  <c:v>153.9649</c:v>
                </c:pt>
                <c:pt idx="81">
                  <c:v>155.48560000000001</c:v>
                </c:pt>
                <c:pt idx="82">
                  <c:v>157.8768</c:v>
                </c:pt>
                <c:pt idx="83">
                  <c:v>159.9607</c:v>
                </c:pt>
                <c:pt idx="84">
                  <c:v>161.32230000000064</c:v>
                </c:pt>
                <c:pt idx="85">
                  <c:v>163.62979999999999</c:v>
                </c:pt>
                <c:pt idx="86">
                  <c:v>165.05359999999999</c:v>
                </c:pt>
                <c:pt idx="87">
                  <c:v>167.27289999999999</c:v>
                </c:pt>
                <c:pt idx="88">
                  <c:v>169.28459999999998</c:v>
                </c:pt>
                <c:pt idx="89">
                  <c:v>171.0428</c:v>
                </c:pt>
                <c:pt idx="90">
                  <c:v>172.79469999999998</c:v>
                </c:pt>
                <c:pt idx="91">
                  <c:v>174.91419999999999</c:v>
                </c:pt>
                <c:pt idx="92">
                  <c:v>176.8407</c:v>
                </c:pt>
                <c:pt idx="93">
                  <c:v>178.6463</c:v>
                </c:pt>
                <c:pt idx="94">
                  <c:v>180.4417</c:v>
                </c:pt>
                <c:pt idx="95">
                  <c:v>182.46020000000001</c:v>
                </c:pt>
                <c:pt idx="96">
                  <c:v>184.50359999999998</c:v>
                </c:pt>
                <c:pt idx="97">
                  <c:v>186.76220000000001</c:v>
                </c:pt>
                <c:pt idx="98">
                  <c:v>188.2081</c:v>
                </c:pt>
                <c:pt idx="99">
                  <c:v>190.32310000000001</c:v>
                </c:pt>
                <c:pt idx="100">
                  <c:v>192.0626</c:v>
                </c:pt>
                <c:pt idx="101">
                  <c:v>193.63659999999999</c:v>
                </c:pt>
                <c:pt idx="102">
                  <c:v>195.80500000000001</c:v>
                </c:pt>
                <c:pt idx="103">
                  <c:v>197.3646</c:v>
                </c:pt>
                <c:pt idx="104">
                  <c:v>199.33940000000001</c:v>
                </c:pt>
                <c:pt idx="105">
                  <c:v>200.89070000000001</c:v>
                </c:pt>
                <c:pt idx="106">
                  <c:v>202.9794</c:v>
                </c:pt>
                <c:pt idx="107">
                  <c:v>204.98040000000051</c:v>
                </c:pt>
                <c:pt idx="108">
                  <c:v>207.10389999999998</c:v>
                </c:pt>
                <c:pt idx="109">
                  <c:v>209.19359999999998</c:v>
                </c:pt>
                <c:pt idx="110">
                  <c:v>210.81020000000001</c:v>
                </c:pt>
                <c:pt idx="111">
                  <c:v>212.71259999999998</c:v>
                </c:pt>
                <c:pt idx="112">
                  <c:v>214.63989999999998</c:v>
                </c:pt>
                <c:pt idx="113">
                  <c:v>216.71349999999995</c:v>
                </c:pt>
                <c:pt idx="114">
                  <c:v>218.75290000000001</c:v>
                </c:pt>
                <c:pt idx="115">
                  <c:v>220.69969999999998</c:v>
                </c:pt>
                <c:pt idx="116">
                  <c:v>222.59459999999999</c:v>
                </c:pt>
                <c:pt idx="117">
                  <c:v>224.64269999999999</c:v>
                </c:pt>
                <c:pt idx="118">
                  <c:v>226.32900000000001</c:v>
                </c:pt>
                <c:pt idx="119">
                  <c:v>228.19479999999999</c:v>
                </c:pt>
                <c:pt idx="120">
                  <c:v>230.31950000000001</c:v>
                </c:pt>
                <c:pt idx="121">
                  <c:v>231.971</c:v>
                </c:pt>
                <c:pt idx="122">
                  <c:v>233.9007</c:v>
                </c:pt>
                <c:pt idx="123">
                  <c:v>235.2672</c:v>
                </c:pt>
                <c:pt idx="124">
                  <c:v>237.54240000000001</c:v>
                </c:pt>
                <c:pt idx="125">
                  <c:v>239.3169</c:v>
                </c:pt>
                <c:pt idx="126">
                  <c:v>240.9161</c:v>
                </c:pt>
                <c:pt idx="127">
                  <c:v>243.09810000000004</c:v>
                </c:pt>
                <c:pt idx="128">
                  <c:v>244.63409999999999</c:v>
                </c:pt>
                <c:pt idx="129">
                  <c:v>246.6534</c:v>
                </c:pt>
                <c:pt idx="130">
                  <c:v>248.35430000000045</c:v>
                </c:pt>
                <c:pt idx="131">
                  <c:v>249.49459999999999</c:v>
                </c:pt>
                <c:pt idx="132">
                  <c:v>250.2764</c:v>
                </c:pt>
                <c:pt idx="133">
                  <c:v>252.012</c:v>
                </c:pt>
                <c:pt idx="134">
                  <c:v>254.03700000000001</c:v>
                </c:pt>
                <c:pt idx="135">
                  <c:v>256.125</c:v>
                </c:pt>
                <c:pt idx="136">
                  <c:v>257.34160000000008</c:v>
                </c:pt>
                <c:pt idx="137">
                  <c:v>259.35629999999969</c:v>
                </c:pt>
                <c:pt idx="138">
                  <c:v>260.97899999999873</c:v>
                </c:pt>
                <c:pt idx="139">
                  <c:v>263.26819999999861</c:v>
                </c:pt>
                <c:pt idx="140">
                  <c:v>264.92509999999879</c:v>
                </c:pt>
                <c:pt idx="141">
                  <c:v>266.32799999999969</c:v>
                </c:pt>
                <c:pt idx="142">
                  <c:v>268.47109999999856</c:v>
                </c:pt>
                <c:pt idx="143">
                  <c:v>270.09379999999879</c:v>
                </c:pt>
                <c:pt idx="144">
                  <c:v>271.94619999999856</c:v>
                </c:pt>
                <c:pt idx="145">
                  <c:v>273.55629999999923</c:v>
                </c:pt>
                <c:pt idx="146">
                  <c:v>275.20069999999993</c:v>
                </c:pt>
                <c:pt idx="147">
                  <c:v>277.06389999999999</c:v>
                </c:pt>
                <c:pt idx="148">
                  <c:v>278.63659999999879</c:v>
                </c:pt>
                <c:pt idx="149">
                  <c:v>280.35739999999993</c:v>
                </c:pt>
                <c:pt idx="150">
                  <c:v>282.62609999999898</c:v>
                </c:pt>
                <c:pt idx="151">
                  <c:v>284.04349999999999</c:v>
                </c:pt>
                <c:pt idx="152">
                  <c:v>285.73429999999911</c:v>
                </c:pt>
                <c:pt idx="153">
                  <c:v>287.22799999999899</c:v>
                </c:pt>
                <c:pt idx="154">
                  <c:v>289.1112</c:v>
                </c:pt>
                <c:pt idx="155">
                  <c:v>290.64560000000102</c:v>
                </c:pt>
                <c:pt idx="156">
                  <c:v>292.54440000000091</c:v>
                </c:pt>
                <c:pt idx="157">
                  <c:v>293.88099999999969</c:v>
                </c:pt>
                <c:pt idx="158">
                  <c:v>295.93829999999861</c:v>
                </c:pt>
                <c:pt idx="159">
                  <c:v>297.14600000000002</c:v>
                </c:pt>
                <c:pt idx="160">
                  <c:v>298.68309999999963</c:v>
                </c:pt>
                <c:pt idx="161">
                  <c:v>300.49659999999824</c:v>
                </c:pt>
                <c:pt idx="162">
                  <c:v>301.68439999999993</c:v>
                </c:pt>
                <c:pt idx="163">
                  <c:v>303.3186</c:v>
                </c:pt>
                <c:pt idx="164">
                  <c:v>305.14409999999998</c:v>
                </c:pt>
                <c:pt idx="165">
                  <c:v>306.60910000000001</c:v>
                </c:pt>
                <c:pt idx="166">
                  <c:v>308.34660000000002</c:v>
                </c:pt>
                <c:pt idx="167">
                  <c:v>309.80759999999964</c:v>
                </c:pt>
                <c:pt idx="168">
                  <c:v>311.30950000000001</c:v>
                </c:pt>
                <c:pt idx="169">
                  <c:v>313.26929999999999</c:v>
                </c:pt>
                <c:pt idx="170">
                  <c:v>314.48229999999899</c:v>
                </c:pt>
                <c:pt idx="171">
                  <c:v>316.34269999999998</c:v>
                </c:pt>
                <c:pt idx="172">
                  <c:v>317.30700000000002</c:v>
                </c:pt>
                <c:pt idx="173">
                  <c:v>319.28789999999969</c:v>
                </c:pt>
                <c:pt idx="174">
                  <c:v>320.93060000000003</c:v>
                </c:pt>
                <c:pt idx="175">
                  <c:v>322.37349999999969</c:v>
                </c:pt>
                <c:pt idx="176">
                  <c:v>323.79919999999873</c:v>
                </c:pt>
                <c:pt idx="177">
                  <c:v>325.93309999999855</c:v>
                </c:pt>
                <c:pt idx="178">
                  <c:v>327.72250000000003</c:v>
                </c:pt>
                <c:pt idx="179">
                  <c:v>329.30130000000003</c:v>
                </c:pt>
                <c:pt idx="180">
                  <c:v>330.36489999999998</c:v>
                </c:pt>
                <c:pt idx="181">
                  <c:v>332.5052</c:v>
                </c:pt>
                <c:pt idx="182">
                  <c:v>334.2457</c:v>
                </c:pt>
                <c:pt idx="183">
                  <c:v>336.06389999999999</c:v>
                </c:pt>
                <c:pt idx="184">
                  <c:v>337.58260000000001</c:v>
                </c:pt>
                <c:pt idx="185">
                  <c:v>339.1832</c:v>
                </c:pt>
                <c:pt idx="186">
                  <c:v>340.87479999999999</c:v>
                </c:pt>
                <c:pt idx="187">
                  <c:v>342.0887999999988</c:v>
                </c:pt>
                <c:pt idx="188">
                  <c:v>343.92059999999861</c:v>
                </c:pt>
                <c:pt idx="189">
                  <c:v>345.51440000000002</c:v>
                </c:pt>
                <c:pt idx="190">
                  <c:v>346.84539999999993</c:v>
                </c:pt>
                <c:pt idx="191">
                  <c:v>348.55239999999969</c:v>
                </c:pt>
                <c:pt idx="192">
                  <c:v>350.43319999999824</c:v>
                </c:pt>
                <c:pt idx="193">
                  <c:v>351.84039999999999</c:v>
                </c:pt>
                <c:pt idx="194">
                  <c:v>353.4778</c:v>
                </c:pt>
                <c:pt idx="195">
                  <c:v>354.88329999999911</c:v>
                </c:pt>
                <c:pt idx="196">
                  <c:v>356.34730000000002</c:v>
                </c:pt>
                <c:pt idx="197">
                  <c:v>358.73589999999911</c:v>
                </c:pt>
                <c:pt idx="198">
                  <c:v>360.00569999999999</c:v>
                </c:pt>
                <c:pt idx="199">
                  <c:v>362.00529999999969</c:v>
                </c:pt>
                <c:pt idx="200">
                  <c:v>363.70280000000002</c:v>
                </c:pt>
                <c:pt idx="201">
                  <c:v>365.12020000000001</c:v>
                </c:pt>
                <c:pt idx="202">
                  <c:v>367.0782999999991</c:v>
                </c:pt>
                <c:pt idx="203">
                  <c:v>368.79589999999911</c:v>
                </c:pt>
                <c:pt idx="204">
                  <c:v>370.74700000000001</c:v>
                </c:pt>
                <c:pt idx="205">
                  <c:v>371.77329999999898</c:v>
                </c:pt>
                <c:pt idx="206">
                  <c:v>373.60309999999993</c:v>
                </c:pt>
                <c:pt idx="207">
                  <c:v>373.73769999999911</c:v>
                </c:pt>
                <c:pt idx="208">
                  <c:v>375.23079999999879</c:v>
                </c:pt>
                <c:pt idx="209">
                  <c:v>376.80509999999964</c:v>
                </c:pt>
                <c:pt idx="210">
                  <c:v>378.7660999999988</c:v>
                </c:pt>
                <c:pt idx="211">
                  <c:v>380.34490000000091</c:v>
                </c:pt>
                <c:pt idx="212">
                  <c:v>382.08240000000001</c:v>
                </c:pt>
                <c:pt idx="213">
                  <c:v>383.64359999999999</c:v>
                </c:pt>
                <c:pt idx="214">
                  <c:v>385.33069999999969</c:v>
                </c:pt>
                <c:pt idx="215">
                  <c:v>386.9074</c:v>
                </c:pt>
                <c:pt idx="216">
                  <c:v>388.47849999999892</c:v>
                </c:pt>
                <c:pt idx="217">
                  <c:v>390.06779999999969</c:v>
                </c:pt>
                <c:pt idx="218">
                  <c:v>391.67340000000002</c:v>
                </c:pt>
                <c:pt idx="219">
                  <c:v>394.01440000000002</c:v>
                </c:pt>
                <c:pt idx="220">
                  <c:v>395.38889999999969</c:v>
                </c:pt>
                <c:pt idx="221">
                  <c:v>396.89420000000001</c:v>
                </c:pt>
                <c:pt idx="222">
                  <c:v>398.66370000000001</c:v>
                </c:pt>
                <c:pt idx="223">
                  <c:v>400.22899999999873</c:v>
                </c:pt>
                <c:pt idx="224">
                  <c:v>402.04469999999998</c:v>
                </c:pt>
                <c:pt idx="225">
                  <c:v>403.41159999999849</c:v>
                </c:pt>
                <c:pt idx="226">
                  <c:v>405.62180000000001</c:v>
                </c:pt>
                <c:pt idx="227">
                  <c:v>406.91209999999899</c:v>
                </c:pt>
                <c:pt idx="228">
                  <c:v>408.36430000000001</c:v>
                </c:pt>
                <c:pt idx="229">
                  <c:v>410.05669999999969</c:v>
                </c:pt>
                <c:pt idx="230">
                  <c:v>412.42489999999964</c:v>
                </c:pt>
                <c:pt idx="231">
                  <c:v>413.66160000000002</c:v>
                </c:pt>
                <c:pt idx="232">
                  <c:v>415.11939999999993</c:v>
                </c:pt>
                <c:pt idx="233">
                  <c:v>416.9588</c:v>
                </c:pt>
                <c:pt idx="234">
                  <c:v>418.6952</c:v>
                </c:pt>
                <c:pt idx="235">
                  <c:v>420.65219999999999</c:v>
                </c:pt>
                <c:pt idx="236">
                  <c:v>422.11720000000008</c:v>
                </c:pt>
                <c:pt idx="237">
                  <c:v>423.43920000000003</c:v>
                </c:pt>
                <c:pt idx="238">
                  <c:v>425.45189999999963</c:v>
                </c:pt>
                <c:pt idx="239">
                  <c:v>426.82319999999879</c:v>
                </c:pt>
                <c:pt idx="240">
                  <c:v>428.25380000000001</c:v>
                </c:pt>
                <c:pt idx="241">
                  <c:v>430.07920000000001</c:v>
                </c:pt>
                <c:pt idx="242">
                  <c:v>431.80399999999969</c:v>
                </c:pt>
                <c:pt idx="243">
                  <c:v>433.11109999999923</c:v>
                </c:pt>
                <c:pt idx="244">
                  <c:v>434.74880000000002</c:v>
                </c:pt>
                <c:pt idx="245">
                  <c:v>436.1259</c:v>
                </c:pt>
                <c:pt idx="246">
                  <c:v>437.99759999999856</c:v>
                </c:pt>
                <c:pt idx="247">
                  <c:v>439.47189999999898</c:v>
                </c:pt>
                <c:pt idx="248">
                  <c:v>441.31330000000003</c:v>
                </c:pt>
                <c:pt idx="249">
                  <c:v>442.60410000000002</c:v>
                </c:pt>
                <c:pt idx="250">
                  <c:v>444.56279999999964</c:v>
                </c:pt>
                <c:pt idx="251">
                  <c:v>445.9104999999991</c:v>
                </c:pt>
                <c:pt idx="252">
                  <c:v>447.31560000000002</c:v>
                </c:pt>
                <c:pt idx="253">
                  <c:v>449.61360000000002</c:v>
                </c:pt>
                <c:pt idx="254">
                  <c:v>450.71480000000008</c:v>
                </c:pt>
                <c:pt idx="255">
                  <c:v>452.78299999999911</c:v>
                </c:pt>
                <c:pt idx="256">
                  <c:v>453.99939999999862</c:v>
                </c:pt>
                <c:pt idx="257">
                  <c:v>455.77799999999911</c:v>
                </c:pt>
                <c:pt idx="258">
                  <c:v>457.1445000000009</c:v>
                </c:pt>
                <c:pt idx="259">
                  <c:v>458.84440000000103</c:v>
                </c:pt>
                <c:pt idx="260">
                  <c:v>460.5080999999991</c:v>
                </c:pt>
                <c:pt idx="261">
                  <c:v>462.03049999999911</c:v>
                </c:pt>
                <c:pt idx="262">
                  <c:v>463.54910000000001</c:v>
                </c:pt>
                <c:pt idx="263">
                  <c:v>465.19490000000002</c:v>
                </c:pt>
                <c:pt idx="264">
                  <c:v>467.20740000000001</c:v>
                </c:pt>
                <c:pt idx="265">
                  <c:v>468.38619999999855</c:v>
                </c:pt>
                <c:pt idx="266">
                  <c:v>470.2325999999988</c:v>
                </c:pt>
                <c:pt idx="267">
                  <c:v>471.91489999999999</c:v>
                </c:pt>
                <c:pt idx="268">
                  <c:v>473.38580000000002</c:v>
                </c:pt>
                <c:pt idx="269">
                  <c:v>475.01319999999873</c:v>
                </c:pt>
                <c:pt idx="270">
                  <c:v>476.85700000000008</c:v>
                </c:pt>
                <c:pt idx="271">
                  <c:v>478.73419999999879</c:v>
                </c:pt>
                <c:pt idx="272">
                  <c:v>480.13299999999964</c:v>
                </c:pt>
                <c:pt idx="273">
                  <c:v>482.10500000000002</c:v>
                </c:pt>
                <c:pt idx="274">
                  <c:v>483.70499999999993</c:v>
                </c:pt>
                <c:pt idx="275">
                  <c:v>485.15820000000002</c:v>
                </c:pt>
                <c:pt idx="276">
                  <c:v>486.63629999999898</c:v>
                </c:pt>
                <c:pt idx="277">
                  <c:v>488.38240000000002</c:v>
                </c:pt>
                <c:pt idx="278">
                  <c:v>489.55739999999969</c:v>
                </c:pt>
                <c:pt idx="279">
                  <c:v>491.52619999999848</c:v>
                </c:pt>
                <c:pt idx="280">
                  <c:v>493.23129999999855</c:v>
                </c:pt>
                <c:pt idx="281">
                  <c:v>494.97989999999999</c:v>
                </c:pt>
                <c:pt idx="282">
                  <c:v>496.43369999999879</c:v>
                </c:pt>
                <c:pt idx="283">
                  <c:v>497.86130000000003</c:v>
                </c:pt>
                <c:pt idx="284">
                  <c:v>499.40440000000001</c:v>
                </c:pt>
                <c:pt idx="285">
                  <c:v>499.5197</c:v>
                </c:pt>
                <c:pt idx="286">
                  <c:v>501.2158</c:v>
                </c:pt>
                <c:pt idx="287">
                  <c:v>502.80860000000001</c:v>
                </c:pt>
                <c:pt idx="288">
                  <c:v>504.44499999999999</c:v>
                </c:pt>
                <c:pt idx="289">
                  <c:v>505.87689999999969</c:v>
                </c:pt>
                <c:pt idx="290">
                  <c:v>507.78299999999911</c:v>
                </c:pt>
                <c:pt idx="291">
                  <c:v>509.71960000000001</c:v>
                </c:pt>
                <c:pt idx="292">
                  <c:v>510.77269999999999</c:v>
                </c:pt>
                <c:pt idx="293">
                  <c:v>512.53489999999999</c:v>
                </c:pt>
                <c:pt idx="294">
                  <c:v>514.26739999999938</c:v>
                </c:pt>
                <c:pt idx="295">
                  <c:v>516.00099999999998</c:v>
                </c:pt>
                <c:pt idx="296">
                  <c:v>517.50619999999947</c:v>
                </c:pt>
                <c:pt idx="297">
                  <c:v>519.38379999999995</c:v>
                </c:pt>
                <c:pt idx="298">
                  <c:v>521.05579999999998</c:v>
                </c:pt>
                <c:pt idx="299">
                  <c:v>522.50689999999997</c:v>
                </c:pt>
                <c:pt idx="300">
                  <c:v>524.28769999999997</c:v>
                </c:pt>
                <c:pt idx="301">
                  <c:v>525.8809</c:v>
                </c:pt>
                <c:pt idx="302">
                  <c:v>527.73050000000001</c:v>
                </c:pt>
                <c:pt idx="303">
                  <c:v>529.40049999999997</c:v>
                </c:pt>
                <c:pt idx="304">
                  <c:v>531.0136</c:v>
                </c:pt>
                <c:pt idx="305">
                  <c:v>532.80380000000002</c:v>
                </c:pt>
                <c:pt idx="306">
                  <c:v>534.45269999999721</c:v>
                </c:pt>
                <c:pt idx="307">
                  <c:v>536.2364</c:v>
                </c:pt>
                <c:pt idx="308">
                  <c:v>538.19110000000001</c:v>
                </c:pt>
                <c:pt idx="309">
                  <c:v>539.38239999999996</c:v>
                </c:pt>
                <c:pt idx="310">
                  <c:v>541.27910000000054</c:v>
                </c:pt>
                <c:pt idx="311">
                  <c:v>543.1105</c:v>
                </c:pt>
                <c:pt idx="312">
                  <c:v>544.35089999999946</c:v>
                </c:pt>
                <c:pt idx="313">
                  <c:v>546.51189999999997</c:v>
                </c:pt>
                <c:pt idx="314">
                  <c:v>547.75649999999996</c:v>
                </c:pt>
                <c:pt idx="315">
                  <c:v>549.88459999999998</c:v>
                </c:pt>
                <c:pt idx="316">
                  <c:v>551.58259999999996</c:v>
                </c:pt>
                <c:pt idx="317">
                  <c:v>553.20140000000004</c:v>
                </c:pt>
                <c:pt idx="318">
                  <c:v>554.95429999999783</c:v>
                </c:pt>
                <c:pt idx="319">
                  <c:v>556.30599999999947</c:v>
                </c:pt>
                <c:pt idx="320">
                  <c:v>558.12519999999938</c:v>
                </c:pt>
                <c:pt idx="321">
                  <c:v>560.01769999999783</c:v>
                </c:pt>
                <c:pt idx="322">
                  <c:v>561.58640000000003</c:v>
                </c:pt>
                <c:pt idx="323">
                  <c:v>562.93529999999771</c:v>
                </c:pt>
                <c:pt idx="324">
                  <c:v>564.86749999999722</c:v>
                </c:pt>
                <c:pt idx="325">
                  <c:v>566.80519999999808</c:v>
                </c:pt>
                <c:pt idx="326">
                  <c:v>568.57119999999998</c:v>
                </c:pt>
                <c:pt idx="327">
                  <c:v>570.053</c:v>
                </c:pt>
                <c:pt idx="328">
                  <c:v>571.50879999999995</c:v>
                </c:pt>
                <c:pt idx="329">
                  <c:v>573.44419999999946</c:v>
                </c:pt>
                <c:pt idx="330">
                  <c:v>574.78689999999995</c:v>
                </c:pt>
                <c:pt idx="331">
                  <c:v>576.5059</c:v>
                </c:pt>
                <c:pt idx="332">
                  <c:v>578.19060000000002</c:v>
                </c:pt>
                <c:pt idx="333">
                  <c:v>579.95630000000006</c:v>
                </c:pt>
                <c:pt idx="334">
                  <c:v>581.63070000000005</c:v>
                </c:pt>
                <c:pt idx="335">
                  <c:v>583.11340000000052</c:v>
                </c:pt>
                <c:pt idx="336">
                  <c:v>585.20450000000005</c:v>
                </c:pt>
                <c:pt idx="337">
                  <c:v>586.59670000000051</c:v>
                </c:pt>
                <c:pt idx="338">
                  <c:v>588.21680000000003</c:v>
                </c:pt>
                <c:pt idx="339">
                  <c:v>589.44809999999939</c:v>
                </c:pt>
                <c:pt idx="340">
                  <c:v>591.0204</c:v>
                </c:pt>
                <c:pt idx="341">
                  <c:v>592.76199999999949</c:v>
                </c:pt>
                <c:pt idx="342">
                  <c:v>594.65390000000002</c:v>
                </c:pt>
                <c:pt idx="343">
                  <c:v>596.29719999999998</c:v>
                </c:pt>
                <c:pt idx="344">
                  <c:v>597.9248</c:v>
                </c:pt>
                <c:pt idx="345">
                  <c:v>599.10900000000004</c:v>
                </c:pt>
                <c:pt idx="346">
                  <c:v>601.19050000000004</c:v>
                </c:pt>
                <c:pt idx="347">
                  <c:v>602.7251</c:v>
                </c:pt>
                <c:pt idx="348">
                  <c:v>604.40459999999996</c:v>
                </c:pt>
                <c:pt idx="349">
                  <c:v>605.90899999999999</c:v>
                </c:pt>
                <c:pt idx="350">
                  <c:v>607.22699999999998</c:v>
                </c:pt>
                <c:pt idx="351">
                  <c:v>608.87789999999939</c:v>
                </c:pt>
                <c:pt idx="352">
                  <c:v>610.59550000000002</c:v>
                </c:pt>
                <c:pt idx="353">
                  <c:v>612.15930000000003</c:v>
                </c:pt>
                <c:pt idx="354">
                  <c:v>613.76430000000005</c:v>
                </c:pt>
                <c:pt idx="355">
                  <c:v>615.60870000000193</c:v>
                </c:pt>
                <c:pt idx="356">
                  <c:v>617.03009999999949</c:v>
                </c:pt>
                <c:pt idx="357">
                  <c:v>618.61969999999997</c:v>
                </c:pt>
                <c:pt idx="358">
                  <c:v>620.08340000000055</c:v>
                </c:pt>
                <c:pt idx="359">
                  <c:v>621.39239999999938</c:v>
                </c:pt>
                <c:pt idx="360">
                  <c:v>622.66769999999758</c:v>
                </c:pt>
                <c:pt idx="361">
                  <c:v>624.16319999999996</c:v>
                </c:pt>
                <c:pt idx="362">
                  <c:v>624.50530000000003</c:v>
                </c:pt>
                <c:pt idx="363">
                  <c:v>625.77710000000002</c:v>
                </c:pt>
                <c:pt idx="364">
                  <c:v>627.08920000000001</c:v>
                </c:pt>
                <c:pt idx="365">
                  <c:v>628.62670000000003</c:v>
                </c:pt>
                <c:pt idx="366">
                  <c:v>630.2201</c:v>
                </c:pt>
                <c:pt idx="367">
                  <c:v>631.71370000000206</c:v>
                </c:pt>
                <c:pt idx="368">
                  <c:v>633.17080000000055</c:v>
                </c:pt>
                <c:pt idx="369">
                  <c:v>634.66949999999997</c:v>
                </c:pt>
                <c:pt idx="370">
                  <c:v>636.05779999999947</c:v>
                </c:pt>
                <c:pt idx="371">
                  <c:v>637.26850000000002</c:v>
                </c:pt>
                <c:pt idx="372">
                  <c:v>639.05659999999796</c:v>
                </c:pt>
                <c:pt idx="373">
                  <c:v>640.02149999999949</c:v>
                </c:pt>
                <c:pt idx="374">
                  <c:v>641.50469999999996</c:v>
                </c:pt>
                <c:pt idx="375">
                  <c:v>642.79280000000051</c:v>
                </c:pt>
                <c:pt idx="376">
                  <c:v>644.36300000000006</c:v>
                </c:pt>
                <c:pt idx="377">
                  <c:v>645.73500000000001</c:v>
                </c:pt>
                <c:pt idx="378">
                  <c:v>647.01890000000003</c:v>
                </c:pt>
                <c:pt idx="379">
                  <c:v>648.31299999999783</c:v>
                </c:pt>
                <c:pt idx="380">
                  <c:v>649.85199999999747</c:v>
                </c:pt>
                <c:pt idx="381">
                  <c:v>650.92439999999999</c:v>
                </c:pt>
                <c:pt idx="382">
                  <c:v>652.58910000000003</c:v>
                </c:pt>
                <c:pt idx="383">
                  <c:v>653.63829999999996</c:v>
                </c:pt>
                <c:pt idx="384">
                  <c:v>655.14759999999808</c:v>
                </c:pt>
                <c:pt idx="385">
                  <c:v>656.37270000000001</c:v>
                </c:pt>
                <c:pt idx="386">
                  <c:v>657.75900000000001</c:v>
                </c:pt>
                <c:pt idx="387">
                  <c:v>659.07480000000055</c:v>
                </c:pt>
                <c:pt idx="388">
                  <c:v>660.44599999999946</c:v>
                </c:pt>
                <c:pt idx="389">
                  <c:v>661.71780000000001</c:v>
                </c:pt>
                <c:pt idx="390">
                  <c:v>662.78170000000205</c:v>
                </c:pt>
                <c:pt idx="391">
                  <c:v>664.53499999999997</c:v>
                </c:pt>
                <c:pt idx="392">
                  <c:v>665.78440000000217</c:v>
                </c:pt>
                <c:pt idx="393">
                  <c:v>667.13</c:v>
                </c:pt>
                <c:pt idx="394">
                  <c:v>668.67490000000055</c:v>
                </c:pt>
                <c:pt idx="395">
                  <c:v>669.96199999999783</c:v>
                </c:pt>
                <c:pt idx="396">
                  <c:v>671.4443</c:v>
                </c:pt>
                <c:pt idx="397">
                  <c:v>672.88409999999999</c:v>
                </c:pt>
                <c:pt idx="398">
                  <c:v>674.20010000000002</c:v>
                </c:pt>
                <c:pt idx="399">
                  <c:v>675.51059999999939</c:v>
                </c:pt>
                <c:pt idx="400">
                  <c:v>677.20880000000193</c:v>
                </c:pt>
                <c:pt idx="401">
                  <c:v>678.36329999999759</c:v>
                </c:pt>
                <c:pt idx="402">
                  <c:v>680.09929999999997</c:v>
                </c:pt>
                <c:pt idx="403">
                  <c:v>681.59050000000002</c:v>
                </c:pt>
                <c:pt idx="404">
                  <c:v>682.83909999999946</c:v>
                </c:pt>
                <c:pt idx="405">
                  <c:v>683.97109999999998</c:v>
                </c:pt>
                <c:pt idx="406">
                  <c:v>685.03420000000006</c:v>
                </c:pt>
                <c:pt idx="407">
                  <c:v>686.61329999999998</c:v>
                </c:pt>
                <c:pt idx="408">
                  <c:v>687.79830000000265</c:v>
                </c:pt>
                <c:pt idx="409">
                  <c:v>689.13639999999998</c:v>
                </c:pt>
                <c:pt idx="410">
                  <c:v>690.63589999999999</c:v>
                </c:pt>
                <c:pt idx="411">
                  <c:v>691.85389999999938</c:v>
                </c:pt>
                <c:pt idx="412">
                  <c:v>693.36579999999947</c:v>
                </c:pt>
                <c:pt idx="413">
                  <c:v>694.94209999999759</c:v>
                </c:pt>
                <c:pt idx="414">
                  <c:v>695.85679999999809</c:v>
                </c:pt>
                <c:pt idx="415">
                  <c:v>697.65530000000001</c:v>
                </c:pt>
                <c:pt idx="416">
                  <c:v>699.29250000000002</c:v>
                </c:pt>
                <c:pt idx="417">
                  <c:v>700.46969999999783</c:v>
                </c:pt>
                <c:pt idx="418">
                  <c:v>702.33839999999998</c:v>
                </c:pt>
                <c:pt idx="419">
                  <c:v>703.77560000000005</c:v>
                </c:pt>
                <c:pt idx="420">
                  <c:v>705.07560000000001</c:v>
                </c:pt>
                <c:pt idx="421">
                  <c:v>706.38800000000003</c:v>
                </c:pt>
                <c:pt idx="422">
                  <c:v>708.26649999999938</c:v>
                </c:pt>
                <c:pt idx="423">
                  <c:v>709.51679999999999</c:v>
                </c:pt>
                <c:pt idx="424">
                  <c:v>710.68900000000053</c:v>
                </c:pt>
                <c:pt idx="425">
                  <c:v>712.18740000000003</c:v>
                </c:pt>
                <c:pt idx="426">
                  <c:v>713.70299999999997</c:v>
                </c:pt>
                <c:pt idx="427">
                  <c:v>714.85399999999947</c:v>
                </c:pt>
                <c:pt idx="428">
                  <c:v>716.32699999999784</c:v>
                </c:pt>
                <c:pt idx="429">
                  <c:v>717.84189999999796</c:v>
                </c:pt>
                <c:pt idx="430">
                  <c:v>719.06759999999758</c:v>
                </c:pt>
                <c:pt idx="431">
                  <c:v>720.64509999999996</c:v>
                </c:pt>
                <c:pt idx="432">
                  <c:v>722.23590000000002</c:v>
                </c:pt>
                <c:pt idx="433">
                  <c:v>723.58900000000051</c:v>
                </c:pt>
                <c:pt idx="434">
                  <c:v>724.97910000000002</c:v>
                </c:pt>
                <c:pt idx="435">
                  <c:v>726.56899999999996</c:v>
                </c:pt>
                <c:pt idx="436">
                  <c:v>728.07749999999999</c:v>
                </c:pt>
                <c:pt idx="437">
                  <c:v>729.33849999999939</c:v>
                </c:pt>
                <c:pt idx="438">
                  <c:v>730.77250000000004</c:v>
                </c:pt>
                <c:pt idx="439">
                  <c:v>732.46559999999783</c:v>
                </c:pt>
                <c:pt idx="440">
                  <c:v>733.69970000000217</c:v>
                </c:pt>
                <c:pt idx="441">
                  <c:v>734.93139999999948</c:v>
                </c:pt>
                <c:pt idx="442">
                  <c:v>736.46949999999947</c:v>
                </c:pt>
                <c:pt idx="443">
                  <c:v>737.72180000000003</c:v>
                </c:pt>
                <c:pt idx="444">
                  <c:v>739.46839999999997</c:v>
                </c:pt>
                <c:pt idx="445">
                  <c:v>740.81569999999783</c:v>
                </c:pt>
                <c:pt idx="446">
                  <c:v>742.5385</c:v>
                </c:pt>
                <c:pt idx="447">
                  <c:v>743.88919999999996</c:v>
                </c:pt>
                <c:pt idx="448">
                  <c:v>745.48940000000005</c:v>
                </c:pt>
                <c:pt idx="449">
                  <c:v>746.92959999999948</c:v>
                </c:pt>
                <c:pt idx="450">
                  <c:v>748.07460000000003</c:v>
                </c:pt>
                <c:pt idx="451">
                  <c:v>749.32999999999947</c:v>
                </c:pt>
                <c:pt idx="452">
                  <c:v>749.42930000000001</c:v>
                </c:pt>
                <c:pt idx="453">
                  <c:v>750.95099999999809</c:v>
                </c:pt>
                <c:pt idx="454">
                  <c:v>752.01089999999999</c:v>
                </c:pt>
                <c:pt idx="455">
                  <c:v>753.6481</c:v>
                </c:pt>
                <c:pt idx="456">
                  <c:v>754.98709999999949</c:v>
                </c:pt>
                <c:pt idx="457">
                  <c:v>756.31939999999997</c:v>
                </c:pt>
                <c:pt idx="458">
                  <c:v>758.01800000000003</c:v>
                </c:pt>
                <c:pt idx="459">
                  <c:v>759.36039999999946</c:v>
                </c:pt>
                <c:pt idx="460">
                  <c:v>760.81619999999759</c:v>
                </c:pt>
                <c:pt idx="461">
                  <c:v>762.21699999999998</c:v>
                </c:pt>
                <c:pt idx="462">
                  <c:v>763.85809999999947</c:v>
                </c:pt>
                <c:pt idx="463">
                  <c:v>765.40209999999809</c:v>
                </c:pt>
                <c:pt idx="464">
                  <c:v>766.37159999999949</c:v>
                </c:pt>
                <c:pt idx="465">
                  <c:v>767.67390000000205</c:v>
                </c:pt>
                <c:pt idx="466">
                  <c:v>769.14649999999949</c:v>
                </c:pt>
                <c:pt idx="467">
                  <c:v>770.42459999999949</c:v>
                </c:pt>
                <c:pt idx="468">
                  <c:v>772.11980000000005</c:v>
                </c:pt>
                <c:pt idx="469">
                  <c:v>773.39689999999996</c:v>
                </c:pt>
                <c:pt idx="470">
                  <c:v>774.90219999999783</c:v>
                </c:pt>
                <c:pt idx="471">
                  <c:v>776.1979</c:v>
                </c:pt>
                <c:pt idx="472">
                  <c:v>777.32279999999946</c:v>
                </c:pt>
                <c:pt idx="473">
                  <c:v>778.95009999999809</c:v>
                </c:pt>
                <c:pt idx="474">
                  <c:v>779.88350000000003</c:v>
                </c:pt>
                <c:pt idx="475">
                  <c:v>781.35119999999733</c:v>
                </c:pt>
                <c:pt idx="476">
                  <c:v>782.88</c:v>
                </c:pt>
                <c:pt idx="477">
                  <c:v>784.25900000000001</c:v>
                </c:pt>
                <c:pt idx="478">
                  <c:v>785.60370000000205</c:v>
                </c:pt>
                <c:pt idx="479">
                  <c:v>786.17480000000216</c:v>
                </c:pt>
                <c:pt idx="480">
                  <c:v>788.16769999999758</c:v>
                </c:pt>
                <c:pt idx="481">
                  <c:v>789.25310000000002</c:v>
                </c:pt>
                <c:pt idx="482">
                  <c:v>790.15739999999948</c:v>
                </c:pt>
                <c:pt idx="483">
                  <c:v>791.86239999999759</c:v>
                </c:pt>
                <c:pt idx="484">
                  <c:v>793.30939999999998</c:v>
                </c:pt>
                <c:pt idx="485">
                  <c:v>794.45389999999998</c:v>
                </c:pt>
                <c:pt idx="486">
                  <c:v>795.96879999999999</c:v>
                </c:pt>
                <c:pt idx="487">
                  <c:v>797.18580000000054</c:v>
                </c:pt>
                <c:pt idx="488">
                  <c:v>798.76609999999948</c:v>
                </c:pt>
                <c:pt idx="489">
                  <c:v>800.00819999999999</c:v>
                </c:pt>
                <c:pt idx="490">
                  <c:v>801.43729999999721</c:v>
                </c:pt>
                <c:pt idx="491">
                  <c:v>802.63130000000001</c:v>
                </c:pt>
                <c:pt idx="492">
                  <c:v>803.68290000000002</c:v>
                </c:pt>
                <c:pt idx="493">
                  <c:v>805.25930000000005</c:v>
                </c:pt>
                <c:pt idx="494">
                  <c:v>806.46909999999946</c:v>
                </c:pt>
                <c:pt idx="495">
                  <c:v>808.10239999999999</c:v>
                </c:pt>
                <c:pt idx="496">
                  <c:v>809.3809</c:v>
                </c:pt>
                <c:pt idx="497">
                  <c:v>810.71130000000005</c:v>
                </c:pt>
                <c:pt idx="498">
                  <c:v>811.75540000000001</c:v>
                </c:pt>
                <c:pt idx="499">
                  <c:v>813.36449999999809</c:v>
                </c:pt>
                <c:pt idx="500">
                  <c:v>814.62329999999997</c:v>
                </c:pt>
                <c:pt idx="501">
                  <c:v>816.0385</c:v>
                </c:pt>
                <c:pt idx="502">
                  <c:v>816.82309999999939</c:v>
                </c:pt>
                <c:pt idx="503">
                  <c:v>818.31779999999947</c:v>
                </c:pt>
                <c:pt idx="504">
                  <c:v>819.19890000000055</c:v>
                </c:pt>
                <c:pt idx="505">
                  <c:v>821.04559999999947</c:v>
                </c:pt>
                <c:pt idx="506">
                  <c:v>821.86489999999947</c:v>
                </c:pt>
                <c:pt idx="507">
                  <c:v>823.27620000000002</c:v>
                </c:pt>
                <c:pt idx="508">
                  <c:v>824.3143</c:v>
                </c:pt>
                <c:pt idx="509">
                  <c:v>825.78540000000055</c:v>
                </c:pt>
                <c:pt idx="510">
                  <c:v>827.16519999999946</c:v>
                </c:pt>
                <c:pt idx="511">
                  <c:v>828.56159999999784</c:v>
                </c:pt>
                <c:pt idx="512">
                  <c:v>829.80859999999996</c:v>
                </c:pt>
                <c:pt idx="513">
                  <c:v>830.82949999999948</c:v>
                </c:pt>
                <c:pt idx="514">
                  <c:v>832.09230000000002</c:v>
                </c:pt>
                <c:pt idx="515">
                  <c:v>833.41949999999997</c:v>
                </c:pt>
                <c:pt idx="516">
                  <c:v>834.81699999999796</c:v>
                </c:pt>
                <c:pt idx="517">
                  <c:v>836.27110000000005</c:v>
                </c:pt>
                <c:pt idx="518">
                  <c:v>837.47260000000006</c:v>
                </c:pt>
                <c:pt idx="519">
                  <c:v>838.88119999999947</c:v>
                </c:pt>
                <c:pt idx="520">
                  <c:v>840.1336</c:v>
                </c:pt>
                <c:pt idx="521">
                  <c:v>841.22170000000051</c:v>
                </c:pt>
                <c:pt idx="522">
                  <c:v>842.82989999999938</c:v>
                </c:pt>
                <c:pt idx="523">
                  <c:v>844.2912</c:v>
                </c:pt>
                <c:pt idx="524">
                  <c:v>845.52369999999996</c:v>
                </c:pt>
                <c:pt idx="525">
                  <c:v>846.79880000000264</c:v>
                </c:pt>
                <c:pt idx="526">
                  <c:v>848.36659999999733</c:v>
                </c:pt>
                <c:pt idx="527">
                  <c:v>850.01509999999996</c:v>
                </c:pt>
                <c:pt idx="528">
                  <c:v>851.28279999999995</c:v>
                </c:pt>
                <c:pt idx="529">
                  <c:v>852.26909999999998</c:v>
                </c:pt>
                <c:pt idx="530">
                  <c:v>853.96279999999808</c:v>
                </c:pt>
                <c:pt idx="531">
                  <c:v>855.48969999999997</c:v>
                </c:pt>
                <c:pt idx="532">
                  <c:v>856.95269999999721</c:v>
                </c:pt>
                <c:pt idx="533">
                  <c:v>858.09169999999949</c:v>
                </c:pt>
                <c:pt idx="534">
                  <c:v>859.8347</c:v>
                </c:pt>
                <c:pt idx="535">
                  <c:v>861.1902</c:v>
                </c:pt>
                <c:pt idx="536">
                  <c:v>862.54179999999997</c:v>
                </c:pt>
                <c:pt idx="537">
                  <c:v>863.96939999999938</c:v>
                </c:pt>
                <c:pt idx="538">
                  <c:v>865.38319999999999</c:v>
                </c:pt>
                <c:pt idx="539">
                  <c:v>866.67700000000002</c:v>
                </c:pt>
                <c:pt idx="540">
                  <c:v>868.29750000000001</c:v>
                </c:pt>
                <c:pt idx="541">
                  <c:v>869.26059999999939</c:v>
                </c:pt>
                <c:pt idx="542">
                  <c:v>870.52940000000001</c:v>
                </c:pt>
                <c:pt idx="543">
                  <c:v>871.75099999999998</c:v>
                </c:pt>
                <c:pt idx="544">
                  <c:v>873.16340000000002</c:v>
                </c:pt>
                <c:pt idx="545">
                  <c:v>874.37950000000001</c:v>
                </c:pt>
                <c:pt idx="546">
                  <c:v>874.43939999999998</c:v>
                </c:pt>
                <c:pt idx="547">
                  <c:v>875.91409999999996</c:v>
                </c:pt>
                <c:pt idx="548">
                  <c:v>877.43509999999947</c:v>
                </c:pt>
                <c:pt idx="549">
                  <c:v>878.60419999999999</c:v>
                </c:pt>
                <c:pt idx="550">
                  <c:v>880.0752</c:v>
                </c:pt>
                <c:pt idx="551">
                  <c:v>881.49350000000004</c:v>
                </c:pt>
                <c:pt idx="552">
                  <c:v>882.80949999999996</c:v>
                </c:pt>
                <c:pt idx="553">
                  <c:v>884.09990000000005</c:v>
                </c:pt>
                <c:pt idx="554">
                  <c:v>885.59519999999998</c:v>
                </c:pt>
                <c:pt idx="555">
                  <c:v>886.59659999999997</c:v>
                </c:pt>
                <c:pt idx="556">
                  <c:v>887.82599999999809</c:v>
                </c:pt>
                <c:pt idx="557">
                  <c:v>889.13890000000004</c:v>
                </c:pt>
                <c:pt idx="558">
                  <c:v>890.39209999999946</c:v>
                </c:pt>
                <c:pt idx="559">
                  <c:v>891.54239999999947</c:v>
                </c:pt>
                <c:pt idx="560">
                  <c:v>892.80589999999938</c:v>
                </c:pt>
                <c:pt idx="561">
                  <c:v>894.41119999999796</c:v>
                </c:pt>
                <c:pt idx="562">
                  <c:v>895.24390000000005</c:v>
                </c:pt>
                <c:pt idx="563">
                  <c:v>897.04609999999946</c:v>
                </c:pt>
                <c:pt idx="564">
                  <c:v>898.07500000000005</c:v>
                </c:pt>
                <c:pt idx="565">
                  <c:v>899.66219999999771</c:v>
                </c:pt>
                <c:pt idx="566">
                  <c:v>901.15920000000006</c:v>
                </c:pt>
                <c:pt idx="567">
                  <c:v>902.03519999999946</c:v>
                </c:pt>
                <c:pt idx="568">
                  <c:v>903.60709999999949</c:v>
                </c:pt>
                <c:pt idx="569">
                  <c:v>904.99959999999999</c:v>
                </c:pt>
                <c:pt idx="570">
                  <c:v>906.1114</c:v>
                </c:pt>
                <c:pt idx="571">
                  <c:v>907.33149999999796</c:v>
                </c:pt>
                <c:pt idx="572">
                  <c:v>908.60719999999947</c:v>
                </c:pt>
                <c:pt idx="573">
                  <c:v>909.85829999999771</c:v>
                </c:pt>
                <c:pt idx="574">
                  <c:v>911.46159999999747</c:v>
                </c:pt>
                <c:pt idx="575">
                  <c:v>912.24080000000004</c:v>
                </c:pt>
                <c:pt idx="576">
                  <c:v>913.59280000000001</c:v>
                </c:pt>
                <c:pt idx="577">
                  <c:v>915.05119999999783</c:v>
                </c:pt>
                <c:pt idx="578">
                  <c:v>916.25289999999939</c:v>
                </c:pt>
                <c:pt idx="579">
                  <c:v>917.43079999999998</c:v>
                </c:pt>
                <c:pt idx="580">
                  <c:v>918.91319999999996</c:v>
                </c:pt>
                <c:pt idx="581">
                  <c:v>920.10029999999949</c:v>
                </c:pt>
                <c:pt idx="582">
                  <c:v>921.16330000000005</c:v>
                </c:pt>
                <c:pt idx="583">
                  <c:v>922.74779999999998</c:v>
                </c:pt>
                <c:pt idx="584">
                  <c:v>923.95739999999796</c:v>
                </c:pt>
                <c:pt idx="585">
                  <c:v>924.93999999999949</c:v>
                </c:pt>
                <c:pt idx="586">
                  <c:v>926.44709999999748</c:v>
                </c:pt>
                <c:pt idx="587">
                  <c:v>927.31789999999796</c:v>
                </c:pt>
                <c:pt idx="588">
                  <c:v>928.68280000000004</c:v>
                </c:pt>
                <c:pt idx="589">
                  <c:v>930.27950000000055</c:v>
                </c:pt>
                <c:pt idx="590">
                  <c:v>931.22429999999997</c:v>
                </c:pt>
                <c:pt idx="591">
                  <c:v>932.59829999999999</c:v>
                </c:pt>
                <c:pt idx="592">
                  <c:v>933.7269</c:v>
                </c:pt>
                <c:pt idx="593">
                  <c:v>934.90430000000003</c:v>
                </c:pt>
                <c:pt idx="594">
                  <c:v>936.03599999999949</c:v>
                </c:pt>
                <c:pt idx="595">
                  <c:v>937.50670000000002</c:v>
                </c:pt>
                <c:pt idx="596">
                  <c:v>938.49850000000004</c:v>
                </c:pt>
                <c:pt idx="597">
                  <c:v>939.57740000000001</c:v>
                </c:pt>
                <c:pt idx="598">
                  <c:v>940.96389999999997</c:v>
                </c:pt>
                <c:pt idx="599">
                  <c:v>941.97860000000003</c:v>
                </c:pt>
                <c:pt idx="600">
                  <c:v>943.12090000000001</c:v>
                </c:pt>
                <c:pt idx="601">
                  <c:v>943.9932</c:v>
                </c:pt>
                <c:pt idx="602">
                  <c:v>945.42830000000004</c:v>
                </c:pt>
                <c:pt idx="603">
                  <c:v>946.55799999999783</c:v>
                </c:pt>
                <c:pt idx="604">
                  <c:v>947.58069999999998</c:v>
                </c:pt>
                <c:pt idx="605">
                  <c:v>949.05149999999946</c:v>
                </c:pt>
                <c:pt idx="606">
                  <c:v>949.9357</c:v>
                </c:pt>
                <c:pt idx="607">
                  <c:v>950.93699999999808</c:v>
                </c:pt>
                <c:pt idx="608">
                  <c:v>952.31389999999999</c:v>
                </c:pt>
                <c:pt idx="609">
                  <c:v>953.38239999999996</c:v>
                </c:pt>
                <c:pt idx="610">
                  <c:v>954.83249999999759</c:v>
                </c:pt>
                <c:pt idx="611">
                  <c:v>956.06470000000002</c:v>
                </c:pt>
                <c:pt idx="612">
                  <c:v>957.02509999999938</c:v>
                </c:pt>
                <c:pt idx="613">
                  <c:v>958.71280000000002</c:v>
                </c:pt>
                <c:pt idx="614">
                  <c:v>959.81849999999997</c:v>
                </c:pt>
                <c:pt idx="615">
                  <c:v>960.94909999999948</c:v>
                </c:pt>
                <c:pt idx="616">
                  <c:v>962.29000000000053</c:v>
                </c:pt>
                <c:pt idx="617">
                  <c:v>962.95339999999999</c:v>
                </c:pt>
                <c:pt idx="618">
                  <c:v>964.85329999999783</c:v>
                </c:pt>
                <c:pt idx="619">
                  <c:v>966.22789999999998</c:v>
                </c:pt>
                <c:pt idx="620">
                  <c:v>967.13570000000004</c:v>
                </c:pt>
                <c:pt idx="621">
                  <c:v>968.68420000000003</c:v>
                </c:pt>
                <c:pt idx="622">
                  <c:v>969.56970000000001</c:v>
                </c:pt>
                <c:pt idx="623">
                  <c:v>970.76229999999759</c:v>
                </c:pt>
                <c:pt idx="624">
                  <c:v>972.43619999999771</c:v>
                </c:pt>
                <c:pt idx="625">
                  <c:v>974.06409999999948</c:v>
                </c:pt>
                <c:pt idx="626">
                  <c:v>974.84309999999948</c:v>
                </c:pt>
                <c:pt idx="627">
                  <c:v>976.32199999999796</c:v>
                </c:pt>
                <c:pt idx="628">
                  <c:v>977.76779999999997</c:v>
                </c:pt>
                <c:pt idx="629">
                  <c:v>978.65430000000003</c:v>
                </c:pt>
                <c:pt idx="630">
                  <c:v>980.13689999999997</c:v>
                </c:pt>
                <c:pt idx="631">
                  <c:v>981.42330000000004</c:v>
                </c:pt>
                <c:pt idx="632">
                  <c:v>982.68390000000193</c:v>
                </c:pt>
                <c:pt idx="633">
                  <c:v>983.65289999999948</c:v>
                </c:pt>
                <c:pt idx="634">
                  <c:v>985.19709999999998</c:v>
                </c:pt>
                <c:pt idx="635">
                  <c:v>986.26670000000001</c:v>
                </c:pt>
                <c:pt idx="636">
                  <c:v>987.68769999999938</c:v>
                </c:pt>
                <c:pt idx="637">
                  <c:v>988.81459999999947</c:v>
                </c:pt>
                <c:pt idx="638">
                  <c:v>990.02919999999949</c:v>
                </c:pt>
                <c:pt idx="639">
                  <c:v>990.94839999999999</c:v>
                </c:pt>
                <c:pt idx="640">
                  <c:v>992.23209999999949</c:v>
                </c:pt>
                <c:pt idx="641">
                  <c:v>993.44219999999746</c:v>
                </c:pt>
                <c:pt idx="642">
                  <c:v>994.60759999999948</c:v>
                </c:pt>
                <c:pt idx="643">
                  <c:v>995.9298</c:v>
                </c:pt>
                <c:pt idx="644">
                  <c:v>996.84670000000006</c:v>
                </c:pt>
                <c:pt idx="645">
                  <c:v>998.13209999999947</c:v>
                </c:pt>
                <c:pt idx="646">
                  <c:v>999.09569999999997</c:v>
                </c:pt>
                <c:pt idx="647">
                  <c:v>999.23209999999949</c:v>
                </c:pt>
                <c:pt idx="648">
                  <c:v>1000.229</c:v>
                </c:pt>
                <c:pt idx="649">
                  <c:v>1001.655</c:v>
                </c:pt>
                <c:pt idx="650">
                  <c:v>1002.7760000000005</c:v>
                </c:pt>
                <c:pt idx="651">
                  <c:v>1003.8399999999982</c:v>
                </c:pt>
                <c:pt idx="652">
                  <c:v>1004.8569999999975</c:v>
                </c:pt>
                <c:pt idx="653">
                  <c:v>1005.972</c:v>
                </c:pt>
                <c:pt idx="654">
                  <c:v>1006.994</c:v>
                </c:pt>
                <c:pt idx="655">
                  <c:v>1008.471</c:v>
                </c:pt>
                <c:pt idx="656">
                  <c:v>1009.4509999999981</c:v>
                </c:pt>
                <c:pt idx="657">
                  <c:v>1010.586</c:v>
                </c:pt>
                <c:pt idx="658">
                  <c:v>1012.0309999999994</c:v>
                </c:pt>
                <c:pt idx="659">
                  <c:v>1013.375</c:v>
                </c:pt>
                <c:pt idx="660">
                  <c:v>1014.224</c:v>
                </c:pt>
                <c:pt idx="661">
                  <c:v>1015.3299999999994</c:v>
                </c:pt>
                <c:pt idx="662">
                  <c:v>1016.1669999999982</c:v>
                </c:pt>
                <c:pt idx="663">
                  <c:v>1017.659</c:v>
                </c:pt>
                <c:pt idx="664">
                  <c:v>1018.52</c:v>
                </c:pt>
                <c:pt idx="665">
                  <c:v>1019.8680000000001</c:v>
                </c:pt>
                <c:pt idx="666">
                  <c:v>1020.995</c:v>
                </c:pt>
                <c:pt idx="667">
                  <c:v>1022.4069999999994</c:v>
                </c:pt>
                <c:pt idx="668">
                  <c:v>1023.0509999999994</c:v>
                </c:pt>
                <c:pt idx="669">
                  <c:v>1024.546</c:v>
                </c:pt>
                <c:pt idx="670">
                  <c:v>1025.4370000000001</c:v>
                </c:pt>
                <c:pt idx="671">
                  <c:v>1026.702</c:v>
                </c:pt>
                <c:pt idx="672">
                  <c:v>1027.585</c:v>
                </c:pt>
                <c:pt idx="673">
                  <c:v>1028.598</c:v>
                </c:pt>
                <c:pt idx="674">
                  <c:v>1029.924</c:v>
                </c:pt>
                <c:pt idx="675">
                  <c:v>1030.809</c:v>
                </c:pt>
                <c:pt idx="676">
                  <c:v>1032.2539999999999</c:v>
                </c:pt>
                <c:pt idx="677">
                  <c:v>1033.0350000000001</c:v>
                </c:pt>
                <c:pt idx="678">
                  <c:v>1034.5050000000001</c:v>
                </c:pt>
                <c:pt idx="679">
                  <c:v>1035.4000000000001</c:v>
                </c:pt>
                <c:pt idx="680">
                  <c:v>1036.7090000000001</c:v>
                </c:pt>
                <c:pt idx="681">
                  <c:v>1037.5999999999999</c:v>
                </c:pt>
                <c:pt idx="682">
                  <c:v>1039.03</c:v>
                </c:pt>
                <c:pt idx="683">
                  <c:v>1039.731</c:v>
                </c:pt>
                <c:pt idx="684">
                  <c:v>1040.9460000000001</c:v>
                </c:pt>
                <c:pt idx="685">
                  <c:v>1042.251</c:v>
                </c:pt>
                <c:pt idx="686">
                  <c:v>1042.951</c:v>
                </c:pt>
                <c:pt idx="687">
                  <c:v>1044.4929999999999</c:v>
                </c:pt>
                <c:pt idx="688">
                  <c:v>1045.578</c:v>
                </c:pt>
                <c:pt idx="689">
                  <c:v>1046.8789999999999</c:v>
                </c:pt>
                <c:pt idx="690">
                  <c:v>1047.895</c:v>
                </c:pt>
                <c:pt idx="691">
                  <c:v>1048.8519999999999</c:v>
                </c:pt>
                <c:pt idx="692">
                  <c:v>1049.8039999999999</c:v>
                </c:pt>
                <c:pt idx="693">
                  <c:v>1051.4380000000001</c:v>
                </c:pt>
                <c:pt idx="694">
                  <c:v>1052.702</c:v>
                </c:pt>
                <c:pt idx="695">
                  <c:v>1053.5739999999998</c:v>
                </c:pt>
                <c:pt idx="696">
                  <c:v>1054.47</c:v>
                </c:pt>
                <c:pt idx="697">
                  <c:v>1055.5439999999999</c:v>
                </c:pt>
                <c:pt idx="698">
                  <c:v>1056.999</c:v>
                </c:pt>
                <c:pt idx="699">
                  <c:v>1058.261</c:v>
                </c:pt>
                <c:pt idx="700">
                  <c:v>1059.2660000000001</c:v>
                </c:pt>
                <c:pt idx="701">
                  <c:v>1060.4780000000001</c:v>
                </c:pt>
                <c:pt idx="702">
                  <c:v>1061.2650000000001</c:v>
                </c:pt>
                <c:pt idx="703">
                  <c:v>1062.9080000000001</c:v>
                </c:pt>
                <c:pt idx="704">
                  <c:v>1064.277</c:v>
                </c:pt>
                <c:pt idx="705">
                  <c:v>1065.2760000000001</c:v>
                </c:pt>
                <c:pt idx="706">
                  <c:v>1066.461</c:v>
                </c:pt>
                <c:pt idx="707">
                  <c:v>1067.5999999999999</c:v>
                </c:pt>
                <c:pt idx="708">
                  <c:v>1068.7060000000001</c:v>
                </c:pt>
                <c:pt idx="709">
                  <c:v>1069.816</c:v>
                </c:pt>
                <c:pt idx="710">
                  <c:v>1071.1559999999999</c:v>
                </c:pt>
                <c:pt idx="711">
                  <c:v>1072.441</c:v>
                </c:pt>
                <c:pt idx="712">
                  <c:v>1073.4929999999999</c:v>
                </c:pt>
                <c:pt idx="713">
                  <c:v>1074.2260000000001</c:v>
                </c:pt>
                <c:pt idx="714">
                  <c:v>1075.5619999999999</c:v>
                </c:pt>
                <c:pt idx="715">
                  <c:v>1076.9080000000001</c:v>
                </c:pt>
                <c:pt idx="716">
                  <c:v>1078.28</c:v>
                </c:pt>
                <c:pt idx="717">
                  <c:v>1079.6369999999999</c:v>
                </c:pt>
                <c:pt idx="718">
                  <c:v>1080.5629999999999</c:v>
                </c:pt>
                <c:pt idx="719">
                  <c:v>1081.4370000000001</c:v>
                </c:pt>
                <c:pt idx="720">
                  <c:v>1082.6899999999998</c:v>
                </c:pt>
                <c:pt idx="721">
                  <c:v>1083.924</c:v>
                </c:pt>
                <c:pt idx="722">
                  <c:v>1085.087</c:v>
                </c:pt>
                <c:pt idx="723">
                  <c:v>1086.1869999999999</c:v>
                </c:pt>
                <c:pt idx="724">
                  <c:v>1087.146</c:v>
                </c:pt>
                <c:pt idx="725">
                  <c:v>1088.1719999999998</c:v>
                </c:pt>
                <c:pt idx="726">
                  <c:v>1089.4180000000001</c:v>
                </c:pt>
                <c:pt idx="727">
                  <c:v>1090.6079999999999</c:v>
                </c:pt>
                <c:pt idx="728">
                  <c:v>1091.8609999999999</c:v>
                </c:pt>
                <c:pt idx="729">
                  <c:v>1092.8829999999998</c:v>
                </c:pt>
                <c:pt idx="730">
                  <c:v>1093.9739999999999</c:v>
                </c:pt>
                <c:pt idx="731">
                  <c:v>1094.989</c:v>
                </c:pt>
                <c:pt idx="732">
                  <c:v>1095.92</c:v>
                </c:pt>
                <c:pt idx="733">
                  <c:v>1097.3929999999998</c:v>
                </c:pt>
                <c:pt idx="734">
                  <c:v>1098.2619999999999</c:v>
                </c:pt>
                <c:pt idx="735">
                  <c:v>1099.117</c:v>
                </c:pt>
                <c:pt idx="736">
                  <c:v>1100.239</c:v>
                </c:pt>
                <c:pt idx="737">
                  <c:v>1101.1779999999999</c:v>
                </c:pt>
                <c:pt idx="738">
                  <c:v>1102.3539999999998</c:v>
                </c:pt>
                <c:pt idx="739">
                  <c:v>1102.962</c:v>
                </c:pt>
                <c:pt idx="740">
                  <c:v>1103.981</c:v>
                </c:pt>
                <c:pt idx="741">
                  <c:v>1105.231</c:v>
                </c:pt>
                <c:pt idx="742">
                  <c:v>1106.1859999999999</c:v>
                </c:pt>
                <c:pt idx="743">
                  <c:v>1107.1219999999998</c:v>
                </c:pt>
                <c:pt idx="744">
                  <c:v>1108.498</c:v>
                </c:pt>
                <c:pt idx="745">
                  <c:v>1109.1039999999998</c:v>
                </c:pt>
                <c:pt idx="746">
                  <c:v>1110.3039999999999</c:v>
                </c:pt>
                <c:pt idx="747">
                  <c:v>1111.1439999999998</c:v>
                </c:pt>
                <c:pt idx="748">
                  <c:v>1112.4480000000001</c:v>
                </c:pt>
                <c:pt idx="749">
                  <c:v>1112.99</c:v>
                </c:pt>
                <c:pt idx="750">
                  <c:v>1114.3799999999999</c:v>
                </c:pt>
                <c:pt idx="751">
                  <c:v>1115.1029999999998</c:v>
                </c:pt>
                <c:pt idx="752">
                  <c:v>1116.5889999999999</c:v>
                </c:pt>
                <c:pt idx="753">
                  <c:v>1117.367</c:v>
                </c:pt>
                <c:pt idx="754">
                  <c:v>1118.646</c:v>
                </c:pt>
                <c:pt idx="755">
                  <c:v>1119.5329999999999</c:v>
                </c:pt>
                <c:pt idx="756">
                  <c:v>1120.585</c:v>
                </c:pt>
                <c:pt idx="757">
                  <c:v>1121.4660000000001</c:v>
                </c:pt>
                <c:pt idx="758">
                  <c:v>1122.779</c:v>
                </c:pt>
                <c:pt idx="759">
                  <c:v>1123.7819999999999</c:v>
                </c:pt>
                <c:pt idx="760">
                  <c:v>1124.1899999999998</c:v>
                </c:pt>
                <c:pt idx="761">
                  <c:v>1124.866</c:v>
                </c:pt>
                <c:pt idx="762">
                  <c:v>1125.7049999999999</c:v>
                </c:pt>
                <c:pt idx="763">
                  <c:v>1126.9170000000001</c:v>
                </c:pt>
                <c:pt idx="764">
                  <c:v>1128.0539999999999</c:v>
                </c:pt>
                <c:pt idx="765">
                  <c:v>1128.9880000000001</c:v>
                </c:pt>
                <c:pt idx="766">
                  <c:v>1129.6299999999999</c:v>
                </c:pt>
                <c:pt idx="767">
                  <c:v>1130.8909999999998</c:v>
                </c:pt>
                <c:pt idx="768">
                  <c:v>1131.6709999999998</c:v>
                </c:pt>
                <c:pt idx="769">
                  <c:v>1132.758</c:v>
                </c:pt>
                <c:pt idx="770">
                  <c:v>1133.8150000000001</c:v>
                </c:pt>
                <c:pt idx="771">
                  <c:v>1134.7939999999999</c:v>
                </c:pt>
                <c:pt idx="772">
                  <c:v>1135.7550000000001</c:v>
                </c:pt>
                <c:pt idx="773">
                  <c:v>1136.537</c:v>
                </c:pt>
                <c:pt idx="774">
                  <c:v>1137.5619999999999</c:v>
                </c:pt>
                <c:pt idx="775">
                  <c:v>1138.5450000000001</c:v>
                </c:pt>
                <c:pt idx="776">
                  <c:v>1139.327</c:v>
                </c:pt>
                <c:pt idx="777">
                  <c:v>1140.251</c:v>
                </c:pt>
                <c:pt idx="778">
                  <c:v>1141.5029999999999</c:v>
                </c:pt>
                <c:pt idx="779">
                  <c:v>1142.241</c:v>
                </c:pt>
                <c:pt idx="780">
                  <c:v>1143.404</c:v>
                </c:pt>
                <c:pt idx="781">
                  <c:v>1143.9739999999999</c:v>
                </c:pt>
                <c:pt idx="782">
                  <c:v>1144.9570000000001</c:v>
                </c:pt>
                <c:pt idx="783">
                  <c:v>1145.9580000000001</c:v>
                </c:pt>
                <c:pt idx="784">
                  <c:v>1147.1669999999999</c:v>
                </c:pt>
                <c:pt idx="785">
                  <c:v>1147.8429999999998</c:v>
                </c:pt>
                <c:pt idx="786">
                  <c:v>1148.9670000000001</c:v>
                </c:pt>
                <c:pt idx="787">
                  <c:v>1149.576</c:v>
                </c:pt>
                <c:pt idx="788">
                  <c:v>1150.539</c:v>
                </c:pt>
                <c:pt idx="789">
                  <c:v>1151.845</c:v>
                </c:pt>
                <c:pt idx="790">
                  <c:v>1152.615</c:v>
                </c:pt>
                <c:pt idx="791">
                  <c:v>1153.0639999999999</c:v>
                </c:pt>
                <c:pt idx="792">
                  <c:v>1154.1959999999999</c:v>
                </c:pt>
                <c:pt idx="793">
                  <c:v>1155.028</c:v>
                </c:pt>
                <c:pt idx="794">
                  <c:v>1156.4880000000001</c:v>
                </c:pt>
                <c:pt idx="795">
                  <c:v>1157.328</c:v>
                </c:pt>
                <c:pt idx="796">
                  <c:v>1157.8419999999999</c:v>
                </c:pt>
                <c:pt idx="797">
                  <c:v>1159.0070000000001</c:v>
                </c:pt>
                <c:pt idx="798">
                  <c:v>1159.8929999999998</c:v>
                </c:pt>
                <c:pt idx="799">
                  <c:v>1161.1309999999999</c:v>
                </c:pt>
                <c:pt idx="800">
                  <c:v>1161.809</c:v>
                </c:pt>
                <c:pt idx="801">
                  <c:v>1163.0150000000001</c:v>
                </c:pt>
                <c:pt idx="802">
                  <c:v>1163.6759999999999</c:v>
                </c:pt>
                <c:pt idx="803">
                  <c:v>1164.42</c:v>
                </c:pt>
                <c:pt idx="804">
                  <c:v>1165.6669999999999</c:v>
                </c:pt>
                <c:pt idx="805">
                  <c:v>1166.3829999999998</c:v>
                </c:pt>
                <c:pt idx="806">
                  <c:v>1167.356</c:v>
                </c:pt>
                <c:pt idx="807">
                  <c:v>1168.336</c:v>
                </c:pt>
                <c:pt idx="808">
                  <c:v>1169.2380000000001</c:v>
                </c:pt>
                <c:pt idx="809">
                  <c:v>1170.318</c:v>
                </c:pt>
                <c:pt idx="810">
                  <c:v>1171.1879999999999</c:v>
                </c:pt>
                <c:pt idx="811">
                  <c:v>1172.0070000000001</c:v>
                </c:pt>
                <c:pt idx="812">
                  <c:v>1172.79</c:v>
                </c:pt>
                <c:pt idx="813">
                  <c:v>1173.796</c:v>
                </c:pt>
                <c:pt idx="814">
                  <c:v>1174.6789999999999</c:v>
                </c:pt>
                <c:pt idx="815">
                  <c:v>1175.6309999999999</c:v>
                </c:pt>
                <c:pt idx="816">
                  <c:v>1176.6099999999999</c:v>
                </c:pt>
                <c:pt idx="817">
                  <c:v>1177.596</c:v>
                </c:pt>
                <c:pt idx="818">
                  <c:v>1178.252</c:v>
                </c:pt>
                <c:pt idx="819">
                  <c:v>1179.4780000000001</c:v>
                </c:pt>
                <c:pt idx="820">
                  <c:v>1180.24</c:v>
                </c:pt>
                <c:pt idx="821">
                  <c:v>1181.212</c:v>
                </c:pt>
                <c:pt idx="822">
                  <c:v>1181.8879999999999</c:v>
                </c:pt>
                <c:pt idx="823">
                  <c:v>1183.1299999999999</c:v>
                </c:pt>
                <c:pt idx="824">
                  <c:v>1183.9880000000001</c:v>
                </c:pt>
                <c:pt idx="825">
                  <c:v>1184.9280000000001</c:v>
                </c:pt>
                <c:pt idx="826">
                  <c:v>1185.8779999999999</c:v>
                </c:pt>
                <c:pt idx="827">
                  <c:v>1186.6879999999999</c:v>
                </c:pt>
                <c:pt idx="828">
                  <c:v>1187.6579999999999</c:v>
                </c:pt>
                <c:pt idx="829">
                  <c:v>1188.817</c:v>
                </c:pt>
                <c:pt idx="830">
                  <c:v>1189.7919999999999</c:v>
                </c:pt>
                <c:pt idx="831">
                  <c:v>1190.7919999999999</c:v>
                </c:pt>
                <c:pt idx="832">
                  <c:v>1191.7280000000001</c:v>
                </c:pt>
                <c:pt idx="833">
                  <c:v>1192.3639999999998</c:v>
                </c:pt>
                <c:pt idx="834">
                  <c:v>1193.617</c:v>
                </c:pt>
                <c:pt idx="835">
                  <c:v>1194.577</c:v>
                </c:pt>
                <c:pt idx="836">
                  <c:v>1195.4490000000001</c:v>
                </c:pt>
                <c:pt idx="837">
                  <c:v>1196.6769999999999</c:v>
                </c:pt>
                <c:pt idx="838">
                  <c:v>1197.5260000000001</c:v>
                </c:pt>
                <c:pt idx="839">
                  <c:v>1198.3319999999999</c:v>
                </c:pt>
                <c:pt idx="840">
                  <c:v>1199.701</c:v>
                </c:pt>
                <c:pt idx="841">
                  <c:v>1200.4580000000001</c:v>
                </c:pt>
                <c:pt idx="842">
                  <c:v>1201.395</c:v>
                </c:pt>
                <c:pt idx="843">
                  <c:v>1202.876</c:v>
                </c:pt>
                <c:pt idx="844">
                  <c:v>1203.6099999999999</c:v>
                </c:pt>
                <c:pt idx="845">
                  <c:v>1204.4370000000001</c:v>
                </c:pt>
                <c:pt idx="846">
                  <c:v>1205.26</c:v>
                </c:pt>
                <c:pt idx="847">
                  <c:v>1206.4449999999999</c:v>
                </c:pt>
                <c:pt idx="848">
                  <c:v>1207.4000000000001</c:v>
                </c:pt>
                <c:pt idx="849">
                  <c:v>1208.1619999999998</c:v>
                </c:pt>
                <c:pt idx="850">
                  <c:v>1209.248</c:v>
                </c:pt>
                <c:pt idx="851">
                  <c:v>1210.567</c:v>
                </c:pt>
                <c:pt idx="852">
                  <c:v>1211.2950000000001</c:v>
                </c:pt>
                <c:pt idx="853">
                  <c:v>1212.3779999999999</c:v>
                </c:pt>
                <c:pt idx="854">
                  <c:v>1213.038</c:v>
                </c:pt>
                <c:pt idx="855">
                  <c:v>1214.0160000000001</c:v>
                </c:pt>
                <c:pt idx="856">
                  <c:v>1214.8499999999999</c:v>
                </c:pt>
                <c:pt idx="857">
                  <c:v>1215.8419999999999</c:v>
                </c:pt>
                <c:pt idx="858">
                  <c:v>1216.8129999999999</c:v>
                </c:pt>
                <c:pt idx="859">
                  <c:v>1217.8609999999999</c:v>
                </c:pt>
                <c:pt idx="860">
                  <c:v>1218.5899999999999</c:v>
                </c:pt>
                <c:pt idx="861">
                  <c:v>1219.9170000000001</c:v>
                </c:pt>
                <c:pt idx="862">
                  <c:v>1220.8519999999999</c:v>
                </c:pt>
                <c:pt idx="863">
                  <c:v>1221.3819999999998</c:v>
                </c:pt>
                <c:pt idx="864">
                  <c:v>1222.558</c:v>
                </c:pt>
                <c:pt idx="865">
                  <c:v>1223.3209999999999</c:v>
                </c:pt>
                <c:pt idx="866">
                  <c:v>1224.3509999999999</c:v>
                </c:pt>
                <c:pt idx="867">
                  <c:v>1225.796</c:v>
                </c:pt>
                <c:pt idx="868">
                  <c:v>1226.1859999999999</c:v>
                </c:pt>
                <c:pt idx="869">
                  <c:v>1227.3629999999998</c:v>
                </c:pt>
                <c:pt idx="870">
                  <c:v>1228.6669999999999</c:v>
                </c:pt>
                <c:pt idx="871">
                  <c:v>1229.509</c:v>
                </c:pt>
                <c:pt idx="872">
                  <c:v>1230.529</c:v>
                </c:pt>
                <c:pt idx="873">
                  <c:v>1231.76</c:v>
                </c:pt>
                <c:pt idx="874">
                  <c:v>1232.087</c:v>
                </c:pt>
                <c:pt idx="875">
                  <c:v>1233.327</c:v>
                </c:pt>
                <c:pt idx="876">
                  <c:v>1234.2939999999999</c:v>
                </c:pt>
                <c:pt idx="877">
                  <c:v>1235.345</c:v>
                </c:pt>
                <c:pt idx="878">
                  <c:v>1236.155</c:v>
                </c:pt>
                <c:pt idx="879">
                  <c:v>1236.931</c:v>
                </c:pt>
                <c:pt idx="880">
                  <c:v>1237.808</c:v>
                </c:pt>
                <c:pt idx="881">
                  <c:v>1239.1779999999999</c:v>
                </c:pt>
                <c:pt idx="882">
                  <c:v>1239.77</c:v>
                </c:pt>
                <c:pt idx="883">
                  <c:v>1240.9690000000001</c:v>
                </c:pt>
                <c:pt idx="884">
                  <c:v>1241.3909999999998</c:v>
                </c:pt>
                <c:pt idx="885">
                  <c:v>1242.8150000000001</c:v>
                </c:pt>
                <c:pt idx="886">
                  <c:v>1243.761</c:v>
                </c:pt>
                <c:pt idx="887">
                  <c:v>1244.711</c:v>
                </c:pt>
                <c:pt idx="888">
                  <c:v>1245.8989999999999</c:v>
                </c:pt>
                <c:pt idx="889">
                  <c:v>1246.498</c:v>
                </c:pt>
                <c:pt idx="890">
                  <c:v>1247.617</c:v>
                </c:pt>
                <c:pt idx="891">
                  <c:v>1248.933</c:v>
                </c:pt>
                <c:pt idx="892">
                  <c:v>1249.636</c:v>
                </c:pt>
                <c:pt idx="893">
                  <c:v>1249.711</c:v>
                </c:pt>
                <c:pt idx="894">
                  <c:v>1250.2819999999999</c:v>
                </c:pt>
                <c:pt idx="895">
                  <c:v>1251.943</c:v>
                </c:pt>
                <c:pt idx="896">
                  <c:v>1252.731</c:v>
                </c:pt>
                <c:pt idx="897">
                  <c:v>1253.1079999999999</c:v>
                </c:pt>
                <c:pt idx="898">
                  <c:v>1254.499</c:v>
                </c:pt>
                <c:pt idx="899">
                  <c:v>1255.298</c:v>
                </c:pt>
                <c:pt idx="900">
                  <c:v>1256.28</c:v>
                </c:pt>
                <c:pt idx="901">
                  <c:v>1257.1399999999999</c:v>
                </c:pt>
                <c:pt idx="902">
                  <c:v>1258.5709999999999</c:v>
                </c:pt>
                <c:pt idx="903">
                  <c:v>1259.3039999999999</c:v>
                </c:pt>
                <c:pt idx="904">
                  <c:v>1260.307</c:v>
                </c:pt>
                <c:pt idx="905">
                  <c:v>1261.1379999999999</c:v>
                </c:pt>
                <c:pt idx="906">
                  <c:v>1261.8979999999999</c:v>
                </c:pt>
                <c:pt idx="907">
                  <c:v>1263.145</c:v>
                </c:pt>
                <c:pt idx="908">
                  <c:v>1263.903</c:v>
                </c:pt>
                <c:pt idx="909">
                  <c:v>1264.6279999999999</c:v>
                </c:pt>
                <c:pt idx="910">
                  <c:v>1266.0429999999999</c:v>
                </c:pt>
                <c:pt idx="911">
                  <c:v>1266.6639999999998</c:v>
                </c:pt>
                <c:pt idx="912">
                  <c:v>1267.6849999999956</c:v>
                </c:pt>
                <c:pt idx="913">
                  <c:v>1268.5160000000001</c:v>
                </c:pt>
                <c:pt idx="914">
                  <c:v>1269.5170000000001</c:v>
                </c:pt>
                <c:pt idx="915">
                  <c:v>1270.471</c:v>
                </c:pt>
                <c:pt idx="916">
                  <c:v>1271.6559999999999</c:v>
                </c:pt>
                <c:pt idx="917">
                  <c:v>1272.412</c:v>
                </c:pt>
                <c:pt idx="918">
                  <c:v>1273.2560000000001</c:v>
                </c:pt>
                <c:pt idx="919">
                  <c:v>1273.8109999999999</c:v>
                </c:pt>
                <c:pt idx="920">
                  <c:v>1274.8909999999998</c:v>
                </c:pt>
                <c:pt idx="921">
                  <c:v>1275.896</c:v>
                </c:pt>
                <c:pt idx="922">
                  <c:v>1276.6279999999999</c:v>
                </c:pt>
                <c:pt idx="923">
                  <c:v>1277.7270000000001</c:v>
                </c:pt>
                <c:pt idx="924">
                  <c:v>1278.289</c:v>
                </c:pt>
                <c:pt idx="925">
                  <c:v>1279.473</c:v>
                </c:pt>
                <c:pt idx="926">
                  <c:v>1280.1189999999999</c:v>
                </c:pt>
                <c:pt idx="927">
                  <c:v>1280.9449999999999</c:v>
                </c:pt>
                <c:pt idx="928">
                  <c:v>1281.876</c:v>
                </c:pt>
                <c:pt idx="929">
                  <c:v>1282.53</c:v>
                </c:pt>
                <c:pt idx="930">
                  <c:v>1283.7360000000001</c:v>
                </c:pt>
                <c:pt idx="931">
                  <c:v>1284.44</c:v>
                </c:pt>
                <c:pt idx="932">
                  <c:v>1285.096</c:v>
                </c:pt>
                <c:pt idx="933">
                  <c:v>1286.3029999999999</c:v>
                </c:pt>
                <c:pt idx="934">
                  <c:v>1287.2249999999999</c:v>
                </c:pt>
                <c:pt idx="935">
                  <c:v>1288.008</c:v>
                </c:pt>
                <c:pt idx="936">
                  <c:v>1288.8709999999999</c:v>
                </c:pt>
                <c:pt idx="937">
                  <c:v>1289.9370000000001</c:v>
                </c:pt>
                <c:pt idx="938">
                  <c:v>1290.509</c:v>
                </c:pt>
                <c:pt idx="939">
                  <c:v>1291.2550000000001</c:v>
                </c:pt>
                <c:pt idx="940">
                  <c:v>1292.2809999999999</c:v>
                </c:pt>
                <c:pt idx="941">
                  <c:v>1293.297</c:v>
                </c:pt>
                <c:pt idx="942">
                  <c:v>1294.1139999999998</c:v>
                </c:pt>
                <c:pt idx="943">
                  <c:v>1295.1139999999998</c:v>
                </c:pt>
                <c:pt idx="944">
                  <c:v>1295.922</c:v>
                </c:pt>
                <c:pt idx="945">
                  <c:v>1296.6509999999998</c:v>
                </c:pt>
                <c:pt idx="946">
                  <c:v>1298.2080000000001</c:v>
                </c:pt>
                <c:pt idx="947">
                  <c:v>1298.47</c:v>
                </c:pt>
                <c:pt idx="948">
                  <c:v>1299.5709999999999</c:v>
                </c:pt>
                <c:pt idx="949">
                  <c:v>1300.5719999999999</c:v>
                </c:pt>
                <c:pt idx="950">
                  <c:v>1301.5609999999999</c:v>
                </c:pt>
                <c:pt idx="951">
                  <c:v>1302.489</c:v>
                </c:pt>
                <c:pt idx="952">
                  <c:v>1303.201</c:v>
                </c:pt>
                <c:pt idx="953">
                  <c:v>1304.2439999999999</c:v>
                </c:pt>
                <c:pt idx="954">
                  <c:v>1305.5309999999999</c:v>
                </c:pt>
                <c:pt idx="955">
                  <c:v>1306.223</c:v>
                </c:pt>
                <c:pt idx="956">
                  <c:v>1307.039</c:v>
                </c:pt>
                <c:pt idx="957">
                  <c:v>1307.98</c:v>
                </c:pt>
                <c:pt idx="958">
                  <c:v>1308.7719999999999</c:v>
                </c:pt>
                <c:pt idx="959">
                  <c:v>1309.7650000000001</c:v>
                </c:pt>
                <c:pt idx="960">
                  <c:v>1310.558</c:v>
                </c:pt>
                <c:pt idx="961">
                  <c:v>1311.5429999999999</c:v>
                </c:pt>
                <c:pt idx="962">
                  <c:v>1312.7439999999999</c:v>
                </c:pt>
                <c:pt idx="963">
                  <c:v>1313.268</c:v>
                </c:pt>
                <c:pt idx="964">
                  <c:v>1314.2429999999999</c:v>
                </c:pt>
                <c:pt idx="965">
                  <c:v>1315.096</c:v>
                </c:pt>
                <c:pt idx="966">
                  <c:v>1315.944</c:v>
                </c:pt>
                <c:pt idx="967">
                  <c:v>1316.9880000000001</c:v>
                </c:pt>
                <c:pt idx="968">
                  <c:v>1317.8789999999999</c:v>
                </c:pt>
                <c:pt idx="969">
                  <c:v>1318.1969999999999</c:v>
                </c:pt>
                <c:pt idx="970">
                  <c:v>1319.8719999999998</c:v>
                </c:pt>
                <c:pt idx="971">
                  <c:v>1320.6429999999998</c:v>
                </c:pt>
                <c:pt idx="972">
                  <c:v>1321.3529999999998</c:v>
                </c:pt>
                <c:pt idx="973">
                  <c:v>1322.3219999999999</c:v>
                </c:pt>
                <c:pt idx="974">
                  <c:v>1323.25</c:v>
                </c:pt>
                <c:pt idx="975">
                  <c:v>1323.9090000000001</c:v>
                </c:pt>
                <c:pt idx="976">
                  <c:v>1324.8050000000001</c:v>
                </c:pt>
                <c:pt idx="977">
                  <c:v>1325.7429999999999</c:v>
                </c:pt>
                <c:pt idx="978">
                  <c:v>1326.6839999999963</c:v>
                </c:pt>
                <c:pt idx="979">
                  <c:v>1327.712</c:v>
                </c:pt>
                <c:pt idx="980">
                  <c:v>1328.739</c:v>
                </c:pt>
                <c:pt idx="981">
                  <c:v>1329.53</c:v>
                </c:pt>
                <c:pt idx="982">
                  <c:v>1330.461</c:v>
                </c:pt>
                <c:pt idx="983">
                  <c:v>1330.9390000000001</c:v>
                </c:pt>
                <c:pt idx="984">
                  <c:v>1332.008</c:v>
                </c:pt>
                <c:pt idx="985">
                  <c:v>1332.9</c:v>
                </c:pt>
                <c:pt idx="986">
                  <c:v>1333.711</c:v>
                </c:pt>
                <c:pt idx="987">
                  <c:v>1334.4170000000001</c:v>
                </c:pt>
                <c:pt idx="988">
                  <c:v>1335.537</c:v>
                </c:pt>
                <c:pt idx="989">
                  <c:v>1336.2429999999999</c:v>
                </c:pt>
                <c:pt idx="990">
                  <c:v>1336.8489999999999</c:v>
                </c:pt>
                <c:pt idx="991">
                  <c:v>1337.829</c:v>
                </c:pt>
                <c:pt idx="992">
                  <c:v>1338.723</c:v>
                </c:pt>
                <c:pt idx="993">
                  <c:v>1339.6119999999999</c:v>
                </c:pt>
                <c:pt idx="994">
                  <c:v>1340.5909999999999</c:v>
                </c:pt>
                <c:pt idx="995">
                  <c:v>1341.4150000000011</c:v>
                </c:pt>
                <c:pt idx="996">
                  <c:v>1341.742</c:v>
                </c:pt>
                <c:pt idx="997">
                  <c:v>1342.6859999999999</c:v>
                </c:pt>
                <c:pt idx="998">
                  <c:v>1343.4860000000001</c:v>
                </c:pt>
                <c:pt idx="999">
                  <c:v>1344.472</c:v>
                </c:pt>
                <c:pt idx="1000">
                  <c:v>1345.0529999999999</c:v>
                </c:pt>
                <c:pt idx="1001">
                  <c:v>1346.3679999999999</c:v>
                </c:pt>
                <c:pt idx="1002">
                  <c:v>1346.607</c:v>
                </c:pt>
                <c:pt idx="1003">
                  <c:v>1347.8489999999999</c:v>
                </c:pt>
                <c:pt idx="1004">
                  <c:v>1348.6029999999998</c:v>
                </c:pt>
                <c:pt idx="1005">
                  <c:v>1349.1229999999998</c:v>
                </c:pt>
                <c:pt idx="1006">
                  <c:v>1349.98</c:v>
                </c:pt>
                <c:pt idx="1007">
                  <c:v>1350.9660000000001</c:v>
                </c:pt>
                <c:pt idx="1008">
                  <c:v>1351.462</c:v>
                </c:pt>
                <c:pt idx="1009">
                  <c:v>1352.6779999999999</c:v>
                </c:pt>
                <c:pt idx="1010">
                  <c:v>1353.1329999999998</c:v>
                </c:pt>
                <c:pt idx="1011">
                  <c:v>1354.2260000000001</c:v>
                </c:pt>
                <c:pt idx="1012">
                  <c:v>1354.758</c:v>
                </c:pt>
                <c:pt idx="1013">
                  <c:v>1355.8839999999998</c:v>
                </c:pt>
                <c:pt idx="1014">
                  <c:v>1356.7270000000001</c:v>
                </c:pt>
                <c:pt idx="1015">
                  <c:v>1357.578</c:v>
                </c:pt>
                <c:pt idx="1016">
                  <c:v>1358.231</c:v>
                </c:pt>
                <c:pt idx="1017">
                  <c:v>1359.308</c:v>
                </c:pt>
                <c:pt idx="1018">
                  <c:v>1360.3619999999999</c:v>
                </c:pt>
                <c:pt idx="1019">
                  <c:v>1361.0129999999999</c:v>
                </c:pt>
                <c:pt idx="1020">
                  <c:v>1361.895</c:v>
                </c:pt>
                <c:pt idx="1021">
                  <c:v>1362.511</c:v>
                </c:pt>
                <c:pt idx="1022">
                  <c:v>1363.9270000000001</c:v>
                </c:pt>
                <c:pt idx="1023">
                  <c:v>1364.395</c:v>
                </c:pt>
                <c:pt idx="1024">
                  <c:v>1365.8039999999999</c:v>
                </c:pt>
                <c:pt idx="1025">
                  <c:v>1366.125</c:v>
                </c:pt>
                <c:pt idx="1026">
                  <c:v>1366.876</c:v>
                </c:pt>
                <c:pt idx="1027">
                  <c:v>1367.451</c:v>
                </c:pt>
                <c:pt idx="1028">
                  <c:v>1368.7819999999999</c:v>
                </c:pt>
                <c:pt idx="1029">
                  <c:v>1369.365</c:v>
                </c:pt>
                <c:pt idx="1030">
                  <c:v>1370.12</c:v>
                </c:pt>
                <c:pt idx="1031">
                  <c:v>1370.875</c:v>
                </c:pt>
                <c:pt idx="1032">
                  <c:v>1371.6679999999999</c:v>
                </c:pt>
                <c:pt idx="1033">
                  <c:v>1373.008</c:v>
                </c:pt>
                <c:pt idx="1034">
                  <c:v>1373.5919999999999</c:v>
                </c:pt>
                <c:pt idx="1035">
                  <c:v>1373.79</c:v>
                </c:pt>
                <c:pt idx="1036">
                  <c:v>1374.3</c:v>
                </c:pt>
                <c:pt idx="1037">
                  <c:v>1375.1839999999963</c:v>
                </c:pt>
                <c:pt idx="1038">
                  <c:v>1376.3319999999999</c:v>
                </c:pt>
                <c:pt idx="1039">
                  <c:v>1376.98</c:v>
                </c:pt>
                <c:pt idx="1040">
                  <c:v>1378.038</c:v>
                </c:pt>
                <c:pt idx="1041">
                  <c:v>1378.9480000000001</c:v>
                </c:pt>
                <c:pt idx="1042">
                  <c:v>1379.595</c:v>
                </c:pt>
                <c:pt idx="1043">
                  <c:v>1380.5419999999999</c:v>
                </c:pt>
                <c:pt idx="1044">
                  <c:v>1381.491</c:v>
                </c:pt>
                <c:pt idx="1045">
                  <c:v>1382.116</c:v>
                </c:pt>
                <c:pt idx="1046">
                  <c:v>1383.0889999999999</c:v>
                </c:pt>
                <c:pt idx="1047">
                  <c:v>1383.5809999999999</c:v>
                </c:pt>
                <c:pt idx="1048">
                  <c:v>1384.395</c:v>
                </c:pt>
                <c:pt idx="1049">
                  <c:v>1385.4349999999999</c:v>
                </c:pt>
                <c:pt idx="1050">
                  <c:v>1386.001</c:v>
                </c:pt>
                <c:pt idx="1051">
                  <c:v>1387.2180000000001</c:v>
                </c:pt>
                <c:pt idx="1052">
                  <c:v>1387.829</c:v>
                </c:pt>
                <c:pt idx="1053">
                  <c:v>1388.5709999999999</c:v>
                </c:pt>
                <c:pt idx="1054">
                  <c:v>1389.546</c:v>
                </c:pt>
                <c:pt idx="1055">
                  <c:v>1390.4560000000001</c:v>
                </c:pt>
                <c:pt idx="1056">
                  <c:v>1391.2339999999999</c:v>
                </c:pt>
                <c:pt idx="1057">
                  <c:v>1391.6289999999999</c:v>
                </c:pt>
                <c:pt idx="1058">
                  <c:v>1393.008</c:v>
                </c:pt>
                <c:pt idx="1059">
                  <c:v>1393.702</c:v>
                </c:pt>
                <c:pt idx="1060">
                  <c:v>1394.3489999999999</c:v>
                </c:pt>
                <c:pt idx="1061">
                  <c:v>1395.076</c:v>
                </c:pt>
                <c:pt idx="1062">
                  <c:v>1395.769</c:v>
                </c:pt>
                <c:pt idx="1063">
                  <c:v>1396.7939999999999</c:v>
                </c:pt>
                <c:pt idx="1064">
                  <c:v>1397.8939999999998</c:v>
                </c:pt>
                <c:pt idx="1065">
                  <c:v>1398.568</c:v>
                </c:pt>
                <c:pt idx="1066">
                  <c:v>1399.3839999999998</c:v>
                </c:pt>
                <c:pt idx="1067">
                  <c:v>1400.2929999999999</c:v>
                </c:pt>
                <c:pt idx="1068">
                  <c:v>1400.9660000000001</c:v>
                </c:pt>
                <c:pt idx="1069">
                  <c:v>1402.02</c:v>
                </c:pt>
                <c:pt idx="1070">
                  <c:v>1402.922</c:v>
                </c:pt>
                <c:pt idx="1071">
                  <c:v>1403.758</c:v>
                </c:pt>
                <c:pt idx="1072">
                  <c:v>1404.6759999999999</c:v>
                </c:pt>
                <c:pt idx="1073">
                  <c:v>1405.452</c:v>
                </c:pt>
                <c:pt idx="1074">
                  <c:v>1406.2929999999999</c:v>
                </c:pt>
                <c:pt idx="1075">
                  <c:v>1407.096</c:v>
                </c:pt>
                <c:pt idx="1076">
                  <c:v>1408.5029999999999</c:v>
                </c:pt>
                <c:pt idx="1077">
                  <c:v>1409.1479999999999</c:v>
                </c:pt>
                <c:pt idx="1078">
                  <c:v>1410.1369999999999</c:v>
                </c:pt>
                <c:pt idx="1079">
                  <c:v>1411.1879999999999</c:v>
                </c:pt>
                <c:pt idx="1080">
                  <c:v>1411.9360000000001</c:v>
                </c:pt>
                <c:pt idx="1081">
                  <c:v>1412.77</c:v>
                </c:pt>
                <c:pt idx="1082">
                  <c:v>1413.6589999999999</c:v>
                </c:pt>
                <c:pt idx="1083">
                  <c:v>1414</c:v>
                </c:pt>
                <c:pt idx="1084">
                  <c:v>1415.57</c:v>
                </c:pt>
                <c:pt idx="1085">
                  <c:v>1415.817</c:v>
                </c:pt>
                <c:pt idx="1086">
                  <c:v>1417.297</c:v>
                </c:pt>
                <c:pt idx="1087">
                  <c:v>1418.029</c:v>
                </c:pt>
                <c:pt idx="1088">
                  <c:v>1418.7939999999999</c:v>
                </c:pt>
                <c:pt idx="1089">
                  <c:v>1419.5119999999999</c:v>
                </c:pt>
                <c:pt idx="1090">
                  <c:v>1420.7750000000001</c:v>
                </c:pt>
                <c:pt idx="1091">
                  <c:v>1421.318</c:v>
                </c:pt>
                <c:pt idx="1092">
                  <c:v>1422.43</c:v>
                </c:pt>
                <c:pt idx="1093">
                  <c:v>1423.0229999999999</c:v>
                </c:pt>
                <c:pt idx="1094">
                  <c:v>1423.9180000000001</c:v>
                </c:pt>
                <c:pt idx="1095">
                  <c:v>1425.086</c:v>
                </c:pt>
                <c:pt idx="1096">
                  <c:v>1425.5029999999999</c:v>
                </c:pt>
                <c:pt idx="1097">
                  <c:v>1426.6729999999998</c:v>
                </c:pt>
                <c:pt idx="1098">
                  <c:v>1427.414</c:v>
                </c:pt>
                <c:pt idx="1099">
                  <c:v>1428.1409999999998</c:v>
                </c:pt>
                <c:pt idx="1100">
                  <c:v>1429.1429999999998</c:v>
                </c:pt>
                <c:pt idx="1101">
                  <c:v>1430.1279999999999</c:v>
                </c:pt>
                <c:pt idx="1102">
                  <c:v>1430.4660000000001</c:v>
                </c:pt>
                <c:pt idx="1103">
                  <c:v>1431.6769999999999</c:v>
                </c:pt>
                <c:pt idx="1104">
                  <c:v>1431.944</c:v>
                </c:pt>
                <c:pt idx="1105">
                  <c:v>1433.0989999999999</c:v>
                </c:pt>
                <c:pt idx="1106">
                  <c:v>1434.1729999999998</c:v>
                </c:pt>
                <c:pt idx="1107">
                  <c:v>1434.577</c:v>
                </c:pt>
                <c:pt idx="1108">
                  <c:v>1435.58</c:v>
                </c:pt>
                <c:pt idx="1109">
                  <c:v>1436.4960000000001</c:v>
                </c:pt>
                <c:pt idx="1110">
                  <c:v>1437.4250000000011</c:v>
                </c:pt>
                <c:pt idx="1111">
                  <c:v>1438.0260000000001</c:v>
                </c:pt>
                <c:pt idx="1112">
                  <c:v>1438.8</c:v>
                </c:pt>
                <c:pt idx="1113">
                  <c:v>1439.8050000000001</c:v>
                </c:pt>
                <c:pt idx="1114">
                  <c:v>1440.288</c:v>
                </c:pt>
                <c:pt idx="1115">
                  <c:v>1441.335</c:v>
                </c:pt>
                <c:pt idx="1116">
                  <c:v>1441.9590000000001</c:v>
                </c:pt>
                <c:pt idx="1117">
                  <c:v>1442.9290000000001</c:v>
                </c:pt>
                <c:pt idx="1118">
                  <c:v>1443.7850000000001</c:v>
                </c:pt>
                <c:pt idx="1119">
                  <c:v>1444.288</c:v>
                </c:pt>
                <c:pt idx="1120">
                  <c:v>1445.3719999999998</c:v>
                </c:pt>
                <c:pt idx="1121">
                  <c:v>1446.105</c:v>
                </c:pt>
                <c:pt idx="1122">
                  <c:v>1446.4060000000011</c:v>
                </c:pt>
                <c:pt idx="1123">
                  <c:v>1447.452</c:v>
                </c:pt>
                <c:pt idx="1124">
                  <c:v>1448.43</c:v>
                </c:pt>
                <c:pt idx="1125">
                  <c:v>1449.068</c:v>
                </c:pt>
                <c:pt idx="1126">
                  <c:v>1450.0260000000001</c:v>
                </c:pt>
                <c:pt idx="1127">
                  <c:v>1450.713</c:v>
                </c:pt>
                <c:pt idx="1128">
                  <c:v>1451.5729999999999</c:v>
                </c:pt>
                <c:pt idx="1129">
                  <c:v>1452.5529999999999</c:v>
                </c:pt>
                <c:pt idx="1130">
                  <c:v>1452.8709999999999</c:v>
                </c:pt>
                <c:pt idx="1131">
                  <c:v>1453.818</c:v>
                </c:pt>
                <c:pt idx="1132">
                  <c:v>1455.04</c:v>
                </c:pt>
                <c:pt idx="1133">
                  <c:v>1455.6309999999999</c:v>
                </c:pt>
                <c:pt idx="1134">
                  <c:v>1456.3109999999999</c:v>
                </c:pt>
                <c:pt idx="1135">
                  <c:v>1457.1189999999999</c:v>
                </c:pt>
                <c:pt idx="1136">
                  <c:v>1457.8589999999999</c:v>
                </c:pt>
                <c:pt idx="1137">
                  <c:v>1458.3929999999998</c:v>
                </c:pt>
                <c:pt idx="1138">
                  <c:v>1459.5119999999999</c:v>
                </c:pt>
                <c:pt idx="1139">
                  <c:v>1460.6119999999999</c:v>
                </c:pt>
                <c:pt idx="1140">
                  <c:v>1461.047</c:v>
                </c:pt>
                <c:pt idx="1141">
                  <c:v>1461.6979999999999</c:v>
                </c:pt>
                <c:pt idx="1142">
                  <c:v>1462.8419999999999</c:v>
                </c:pt>
                <c:pt idx="1143">
                  <c:v>1463.6029999999998</c:v>
                </c:pt>
                <c:pt idx="1144">
                  <c:v>1464.2060000000001</c:v>
                </c:pt>
                <c:pt idx="1145">
                  <c:v>1465.0439999999999</c:v>
                </c:pt>
                <c:pt idx="1146">
                  <c:v>1465.6929999999998</c:v>
                </c:pt>
                <c:pt idx="1147">
                  <c:v>1466.857</c:v>
                </c:pt>
                <c:pt idx="1148">
                  <c:v>1467.5989999999999</c:v>
                </c:pt>
                <c:pt idx="1149">
                  <c:v>1468.1759999999999</c:v>
                </c:pt>
                <c:pt idx="1150">
                  <c:v>1469.0819999999999</c:v>
                </c:pt>
                <c:pt idx="1151">
                  <c:v>1469.8719999999998</c:v>
                </c:pt>
                <c:pt idx="1152">
                  <c:v>1470.722</c:v>
                </c:pt>
                <c:pt idx="1153">
                  <c:v>1471.087</c:v>
                </c:pt>
                <c:pt idx="1154">
                  <c:v>1472.097</c:v>
                </c:pt>
                <c:pt idx="1155">
                  <c:v>1473.1799999999998</c:v>
                </c:pt>
                <c:pt idx="1156">
                  <c:v>1473.6209999999999</c:v>
                </c:pt>
                <c:pt idx="1157">
                  <c:v>1474.259</c:v>
                </c:pt>
                <c:pt idx="1158">
                  <c:v>1475.2909999999999</c:v>
                </c:pt>
                <c:pt idx="1159">
                  <c:v>1476.0919999999999</c:v>
                </c:pt>
                <c:pt idx="1160">
                  <c:v>1476.9839999999999</c:v>
                </c:pt>
                <c:pt idx="1161">
                  <c:v>1477.4770000000001</c:v>
                </c:pt>
                <c:pt idx="1162">
                  <c:v>1478.076</c:v>
                </c:pt>
                <c:pt idx="1163">
                  <c:v>1478.982</c:v>
                </c:pt>
                <c:pt idx="1164">
                  <c:v>1479.816</c:v>
                </c:pt>
                <c:pt idx="1165">
                  <c:v>1480.4010000000001</c:v>
                </c:pt>
                <c:pt idx="1166">
                  <c:v>1481.2180000000001</c:v>
                </c:pt>
                <c:pt idx="1167">
                  <c:v>1482.21</c:v>
                </c:pt>
                <c:pt idx="1168">
                  <c:v>1483.079</c:v>
                </c:pt>
                <c:pt idx="1169">
                  <c:v>1483.8579999999999</c:v>
                </c:pt>
                <c:pt idx="1170">
                  <c:v>1484.4770000000001</c:v>
                </c:pt>
                <c:pt idx="1171">
                  <c:v>1485.095</c:v>
                </c:pt>
                <c:pt idx="1172">
                  <c:v>1485.8909999999998</c:v>
                </c:pt>
                <c:pt idx="1173">
                  <c:v>1486.5170000000001</c:v>
                </c:pt>
                <c:pt idx="1174">
                  <c:v>1487.441</c:v>
                </c:pt>
                <c:pt idx="1175">
                  <c:v>1488.3019999999999</c:v>
                </c:pt>
                <c:pt idx="1176">
                  <c:v>1488.9649999999999</c:v>
                </c:pt>
                <c:pt idx="1177">
                  <c:v>1489.5129999999999</c:v>
                </c:pt>
                <c:pt idx="1178">
                  <c:v>1490.1989999999998</c:v>
                </c:pt>
                <c:pt idx="1179">
                  <c:v>1490.9870000000001</c:v>
                </c:pt>
                <c:pt idx="1180">
                  <c:v>1491.771</c:v>
                </c:pt>
                <c:pt idx="1181">
                  <c:v>1492.443</c:v>
                </c:pt>
                <c:pt idx="1182">
                  <c:v>1493.116</c:v>
                </c:pt>
                <c:pt idx="1183">
                  <c:v>1493.4290000000001</c:v>
                </c:pt>
                <c:pt idx="1184">
                  <c:v>1494.568</c:v>
                </c:pt>
                <c:pt idx="1185">
                  <c:v>1495.06</c:v>
                </c:pt>
                <c:pt idx="1186">
                  <c:v>1495.6399999999999</c:v>
                </c:pt>
                <c:pt idx="1187">
                  <c:v>1496.31</c:v>
                </c:pt>
                <c:pt idx="1188">
                  <c:v>1497.165</c:v>
                </c:pt>
                <c:pt idx="1189">
                  <c:v>1497.6429999999998</c:v>
                </c:pt>
                <c:pt idx="1190">
                  <c:v>1498.6339999999998</c:v>
                </c:pt>
                <c:pt idx="1191">
                  <c:v>1499.258</c:v>
                </c:pt>
                <c:pt idx="1192">
                  <c:v>1499.5160000000001</c:v>
                </c:pt>
                <c:pt idx="1193">
                  <c:v>1499.9060000000011</c:v>
                </c:pt>
                <c:pt idx="1194">
                  <c:v>1500.452</c:v>
                </c:pt>
                <c:pt idx="1195">
                  <c:v>1500.954</c:v>
                </c:pt>
                <c:pt idx="1196">
                  <c:v>1501.8819999999998</c:v>
                </c:pt>
                <c:pt idx="1197">
                  <c:v>1502.6759999999999</c:v>
                </c:pt>
                <c:pt idx="1198">
                  <c:v>1503.317</c:v>
                </c:pt>
                <c:pt idx="1199">
                  <c:v>1503.78</c:v>
                </c:pt>
                <c:pt idx="1200">
                  <c:v>1504.5539999999999</c:v>
                </c:pt>
                <c:pt idx="1201">
                  <c:v>1504.7529999999999</c:v>
                </c:pt>
                <c:pt idx="1202">
                  <c:v>1505.7449999999999</c:v>
                </c:pt>
                <c:pt idx="1203">
                  <c:v>1506.6309999999999</c:v>
                </c:pt>
                <c:pt idx="1204">
                  <c:v>1506.7939999999999</c:v>
                </c:pt>
                <c:pt idx="1205">
                  <c:v>1507.5150000000001</c:v>
                </c:pt>
                <c:pt idx="1206">
                  <c:v>1507.787</c:v>
                </c:pt>
                <c:pt idx="1207">
                  <c:v>1508.761</c:v>
                </c:pt>
                <c:pt idx="1208">
                  <c:v>1509.2149999999999</c:v>
                </c:pt>
                <c:pt idx="1209">
                  <c:v>1510.106</c:v>
                </c:pt>
                <c:pt idx="1210">
                  <c:v>1510.6759999999999</c:v>
                </c:pt>
                <c:pt idx="1211">
                  <c:v>1511.0070000000001</c:v>
                </c:pt>
                <c:pt idx="1212">
                  <c:v>1512.1669999999999</c:v>
                </c:pt>
                <c:pt idx="1213">
                  <c:v>1512.2</c:v>
                </c:pt>
                <c:pt idx="1214">
                  <c:v>1513.4160000000011</c:v>
                </c:pt>
                <c:pt idx="1215">
                  <c:v>1514.046</c:v>
                </c:pt>
                <c:pt idx="1216">
                  <c:v>1514.481</c:v>
                </c:pt>
                <c:pt idx="1217">
                  <c:v>1515.356</c:v>
                </c:pt>
                <c:pt idx="1218">
                  <c:v>1515.846</c:v>
                </c:pt>
                <c:pt idx="1219">
                  <c:v>1516.54</c:v>
                </c:pt>
                <c:pt idx="1220">
                  <c:v>1517.6479999999999</c:v>
                </c:pt>
                <c:pt idx="1221">
                  <c:v>1517.7439999999999</c:v>
                </c:pt>
                <c:pt idx="1222">
                  <c:v>1518.5260000000001</c:v>
                </c:pt>
                <c:pt idx="1223">
                  <c:v>1519.0509999999999</c:v>
                </c:pt>
                <c:pt idx="1224">
                  <c:v>1519.9110000000001</c:v>
                </c:pt>
                <c:pt idx="1225">
                  <c:v>1520.3229999999999</c:v>
                </c:pt>
                <c:pt idx="1226">
                  <c:v>1520.8909999999998</c:v>
                </c:pt>
                <c:pt idx="1227">
                  <c:v>1521.5989999999999</c:v>
                </c:pt>
                <c:pt idx="1228">
                  <c:v>1522.3869999999999</c:v>
                </c:pt>
                <c:pt idx="1229">
                  <c:v>1522.5739999999998</c:v>
                </c:pt>
                <c:pt idx="1230">
                  <c:v>1523.73</c:v>
                </c:pt>
                <c:pt idx="1231">
                  <c:v>1524.1339999999998</c:v>
                </c:pt>
                <c:pt idx="1232">
                  <c:v>1524.921</c:v>
                </c:pt>
                <c:pt idx="1233">
                  <c:v>1525.5629999999999</c:v>
                </c:pt>
                <c:pt idx="1234">
                  <c:v>1526.489</c:v>
                </c:pt>
                <c:pt idx="1235">
                  <c:v>1527.1039999999998</c:v>
                </c:pt>
                <c:pt idx="1236">
                  <c:v>1527.461</c:v>
                </c:pt>
                <c:pt idx="1237">
                  <c:v>1528.1399999999999</c:v>
                </c:pt>
                <c:pt idx="1238">
                  <c:v>1528.3629999999998</c:v>
                </c:pt>
                <c:pt idx="1239">
                  <c:v>1529.6429999999998</c:v>
                </c:pt>
                <c:pt idx="1240">
                  <c:v>1529.797</c:v>
                </c:pt>
                <c:pt idx="1241">
                  <c:v>1530.579</c:v>
                </c:pt>
                <c:pt idx="1242">
                  <c:v>1531.115</c:v>
                </c:pt>
                <c:pt idx="1243">
                  <c:v>1531.836</c:v>
                </c:pt>
                <c:pt idx="1244">
                  <c:v>1532.47</c:v>
                </c:pt>
                <c:pt idx="1245">
                  <c:v>1533.1739999999998</c:v>
                </c:pt>
                <c:pt idx="1246">
                  <c:v>1533.308</c:v>
                </c:pt>
                <c:pt idx="1247">
                  <c:v>1534.2160000000001</c:v>
                </c:pt>
                <c:pt idx="1248">
                  <c:v>1534.6969999999999</c:v>
                </c:pt>
                <c:pt idx="1249">
                  <c:v>1535.296</c:v>
                </c:pt>
                <c:pt idx="1250">
                  <c:v>1535.6769999999999</c:v>
                </c:pt>
                <c:pt idx="1251">
                  <c:v>1536.3969999999999</c:v>
                </c:pt>
                <c:pt idx="1252">
                  <c:v>1537.002</c:v>
                </c:pt>
                <c:pt idx="1253">
                  <c:v>1537.261</c:v>
                </c:pt>
                <c:pt idx="1254">
                  <c:v>1538.1879999999999</c:v>
                </c:pt>
                <c:pt idx="1255">
                  <c:v>1539.3979999999999</c:v>
                </c:pt>
                <c:pt idx="1256">
                  <c:v>1539.1339999999998</c:v>
                </c:pt>
                <c:pt idx="1257">
                  <c:v>1540.0229999999999</c:v>
                </c:pt>
                <c:pt idx="1258">
                  <c:v>1540.828</c:v>
                </c:pt>
                <c:pt idx="1259">
                  <c:v>1540.914</c:v>
                </c:pt>
                <c:pt idx="1260">
                  <c:v>1541.7449999999999</c:v>
                </c:pt>
                <c:pt idx="1261">
                  <c:v>1542.259</c:v>
                </c:pt>
                <c:pt idx="1262">
                  <c:v>1542.953</c:v>
                </c:pt>
                <c:pt idx="1263">
                  <c:v>1543.818</c:v>
                </c:pt>
                <c:pt idx="1264">
                  <c:v>1544.0160000000001</c:v>
                </c:pt>
                <c:pt idx="1265">
                  <c:v>1544.9060000000011</c:v>
                </c:pt>
                <c:pt idx="1266">
                  <c:v>1545.5</c:v>
                </c:pt>
                <c:pt idx="1267">
                  <c:v>1546.367</c:v>
                </c:pt>
                <c:pt idx="1268">
                  <c:v>1546.973</c:v>
                </c:pt>
                <c:pt idx="1269">
                  <c:v>1547.8050000000001</c:v>
                </c:pt>
                <c:pt idx="1270">
                  <c:v>1548.2919999999999</c:v>
                </c:pt>
                <c:pt idx="1271">
                  <c:v>1548.9639999999999</c:v>
                </c:pt>
                <c:pt idx="1272">
                  <c:v>1549.521</c:v>
                </c:pt>
                <c:pt idx="1273">
                  <c:v>1550.2909999999999</c:v>
                </c:pt>
                <c:pt idx="1274">
                  <c:v>1550.4110000000001</c:v>
                </c:pt>
                <c:pt idx="1275">
                  <c:v>1551.056</c:v>
                </c:pt>
                <c:pt idx="1276">
                  <c:v>1552.0160000000001</c:v>
                </c:pt>
                <c:pt idx="1277">
                  <c:v>1552.6979999999999</c:v>
                </c:pt>
                <c:pt idx="1278">
                  <c:v>1553.31</c:v>
                </c:pt>
                <c:pt idx="1279">
                  <c:v>1553.7339999999999</c:v>
                </c:pt>
                <c:pt idx="1280">
                  <c:v>1554.48</c:v>
                </c:pt>
                <c:pt idx="1281">
                  <c:v>1555.1389999999999</c:v>
                </c:pt>
                <c:pt idx="1282">
                  <c:v>1555.79</c:v>
                </c:pt>
                <c:pt idx="1283">
                  <c:v>1556.11</c:v>
                </c:pt>
                <c:pt idx="1284">
                  <c:v>1556.8339999999998</c:v>
                </c:pt>
                <c:pt idx="1285">
                  <c:v>1557.1619999999998</c:v>
                </c:pt>
                <c:pt idx="1286">
                  <c:v>1558.067</c:v>
                </c:pt>
                <c:pt idx="1287">
                  <c:v>1558.5139999999999</c:v>
                </c:pt>
                <c:pt idx="1288">
                  <c:v>1559.2060000000001</c:v>
                </c:pt>
                <c:pt idx="1289">
                  <c:v>1559.5889999999999</c:v>
                </c:pt>
                <c:pt idx="1290">
                  <c:v>1560.518</c:v>
                </c:pt>
                <c:pt idx="1291">
                  <c:v>1560.819</c:v>
                </c:pt>
                <c:pt idx="1292">
                  <c:v>1561.6539999999998</c:v>
                </c:pt>
                <c:pt idx="1293">
                  <c:v>1562.0509999999999</c:v>
                </c:pt>
                <c:pt idx="1294">
                  <c:v>1563.0809999999999</c:v>
                </c:pt>
                <c:pt idx="1295">
                  <c:v>1563.5350000000001</c:v>
                </c:pt>
                <c:pt idx="1296">
                  <c:v>1564.2670000000001</c:v>
                </c:pt>
                <c:pt idx="1297">
                  <c:v>1564.789</c:v>
                </c:pt>
                <c:pt idx="1298">
                  <c:v>1565.3919999999998</c:v>
                </c:pt>
                <c:pt idx="1299">
                  <c:v>1565.4250000000011</c:v>
                </c:pt>
                <c:pt idx="1300">
                  <c:v>1566.1899999999998</c:v>
                </c:pt>
                <c:pt idx="1301">
                  <c:v>1566.9090000000001</c:v>
                </c:pt>
                <c:pt idx="1302">
                  <c:v>1567.7180000000001</c:v>
                </c:pt>
                <c:pt idx="1303">
                  <c:v>1567.9290000000001</c:v>
                </c:pt>
                <c:pt idx="1304">
                  <c:v>1568.963</c:v>
                </c:pt>
                <c:pt idx="1305">
                  <c:v>1569.596</c:v>
                </c:pt>
                <c:pt idx="1306">
                  <c:v>1569.829</c:v>
                </c:pt>
                <c:pt idx="1307">
                  <c:v>1571.037</c:v>
                </c:pt>
                <c:pt idx="1308">
                  <c:v>1571.0319999999999</c:v>
                </c:pt>
                <c:pt idx="1309">
                  <c:v>1571.952</c:v>
                </c:pt>
                <c:pt idx="1310">
                  <c:v>1571.972</c:v>
                </c:pt>
                <c:pt idx="1311">
                  <c:v>1572.98</c:v>
                </c:pt>
                <c:pt idx="1312">
                  <c:v>1573.414</c:v>
                </c:pt>
                <c:pt idx="1313">
                  <c:v>1573.924</c:v>
                </c:pt>
                <c:pt idx="1314">
                  <c:v>1574.5929999999998</c:v>
                </c:pt>
                <c:pt idx="1315">
                  <c:v>1574.9670000000001</c:v>
                </c:pt>
                <c:pt idx="1316">
                  <c:v>1575.4760000000001</c:v>
                </c:pt>
                <c:pt idx="1317">
                  <c:v>1575.876</c:v>
                </c:pt>
                <c:pt idx="1318">
                  <c:v>1576.7180000000001</c:v>
                </c:pt>
                <c:pt idx="1319">
                  <c:v>1577.1759999999999</c:v>
                </c:pt>
                <c:pt idx="1320">
                  <c:v>1577.7370000000001</c:v>
                </c:pt>
                <c:pt idx="1321">
                  <c:v>1578.432</c:v>
                </c:pt>
                <c:pt idx="1322">
                  <c:v>1578.808</c:v>
                </c:pt>
                <c:pt idx="1323">
                  <c:v>1579.732</c:v>
                </c:pt>
                <c:pt idx="1324">
                  <c:v>1580.3239999999998</c:v>
                </c:pt>
                <c:pt idx="1325">
                  <c:v>1580.6509999999998</c:v>
                </c:pt>
                <c:pt idx="1326">
                  <c:v>1581.402</c:v>
                </c:pt>
                <c:pt idx="1327">
                  <c:v>1581.7919999999999</c:v>
                </c:pt>
                <c:pt idx="1328">
                  <c:v>1582.3809999999999</c:v>
                </c:pt>
                <c:pt idx="1329">
                  <c:v>1582.913</c:v>
                </c:pt>
                <c:pt idx="1330">
                  <c:v>1583.6849999999956</c:v>
                </c:pt>
                <c:pt idx="1331">
                  <c:v>1584.0360000000001</c:v>
                </c:pt>
                <c:pt idx="1332">
                  <c:v>1584.511</c:v>
                </c:pt>
                <c:pt idx="1333">
                  <c:v>1585.1089999999999</c:v>
                </c:pt>
                <c:pt idx="1334">
                  <c:v>1585.6969999999999</c:v>
                </c:pt>
                <c:pt idx="1335">
                  <c:v>1586.12</c:v>
                </c:pt>
                <c:pt idx="1336">
                  <c:v>1586.9849999999999</c:v>
                </c:pt>
                <c:pt idx="1337">
                  <c:v>1587.1559999999999</c:v>
                </c:pt>
                <c:pt idx="1338">
                  <c:v>1587.9460000000001</c:v>
                </c:pt>
                <c:pt idx="1339">
                  <c:v>1588.5639999999999</c:v>
                </c:pt>
                <c:pt idx="1340">
                  <c:v>1589.0309999999999</c:v>
                </c:pt>
                <c:pt idx="1341">
                  <c:v>1589.6039999999998</c:v>
                </c:pt>
                <c:pt idx="1342">
                  <c:v>1590.1969999999999</c:v>
                </c:pt>
                <c:pt idx="1343">
                  <c:v>1590.8119999999999</c:v>
                </c:pt>
                <c:pt idx="1344">
                  <c:v>1591.2349999999999</c:v>
                </c:pt>
                <c:pt idx="1345">
                  <c:v>1591.9490000000001</c:v>
                </c:pt>
                <c:pt idx="1346">
                  <c:v>1592.4010000000001</c:v>
                </c:pt>
                <c:pt idx="1347">
                  <c:v>1592.8539999999998</c:v>
                </c:pt>
                <c:pt idx="1348">
                  <c:v>1593.2429999999999</c:v>
                </c:pt>
                <c:pt idx="1349">
                  <c:v>1594.2919999999999</c:v>
                </c:pt>
                <c:pt idx="1350">
                  <c:v>1594.75</c:v>
                </c:pt>
                <c:pt idx="1351">
                  <c:v>1594.8709999999999</c:v>
                </c:pt>
                <c:pt idx="1352">
                  <c:v>1595.6679999999999</c:v>
                </c:pt>
                <c:pt idx="1353">
                  <c:v>1596.4170000000001</c:v>
                </c:pt>
                <c:pt idx="1354">
                  <c:v>1597.155</c:v>
                </c:pt>
                <c:pt idx="1355">
                  <c:v>1597.135</c:v>
                </c:pt>
                <c:pt idx="1356">
                  <c:v>1597.8869999999999</c:v>
                </c:pt>
                <c:pt idx="1357">
                  <c:v>1598.79</c:v>
                </c:pt>
                <c:pt idx="1358">
                  <c:v>1599.1329999999998</c:v>
                </c:pt>
                <c:pt idx="1359">
                  <c:v>1599.4880000000001</c:v>
                </c:pt>
                <c:pt idx="1360">
                  <c:v>1600.1929999999998</c:v>
                </c:pt>
                <c:pt idx="1361">
                  <c:v>1600.5619999999999</c:v>
                </c:pt>
                <c:pt idx="1362">
                  <c:v>1601.1839999999963</c:v>
                </c:pt>
                <c:pt idx="1363">
                  <c:v>1601.5319999999999</c:v>
                </c:pt>
                <c:pt idx="1364">
                  <c:v>1602.375</c:v>
                </c:pt>
                <c:pt idx="1365">
                  <c:v>1603.1699999999998</c:v>
                </c:pt>
                <c:pt idx="1366">
                  <c:v>1603.327</c:v>
                </c:pt>
                <c:pt idx="1367">
                  <c:v>1604.0029999999999</c:v>
                </c:pt>
                <c:pt idx="1368">
                  <c:v>1604.578</c:v>
                </c:pt>
                <c:pt idx="1369">
                  <c:v>1605.318</c:v>
                </c:pt>
                <c:pt idx="1370">
                  <c:v>1605.9690000000001</c:v>
                </c:pt>
                <c:pt idx="1371">
                  <c:v>1606.2160000000001</c:v>
                </c:pt>
                <c:pt idx="1372">
                  <c:v>1606.8719999999998</c:v>
                </c:pt>
                <c:pt idx="1373">
                  <c:v>1607.3839999999998</c:v>
                </c:pt>
                <c:pt idx="1374">
                  <c:v>1608.2460000000001</c:v>
                </c:pt>
                <c:pt idx="1375">
                  <c:v>1608.954</c:v>
                </c:pt>
                <c:pt idx="1376">
                  <c:v>1609.2360000000001</c:v>
                </c:pt>
                <c:pt idx="1377">
                  <c:v>1609.7860000000001</c:v>
                </c:pt>
                <c:pt idx="1378">
                  <c:v>1610.2670000000001</c:v>
                </c:pt>
                <c:pt idx="1379">
                  <c:v>1611.2660000000001</c:v>
                </c:pt>
                <c:pt idx="1380">
                  <c:v>1611.518</c:v>
                </c:pt>
                <c:pt idx="1381">
                  <c:v>1612.3419999999999</c:v>
                </c:pt>
                <c:pt idx="1382">
                  <c:v>1612.588</c:v>
                </c:pt>
                <c:pt idx="1383">
                  <c:v>1613.7080000000001</c:v>
                </c:pt>
                <c:pt idx="1384">
                  <c:v>1614.1339999999998</c:v>
                </c:pt>
                <c:pt idx="1385">
                  <c:v>1614.6089999999999</c:v>
                </c:pt>
                <c:pt idx="1386">
                  <c:v>1615.7919999999999</c:v>
                </c:pt>
                <c:pt idx="1387">
                  <c:v>1615.797</c:v>
                </c:pt>
                <c:pt idx="1388">
                  <c:v>1616.277</c:v>
                </c:pt>
                <c:pt idx="1389">
                  <c:v>1617.0309999999999</c:v>
                </c:pt>
                <c:pt idx="1390">
                  <c:v>1617.779</c:v>
                </c:pt>
                <c:pt idx="1391">
                  <c:v>1618.5229999999999</c:v>
                </c:pt>
                <c:pt idx="1392">
                  <c:v>1619.2249999999999</c:v>
                </c:pt>
                <c:pt idx="1393">
                  <c:v>1619.9770000000001</c:v>
                </c:pt>
                <c:pt idx="1394">
                  <c:v>1621.069</c:v>
                </c:pt>
                <c:pt idx="1395">
                  <c:v>1622.1189999999999</c:v>
                </c:pt>
                <c:pt idx="1396">
                  <c:v>1622.3229999999999</c:v>
                </c:pt>
                <c:pt idx="1397">
                  <c:v>1623.076</c:v>
                </c:pt>
                <c:pt idx="1398">
                  <c:v>1623.749</c:v>
                </c:pt>
                <c:pt idx="1399">
                  <c:v>1624.4449999999999</c:v>
                </c:pt>
                <c:pt idx="1400">
                  <c:v>1624.73</c:v>
                </c:pt>
                <c:pt idx="1401">
                  <c:v>1624.954</c:v>
                </c:pt>
                <c:pt idx="1402">
                  <c:v>1625.7839999999999</c:v>
                </c:pt>
                <c:pt idx="1403">
                  <c:v>1626.078</c:v>
                </c:pt>
                <c:pt idx="1404">
                  <c:v>1626.9929999999999</c:v>
                </c:pt>
                <c:pt idx="1405">
                  <c:v>1627.6479999999999</c:v>
                </c:pt>
                <c:pt idx="1406">
                  <c:v>1627.723</c:v>
                </c:pt>
                <c:pt idx="1407">
                  <c:v>1628.1719999999998</c:v>
                </c:pt>
                <c:pt idx="1408">
                  <c:v>1628.941</c:v>
                </c:pt>
                <c:pt idx="1409">
                  <c:v>1629.7539999999999</c:v>
                </c:pt>
                <c:pt idx="1410">
                  <c:v>1630.204</c:v>
                </c:pt>
                <c:pt idx="1411">
                  <c:v>1630.7950000000001</c:v>
                </c:pt>
                <c:pt idx="1412">
                  <c:v>1631.6699999999998</c:v>
                </c:pt>
                <c:pt idx="1413">
                  <c:v>1632.1089999999999</c:v>
                </c:pt>
                <c:pt idx="1414">
                  <c:v>1632.6909999999998</c:v>
                </c:pt>
                <c:pt idx="1415">
                  <c:v>1633.01</c:v>
                </c:pt>
                <c:pt idx="1416">
                  <c:v>1633.7850000000001</c:v>
                </c:pt>
                <c:pt idx="1417">
                  <c:v>1634.35</c:v>
                </c:pt>
                <c:pt idx="1418">
                  <c:v>1634.723</c:v>
                </c:pt>
                <c:pt idx="1419">
                  <c:v>1635.45</c:v>
                </c:pt>
                <c:pt idx="1420">
                  <c:v>1635.777</c:v>
                </c:pt>
                <c:pt idx="1421">
                  <c:v>1636.2460000000001</c:v>
                </c:pt>
                <c:pt idx="1422">
                  <c:v>1637.3239999999998</c:v>
                </c:pt>
                <c:pt idx="1423">
                  <c:v>1637.5439999999999</c:v>
                </c:pt>
                <c:pt idx="1424">
                  <c:v>1637.6729999999998</c:v>
                </c:pt>
                <c:pt idx="1425">
                  <c:v>1638.8109999999999</c:v>
                </c:pt>
                <c:pt idx="1426">
                  <c:v>1639.3709999999999</c:v>
                </c:pt>
                <c:pt idx="1427">
                  <c:v>1640.0509999999999</c:v>
                </c:pt>
                <c:pt idx="1428">
                  <c:v>1640.1939999999956</c:v>
                </c:pt>
                <c:pt idx="1429">
                  <c:v>1640.9839999999999</c:v>
                </c:pt>
                <c:pt idx="1430">
                  <c:v>1641.6979999999999</c:v>
                </c:pt>
                <c:pt idx="1431">
                  <c:v>1642.105</c:v>
                </c:pt>
                <c:pt idx="1432">
                  <c:v>1642.739</c:v>
                </c:pt>
                <c:pt idx="1433">
                  <c:v>1643.357</c:v>
                </c:pt>
                <c:pt idx="1434">
                  <c:v>1643.3789999999999</c:v>
                </c:pt>
                <c:pt idx="1435">
                  <c:v>1644.5170000000001</c:v>
                </c:pt>
                <c:pt idx="1436">
                  <c:v>1644.9170000000001</c:v>
                </c:pt>
                <c:pt idx="1437">
                  <c:v>1645.1589999999999</c:v>
                </c:pt>
                <c:pt idx="1438">
                  <c:v>1646.1229999999998</c:v>
                </c:pt>
                <c:pt idx="1439">
                  <c:v>1646.3939999999998</c:v>
                </c:pt>
                <c:pt idx="1440">
                  <c:v>1647.1009999999999</c:v>
                </c:pt>
                <c:pt idx="1441">
                  <c:v>1647.704</c:v>
                </c:pt>
                <c:pt idx="1442">
                  <c:v>1648.231</c:v>
                </c:pt>
                <c:pt idx="1443">
                  <c:v>1648.52</c:v>
                </c:pt>
                <c:pt idx="1444">
                  <c:v>1649.479</c:v>
                </c:pt>
                <c:pt idx="1445">
                  <c:v>1649.7839999999999</c:v>
                </c:pt>
                <c:pt idx="1446">
                  <c:v>1650.269</c:v>
                </c:pt>
                <c:pt idx="1447">
                  <c:v>1650.8689999999999</c:v>
                </c:pt>
                <c:pt idx="1448">
                  <c:v>1651.8519999999999</c:v>
                </c:pt>
                <c:pt idx="1449">
                  <c:v>1652.338</c:v>
                </c:pt>
                <c:pt idx="1450">
                  <c:v>1652.857</c:v>
                </c:pt>
                <c:pt idx="1451">
                  <c:v>1653.2380000000001</c:v>
                </c:pt>
                <c:pt idx="1452">
                  <c:v>1653.9590000000001</c:v>
                </c:pt>
                <c:pt idx="1453">
                  <c:v>1654.29</c:v>
                </c:pt>
                <c:pt idx="1454">
                  <c:v>1655.0919999999999</c:v>
                </c:pt>
                <c:pt idx="1455">
                  <c:v>1655.5229999999999</c:v>
                </c:pt>
                <c:pt idx="1456">
                  <c:v>1655.7529999999999</c:v>
                </c:pt>
                <c:pt idx="1457">
                  <c:v>1656.0919999999999</c:v>
                </c:pt>
                <c:pt idx="1458">
                  <c:v>1656.9010000000001</c:v>
                </c:pt>
                <c:pt idx="1459">
                  <c:v>1657.4960000000001</c:v>
                </c:pt>
                <c:pt idx="1460">
                  <c:v>1658.1669999999999</c:v>
                </c:pt>
                <c:pt idx="1461">
                  <c:v>1658.5829999999999</c:v>
                </c:pt>
                <c:pt idx="1462">
                  <c:v>1659.0119999999999</c:v>
                </c:pt>
                <c:pt idx="1463">
                  <c:v>1659.528</c:v>
                </c:pt>
                <c:pt idx="1464">
                  <c:v>1659.8919999999998</c:v>
                </c:pt>
                <c:pt idx="1465">
                  <c:v>1660.4570000000001</c:v>
                </c:pt>
                <c:pt idx="1466">
                  <c:v>1661.1279999999999</c:v>
                </c:pt>
                <c:pt idx="1467">
                  <c:v>1661.713</c:v>
                </c:pt>
                <c:pt idx="1468">
                  <c:v>1661.9010000000001</c:v>
                </c:pt>
                <c:pt idx="1469">
                  <c:v>1662.6179999999999</c:v>
                </c:pt>
                <c:pt idx="1470">
                  <c:v>1662.8679999999999</c:v>
                </c:pt>
                <c:pt idx="1471">
                  <c:v>1663.481</c:v>
                </c:pt>
                <c:pt idx="1472">
                  <c:v>1664.2170000000001</c:v>
                </c:pt>
                <c:pt idx="1473">
                  <c:v>1664.6789999999999</c:v>
                </c:pt>
                <c:pt idx="1474">
                  <c:v>1665.3619999999999</c:v>
                </c:pt>
                <c:pt idx="1475">
                  <c:v>1665.385</c:v>
                </c:pt>
                <c:pt idx="1476">
                  <c:v>1666.1539999999998</c:v>
                </c:pt>
                <c:pt idx="1477">
                  <c:v>1666.338</c:v>
                </c:pt>
                <c:pt idx="1478">
                  <c:v>1667.3119999999999</c:v>
                </c:pt>
                <c:pt idx="1479">
                  <c:v>1667.498</c:v>
                </c:pt>
                <c:pt idx="1480">
                  <c:v>1668.1379999999999</c:v>
                </c:pt>
                <c:pt idx="1481">
                  <c:v>1668.597</c:v>
                </c:pt>
                <c:pt idx="1482">
                  <c:v>1668.7819999999999</c:v>
                </c:pt>
                <c:pt idx="1483">
                  <c:v>1669.5239999999999</c:v>
                </c:pt>
                <c:pt idx="1484">
                  <c:v>1670.0170000000001</c:v>
                </c:pt>
                <c:pt idx="1485">
                  <c:v>1670.492</c:v>
                </c:pt>
                <c:pt idx="1486">
                  <c:v>1670.895</c:v>
                </c:pt>
                <c:pt idx="1487">
                  <c:v>1671.4080000000001</c:v>
                </c:pt>
                <c:pt idx="1488">
                  <c:v>1671.7919999999999</c:v>
                </c:pt>
                <c:pt idx="1489">
                  <c:v>1672.2809999999999</c:v>
                </c:pt>
                <c:pt idx="1490">
                  <c:v>1672.9860000000001</c:v>
                </c:pt>
                <c:pt idx="1491">
                  <c:v>1672.9739999999999</c:v>
                </c:pt>
                <c:pt idx="1492">
                  <c:v>1673.9960000000001</c:v>
                </c:pt>
                <c:pt idx="1493">
                  <c:v>1674.212</c:v>
                </c:pt>
                <c:pt idx="1494">
                  <c:v>1674.62</c:v>
                </c:pt>
                <c:pt idx="1495">
                  <c:v>1675.1559999999999</c:v>
                </c:pt>
                <c:pt idx="1496">
                  <c:v>1675.6849999999956</c:v>
                </c:pt>
                <c:pt idx="1497">
                  <c:v>1675.9250000000011</c:v>
                </c:pt>
                <c:pt idx="1498">
                  <c:v>1676.3879999999999</c:v>
                </c:pt>
                <c:pt idx="1499">
                  <c:v>1677.0639999999999</c:v>
                </c:pt>
                <c:pt idx="1500">
                  <c:v>1677.1589999999999</c:v>
                </c:pt>
                <c:pt idx="1501">
                  <c:v>1677.91</c:v>
                </c:pt>
                <c:pt idx="1502">
                  <c:v>1678.4870000000001</c:v>
                </c:pt>
                <c:pt idx="1503">
                  <c:v>1679.165</c:v>
                </c:pt>
                <c:pt idx="1504">
                  <c:v>1679.3809999999999</c:v>
                </c:pt>
                <c:pt idx="1505">
                  <c:v>1680.021</c:v>
                </c:pt>
                <c:pt idx="1506">
                  <c:v>1680.3839999999998</c:v>
                </c:pt>
                <c:pt idx="1507">
                  <c:v>1680.82</c:v>
                </c:pt>
                <c:pt idx="1508">
                  <c:v>1681.348</c:v>
                </c:pt>
                <c:pt idx="1509">
                  <c:v>1681.6009999999999</c:v>
                </c:pt>
                <c:pt idx="1510">
                  <c:v>1682.412</c:v>
                </c:pt>
                <c:pt idx="1511">
                  <c:v>1682.5619999999999</c:v>
                </c:pt>
                <c:pt idx="1512">
                  <c:v>1683.1909999999998</c:v>
                </c:pt>
                <c:pt idx="1513">
                  <c:v>1683.538</c:v>
                </c:pt>
                <c:pt idx="1514">
                  <c:v>1683.97</c:v>
                </c:pt>
                <c:pt idx="1515">
                  <c:v>1684.4</c:v>
                </c:pt>
                <c:pt idx="1516">
                  <c:v>1685.029</c:v>
                </c:pt>
                <c:pt idx="1517">
                  <c:v>1685.6819999999998</c:v>
                </c:pt>
                <c:pt idx="1518">
                  <c:v>1685.6789999999999</c:v>
                </c:pt>
                <c:pt idx="1519">
                  <c:v>1686.3239999999998</c:v>
                </c:pt>
                <c:pt idx="1520">
                  <c:v>1687.046</c:v>
                </c:pt>
                <c:pt idx="1521">
                  <c:v>1687.5709999999999</c:v>
                </c:pt>
                <c:pt idx="1522">
                  <c:v>1687.675</c:v>
                </c:pt>
                <c:pt idx="1523">
                  <c:v>1688.1729999999998</c:v>
                </c:pt>
                <c:pt idx="1524">
                  <c:v>1688.635</c:v>
                </c:pt>
                <c:pt idx="1525">
                  <c:v>1689.3539999999998</c:v>
                </c:pt>
                <c:pt idx="1526">
                  <c:v>1689.7809999999999</c:v>
                </c:pt>
                <c:pt idx="1527">
                  <c:v>1690.241</c:v>
                </c:pt>
                <c:pt idx="1528">
                  <c:v>1690.3129999999999</c:v>
                </c:pt>
                <c:pt idx="1529">
                  <c:v>1690.9780000000001</c:v>
                </c:pt>
                <c:pt idx="1530">
                  <c:v>1691.269</c:v>
                </c:pt>
                <c:pt idx="1531">
                  <c:v>1692.0429999999999</c:v>
                </c:pt>
                <c:pt idx="1532">
                  <c:v>1692.3779999999999</c:v>
                </c:pt>
                <c:pt idx="1533">
                  <c:v>1692.1889999999999</c:v>
                </c:pt>
                <c:pt idx="1534">
                  <c:v>1693.2370000000001</c:v>
                </c:pt>
                <c:pt idx="1535">
                  <c:v>1693.3739999999998</c:v>
                </c:pt>
                <c:pt idx="1536">
                  <c:v>1694.2</c:v>
                </c:pt>
                <c:pt idx="1537">
                  <c:v>1694.5</c:v>
                </c:pt>
                <c:pt idx="1538">
                  <c:v>1695.088</c:v>
                </c:pt>
                <c:pt idx="1539">
                  <c:v>1695.22</c:v>
                </c:pt>
                <c:pt idx="1540">
                  <c:v>1695.5519999999999</c:v>
                </c:pt>
                <c:pt idx="1541">
                  <c:v>1695.951</c:v>
                </c:pt>
                <c:pt idx="1542">
                  <c:v>1696.6719999999998</c:v>
                </c:pt>
                <c:pt idx="1543">
                  <c:v>1697.0889999999999</c:v>
                </c:pt>
                <c:pt idx="1544">
                  <c:v>1697.4949999999999</c:v>
                </c:pt>
                <c:pt idx="1545">
                  <c:v>1697.847</c:v>
                </c:pt>
                <c:pt idx="1546">
                  <c:v>1698.355</c:v>
                </c:pt>
                <c:pt idx="1547">
                  <c:v>1698.461</c:v>
                </c:pt>
                <c:pt idx="1548">
                  <c:v>1699.2260000000001</c:v>
                </c:pt>
                <c:pt idx="1549">
                  <c:v>1699.3329999999999</c:v>
                </c:pt>
                <c:pt idx="1550">
                  <c:v>1699.5719999999999</c:v>
                </c:pt>
                <c:pt idx="1551">
                  <c:v>1700.296</c:v>
                </c:pt>
                <c:pt idx="1552">
                  <c:v>1700.6319999999998</c:v>
                </c:pt>
                <c:pt idx="1553">
                  <c:v>1701.2149999999999</c:v>
                </c:pt>
                <c:pt idx="1554">
                  <c:v>1701.37</c:v>
                </c:pt>
                <c:pt idx="1555">
                  <c:v>1702.0939999999998</c:v>
                </c:pt>
                <c:pt idx="1556">
                  <c:v>1702.1869999999999</c:v>
                </c:pt>
                <c:pt idx="1557">
                  <c:v>1702.7380000000001</c:v>
                </c:pt>
                <c:pt idx="1558">
                  <c:v>1702.7349999999999</c:v>
                </c:pt>
                <c:pt idx="1559">
                  <c:v>1703.098</c:v>
                </c:pt>
                <c:pt idx="1560">
                  <c:v>1703.675</c:v>
                </c:pt>
                <c:pt idx="1561">
                  <c:v>1704.4080000000001</c:v>
                </c:pt>
                <c:pt idx="1562">
                  <c:v>1704.4780000000001</c:v>
                </c:pt>
                <c:pt idx="1563">
                  <c:v>1704.8519999999999</c:v>
                </c:pt>
                <c:pt idx="1564">
                  <c:v>1704.9880000000001</c:v>
                </c:pt>
                <c:pt idx="1565">
                  <c:v>1705.327</c:v>
                </c:pt>
                <c:pt idx="1566">
                  <c:v>1706.232</c:v>
                </c:pt>
                <c:pt idx="1567">
                  <c:v>1706.6689999999999</c:v>
                </c:pt>
                <c:pt idx="1568">
                  <c:v>1707.027</c:v>
                </c:pt>
                <c:pt idx="1569">
                  <c:v>1707.2060000000001</c:v>
                </c:pt>
                <c:pt idx="1570">
                  <c:v>1707.7280000000001</c:v>
                </c:pt>
                <c:pt idx="1571">
                  <c:v>1708.1279999999999</c:v>
                </c:pt>
                <c:pt idx="1572">
                  <c:v>1708.442</c:v>
                </c:pt>
                <c:pt idx="1573">
                  <c:v>1708.7349999999999</c:v>
                </c:pt>
                <c:pt idx="1574">
                  <c:v>1709.701</c:v>
                </c:pt>
                <c:pt idx="1575">
                  <c:v>1709.6489999999999</c:v>
                </c:pt>
                <c:pt idx="1576">
                  <c:v>1709.5060000000001</c:v>
                </c:pt>
                <c:pt idx="1577">
                  <c:v>1710.3799999999999</c:v>
                </c:pt>
                <c:pt idx="1578">
                  <c:v>1710.6469999999999</c:v>
                </c:pt>
                <c:pt idx="1579">
                  <c:v>1710.7339999999999</c:v>
                </c:pt>
                <c:pt idx="1580">
                  <c:v>1711.537</c:v>
                </c:pt>
                <c:pt idx="1581">
                  <c:v>1711.7090000000001</c:v>
                </c:pt>
                <c:pt idx="1582">
                  <c:v>1712.038</c:v>
                </c:pt>
                <c:pt idx="1583">
                  <c:v>1712.59</c:v>
                </c:pt>
                <c:pt idx="1584">
                  <c:v>1712.739</c:v>
                </c:pt>
                <c:pt idx="1585">
                  <c:v>1713.3239999999998</c:v>
                </c:pt>
                <c:pt idx="1586">
                  <c:v>1713.49</c:v>
                </c:pt>
                <c:pt idx="1587">
                  <c:v>1714.2</c:v>
                </c:pt>
                <c:pt idx="1588">
                  <c:v>1714.3739999999998</c:v>
                </c:pt>
                <c:pt idx="1589">
                  <c:v>1714.5809999999999</c:v>
                </c:pt>
                <c:pt idx="1590">
                  <c:v>1715.0939999999998</c:v>
                </c:pt>
                <c:pt idx="1591">
                  <c:v>1715.3799999999999</c:v>
                </c:pt>
                <c:pt idx="1592">
                  <c:v>1715.62</c:v>
                </c:pt>
                <c:pt idx="1593">
                  <c:v>1716.011</c:v>
                </c:pt>
                <c:pt idx="1594">
                  <c:v>1716.22</c:v>
                </c:pt>
                <c:pt idx="1595">
                  <c:v>1716.422</c:v>
                </c:pt>
                <c:pt idx="1596">
                  <c:v>1716.6699999999998</c:v>
                </c:pt>
                <c:pt idx="1597">
                  <c:v>1717.3829999999998</c:v>
                </c:pt>
                <c:pt idx="1598">
                  <c:v>1717.7139999999999</c:v>
                </c:pt>
                <c:pt idx="1599">
                  <c:v>1717.9860000000001</c:v>
                </c:pt>
                <c:pt idx="1600">
                  <c:v>1718.2560000000001</c:v>
                </c:pt>
                <c:pt idx="1601">
                  <c:v>1718.6889999999999</c:v>
                </c:pt>
                <c:pt idx="1602">
                  <c:v>1718.8239999999998</c:v>
                </c:pt>
                <c:pt idx="1603">
                  <c:v>1719.498</c:v>
                </c:pt>
                <c:pt idx="1604">
                  <c:v>1719.7049999999999</c:v>
                </c:pt>
                <c:pt idx="1605">
                  <c:v>1720.0250000000001</c:v>
                </c:pt>
                <c:pt idx="1606">
                  <c:v>1720.2819999999999</c:v>
                </c:pt>
                <c:pt idx="1607">
                  <c:v>1720.8129999999999</c:v>
                </c:pt>
                <c:pt idx="1608">
                  <c:v>1721.298</c:v>
                </c:pt>
                <c:pt idx="1609">
                  <c:v>1721.539</c:v>
                </c:pt>
                <c:pt idx="1610">
                  <c:v>1721.759</c:v>
                </c:pt>
                <c:pt idx="1611">
                  <c:v>1721.961</c:v>
                </c:pt>
                <c:pt idx="1612">
                  <c:v>1722.607</c:v>
                </c:pt>
                <c:pt idx="1613">
                  <c:v>1722.548</c:v>
                </c:pt>
                <c:pt idx="1614">
                  <c:v>1722.9580000000001</c:v>
                </c:pt>
                <c:pt idx="1615">
                  <c:v>1723.8679999999999</c:v>
                </c:pt>
                <c:pt idx="1616">
                  <c:v>1723.923</c:v>
                </c:pt>
                <c:pt idx="1617">
                  <c:v>1724.3919999999998</c:v>
                </c:pt>
                <c:pt idx="1618">
                  <c:v>1724.7470000000001</c:v>
                </c:pt>
                <c:pt idx="1619">
                  <c:v>1725.097</c:v>
                </c:pt>
                <c:pt idx="1620">
                  <c:v>1725.2750000000001</c:v>
                </c:pt>
                <c:pt idx="1621">
                  <c:v>1725.6829999999998</c:v>
                </c:pt>
                <c:pt idx="1622">
                  <c:v>1725.529</c:v>
                </c:pt>
                <c:pt idx="1623">
                  <c:v>1726.1179999999999</c:v>
                </c:pt>
                <c:pt idx="1624">
                  <c:v>1726.5309999999999</c:v>
                </c:pt>
                <c:pt idx="1625">
                  <c:v>1726.645</c:v>
                </c:pt>
                <c:pt idx="1626">
                  <c:v>1727.1829999999998</c:v>
                </c:pt>
                <c:pt idx="1627">
                  <c:v>1727.537</c:v>
                </c:pt>
                <c:pt idx="1628">
                  <c:v>1727.84</c:v>
                </c:pt>
                <c:pt idx="1629">
                  <c:v>1728.0060000000001</c:v>
                </c:pt>
                <c:pt idx="1630">
                  <c:v>1728.5889999999999</c:v>
                </c:pt>
                <c:pt idx="1631">
                  <c:v>1728.5819999999999</c:v>
                </c:pt>
                <c:pt idx="1632">
                  <c:v>1728.924</c:v>
                </c:pt>
                <c:pt idx="1633">
                  <c:v>1729.1339999999998</c:v>
                </c:pt>
                <c:pt idx="1634">
                  <c:v>1729.5150000000001</c:v>
                </c:pt>
                <c:pt idx="1635">
                  <c:v>1729.442</c:v>
                </c:pt>
                <c:pt idx="1636">
                  <c:v>1730.3919999999998</c:v>
                </c:pt>
                <c:pt idx="1637">
                  <c:v>1730.6949999999956</c:v>
                </c:pt>
                <c:pt idx="1638">
                  <c:v>1730.575</c:v>
                </c:pt>
                <c:pt idx="1639">
                  <c:v>1731.1139999999998</c:v>
                </c:pt>
                <c:pt idx="1640">
                  <c:v>1731.2370000000001</c:v>
                </c:pt>
                <c:pt idx="1641">
                  <c:v>1731.5539999999999</c:v>
                </c:pt>
                <c:pt idx="1642">
                  <c:v>1731.9080000000001</c:v>
                </c:pt>
                <c:pt idx="1643">
                  <c:v>1732.066</c:v>
                </c:pt>
                <c:pt idx="1644">
                  <c:v>1731.931</c:v>
                </c:pt>
                <c:pt idx="1645">
                  <c:v>1732.355</c:v>
                </c:pt>
                <c:pt idx="1646">
                  <c:v>1732.6439999999998</c:v>
                </c:pt>
                <c:pt idx="1647">
                  <c:v>1733.1009999999999</c:v>
                </c:pt>
                <c:pt idx="1648">
                  <c:v>1733.1339999999998</c:v>
                </c:pt>
                <c:pt idx="1649">
                  <c:v>1733.482</c:v>
                </c:pt>
                <c:pt idx="1650">
                  <c:v>1733.85</c:v>
                </c:pt>
                <c:pt idx="1651">
                  <c:v>1733.8050000000001</c:v>
                </c:pt>
                <c:pt idx="1652">
                  <c:v>1734.0439999999999</c:v>
                </c:pt>
                <c:pt idx="1653">
                  <c:v>1734.55</c:v>
                </c:pt>
                <c:pt idx="1654">
                  <c:v>1734.769</c:v>
                </c:pt>
                <c:pt idx="1655">
                  <c:v>1734.6019999999999</c:v>
                </c:pt>
                <c:pt idx="1656">
                  <c:v>1735.412</c:v>
                </c:pt>
                <c:pt idx="1657">
                  <c:v>1735.6679999999999</c:v>
                </c:pt>
                <c:pt idx="1658">
                  <c:v>1735.7190000000001</c:v>
                </c:pt>
                <c:pt idx="1659">
                  <c:v>1735.9110000000001</c:v>
                </c:pt>
                <c:pt idx="1660">
                  <c:v>1736.434</c:v>
                </c:pt>
                <c:pt idx="1661">
                  <c:v>1736.6699999999998</c:v>
                </c:pt>
                <c:pt idx="1662">
                  <c:v>1736.6599999999999</c:v>
                </c:pt>
                <c:pt idx="1663">
                  <c:v>1737.155</c:v>
                </c:pt>
                <c:pt idx="1664">
                  <c:v>1737.2729999999999</c:v>
                </c:pt>
                <c:pt idx="1665">
                  <c:v>1737.519</c:v>
                </c:pt>
                <c:pt idx="1666">
                  <c:v>1737.9280000000001</c:v>
                </c:pt>
                <c:pt idx="1667">
                  <c:v>1738.0039999999999</c:v>
                </c:pt>
                <c:pt idx="1668">
                  <c:v>1738.0060000000001</c:v>
                </c:pt>
                <c:pt idx="1669">
                  <c:v>1738.4590000000001</c:v>
                </c:pt>
                <c:pt idx="1670">
                  <c:v>1738.5819999999999</c:v>
                </c:pt>
                <c:pt idx="1671">
                  <c:v>1739.2560000000001</c:v>
                </c:pt>
                <c:pt idx="1672">
                  <c:v>1738.954</c:v>
                </c:pt>
                <c:pt idx="1673">
                  <c:v>1739.0250000000001</c:v>
                </c:pt>
                <c:pt idx="1674">
                  <c:v>1739.316</c:v>
                </c:pt>
                <c:pt idx="1675">
                  <c:v>1739.8969999999999</c:v>
                </c:pt>
                <c:pt idx="1676">
                  <c:v>1740.0919999999999</c:v>
                </c:pt>
                <c:pt idx="1677">
                  <c:v>1740.3799999999999</c:v>
                </c:pt>
                <c:pt idx="1678">
                  <c:v>1740.259</c:v>
                </c:pt>
                <c:pt idx="1679">
                  <c:v>1740.7829999999999</c:v>
                </c:pt>
                <c:pt idx="1680">
                  <c:v>1740.951</c:v>
                </c:pt>
                <c:pt idx="1681">
                  <c:v>1741.327</c:v>
                </c:pt>
                <c:pt idx="1682">
                  <c:v>1741.296</c:v>
                </c:pt>
                <c:pt idx="1683">
                  <c:v>1741.6589999999999</c:v>
                </c:pt>
                <c:pt idx="1684">
                  <c:v>1741.748</c:v>
                </c:pt>
                <c:pt idx="1685">
                  <c:v>1741.973</c:v>
                </c:pt>
                <c:pt idx="1686">
                  <c:v>1741.93</c:v>
                </c:pt>
                <c:pt idx="1687">
                  <c:v>1742.566</c:v>
                </c:pt>
                <c:pt idx="1688">
                  <c:v>1742.32</c:v>
                </c:pt>
                <c:pt idx="1689">
                  <c:v>1742.636</c:v>
                </c:pt>
                <c:pt idx="1690">
                  <c:v>1742.818</c:v>
                </c:pt>
                <c:pt idx="1691">
                  <c:v>1742.6869999999999</c:v>
                </c:pt>
                <c:pt idx="1692">
                  <c:v>1743.1969999999999</c:v>
                </c:pt>
                <c:pt idx="1693">
                  <c:v>1743.595</c:v>
                </c:pt>
                <c:pt idx="1694">
                  <c:v>1743.5839999999998</c:v>
                </c:pt>
                <c:pt idx="1695">
                  <c:v>1743.625</c:v>
                </c:pt>
                <c:pt idx="1696">
                  <c:v>1744.1839999999963</c:v>
                </c:pt>
                <c:pt idx="1697">
                  <c:v>1744.1929999999998</c:v>
                </c:pt>
                <c:pt idx="1698">
                  <c:v>1744.412</c:v>
                </c:pt>
                <c:pt idx="1699">
                  <c:v>1744.6189999999999</c:v>
                </c:pt>
                <c:pt idx="1700">
                  <c:v>1744.6739999999998</c:v>
                </c:pt>
                <c:pt idx="1701">
                  <c:v>1744.8050000000001</c:v>
                </c:pt>
                <c:pt idx="1702">
                  <c:v>1744.9549999999999</c:v>
                </c:pt>
                <c:pt idx="1703">
                  <c:v>1745.306</c:v>
                </c:pt>
                <c:pt idx="1704">
                  <c:v>1745.0509999999999</c:v>
                </c:pt>
                <c:pt idx="1705">
                  <c:v>1745.769</c:v>
                </c:pt>
                <c:pt idx="1706">
                  <c:v>1745.913</c:v>
                </c:pt>
                <c:pt idx="1707">
                  <c:v>1745.855</c:v>
                </c:pt>
                <c:pt idx="1708">
                  <c:v>1746.248</c:v>
                </c:pt>
                <c:pt idx="1709">
                  <c:v>1746.3309999999999</c:v>
                </c:pt>
                <c:pt idx="1710">
                  <c:v>1746.1599999999999</c:v>
                </c:pt>
                <c:pt idx="1711">
                  <c:v>1746.41</c:v>
                </c:pt>
                <c:pt idx="1712">
                  <c:v>1746.3789999999999</c:v>
                </c:pt>
                <c:pt idx="1713">
                  <c:v>1746.789</c:v>
                </c:pt>
                <c:pt idx="1714">
                  <c:v>1746.25</c:v>
                </c:pt>
                <c:pt idx="1715">
                  <c:v>1746.875</c:v>
                </c:pt>
                <c:pt idx="1716">
                  <c:v>1747.0229999999999</c:v>
                </c:pt>
                <c:pt idx="1717">
                  <c:v>1747.3119999999999</c:v>
                </c:pt>
                <c:pt idx="1718">
                  <c:v>1747.6109999999999</c:v>
                </c:pt>
                <c:pt idx="1719">
                  <c:v>1747.52</c:v>
                </c:pt>
                <c:pt idx="1720">
                  <c:v>1747.9050000000011</c:v>
                </c:pt>
                <c:pt idx="1721">
                  <c:v>1747.846</c:v>
                </c:pt>
                <c:pt idx="1722">
                  <c:v>1747.9180000000001</c:v>
                </c:pt>
                <c:pt idx="1723">
                  <c:v>1747.8979999999999</c:v>
                </c:pt>
                <c:pt idx="1724">
                  <c:v>1748.2439999999999</c:v>
                </c:pt>
                <c:pt idx="1725">
                  <c:v>1748.3419999999999</c:v>
                </c:pt>
                <c:pt idx="1726">
                  <c:v>1748.115</c:v>
                </c:pt>
                <c:pt idx="1727">
                  <c:v>1748.5050000000001</c:v>
                </c:pt>
                <c:pt idx="1728">
                  <c:v>1748.3709999999999</c:v>
                </c:pt>
                <c:pt idx="1729">
                  <c:v>1748.6659999999999</c:v>
                </c:pt>
                <c:pt idx="1730">
                  <c:v>1748.806</c:v>
                </c:pt>
                <c:pt idx="1731">
                  <c:v>1748.6479999999999</c:v>
                </c:pt>
                <c:pt idx="1732">
                  <c:v>1748.8029999999999</c:v>
                </c:pt>
                <c:pt idx="1733">
                  <c:v>1748.9290000000001</c:v>
                </c:pt>
                <c:pt idx="1734">
                  <c:v>1749.098</c:v>
                </c:pt>
                <c:pt idx="1735">
                  <c:v>1749.44</c:v>
                </c:pt>
                <c:pt idx="1736">
                  <c:v>1749.1559999999999</c:v>
                </c:pt>
                <c:pt idx="1737">
                  <c:v>1748.9180000000001</c:v>
                </c:pt>
                <c:pt idx="1738">
                  <c:v>1749.12</c:v>
                </c:pt>
                <c:pt idx="1739">
                  <c:v>1749.2660000000001</c:v>
                </c:pt>
                <c:pt idx="1740">
                  <c:v>1749.386</c:v>
                </c:pt>
                <c:pt idx="1741">
                  <c:v>1749.76</c:v>
                </c:pt>
                <c:pt idx="1742">
                  <c:v>1749.395</c:v>
                </c:pt>
                <c:pt idx="1743">
                  <c:v>1749.9590000000001</c:v>
                </c:pt>
                <c:pt idx="1744">
                  <c:v>1749.6369999999999</c:v>
                </c:pt>
                <c:pt idx="1745">
                  <c:v>1750.0260000000001</c:v>
                </c:pt>
                <c:pt idx="1746">
                  <c:v>1749.8009999999999</c:v>
                </c:pt>
                <c:pt idx="1747">
                  <c:v>1749.8879999999999</c:v>
                </c:pt>
                <c:pt idx="1748">
                  <c:v>1750.1399999999999</c:v>
                </c:pt>
                <c:pt idx="1749">
                  <c:v>1749.8789999999999</c:v>
                </c:pt>
                <c:pt idx="1750">
                  <c:v>1749.721</c:v>
                </c:pt>
                <c:pt idx="1751">
                  <c:v>1750.348</c:v>
                </c:pt>
                <c:pt idx="1752">
                  <c:v>1749.875</c:v>
                </c:pt>
                <c:pt idx="1753">
                  <c:v>1750.0139999999999</c:v>
                </c:pt>
                <c:pt idx="1754">
                  <c:v>1750.365</c:v>
                </c:pt>
                <c:pt idx="1755">
                  <c:v>1750.5360000000001</c:v>
                </c:pt>
                <c:pt idx="1756">
                  <c:v>1750.511</c:v>
                </c:pt>
                <c:pt idx="1757">
                  <c:v>1750.326</c:v>
                </c:pt>
                <c:pt idx="1758">
                  <c:v>1750.277</c:v>
                </c:pt>
                <c:pt idx="1759">
                  <c:v>1750.4670000000001</c:v>
                </c:pt>
                <c:pt idx="1760">
                  <c:v>1750.3639999999998</c:v>
                </c:pt>
                <c:pt idx="1761">
                  <c:v>1750.232</c:v>
                </c:pt>
                <c:pt idx="1762">
                  <c:v>1750.3639999999998</c:v>
                </c:pt>
                <c:pt idx="1763">
                  <c:v>1750.2360000000001</c:v>
                </c:pt>
                <c:pt idx="1764">
                  <c:v>1749.7819999999999</c:v>
                </c:pt>
                <c:pt idx="1765">
                  <c:v>1750.1429999999998</c:v>
                </c:pt>
                <c:pt idx="1766">
                  <c:v>1749.9380000000001</c:v>
                </c:pt>
                <c:pt idx="1767">
                  <c:v>1749.7629999999999</c:v>
                </c:pt>
                <c:pt idx="1768">
                  <c:v>1750.0070000000001</c:v>
                </c:pt>
                <c:pt idx="1769">
                  <c:v>1749.8489999999999</c:v>
                </c:pt>
                <c:pt idx="1770">
                  <c:v>1749.713</c:v>
                </c:pt>
                <c:pt idx="1771">
                  <c:v>1749.7070000000001</c:v>
                </c:pt>
                <c:pt idx="1772">
                  <c:v>1749.6939999999956</c:v>
                </c:pt>
                <c:pt idx="1773">
                  <c:v>1749.5050000000001</c:v>
                </c:pt>
                <c:pt idx="1774">
                  <c:v>1749.2429999999999</c:v>
                </c:pt>
                <c:pt idx="1775">
                  <c:v>1749.58</c:v>
                </c:pt>
                <c:pt idx="1776">
                  <c:v>1749.5629999999999</c:v>
                </c:pt>
                <c:pt idx="1777">
                  <c:v>1749.1219999999998</c:v>
                </c:pt>
                <c:pt idx="1778">
                  <c:v>1749.4460000000001</c:v>
                </c:pt>
                <c:pt idx="1779">
                  <c:v>1749.2619999999999</c:v>
                </c:pt>
                <c:pt idx="1780">
                  <c:v>1749.086</c:v>
                </c:pt>
                <c:pt idx="1781">
                  <c:v>1748.826</c:v>
                </c:pt>
                <c:pt idx="1782">
                  <c:v>1748.797</c:v>
                </c:pt>
                <c:pt idx="1783">
                  <c:v>1748.6599999999999</c:v>
                </c:pt>
                <c:pt idx="1784">
                  <c:v>1748.7170000000001</c:v>
                </c:pt>
                <c:pt idx="1785">
                  <c:v>1748.6589999999999</c:v>
                </c:pt>
                <c:pt idx="1786">
                  <c:v>1748.7249999999999</c:v>
                </c:pt>
                <c:pt idx="1787">
                  <c:v>1748.713</c:v>
                </c:pt>
                <c:pt idx="1788">
                  <c:v>1748.24</c:v>
                </c:pt>
                <c:pt idx="1789">
                  <c:v>1748.3609999999999</c:v>
                </c:pt>
                <c:pt idx="1790">
                  <c:v>1748.23</c:v>
                </c:pt>
                <c:pt idx="1791">
                  <c:v>1747.837</c:v>
                </c:pt>
                <c:pt idx="1792">
                  <c:v>1748.105</c:v>
                </c:pt>
                <c:pt idx="1793">
                  <c:v>1747.85</c:v>
                </c:pt>
                <c:pt idx="1794">
                  <c:v>1747.9849999999999</c:v>
                </c:pt>
                <c:pt idx="1795">
                  <c:v>1747.6219999999998</c:v>
                </c:pt>
                <c:pt idx="1796">
                  <c:v>1747.5350000000001</c:v>
                </c:pt>
                <c:pt idx="1797">
                  <c:v>1747.4680000000001</c:v>
                </c:pt>
                <c:pt idx="1798">
                  <c:v>1747.51</c:v>
                </c:pt>
                <c:pt idx="1799">
                  <c:v>1747.3679999999999</c:v>
                </c:pt>
                <c:pt idx="1800">
                  <c:v>1747.386</c:v>
                </c:pt>
                <c:pt idx="1801">
                  <c:v>1747.0439999999999</c:v>
                </c:pt>
                <c:pt idx="1802">
                  <c:v>1746.845</c:v>
                </c:pt>
                <c:pt idx="1803">
                  <c:v>1747.1489999999999</c:v>
                </c:pt>
                <c:pt idx="1804">
                  <c:v>1746.2829999999999</c:v>
                </c:pt>
                <c:pt idx="1805">
                  <c:v>1746.4639999999999</c:v>
                </c:pt>
                <c:pt idx="1806">
                  <c:v>1746.4780000000001</c:v>
                </c:pt>
                <c:pt idx="1807">
                  <c:v>1746.4060000000011</c:v>
                </c:pt>
                <c:pt idx="1808">
                  <c:v>1746.318</c:v>
                </c:pt>
                <c:pt idx="1809">
                  <c:v>1746.251</c:v>
                </c:pt>
                <c:pt idx="1810">
                  <c:v>1746.0170000000001</c:v>
                </c:pt>
                <c:pt idx="1811">
                  <c:v>1745.6629999999998</c:v>
                </c:pt>
                <c:pt idx="1812">
                  <c:v>1745.5439999999999</c:v>
                </c:pt>
                <c:pt idx="1813">
                  <c:v>1745.452</c:v>
                </c:pt>
                <c:pt idx="1814">
                  <c:v>1745.1959999999999</c:v>
                </c:pt>
                <c:pt idx="1815">
                  <c:v>1745.307</c:v>
                </c:pt>
                <c:pt idx="1816">
                  <c:v>1744.508</c:v>
                </c:pt>
                <c:pt idx="1817">
                  <c:v>1744.8329999999999</c:v>
                </c:pt>
                <c:pt idx="1818">
                  <c:v>1744.442</c:v>
                </c:pt>
                <c:pt idx="1819">
                  <c:v>1744.587</c:v>
                </c:pt>
                <c:pt idx="1820">
                  <c:v>1744.239</c:v>
                </c:pt>
                <c:pt idx="1821">
                  <c:v>1743.8129999999999</c:v>
                </c:pt>
                <c:pt idx="1822">
                  <c:v>1743.556</c:v>
                </c:pt>
                <c:pt idx="1823">
                  <c:v>1743.4250000000011</c:v>
                </c:pt>
                <c:pt idx="1824">
                  <c:v>1743.4070000000011</c:v>
                </c:pt>
                <c:pt idx="1825">
                  <c:v>1742.933</c:v>
                </c:pt>
                <c:pt idx="1826">
                  <c:v>1742.8339999999998</c:v>
                </c:pt>
                <c:pt idx="1827">
                  <c:v>1742.4460000000001</c:v>
                </c:pt>
                <c:pt idx="1828">
                  <c:v>1742.318</c:v>
                </c:pt>
                <c:pt idx="1829">
                  <c:v>1742.2270000000001</c:v>
                </c:pt>
                <c:pt idx="1830">
                  <c:v>1741.9160000000011</c:v>
                </c:pt>
                <c:pt idx="1831">
                  <c:v>1741.7909999999999</c:v>
                </c:pt>
                <c:pt idx="1832">
                  <c:v>1741.9360000000001</c:v>
                </c:pt>
                <c:pt idx="1833">
                  <c:v>1741.482</c:v>
                </c:pt>
                <c:pt idx="1834">
                  <c:v>1741.0809999999999</c:v>
                </c:pt>
                <c:pt idx="1835">
                  <c:v>1741.3029999999999</c:v>
                </c:pt>
                <c:pt idx="1836">
                  <c:v>1741.1029999999998</c:v>
                </c:pt>
                <c:pt idx="1837">
                  <c:v>1740.1709999999998</c:v>
                </c:pt>
                <c:pt idx="1838">
                  <c:v>1740.5739999999998</c:v>
                </c:pt>
                <c:pt idx="1839">
                  <c:v>1740.1179999999999</c:v>
                </c:pt>
                <c:pt idx="1840">
                  <c:v>1739.825</c:v>
                </c:pt>
                <c:pt idx="1841">
                  <c:v>1739.7839999999999</c:v>
                </c:pt>
                <c:pt idx="1842">
                  <c:v>1739.4070000000011</c:v>
                </c:pt>
                <c:pt idx="1843">
                  <c:v>1739.46</c:v>
                </c:pt>
                <c:pt idx="1844">
                  <c:v>1738.973</c:v>
                </c:pt>
                <c:pt idx="1845">
                  <c:v>1738.877</c:v>
                </c:pt>
                <c:pt idx="1846">
                  <c:v>1738.6109999999999</c:v>
                </c:pt>
                <c:pt idx="1847">
                  <c:v>1738.4180000000001</c:v>
                </c:pt>
                <c:pt idx="1848">
                  <c:v>1738.2160000000001</c:v>
                </c:pt>
                <c:pt idx="1849">
                  <c:v>1737.838</c:v>
                </c:pt>
                <c:pt idx="1850">
                  <c:v>1737.752</c:v>
                </c:pt>
                <c:pt idx="1851">
                  <c:v>1737.0889999999999</c:v>
                </c:pt>
                <c:pt idx="1852">
                  <c:v>1737.056</c:v>
                </c:pt>
                <c:pt idx="1853">
                  <c:v>1736.787</c:v>
                </c:pt>
                <c:pt idx="1854">
                  <c:v>1736.617</c:v>
                </c:pt>
                <c:pt idx="1855">
                  <c:v>1736.4060000000011</c:v>
                </c:pt>
                <c:pt idx="1856">
                  <c:v>1736.471</c:v>
                </c:pt>
                <c:pt idx="1857">
                  <c:v>1735.501</c:v>
                </c:pt>
                <c:pt idx="1858">
                  <c:v>1735.8109999999999</c:v>
                </c:pt>
                <c:pt idx="1859">
                  <c:v>1735.5729999999999</c:v>
                </c:pt>
                <c:pt idx="1860">
                  <c:v>1735.3119999999999</c:v>
                </c:pt>
                <c:pt idx="1861">
                  <c:v>1734.971</c:v>
                </c:pt>
                <c:pt idx="1862">
                  <c:v>1734.78</c:v>
                </c:pt>
                <c:pt idx="1863">
                  <c:v>1734.5739999999998</c:v>
                </c:pt>
                <c:pt idx="1864">
                  <c:v>1734.1879999999999</c:v>
                </c:pt>
                <c:pt idx="1865">
                  <c:v>1733.94</c:v>
                </c:pt>
                <c:pt idx="1866">
                  <c:v>1733.856</c:v>
                </c:pt>
                <c:pt idx="1867">
                  <c:v>1733.52</c:v>
                </c:pt>
                <c:pt idx="1868">
                  <c:v>1733.067</c:v>
                </c:pt>
                <c:pt idx="1869">
                  <c:v>1732.9570000000001</c:v>
                </c:pt>
                <c:pt idx="1870">
                  <c:v>1732.4849999999999</c:v>
                </c:pt>
                <c:pt idx="1871">
                  <c:v>1732.463</c:v>
                </c:pt>
                <c:pt idx="1872">
                  <c:v>1732.3979999999999</c:v>
                </c:pt>
                <c:pt idx="1873">
                  <c:v>1731.9360000000001</c:v>
                </c:pt>
                <c:pt idx="1874">
                  <c:v>1731.529</c:v>
                </c:pt>
                <c:pt idx="1875">
                  <c:v>1731.1669999999999</c:v>
                </c:pt>
                <c:pt idx="1876">
                  <c:v>1730.971</c:v>
                </c:pt>
                <c:pt idx="1877">
                  <c:v>1730.645</c:v>
                </c:pt>
                <c:pt idx="1878">
                  <c:v>1730.1039999999998</c:v>
                </c:pt>
                <c:pt idx="1879">
                  <c:v>1730.1329999999998</c:v>
                </c:pt>
                <c:pt idx="1880">
                  <c:v>1730.0429999999999</c:v>
                </c:pt>
                <c:pt idx="1881">
                  <c:v>1729.6419999999998</c:v>
                </c:pt>
                <c:pt idx="1882">
                  <c:v>1729.4839999999999</c:v>
                </c:pt>
                <c:pt idx="1883">
                  <c:v>1729.0309999999999</c:v>
                </c:pt>
                <c:pt idx="1884">
                  <c:v>1728.3609999999999</c:v>
                </c:pt>
                <c:pt idx="1885">
                  <c:v>1728.575</c:v>
                </c:pt>
                <c:pt idx="1886">
                  <c:v>1728.299</c:v>
                </c:pt>
                <c:pt idx="1887">
                  <c:v>1728.3429999999998</c:v>
                </c:pt>
                <c:pt idx="1888">
                  <c:v>1727.731</c:v>
                </c:pt>
                <c:pt idx="1889">
                  <c:v>1727.4360000000001</c:v>
                </c:pt>
                <c:pt idx="1890">
                  <c:v>1727.3309999999999</c:v>
                </c:pt>
                <c:pt idx="1891">
                  <c:v>1726.6929999999998</c:v>
                </c:pt>
                <c:pt idx="1892">
                  <c:v>1726.575</c:v>
                </c:pt>
                <c:pt idx="1893">
                  <c:v>1726.4680000000001</c:v>
                </c:pt>
                <c:pt idx="1894">
                  <c:v>1726.0450000000001</c:v>
                </c:pt>
                <c:pt idx="1895">
                  <c:v>1725.6039999999998</c:v>
                </c:pt>
                <c:pt idx="1896">
                  <c:v>1725.299</c:v>
                </c:pt>
                <c:pt idx="1897">
                  <c:v>1725.5889999999999</c:v>
                </c:pt>
                <c:pt idx="1898">
                  <c:v>1724.8589999999999</c:v>
                </c:pt>
                <c:pt idx="1899">
                  <c:v>1724.501</c:v>
                </c:pt>
                <c:pt idx="1900">
                  <c:v>1724.5819999999999</c:v>
                </c:pt>
                <c:pt idx="1901">
                  <c:v>1724.29</c:v>
                </c:pt>
                <c:pt idx="1902">
                  <c:v>1723.9590000000001</c:v>
                </c:pt>
                <c:pt idx="1903">
                  <c:v>1723.5060000000001</c:v>
                </c:pt>
                <c:pt idx="1904">
                  <c:v>1723.626</c:v>
                </c:pt>
                <c:pt idx="1905">
                  <c:v>1723.1719999999998</c:v>
                </c:pt>
                <c:pt idx="1906">
                  <c:v>1722.2939999999999</c:v>
                </c:pt>
                <c:pt idx="1907">
                  <c:v>1722.8209999999999</c:v>
                </c:pt>
                <c:pt idx="1908">
                  <c:v>1722.6989999999998</c:v>
                </c:pt>
                <c:pt idx="1909">
                  <c:v>1721.731</c:v>
                </c:pt>
                <c:pt idx="1910">
                  <c:v>1721.7349999999999</c:v>
                </c:pt>
                <c:pt idx="1911">
                  <c:v>1721.4660000000001</c:v>
                </c:pt>
                <c:pt idx="1912">
                  <c:v>1721.09</c:v>
                </c:pt>
                <c:pt idx="1913">
                  <c:v>1721.0150000000001</c:v>
                </c:pt>
                <c:pt idx="1914">
                  <c:v>1720.7619999999999</c:v>
                </c:pt>
                <c:pt idx="1915">
                  <c:v>1720.288</c:v>
                </c:pt>
                <c:pt idx="1916">
                  <c:v>1720.462</c:v>
                </c:pt>
                <c:pt idx="1917">
                  <c:v>1719.952</c:v>
                </c:pt>
                <c:pt idx="1918">
                  <c:v>1719.6929999999998</c:v>
                </c:pt>
                <c:pt idx="1919">
                  <c:v>1719.1509999999998</c:v>
                </c:pt>
                <c:pt idx="1920">
                  <c:v>1719.1499999999999</c:v>
                </c:pt>
                <c:pt idx="1921">
                  <c:v>1719.0829999999999</c:v>
                </c:pt>
                <c:pt idx="1922">
                  <c:v>1718.4870000000001</c:v>
                </c:pt>
                <c:pt idx="1923">
                  <c:v>1717.8729999999998</c:v>
                </c:pt>
                <c:pt idx="1924">
                  <c:v>1718.096</c:v>
                </c:pt>
                <c:pt idx="1925">
                  <c:v>1717.6809999999998</c:v>
                </c:pt>
                <c:pt idx="1926">
                  <c:v>1717.1039999999998</c:v>
                </c:pt>
                <c:pt idx="1927">
                  <c:v>1717.0839999999998</c:v>
                </c:pt>
                <c:pt idx="1928">
                  <c:v>1717.165</c:v>
                </c:pt>
                <c:pt idx="1929">
                  <c:v>1716.71</c:v>
                </c:pt>
                <c:pt idx="1930">
                  <c:v>1716.1419999999998</c:v>
                </c:pt>
                <c:pt idx="1931">
                  <c:v>1715.838</c:v>
                </c:pt>
                <c:pt idx="1932">
                  <c:v>1715.6859999999999</c:v>
                </c:pt>
                <c:pt idx="1933">
                  <c:v>1714.8739999999998</c:v>
                </c:pt>
                <c:pt idx="1934">
                  <c:v>1715.1309999999999</c:v>
                </c:pt>
                <c:pt idx="1935">
                  <c:v>1714.3409999999999</c:v>
                </c:pt>
                <c:pt idx="1936">
                  <c:v>1714.287</c:v>
                </c:pt>
                <c:pt idx="1937">
                  <c:v>1714.1389999999999</c:v>
                </c:pt>
                <c:pt idx="1938">
                  <c:v>1713.6279999999999</c:v>
                </c:pt>
                <c:pt idx="1939">
                  <c:v>1713.088</c:v>
                </c:pt>
                <c:pt idx="1940">
                  <c:v>1713.085</c:v>
                </c:pt>
                <c:pt idx="1941">
                  <c:v>1712.549</c:v>
                </c:pt>
                <c:pt idx="1942">
                  <c:v>1712.423</c:v>
                </c:pt>
                <c:pt idx="1943">
                  <c:v>1712.095</c:v>
                </c:pt>
                <c:pt idx="1944">
                  <c:v>1711.847</c:v>
                </c:pt>
                <c:pt idx="1945">
                  <c:v>1711.6879999999999</c:v>
                </c:pt>
                <c:pt idx="1946">
                  <c:v>1711.24</c:v>
                </c:pt>
                <c:pt idx="1947">
                  <c:v>1710.6529999999998</c:v>
                </c:pt>
                <c:pt idx="1948">
                  <c:v>1710.568</c:v>
                </c:pt>
                <c:pt idx="1949">
                  <c:v>1710.5609999999999</c:v>
                </c:pt>
                <c:pt idx="1950">
                  <c:v>1709.9080000000001</c:v>
                </c:pt>
                <c:pt idx="1951">
                  <c:v>1709.6389999999999</c:v>
                </c:pt>
                <c:pt idx="1952">
                  <c:v>1709.377</c:v>
                </c:pt>
                <c:pt idx="1953">
                  <c:v>1709.0919999999999</c:v>
                </c:pt>
                <c:pt idx="1954">
                  <c:v>1708.41</c:v>
                </c:pt>
                <c:pt idx="1955">
                  <c:v>1708.7439999999999</c:v>
                </c:pt>
                <c:pt idx="1956">
                  <c:v>1708.0709999999999</c:v>
                </c:pt>
                <c:pt idx="1957">
                  <c:v>1707.4870000000001</c:v>
                </c:pt>
                <c:pt idx="1958">
                  <c:v>1707.2850000000001</c:v>
                </c:pt>
                <c:pt idx="1959">
                  <c:v>1707.046</c:v>
                </c:pt>
                <c:pt idx="1960">
                  <c:v>1706.556</c:v>
                </c:pt>
                <c:pt idx="1961">
                  <c:v>1706.5129999999999</c:v>
                </c:pt>
                <c:pt idx="1962">
                  <c:v>1705.8609999999999</c:v>
                </c:pt>
                <c:pt idx="1963">
                  <c:v>1705.57</c:v>
                </c:pt>
                <c:pt idx="1964">
                  <c:v>1705.54</c:v>
                </c:pt>
                <c:pt idx="1965">
                  <c:v>1704.6669999999999</c:v>
                </c:pt>
                <c:pt idx="1966">
                  <c:v>1704.713</c:v>
                </c:pt>
                <c:pt idx="1967">
                  <c:v>1704.2529999999999</c:v>
                </c:pt>
                <c:pt idx="1968">
                  <c:v>1704.1369999999999</c:v>
                </c:pt>
                <c:pt idx="1969">
                  <c:v>1703.9649999999999</c:v>
                </c:pt>
                <c:pt idx="1970">
                  <c:v>1703.1879999999999</c:v>
                </c:pt>
                <c:pt idx="1971">
                  <c:v>1703.2950000000001</c:v>
                </c:pt>
                <c:pt idx="1972">
                  <c:v>1703.0339999999999</c:v>
                </c:pt>
                <c:pt idx="1973">
                  <c:v>1702.6829999999998</c:v>
                </c:pt>
                <c:pt idx="1974">
                  <c:v>1702.1809999999998</c:v>
                </c:pt>
                <c:pt idx="1975">
                  <c:v>1701.722</c:v>
                </c:pt>
                <c:pt idx="1976">
                  <c:v>1701.4050000000011</c:v>
                </c:pt>
                <c:pt idx="1977">
                  <c:v>1701.067</c:v>
                </c:pt>
                <c:pt idx="1978">
                  <c:v>1701.1019999999999</c:v>
                </c:pt>
                <c:pt idx="1979">
                  <c:v>1700.9760000000001</c:v>
                </c:pt>
                <c:pt idx="1980">
                  <c:v>1700.6529999999998</c:v>
                </c:pt>
                <c:pt idx="1981">
                  <c:v>1699.982</c:v>
                </c:pt>
                <c:pt idx="1982">
                  <c:v>1699.8439999999998</c:v>
                </c:pt>
                <c:pt idx="1983">
                  <c:v>1699.5039999999999</c:v>
                </c:pt>
                <c:pt idx="1984">
                  <c:v>1699.001</c:v>
                </c:pt>
                <c:pt idx="1985">
                  <c:v>1698.9590000000001</c:v>
                </c:pt>
                <c:pt idx="1986">
                  <c:v>1698.9150000000011</c:v>
                </c:pt>
                <c:pt idx="1987">
                  <c:v>1697.819</c:v>
                </c:pt>
                <c:pt idx="1988">
                  <c:v>1697.9360000000001</c:v>
                </c:pt>
                <c:pt idx="1989">
                  <c:v>1697.326</c:v>
                </c:pt>
                <c:pt idx="1990">
                  <c:v>1697.6019999999999</c:v>
                </c:pt>
                <c:pt idx="1991">
                  <c:v>1697.1759999999999</c:v>
                </c:pt>
                <c:pt idx="1992">
                  <c:v>1696.595</c:v>
                </c:pt>
                <c:pt idx="1993">
                  <c:v>1696.5309999999999</c:v>
                </c:pt>
                <c:pt idx="1994">
                  <c:v>1696.1939999999956</c:v>
                </c:pt>
                <c:pt idx="1995">
                  <c:v>1695.6039999999998</c:v>
                </c:pt>
                <c:pt idx="1996">
                  <c:v>1695.5</c:v>
                </c:pt>
                <c:pt idx="1997">
                  <c:v>1695.403</c:v>
                </c:pt>
                <c:pt idx="1998">
                  <c:v>1695.1039999999998</c:v>
                </c:pt>
                <c:pt idx="1999">
                  <c:v>1694.598</c:v>
                </c:pt>
                <c:pt idx="2000">
                  <c:v>1694.6539999999998</c:v>
                </c:pt>
                <c:pt idx="2001">
                  <c:v>1694.221</c:v>
                </c:pt>
                <c:pt idx="2002">
                  <c:v>1693.9780000000001</c:v>
                </c:pt>
                <c:pt idx="2003">
                  <c:v>1693.713</c:v>
                </c:pt>
                <c:pt idx="2004">
                  <c:v>1693.4670000000001</c:v>
                </c:pt>
                <c:pt idx="2005">
                  <c:v>1693.2639999999999</c:v>
                </c:pt>
                <c:pt idx="2006">
                  <c:v>1692.9490000000001</c:v>
                </c:pt>
                <c:pt idx="2007">
                  <c:v>1692.5039999999999</c:v>
                </c:pt>
                <c:pt idx="2008">
                  <c:v>1692.3319999999999</c:v>
                </c:pt>
                <c:pt idx="2009">
                  <c:v>1692.135</c:v>
                </c:pt>
                <c:pt idx="2010">
                  <c:v>1691.777</c:v>
                </c:pt>
                <c:pt idx="2011">
                  <c:v>1691.6959999999999</c:v>
                </c:pt>
                <c:pt idx="2012">
                  <c:v>1691.345</c:v>
                </c:pt>
                <c:pt idx="2013">
                  <c:v>1691.0229999999999</c:v>
                </c:pt>
                <c:pt idx="2014">
                  <c:v>1690.779</c:v>
                </c:pt>
                <c:pt idx="2015">
                  <c:v>1690.586</c:v>
                </c:pt>
                <c:pt idx="2016">
                  <c:v>1690.22</c:v>
                </c:pt>
                <c:pt idx="2017">
                  <c:v>1690.11</c:v>
                </c:pt>
                <c:pt idx="2018">
                  <c:v>1689.713</c:v>
                </c:pt>
                <c:pt idx="2019">
                  <c:v>1689.4590000000001</c:v>
                </c:pt>
                <c:pt idx="2020">
                  <c:v>1689.0429999999999</c:v>
                </c:pt>
                <c:pt idx="2021">
                  <c:v>1689.078</c:v>
                </c:pt>
                <c:pt idx="2022">
                  <c:v>1688.665</c:v>
                </c:pt>
                <c:pt idx="2023">
                  <c:v>1688.5250000000001</c:v>
                </c:pt>
                <c:pt idx="2024">
                  <c:v>1688.3679999999999</c:v>
                </c:pt>
                <c:pt idx="2025">
                  <c:v>1687.83</c:v>
                </c:pt>
                <c:pt idx="2026">
                  <c:v>1687.328</c:v>
                </c:pt>
                <c:pt idx="2027">
                  <c:v>1687.3729999999998</c:v>
                </c:pt>
                <c:pt idx="2028">
                  <c:v>1687.0729999999999</c:v>
                </c:pt>
                <c:pt idx="2029">
                  <c:v>1686.7329999999999</c:v>
                </c:pt>
                <c:pt idx="2030">
                  <c:v>1686.472</c:v>
                </c:pt>
                <c:pt idx="2031">
                  <c:v>1685.954</c:v>
                </c:pt>
                <c:pt idx="2032">
                  <c:v>1685.9660000000001</c:v>
                </c:pt>
                <c:pt idx="2033">
                  <c:v>1685.71</c:v>
                </c:pt>
                <c:pt idx="2034">
                  <c:v>1685.4280000000001</c:v>
                </c:pt>
                <c:pt idx="2035">
                  <c:v>1685.086</c:v>
                </c:pt>
                <c:pt idx="2036">
                  <c:v>1684.826</c:v>
                </c:pt>
                <c:pt idx="2037">
                  <c:v>1684.703</c:v>
                </c:pt>
                <c:pt idx="2038">
                  <c:v>1684.3539999999998</c:v>
                </c:pt>
                <c:pt idx="2039">
                  <c:v>1684.212</c:v>
                </c:pt>
                <c:pt idx="2040">
                  <c:v>1683.742</c:v>
                </c:pt>
                <c:pt idx="2041">
                  <c:v>1683.1829999999998</c:v>
                </c:pt>
                <c:pt idx="2042">
                  <c:v>1683.58</c:v>
                </c:pt>
                <c:pt idx="2043">
                  <c:v>1683.2729999999999</c:v>
                </c:pt>
                <c:pt idx="2044">
                  <c:v>1683.3689999999999</c:v>
                </c:pt>
                <c:pt idx="2045">
                  <c:v>1683.049</c:v>
                </c:pt>
                <c:pt idx="2046">
                  <c:v>1682.576</c:v>
                </c:pt>
                <c:pt idx="2047">
                  <c:v>1682.5939999999998</c:v>
                </c:pt>
                <c:pt idx="2048">
                  <c:v>1682.0839999999998</c:v>
                </c:pt>
                <c:pt idx="2049">
                  <c:v>1682.0139999999999</c:v>
                </c:pt>
                <c:pt idx="2050">
                  <c:v>1682.085</c:v>
                </c:pt>
                <c:pt idx="2051">
                  <c:v>1681.6709999999998</c:v>
                </c:pt>
                <c:pt idx="2052">
                  <c:v>1681.271</c:v>
                </c:pt>
                <c:pt idx="2053">
                  <c:v>1681.078</c:v>
                </c:pt>
                <c:pt idx="2054">
                  <c:v>1680.8</c:v>
                </c:pt>
                <c:pt idx="2055">
                  <c:v>1680.5319999999999</c:v>
                </c:pt>
                <c:pt idx="2056">
                  <c:v>1680.557</c:v>
                </c:pt>
                <c:pt idx="2057">
                  <c:v>1680.126</c:v>
                </c:pt>
                <c:pt idx="2058">
                  <c:v>1680.377</c:v>
                </c:pt>
                <c:pt idx="2059">
                  <c:v>1679.7909999999999</c:v>
                </c:pt>
                <c:pt idx="2060">
                  <c:v>1679.721</c:v>
                </c:pt>
                <c:pt idx="2061">
                  <c:v>1679.2529999999999</c:v>
                </c:pt>
                <c:pt idx="2062">
                  <c:v>1678.83</c:v>
                </c:pt>
                <c:pt idx="2063">
                  <c:v>1679.0609999999999</c:v>
                </c:pt>
                <c:pt idx="2064">
                  <c:v>1678.6639999999998</c:v>
                </c:pt>
                <c:pt idx="2065">
                  <c:v>1678.4560000000001</c:v>
                </c:pt>
                <c:pt idx="2066">
                  <c:v>1678.202</c:v>
                </c:pt>
                <c:pt idx="2067">
                  <c:v>1678.0050000000001</c:v>
                </c:pt>
                <c:pt idx="2068">
                  <c:v>1677.6839999999963</c:v>
                </c:pt>
                <c:pt idx="2069">
                  <c:v>1677.7570000000001</c:v>
                </c:pt>
                <c:pt idx="2070">
                  <c:v>1677.318</c:v>
                </c:pt>
                <c:pt idx="2071">
                  <c:v>1677.3219999999999</c:v>
                </c:pt>
                <c:pt idx="2072">
                  <c:v>1676.6849999999956</c:v>
                </c:pt>
                <c:pt idx="2073">
                  <c:v>1677.136</c:v>
                </c:pt>
                <c:pt idx="2074">
                  <c:v>1676.5060000000001</c:v>
                </c:pt>
                <c:pt idx="2075">
                  <c:v>1676.6109999999999</c:v>
                </c:pt>
                <c:pt idx="2076">
                  <c:v>1676.0150000000001</c:v>
                </c:pt>
                <c:pt idx="2077">
                  <c:v>1675.7239999999999</c:v>
                </c:pt>
                <c:pt idx="2078">
                  <c:v>1675.6989999999998</c:v>
                </c:pt>
                <c:pt idx="2079">
                  <c:v>1675.912</c:v>
                </c:pt>
                <c:pt idx="2080">
                  <c:v>1675.5150000000001</c:v>
                </c:pt>
                <c:pt idx="2081">
                  <c:v>1675.4010000000001</c:v>
                </c:pt>
                <c:pt idx="2082">
                  <c:v>1675.1409999999998</c:v>
                </c:pt>
                <c:pt idx="2083">
                  <c:v>1674.5729999999999</c:v>
                </c:pt>
                <c:pt idx="2084">
                  <c:v>1674.442</c:v>
                </c:pt>
                <c:pt idx="2085">
                  <c:v>1674.3389999999999</c:v>
                </c:pt>
                <c:pt idx="2086">
                  <c:v>1673.79</c:v>
                </c:pt>
                <c:pt idx="2087">
                  <c:v>1673.818</c:v>
                </c:pt>
                <c:pt idx="2088">
                  <c:v>1673.5219999999999</c:v>
                </c:pt>
                <c:pt idx="2089">
                  <c:v>1673.1</c:v>
                </c:pt>
                <c:pt idx="2090">
                  <c:v>1673.3709999999999</c:v>
                </c:pt>
                <c:pt idx="2091">
                  <c:v>1673.066</c:v>
                </c:pt>
                <c:pt idx="2092">
                  <c:v>1673.0170000000001</c:v>
                </c:pt>
                <c:pt idx="2093">
                  <c:v>1672.7380000000001</c:v>
                </c:pt>
                <c:pt idx="2094">
                  <c:v>1672.585</c:v>
                </c:pt>
                <c:pt idx="2095">
                  <c:v>1671.704</c:v>
                </c:pt>
                <c:pt idx="2096">
                  <c:v>1671.768</c:v>
                </c:pt>
                <c:pt idx="2097">
                  <c:v>1671.6119999999999</c:v>
                </c:pt>
                <c:pt idx="2098">
                  <c:v>1671.4349999999999</c:v>
                </c:pt>
                <c:pt idx="2099">
                  <c:v>1671.213</c:v>
                </c:pt>
                <c:pt idx="2100">
                  <c:v>1670.8709999999999</c:v>
                </c:pt>
                <c:pt idx="2101">
                  <c:v>1670.7249999999999</c:v>
                </c:pt>
                <c:pt idx="2102">
                  <c:v>1670.347</c:v>
                </c:pt>
                <c:pt idx="2103">
                  <c:v>1669.9939999999999</c:v>
                </c:pt>
                <c:pt idx="2104">
                  <c:v>1669.2180000000001</c:v>
                </c:pt>
                <c:pt idx="2105">
                  <c:v>1669.4770000000001</c:v>
                </c:pt>
                <c:pt idx="2106">
                  <c:v>1669.6019999999999</c:v>
                </c:pt>
                <c:pt idx="2107">
                  <c:v>1669.2619999999999</c:v>
                </c:pt>
                <c:pt idx="2108">
                  <c:v>1668.816</c:v>
                </c:pt>
                <c:pt idx="2109">
                  <c:v>1668.2629999999999</c:v>
                </c:pt>
                <c:pt idx="2110">
                  <c:v>1668.3579999999999</c:v>
                </c:pt>
                <c:pt idx="2111">
                  <c:v>1667.9290000000001</c:v>
                </c:pt>
                <c:pt idx="2112">
                  <c:v>1667.3789999999999</c:v>
                </c:pt>
                <c:pt idx="2113">
                  <c:v>1667.6399999999999</c:v>
                </c:pt>
                <c:pt idx="2114">
                  <c:v>1667.4670000000001</c:v>
                </c:pt>
                <c:pt idx="2115">
                  <c:v>1666.9590000000001</c:v>
                </c:pt>
                <c:pt idx="2116">
                  <c:v>1666.7950000000001</c:v>
                </c:pt>
                <c:pt idx="2117">
                  <c:v>1666.48</c:v>
                </c:pt>
                <c:pt idx="2118">
                  <c:v>1666.2550000000001</c:v>
                </c:pt>
                <c:pt idx="2119">
                  <c:v>1665.8829999999998</c:v>
                </c:pt>
                <c:pt idx="2120">
                  <c:v>1665.5219999999999</c:v>
                </c:pt>
                <c:pt idx="2121">
                  <c:v>1665.3739999999998</c:v>
                </c:pt>
                <c:pt idx="2122">
                  <c:v>1664.8389999999999</c:v>
                </c:pt>
                <c:pt idx="2123">
                  <c:v>1664.703</c:v>
                </c:pt>
                <c:pt idx="2124">
                  <c:v>1664.4870000000001</c:v>
                </c:pt>
                <c:pt idx="2125">
                  <c:v>1664.3969999999999</c:v>
                </c:pt>
                <c:pt idx="2126">
                  <c:v>1664.3389999999999</c:v>
                </c:pt>
                <c:pt idx="2127">
                  <c:v>1664.067</c:v>
                </c:pt>
                <c:pt idx="2128">
                  <c:v>1663.5509999999999</c:v>
                </c:pt>
                <c:pt idx="2129">
                  <c:v>1663.09</c:v>
                </c:pt>
                <c:pt idx="2130">
                  <c:v>1663.489</c:v>
                </c:pt>
                <c:pt idx="2131">
                  <c:v>1662.85</c:v>
                </c:pt>
                <c:pt idx="2132">
                  <c:v>1662.4749999999999</c:v>
                </c:pt>
                <c:pt idx="2133">
                  <c:v>1662.6019999999999</c:v>
                </c:pt>
                <c:pt idx="2134">
                  <c:v>1662.4460000000001</c:v>
                </c:pt>
                <c:pt idx="2135">
                  <c:v>1661.846</c:v>
                </c:pt>
                <c:pt idx="2136">
                  <c:v>1661.7650000000001</c:v>
                </c:pt>
                <c:pt idx="2137">
                  <c:v>1661.403</c:v>
                </c:pt>
                <c:pt idx="2138">
                  <c:v>1661.2460000000001</c:v>
                </c:pt>
                <c:pt idx="2139">
                  <c:v>1660.721</c:v>
                </c:pt>
                <c:pt idx="2140">
                  <c:v>1661.0609999999999</c:v>
                </c:pt>
                <c:pt idx="2141">
                  <c:v>1660.1779999999999</c:v>
                </c:pt>
                <c:pt idx="2142">
                  <c:v>1660.0539999999999</c:v>
                </c:pt>
                <c:pt idx="2143">
                  <c:v>1659.6819999999998</c:v>
                </c:pt>
                <c:pt idx="2144">
                  <c:v>1659.204</c:v>
                </c:pt>
                <c:pt idx="2145">
                  <c:v>1659.057</c:v>
                </c:pt>
                <c:pt idx="2146">
                  <c:v>1658.7950000000001</c:v>
                </c:pt>
                <c:pt idx="2147">
                  <c:v>1658.62</c:v>
                </c:pt>
                <c:pt idx="2148">
                  <c:v>1658.1949999999956</c:v>
                </c:pt>
                <c:pt idx="2149">
                  <c:v>1657.7470000000001</c:v>
                </c:pt>
                <c:pt idx="2150">
                  <c:v>1657.482</c:v>
                </c:pt>
                <c:pt idx="2151">
                  <c:v>1657.2909999999999</c:v>
                </c:pt>
                <c:pt idx="2152">
                  <c:v>1657.0309999999999</c:v>
                </c:pt>
                <c:pt idx="2153">
                  <c:v>1656.453</c:v>
                </c:pt>
                <c:pt idx="2154">
                  <c:v>1656.549</c:v>
                </c:pt>
                <c:pt idx="2155">
                  <c:v>1655.856</c:v>
                </c:pt>
                <c:pt idx="2156">
                  <c:v>1655.6699999999998</c:v>
                </c:pt>
                <c:pt idx="2157">
                  <c:v>1655.7190000000001</c:v>
                </c:pt>
                <c:pt idx="2158">
                  <c:v>1655.1209999999999</c:v>
                </c:pt>
                <c:pt idx="2159">
                  <c:v>1655.1079999999999</c:v>
                </c:pt>
                <c:pt idx="2160">
                  <c:v>1654.4260000000011</c:v>
                </c:pt>
                <c:pt idx="2161">
                  <c:v>1654.595</c:v>
                </c:pt>
                <c:pt idx="2162">
                  <c:v>1653.86</c:v>
                </c:pt>
                <c:pt idx="2163">
                  <c:v>1653.6799999999998</c:v>
                </c:pt>
                <c:pt idx="2164">
                  <c:v>1653.7360000000001</c:v>
                </c:pt>
                <c:pt idx="2165">
                  <c:v>1653.4280000000001</c:v>
                </c:pt>
                <c:pt idx="2166">
                  <c:v>1652.7739999999999</c:v>
                </c:pt>
                <c:pt idx="2167">
                  <c:v>1652.4949999999999</c:v>
                </c:pt>
                <c:pt idx="2168">
                  <c:v>1651.982</c:v>
                </c:pt>
                <c:pt idx="2169">
                  <c:v>1651.6619999999998</c:v>
                </c:pt>
                <c:pt idx="2170">
                  <c:v>1650.913</c:v>
                </c:pt>
                <c:pt idx="2171">
                  <c:v>1650.4770000000001</c:v>
                </c:pt>
                <c:pt idx="2172">
                  <c:v>1649.9</c:v>
                </c:pt>
                <c:pt idx="2173">
                  <c:v>1649.4180000000001</c:v>
                </c:pt>
                <c:pt idx="2174">
                  <c:v>1649.48</c:v>
                </c:pt>
                <c:pt idx="2175">
                  <c:v>1648.9260000000011</c:v>
                </c:pt>
                <c:pt idx="2176">
                  <c:v>1648.607</c:v>
                </c:pt>
                <c:pt idx="2177">
                  <c:v>1647.4970000000001</c:v>
                </c:pt>
                <c:pt idx="2178">
                  <c:v>1647.6439999999998</c:v>
                </c:pt>
                <c:pt idx="2179">
                  <c:v>1646.875</c:v>
                </c:pt>
                <c:pt idx="2180">
                  <c:v>1647.0839999999998</c:v>
                </c:pt>
                <c:pt idx="2181">
                  <c:v>1646.0719999999999</c:v>
                </c:pt>
                <c:pt idx="2182">
                  <c:v>1645.549</c:v>
                </c:pt>
                <c:pt idx="2183">
                  <c:v>1644.8799999999999</c:v>
                </c:pt>
                <c:pt idx="2184">
                  <c:v>1555.146</c:v>
                </c:pt>
                <c:pt idx="2185">
                  <c:v>1555.3989999999999</c:v>
                </c:pt>
                <c:pt idx="2186">
                  <c:v>1553.8619999999999</c:v>
                </c:pt>
                <c:pt idx="2187">
                  <c:v>1553.7629999999999</c:v>
                </c:pt>
                <c:pt idx="2188">
                  <c:v>1553.3429999999998</c:v>
                </c:pt>
                <c:pt idx="2189">
                  <c:v>1553.473</c:v>
                </c:pt>
                <c:pt idx="2190">
                  <c:v>1553.1339999999998</c:v>
                </c:pt>
                <c:pt idx="2191">
                  <c:v>1553.05</c:v>
                </c:pt>
                <c:pt idx="2192">
                  <c:v>1553.3789999999999</c:v>
                </c:pt>
                <c:pt idx="2193">
                  <c:v>1553.6689999999999</c:v>
                </c:pt>
                <c:pt idx="2194">
                  <c:v>1553.6289999999999</c:v>
                </c:pt>
                <c:pt idx="2195">
                  <c:v>1553.9680000000001</c:v>
                </c:pt>
                <c:pt idx="2196">
                  <c:v>1554.26</c:v>
                </c:pt>
                <c:pt idx="2197">
                  <c:v>1554.3839999999998</c:v>
                </c:pt>
                <c:pt idx="2198">
                  <c:v>1554.328</c:v>
                </c:pt>
                <c:pt idx="2199">
                  <c:v>1554.471</c:v>
                </c:pt>
                <c:pt idx="2200">
                  <c:v>1554.953</c:v>
                </c:pt>
                <c:pt idx="2201">
                  <c:v>1554.7809999999999</c:v>
                </c:pt>
                <c:pt idx="2202">
                  <c:v>1555.28</c:v>
                </c:pt>
                <c:pt idx="2203">
                  <c:v>1555.501</c:v>
                </c:pt>
                <c:pt idx="2204">
                  <c:v>1555.8989999999999</c:v>
                </c:pt>
                <c:pt idx="2205">
                  <c:v>1555.923</c:v>
                </c:pt>
                <c:pt idx="2206">
                  <c:v>1555.982</c:v>
                </c:pt>
                <c:pt idx="2207">
                  <c:v>1555.797</c:v>
                </c:pt>
                <c:pt idx="2208">
                  <c:v>1556.2429999999999</c:v>
                </c:pt>
                <c:pt idx="2209">
                  <c:v>1556.1719999999998</c:v>
                </c:pt>
                <c:pt idx="2210">
                  <c:v>1556.6019999999999</c:v>
                </c:pt>
                <c:pt idx="2211">
                  <c:v>1556.8909999999998</c:v>
                </c:pt>
                <c:pt idx="2212">
                  <c:v>1556.826</c:v>
                </c:pt>
                <c:pt idx="2213">
                  <c:v>1557.1539999999998</c:v>
                </c:pt>
                <c:pt idx="2214">
                  <c:v>1557.251</c:v>
                </c:pt>
                <c:pt idx="2215">
                  <c:v>1557.6809999999998</c:v>
                </c:pt>
                <c:pt idx="2216">
                  <c:v>1557.6039999999998</c:v>
                </c:pt>
                <c:pt idx="2217">
                  <c:v>1557.713</c:v>
                </c:pt>
                <c:pt idx="2218">
                  <c:v>1557.8989999999999</c:v>
                </c:pt>
                <c:pt idx="2219">
                  <c:v>1557.971</c:v>
                </c:pt>
                <c:pt idx="2220">
                  <c:v>1558.403</c:v>
                </c:pt>
                <c:pt idx="2221">
                  <c:v>1558.105</c:v>
                </c:pt>
                <c:pt idx="2222">
                  <c:v>1558.3409999999999</c:v>
                </c:pt>
                <c:pt idx="2223">
                  <c:v>1558.7339999999999</c:v>
                </c:pt>
                <c:pt idx="2224">
                  <c:v>1558.5639999999999</c:v>
                </c:pt>
                <c:pt idx="2225">
                  <c:v>1558.4360000000001</c:v>
                </c:pt>
                <c:pt idx="2226">
                  <c:v>1559.079</c:v>
                </c:pt>
                <c:pt idx="2227">
                  <c:v>1558.8029999999999</c:v>
                </c:pt>
                <c:pt idx="2228">
                  <c:v>1558.826</c:v>
                </c:pt>
                <c:pt idx="2229">
                  <c:v>1558.9170000000001</c:v>
                </c:pt>
                <c:pt idx="2230">
                  <c:v>1558.998</c:v>
                </c:pt>
                <c:pt idx="2231">
                  <c:v>1559.028</c:v>
                </c:pt>
                <c:pt idx="2232">
                  <c:v>1559.259</c:v>
                </c:pt>
                <c:pt idx="2233">
                  <c:v>1559.1599999999999</c:v>
                </c:pt>
                <c:pt idx="2234">
                  <c:v>1559.2670000000001</c:v>
                </c:pt>
                <c:pt idx="2235">
                  <c:v>1559.29</c:v>
                </c:pt>
                <c:pt idx="2236">
                  <c:v>1559.5039999999999</c:v>
                </c:pt>
                <c:pt idx="2237">
                  <c:v>1559.5629999999999</c:v>
                </c:pt>
                <c:pt idx="2238">
                  <c:v>1559.498</c:v>
                </c:pt>
                <c:pt idx="2239">
                  <c:v>1559.5029999999999</c:v>
                </c:pt>
                <c:pt idx="2240">
                  <c:v>1559.4190000000001</c:v>
                </c:pt>
                <c:pt idx="2241">
                  <c:v>1559.568</c:v>
                </c:pt>
                <c:pt idx="2242">
                  <c:v>1559.835</c:v>
                </c:pt>
                <c:pt idx="2243">
                  <c:v>1559.7460000000001</c:v>
                </c:pt>
                <c:pt idx="2244">
                  <c:v>1559.6619999999998</c:v>
                </c:pt>
                <c:pt idx="2245">
                  <c:v>1559.7380000000001</c:v>
                </c:pt>
                <c:pt idx="2246">
                  <c:v>1559.3619999999999</c:v>
                </c:pt>
                <c:pt idx="2247">
                  <c:v>1559.5550000000001</c:v>
                </c:pt>
                <c:pt idx="2248">
                  <c:v>1559.5829999999999</c:v>
                </c:pt>
                <c:pt idx="2249">
                  <c:v>1559.903</c:v>
                </c:pt>
                <c:pt idx="2250">
                  <c:v>1559.8839999999998</c:v>
                </c:pt>
                <c:pt idx="2251">
                  <c:v>1559.8939999999998</c:v>
                </c:pt>
                <c:pt idx="2252">
                  <c:v>1559.5170000000001</c:v>
                </c:pt>
                <c:pt idx="2253">
                  <c:v>1559.586</c:v>
                </c:pt>
                <c:pt idx="2254">
                  <c:v>1559.4749999999999</c:v>
                </c:pt>
                <c:pt idx="2255">
                  <c:v>1559.452</c:v>
                </c:pt>
                <c:pt idx="2256">
                  <c:v>1559.482</c:v>
                </c:pt>
                <c:pt idx="2257">
                  <c:v>1559.346</c:v>
                </c:pt>
                <c:pt idx="2258">
                  <c:v>1559.2260000000001</c:v>
                </c:pt>
                <c:pt idx="2259">
                  <c:v>1559.298</c:v>
                </c:pt>
                <c:pt idx="2260">
                  <c:v>1558.8489999999999</c:v>
                </c:pt>
                <c:pt idx="2261">
                  <c:v>1558.867</c:v>
                </c:pt>
                <c:pt idx="2262">
                  <c:v>1559.0309999999999</c:v>
                </c:pt>
                <c:pt idx="2263">
                  <c:v>1558.7539999999999</c:v>
                </c:pt>
                <c:pt idx="2264">
                  <c:v>1558.5639999999999</c:v>
                </c:pt>
                <c:pt idx="2265">
                  <c:v>1558.4080000000001</c:v>
                </c:pt>
                <c:pt idx="2266">
                  <c:v>1558.326</c:v>
                </c:pt>
                <c:pt idx="2267">
                  <c:v>1557.748</c:v>
                </c:pt>
                <c:pt idx="2268">
                  <c:v>1558.3219999999999</c:v>
                </c:pt>
                <c:pt idx="2269">
                  <c:v>1557.9839999999999</c:v>
                </c:pt>
                <c:pt idx="2270">
                  <c:v>1557.1839999999963</c:v>
                </c:pt>
                <c:pt idx="2271">
                  <c:v>1515.7819999999999</c:v>
                </c:pt>
                <c:pt idx="2272">
                  <c:v>1511.6469999999999</c:v>
                </c:pt>
                <c:pt idx="2273">
                  <c:v>1510.472</c:v>
                </c:pt>
                <c:pt idx="2274">
                  <c:v>1509.645</c:v>
                </c:pt>
                <c:pt idx="2275">
                  <c:v>1509.2049999999999</c:v>
                </c:pt>
              </c:numCache>
            </c:numRef>
          </c:yVal>
        </c:ser>
        <c:ser>
          <c:idx val="1"/>
          <c:order val="1"/>
          <c:tx>
            <c:v>Simulation</c:v>
          </c:tx>
          <c:marker>
            <c:symbol val="none"/>
          </c:marker>
          <c:xVal>
            <c:numRef>
              <c:f>SIMULATION!$A$3:$A$23</c:f>
              <c:numCache>
                <c:formatCode>General</c:formatCode>
                <c:ptCount val="21"/>
                <c:pt idx="0">
                  <c:v>0</c:v>
                </c:pt>
                <c:pt idx="1">
                  <c:v>1.4994999999999952</c:v>
                </c:pt>
                <c:pt idx="2">
                  <c:v>2.9989999999999997</c:v>
                </c:pt>
                <c:pt idx="3">
                  <c:v>4.4984999999999999</c:v>
                </c:pt>
                <c:pt idx="4">
                  <c:v>5.9980000000000002</c:v>
                </c:pt>
                <c:pt idx="5">
                  <c:v>7.4974999999999996</c:v>
                </c:pt>
                <c:pt idx="6">
                  <c:v>8.9970000000000034</c:v>
                </c:pt>
                <c:pt idx="7">
                  <c:v>10.496500000000006</c:v>
                </c:pt>
                <c:pt idx="8">
                  <c:v>11.996</c:v>
                </c:pt>
                <c:pt idx="9">
                  <c:v>13.495500000000026</c:v>
                </c:pt>
                <c:pt idx="10">
                  <c:v>14.995000000000006</c:v>
                </c:pt>
                <c:pt idx="11">
                  <c:v>16.494499999999931</c:v>
                </c:pt>
                <c:pt idx="12">
                  <c:v>17.994</c:v>
                </c:pt>
                <c:pt idx="13">
                  <c:v>19.493499999999916</c:v>
                </c:pt>
                <c:pt idx="14">
                  <c:v>20.992999999999931</c:v>
                </c:pt>
                <c:pt idx="15">
                  <c:v>22.492499999999904</c:v>
                </c:pt>
                <c:pt idx="16">
                  <c:v>23.991999999999987</c:v>
                </c:pt>
                <c:pt idx="17">
                  <c:v>25.491499999999924</c:v>
                </c:pt>
                <c:pt idx="18">
                  <c:v>26.991</c:v>
                </c:pt>
                <c:pt idx="19">
                  <c:v>28.490499999999916</c:v>
                </c:pt>
                <c:pt idx="20">
                  <c:v>29.99</c:v>
                </c:pt>
              </c:numCache>
            </c:numRef>
          </c:xVal>
          <c:yVal>
            <c:numRef>
              <c:f>SIMULATION!$B$3:$B$23</c:f>
              <c:numCache>
                <c:formatCode>General</c:formatCode>
                <c:ptCount val="21"/>
                <c:pt idx="0">
                  <c:v>0</c:v>
                </c:pt>
                <c:pt idx="1">
                  <c:v>209.505</c:v>
                </c:pt>
                <c:pt idx="2">
                  <c:v>408.7</c:v>
                </c:pt>
                <c:pt idx="3">
                  <c:v>598.40099999999939</c:v>
                </c:pt>
                <c:pt idx="4">
                  <c:v>778.28099999999995</c:v>
                </c:pt>
                <c:pt idx="5">
                  <c:v>944.024</c:v>
                </c:pt>
                <c:pt idx="6" formatCode="0.00E+00">
                  <c:v>1091.05</c:v>
                </c:pt>
                <c:pt idx="7" formatCode="0.00E+00">
                  <c:v>1219.1699999999998</c:v>
                </c:pt>
                <c:pt idx="8" formatCode="0.00E+00">
                  <c:v>1330.96</c:v>
                </c:pt>
                <c:pt idx="9" formatCode="0.00E+00">
                  <c:v>1428.54</c:v>
                </c:pt>
                <c:pt idx="10" formatCode="0.00E+00">
                  <c:v>1513.56</c:v>
                </c:pt>
                <c:pt idx="11" formatCode="0.00E+00">
                  <c:v>1586.3899999999999</c:v>
                </c:pt>
                <c:pt idx="12" formatCode="0.00E+00">
                  <c:v>1647.84</c:v>
                </c:pt>
                <c:pt idx="13" formatCode="0.00E+00">
                  <c:v>1697.95</c:v>
                </c:pt>
                <c:pt idx="14" formatCode="0.00E+00">
                  <c:v>1736.85</c:v>
                </c:pt>
                <c:pt idx="15" formatCode="0.00E+00">
                  <c:v>1761.84</c:v>
                </c:pt>
                <c:pt idx="16" formatCode="0.00E+00">
                  <c:v>1768.98</c:v>
                </c:pt>
                <c:pt idx="17" formatCode="0.00E+00">
                  <c:v>1759.46</c:v>
                </c:pt>
                <c:pt idx="18" formatCode="0.00E+00">
                  <c:v>1742.6899999999998</c:v>
                </c:pt>
                <c:pt idx="19" formatCode="0.00E+00">
                  <c:v>1724.24</c:v>
                </c:pt>
                <c:pt idx="20" formatCode="0.00E+00">
                  <c:v>1706.4</c:v>
                </c:pt>
              </c:numCache>
            </c:numRef>
          </c:yVal>
        </c:ser>
        <c:axId val="109234048"/>
        <c:axId val="109322240"/>
      </c:scatterChart>
      <c:valAx>
        <c:axId val="109234048"/>
        <c:scaling>
          <c:orientation val="minMax"/>
        </c:scaling>
        <c:axPos val="b"/>
        <c:title>
          <c:tx>
            <c:rich>
              <a:bodyPr/>
              <a:lstStyle/>
              <a:p>
                <a:pPr>
                  <a:defRPr sz="1400"/>
                </a:pPr>
                <a:r>
                  <a:rPr lang="en-US" sz="1400"/>
                  <a:t>Displacement (mm)</a:t>
                </a:r>
              </a:p>
            </c:rich>
          </c:tx>
          <c:layout/>
        </c:title>
        <c:numFmt formatCode="General" sourceLinked="1"/>
        <c:majorTickMark val="in"/>
        <c:tickLblPos val="nextTo"/>
        <c:crossAx val="109322240"/>
        <c:crosses val="autoZero"/>
        <c:crossBetween val="midCat"/>
      </c:valAx>
      <c:valAx>
        <c:axId val="109322240"/>
        <c:scaling>
          <c:orientation val="minMax"/>
          <c:max val="1800"/>
          <c:min val="0"/>
        </c:scaling>
        <c:axPos val="l"/>
        <c:title>
          <c:tx>
            <c:rich>
              <a:bodyPr/>
              <a:lstStyle/>
              <a:p>
                <a:pPr>
                  <a:defRPr sz="1400"/>
                </a:pPr>
                <a:r>
                  <a:rPr lang="en-US" sz="1400"/>
                  <a:t>Load (N)</a:t>
                </a:r>
              </a:p>
            </c:rich>
          </c:tx>
          <c:layout/>
        </c:title>
        <c:numFmt formatCode="General" sourceLinked="1"/>
        <c:majorTickMark val="in"/>
        <c:tickLblPos val="nextTo"/>
        <c:txPr>
          <a:bodyPr/>
          <a:lstStyle/>
          <a:p>
            <a:pPr>
              <a:defRPr sz="1400"/>
            </a:pPr>
            <a:endParaRPr lang="en-US"/>
          </a:p>
        </c:txPr>
        <c:crossAx val="109234048"/>
        <c:crosses val="autoZero"/>
        <c:crossBetween val="midCat"/>
      </c:valAx>
    </c:plotArea>
    <c:legend>
      <c:legendPos val="r"/>
      <c:layout/>
      <c:txPr>
        <a:bodyPr/>
        <a:lstStyle/>
        <a:p>
          <a:pPr>
            <a:defRPr sz="1400"/>
          </a:pPr>
          <a:endParaRPr lang="en-US"/>
        </a:p>
      </c:txPr>
    </c:legend>
    <c:plotVisOnly val="1"/>
  </c:chart>
  <c:txPr>
    <a:bodyPr/>
    <a:lstStyle/>
    <a:p>
      <a:pPr>
        <a:defRPr sz="1600"/>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9.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91.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3.wmf"/></Relationships>
</file>

<file path=ppt/drawings/_rels/vmlDrawing14.vml.rels><?xml version="1.0" encoding="UTF-8" standalone="yes"?>
<Relationships xmlns="http://schemas.openxmlformats.org/package/2006/relationships"><Relationship Id="rId8" Type="http://schemas.openxmlformats.org/officeDocument/2006/relationships/image" Target="../media/image106.wmf"/><Relationship Id="rId3" Type="http://schemas.openxmlformats.org/officeDocument/2006/relationships/image" Target="../media/image101.wmf"/><Relationship Id="rId7" Type="http://schemas.openxmlformats.org/officeDocument/2006/relationships/image" Target="../media/image105.wmf"/><Relationship Id="rId2" Type="http://schemas.openxmlformats.org/officeDocument/2006/relationships/image" Target="../media/image100.wmf"/><Relationship Id="rId1" Type="http://schemas.openxmlformats.org/officeDocument/2006/relationships/image" Target="../media/image99.wmf"/><Relationship Id="rId6" Type="http://schemas.openxmlformats.org/officeDocument/2006/relationships/image" Target="../media/image104.wmf"/><Relationship Id="rId11" Type="http://schemas.openxmlformats.org/officeDocument/2006/relationships/image" Target="../media/image109.wmf"/><Relationship Id="rId5" Type="http://schemas.openxmlformats.org/officeDocument/2006/relationships/image" Target="../media/image103.wmf"/><Relationship Id="rId10" Type="http://schemas.openxmlformats.org/officeDocument/2006/relationships/image" Target="../media/image108.wmf"/><Relationship Id="rId4" Type="http://schemas.openxmlformats.org/officeDocument/2006/relationships/image" Target="../media/image102.wmf"/><Relationship Id="rId9" Type="http://schemas.openxmlformats.org/officeDocument/2006/relationships/image" Target="../media/image107.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22.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2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63.wmf"/><Relationship Id="rId13" Type="http://schemas.openxmlformats.org/officeDocument/2006/relationships/image" Target="../media/image68.wmf"/><Relationship Id="rId3" Type="http://schemas.openxmlformats.org/officeDocument/2006/relationships/image" Target="../media/image58.wmf"/><Relationship Id="rId7" Type="http://schemas.openxmlformats.org/officeDocument/2006/relationships/image" Target="../media/image62.wmf"/><Relationship Id="rId12" Type="http://schemas.openxmlformats.org/officeDocument/2006/relationships/image" Target="../media/image67.wmf"/><Relationship Id="rId2" Type="http://schemas.openxmlformats.org/officeDocument/2006/relationships/image" Target="../media/image57.wmf"/><Relationship Id="rId1" Type="http://schemas.openxmlformats.org/officeDocument/2006/relationships/image" Target="../media/image56.wmf"/><Relationship Id="rId6" Type="http://schemas.openxmlformats.org/officeDocument/2006/relationships/image" Target="../media/image61.wmf"/><Relationship Id="rId11" Type="http://schemas.openxmlformats.org/officeDocument/2006/relationships/image" Target="../media/image66.wmf"/><Relationship Id="rId5" Type="http://schemas.openxmlformats.org/officeDocument/2006/relationships/image" Target="../media/image60.wmf"/><Relationship Id="rId10" Type="http://schemas.openxmlformats.org/officeDocument/2006/relationships/image" Target="../media/image65.wmf"/><Relationship Id="rId4" Type="http://schemas.openxmlformats.org/officeDocument/2006/relationships/image" Target="../media/image59.wmf"/><Relationship Id="rId9" Type="http://schemas.openxmlformats.org/officeDocument/2006/relationships/image" Target="../media/image64.wmf"/><Relationship Id="rId14" Type="http://schemas.openxmlformats.org/officeDocument/2006/relationships/image" Target="../media/image69.w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73.wmf"/><Relationship Id="rId3" Type="http://schemas.openxmlformats.org/officeDocument/2006/relationships/image" Target="../media/image68.wmf"/><Relationship Id="rId7" Type="http://schemas.openxmlformats.org/officeDocument/2006/relationships/image" Target="../media/image64.wmf"/><Relationship Id="rId12" Type="http://schemas.openxmlformats.org/officeDocument/2006/relationships/image" Target="../media/image76.wmf"/><Relationship Id="rId2" Type="http://schemas.openxmlformats.org/officeDocument/2006/relationships/image" Target="../media/image71.wmf"/><Relationship Id="rId1" Type="http://schemas.openxmlformats.org/officeDocument/2006/relationships/image" Target="../media/image70.wmf"/><Relationship Id="rId6" Type="http://schemas.openxmlformats.org/officeDocument/2006/relationships/image" Target="../media/image60.wmf"/><Relationship Id="rId11" Type="http://schemas.openxmlformats.org/officeDocument/2006/relationships/image" Target="../media/image75.wmf"/><Relationship Id="rId5" Type="http://schemas.openxmlformats.org/officeDocument/2006/relationships/image" Target="../media/image57.wmf"/><Relationship Id="rId10" Type="http://schemas.openxmlformats.org/officeDocument/2006/relationships/image" Target="../media/image61.wmf"/><Relationship Id="rId4" Type="http://schemas.openxmlformats.org/officeDocument/2006/relationships/image" Target="../media/image72.wmf"/><Relationship Id="rId9" Type="http://schemas.openxmlformats.org/officeDocument/2006/relationships/image" Target="../media/image7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9.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image" Target="../media/image81.wmf"/><Relationship Id="rId1" Type="http://schemas.openxmlformats.org/officeDocument/2006/relationships/image" Target="../media/image80.wmf"/><Relationship Id="rId5" Type="http://schemas.openxmlformats.org/officeDocument/2006/relationships/image" Target="../media/image84.wmf"/><Relationship Id="rId4" Type="http://schemas.openxmlformats.org/officeDocument/2006/relationships/image" Target="../media/image83.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675650-3219-4EDD-901A-EFEC2262AE59}" type="datetimeFigureOut">
              <a:rPr lang="en-US" smtClean="0"/>
              <a:pPr/>
              <a:t>4/25/2012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481815-2E91-4FB4-892C-0A8BA96BCEAD}"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p:spPr>
        <p:txBody>
          <a:bodyPr/>
          <a:lstStyle/>
          <a:p>
            <a:endParaRPr lang="en-US" smtClean="0"/>
          </a:p>
        </p:txBody>
      </p:sp>
      <p:sp>
        <p:nvSpPr>
          <p:cNvPr id="17412" name="Slide Number Placeholder 3"/>
          <p:cNvSpPr>
            <a:spLocks noGrp="1"/>
          </p:cNvSpPr>
          <p:nvPr>
            <p:ph type="sldNum" sz="quarter" idx="5"/>
          </p:nvPr>
        </p:nvSpPr>
        <p:spPr>
          <a:noFill/>
        </p:spPr>
        <p:txBody>
          <a:bodyPr/>
          <a:lstStyle/>
          <a:p>
            <a:fld id="{6A40B78D-01D2-4E53-A8C4-6B70796DA969}" type="slidenum">
              <a:rPr lang="en-US" smtClean="0"/>
              <a:pPr/>
              <a:t>2</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p:txBody>
          <a:bodyPr/>
          <a:lstStyle/>
          <a:p>
            <a:pPr>
              <a:defRPr/>
            </a:pPr>
            <a:fld id="{63766061-6792-4CB7-8F6B-0DFFB5C5F7B0}" type="slidenum">
              <a:rPr lang="en-US" smtClean="0"/>
              <a:pPr>
                <a:defRPr/>
              </a:pPr>
              <a:t>3</a:t>
            </a:fld>
            <a:endParaRPr lang="en-US" smtClean="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C33802D-7564-446F-B6F8-321B73B21E18}" type="slidenum">
              <a:rPr lang="en-US" smtClean="0"/>
              <a:pPr>
                <a:defRPr/>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47126E-D3E7-4D09-86D3-A7121038EE17}" type="slidenum">
              <a:rPr lang="en-US" smtClean="0"/>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35E329-78D5-4A63-B790-D25E81DA6E64}" type="slidenum">
              <a:rPr lang="en-US"/>
              <a:pPr/>
              <a:t>15</a:t>
            </a:fld>
            <a:endParaRPr lang="en-US"/>
          </a:p>
        </p:txBody>
      </p:sp>
      <p:sp>
        <p:nvSpPr>
          <p:cNvPr id="15362" name="Rectangle 2"/>
          <p:cNvSpPr>
            <a:spLocks noGrp="1" noRot="1" noChangeAspect="1" noChangeArrowheads="1" noTextEdit="1"/>
          </p:cNvSpPr>
          <p:nvPr>
            <p:ph type="sldImg"/>
          </p:nvPr>
        </p:nvSpPr>
        <p:spPr>
          <a:xfrm>
            <a:off x="1154410" y="684862"/>
            <a:ext cx="4549181" cy="3429000"/>
          </a:xfrm>
          <a:ln/>
        </p:spPr>
      </p:sp>
      <p:sp>
        <p:nvSpPr>
          <p:cNvPr id="15363" name="Rectangle 3"/>
          <p:cNvSpPr>
            <a:spLocks noGrp="1" noChangeArrowheads="1"/>
          </p:cNvSpPr>
          <p:nvPr>
            <p:ph type="body" idx="1"/>
          </p:nvPr>
        </p:nvSpPr>
        <p:spPr>
          <a:xfrm>
            <a:off x="686112" y="4343713"/>
            <a:ext cx="5485778" cy="4115425"/>
          </a:xfrm>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AC7E35-408B-49B6-8801-6B853547B7A5}" type="slidenum">
              <a:rPr lang="en-US"/>
              <a:pPr/>
              <a:t>16</a:t>
            </a:fld>
            <a:endParaRPr lang="en-US"/>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r>
              <a:rPr lang="en-US"/>
              <a:t>Strategic Goal #4 Cyberinfrastructure and information systems integration (related to Thrust 4)</a:t>
            </a:r>
          </a:p>
          <a:p>
            <a:r>
              <a:rPr lang="en-US"/>
              <a:t>Create and demonstrate </a:t>
            </a:r>
            <a:r>
              <a:rPr lang="en-US" b="1"/>
              <a:t>integrated </a:t>
            </a:r>
            <a:r>
              <a:rPr lang="en-US"/>
              <a:t>system of information tools for rapid concurrent design of</a:t>
            </a:r>
          </a:p>
          <a:p>
            <a:r>
              <a:rPr lang="en-US"/>
              <a:t>engineered components, assemblies, and the associated manufacturing processes incorporating</a:t>
            </a:r>
          </a:p>
          <a:p>
            <a:r>
              <a:rPr lang="en-US"/>
              <a:t>associated technologies.</a:t>
            </a:r>
          </a:p>
          <a:p>
            <a:r>
              <a:rPr lang="en-US" i="1"/>
              <a:t>Objectives</a:t>
            </a:r>
          </a:p>
          <a:p>
            <a:r>
              <a:rPr lang="en-US"/>
              <a:t>1. Create and demonstrate the framework for integrating design toolkits and</a:t>
            </a:r>
          </a:p>
          <a:p>
            <a:r>
              <a:rPr lang="en-US"/>
              <a:t>computational analysis tools with multiscale materials models, including interfaces to industry standard</a:t>
            </a:r>
          </a:p>
          <a:p>
            <a:r>
              <a:rPr lang="en-US"/>
              <a:t>commercial tools.</a:t>
            </a:r>
          </a:p>
          <a:p>
            <a:r>
              <a:rPr lang="en-US"/>
              <a:t>2. Create and demonstrate common easy-to-use design environment configurable for multilevel users</a:t>
            </a:r>
          </a:p>
          <a:p>
            <a:r>
              <a:rPr lang="en-US"/>
              <a:t>with distributed, concurrent, collaborative access.</a:t>
            </a:r>
          </a:p>
          <a:p>
            <a:r>
              <a:rPr lang="en-US"/>
              <a:t>3. Create means to transparently utilize computational grid resources with distributed computational</a:t>
            </a:r>
          </a:p>
          <a:p>
            <a:r>
              <a:rPr lang="en-US"/>
              <a:t>and information resources.</a:t>
            </a:r>
          </a:p>
          <a:p>
            <a:r>
              <a:rPr lang="en-US"/>
              <a:t>4. Create and demonstrate extensible, adaptive design framework with decision support, knowledge</a:t>
            </a:r>
          </a:p>
          <a:p>
            <a:r>
              <a:rPr lang="en-US"/>
              <a:t>accumulation, and support for incorporating business cost models.</a:t>
            </a:r>
          </a:p>
          <a:p>
            <a:r>
              <a:rPr lang="en-US"/>
              <a:t>5. Create and demonstrate tools and utilities for rapidly creating rule-based applications.</a:t>
            </a:r>
          </a:p>
          <a:p>
            <a:endParaRPr lang="en-US"/>
          </a:p>
          <a:p>
            <a:r>
              <a:rPr lang="en-US"/>
              <a:t>The cyber-infrastructure addresses concerns/issues at various levels/layers.</a:t>
            </a:r>
          </a:p>
          <a:p>
            <a:pPr>
              <a:buFontTx/>
              <a:buChar char="•"/>
            </a:pPr>
            <a:r>
              <a:rPr lang="en-US"/>
              <a:t>At the top, are engineers and the problems they are solving (shown in the center panel above).  At this layer, we are addressing issues related to user interfaces and knowledge capture &amp; semantics.</a:t>
            </a:r>
          </a:p>
          <a:p>
            <a:pPr>
              <a:buFontTx/>
              <a:buChar char="•"/>
            </a:pPr>
            <a:r>
              <a:rPr lang="en-US"/>
              <a:t>At the second layer (from the top) we are addressing issues related to individual applications and programming of parallel codes (shown in the right panel).  These applications need to be engineered so as to allow integration with other application.  Knowledge representation is an issue to be addressed here.</a:t>
            </a:r>
          </a:p>
          <a:p>
            <a:pPr>
              <a:buFontTx/>
              <a:buChar char="•"/>
            </a:pPr>
            <a:r>
              <a:rPr lang="en-US"/>
              <a:t>At the third layer, we are addressing application integration and interfaces (also shown in the right panel).</a:t>
            </a:r>
          </a:p>
          <a:p>
            <a:pPr>
              <a:buFontTx/>
              <a:buChar char="•"/>
            </a:pPr>
            <a:r>
              <a:rPr lang="en-US"/>
              <a:t>At the bottom layer, we are addressing issues related to IT enabling technologies (e.g., Grids, portals, web, security) and organizational issues such as service level agreements.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451F5F-CC04-4D0C-AAE2-B7C1622B7084}" type="slidenum">
              <a:rPr lang="en-US" altLang="zh-CN"/>
              <a:pPr/>
              <a:t>23</a:t>
            </a:fld>
            <a:endParaRPr lang="en-US" altLang="zh-CN"/>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502BBA-D2A5-4B94-9883-51EABD817159}" type="slidenum">
              <a:rPr lang="en-US" altLang="zh-CN"/>
              <a:pPr/>
              <a:t>24</a:t>
            </a:fld>
            <a:endParaRPr lang="en-US" altLang="zh-CN"/>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27424AC-99D8-44C2-8EB1-E9F68CF2211C}" type="datetimeFigureOut">
              <a:rPr lang="en-US" smtClean="0"/>
              <a:pPr/>
              <a:t>4/25/2012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E81E3C-F533-457F-A901-9E517441501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7424AC-99D8-44C2-8EB1-E9F68CF2211C}" type="datetimeFigureOut">
              <a:rPr lang="en-US" smtClean="0"/>
              <a:pPr/>
              <a:t>4/25/2012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E81E3C-F533-457F-A901-9E517441501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7424AC-99D8-44C2-8EB1-E9F68CF2211C}" type="datetimeFigureOut">
              <a:rPr lang="en-US" smtClean="0"/>
              <a:pPr/>
              <a:t>4/25/2012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E81E3C-F533-457F-A901-9E517441501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356350"/>
            <a:ext cx="2895600" cy="365125"/>
          </a:xfrm>
          <a:prstGeom prst="rect">
            <a:avLst/>
          </a:prstGeom>
          <a:ln/>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7424AC-99D8-44C2-8EB1-E9F68CF2211C}" type="datetimeFigureOut">
              <a:rPr lang="en-US" smtClean="0"/>
              <a:pPr/>
              <a:t>4/25/2012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E81E3C-F533-457F-A901-9E517441501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7424AC-99D8-44C2-8EB1-E9F68CF2211C}" type="datetimeFigureOut">
              <a:rPr lang="en-US" smtClean="0"/>
              <a:pPr/>
              <a:t>4/25/2012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E81E3C-F533-457F-A901-9E517441501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27424AC-99D8-44C2-8EB1-E9F68CF2211C}" type="datetimeFigureOut">
              <a:rPr lang="en-US" smtClean="0"/>
              <a:pPr/>
              <a:t>4/25/2012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E81E3C-F533-457F-A901-9E517441501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27424AC-99D8-44C2-8EB1-E9F68CF2211C}" type="datetimeFigureOut">
              <a:rPr lang="en-US" smtClean="0"/>
              <a:pPr/>
              <a:t>4/25/2012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E81E3C-F533-457F-A901-9E517441501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27424AC-99D8-44C2-8EB1-E9F68CF2211C}" type="datetimeFigureOut">
              <a:rPr lang="en-US" smtClean="0"/>
              <a:pPr/>
              <a:t>4/25/2012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E81E3C-F533-457F-A901-9E517441501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7424AC-99D8-44C2-8EB1-E9F68CF2211C}" type="datetimeFigureOut">
              <a:rPr lang="en-US" smtClean="0"/>
              <a:pPr/>
              <a:t>4/25/2012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E81E3C-F533-457F-A901-9E517441501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7424AC-99D8-44C2-8EB1-E9F68CF2211C}" type="datetimeFigureOut">
              <a:rPr lang="en-US" smtClean="0"/>
              <a:pPr/>
              <a:t>4/25/2012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E81E3C-F533-457F-A901-9E517441501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7424AC-99D8-44C2-8EB1-E9F68CF2211C}" type="datetimeFigureOut">
              <a:rPr lang="en-US" smtClean="0"/>
              <a:pPr/>
              <a:t>4/25/2012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E81E3C-F533-457F-A901-9E517441501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7424AC-99D8-44C2-8EB1-E9F68CF2211C}" type="datetimeFigureOut">
              <a:rPr lang="en-US" smtClean="0"/>
              <a:pPr/>
              <a:t>4/25/2012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E81E3C-F533-457F-A901-9E517441501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engr.msstate.edu/" TargetMode="Externa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hyperlink" Target="http://www.msstate.edu/" TargetMode="External"/></Relationships>
</file>

<file path=ppt/slides/_rels/slide10.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Users\mfhorst\Documents\animations\dummy.strike.avi" TargetMode="External"/><Relationship Id="rId1" Type="http://schemas.openxmlformats.org/officeDocument/2006/relationships/video" Target="file:///C:\Users\mfhorst\Documents\animations\dummy.side.impact.avi" TargetMode="External"/><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wmf"/><Relationship Id="rId7" Type="http://schemas.openxmlformats.org/officeDocument/2006/relationships/image" Target="../media/image47.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6.wmf"/><Relationship Id="rId5" Type="http://schemas.openxmlformats.org/officeDocument/2006/relationships/oleObject" Target="../embeddings/oleObject2.bin"/><Relationship Id="rId4" Type="http://schemas.openxmlformats.org/officeDocument/2006/relationships/image" Target="../media/image45.wmf"/><Relationship Id="rId9" Type="http://schemas.openxmlformats.org/officeDocument/2006/relationships/image" Target="../media/image4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3.tiff"/><Relationship Id="rId7" Type="http://schemas.openxmlformats.org/officeDocument/2006/relationships/image" Target="../media/image49.jpe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48.png"/><Relationship Id="rId5" Type="http://schemas.openxmlformats.org/officeDocument/2006/relationships/oleObject" Target="../embeddings/oleObject3.bin"/><Relationship Id="rId4" Type="http://schemas.openxmlformats.org/officeDocument/2006/relationships/image" Target="../media/image44.wmf"/></Relationships>
</file>

<file path=ppt/slides/_rels/slide19.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png"/><Relationship Id="rId18" Type="http://schemas.openxmlformats.org/officeDocument/2006/relationships/image" Target="../media/image19.jpeg"/><Relationship Id="rId26" Type="http://schemas.openxmlformats.org/officeDocument/2006/relationships/image" Target="../media/image27.tiff"/><Relationship Id="rId3" Type="http://schemas.openxmlformats.org/officeDocument/2006/relationships/image" Target="../media/image4.jpeg"/><Relationship Id="rId21" Type="http://schemas.openxmlformats.org/officeDocument/2006/relationships/image" Target="../media/image22.png"/><Relationship Id="rId7" Type="http://schemas.openxmlformats.org/officeDocument/2006/relationships/image" Target="../media/image8.jpeg"/><Relationship Id="rId12" Type="http://schemas.openxmlformats.org/officeDocument/2006/relationships/image" Target="../media/image13.jpeg"/><Relationship Id="rId17" Type="http://schemas.openxmlformats.org/officeDocument/2006/relationships/image" Target="../media/image18.png"/><Relationship Id="rId25" Type="http://schemas.openxmlformats.org/officeDocument/2006/relationships/image" Target="../media/image26.jpeg"/><Relationship Id="rId2" Type="http://schemas.openxmlformats.org/officeDocument/2006/relationships/notesSlide" Target="../notesSlides/notesSlide1.xml"/><Relationship Id="rId16" Type="http://schemas.openxmlformats.org/officeDocument/2006/relationships/image" Target="../media/image17.jpeg"/><Relationship Id="rId20" Type="http://schemas.openxmlformats.org/officeDocument/2006/relationships/image" Target="../media/image21.jpeg"/><Relationship Id="rId29" Type="http://schemas.openxmlformats.org/officeDocument/2006/relationships/image" Target="../media/image30.gif"/><Relationship Id="rId1" Type="http://schemas.openxmlformats.org/officeDocument/2006/relationships/slideLayout" Target="../slideLayouts/slideLayout6.xml"/><Relationship Id="rId6" Type="http://schemas.openxmlformats.org/officeDocument/2006/relationships/image" Target="../media/image7.jpeg"/><Relationship Id="rId11" Type="http://schemas.openxmlformats.org/officeDocument/2006/relationships/image" Target="../media/image12.jpeg"/><Relationship Id="rId24" Type="http://schemas.openxmlformats.org/officeDocument/2006/relationships/image" Target="../media/image25.jpeg"/><Relationship Id="rId5" Type="http://schemas.openxmlformats.org/officeDocument/2006/relationships/image" Target="../media/image6.jpeg"/><Relationship Id="rId15" Type="http://schemas.openxmlformats.org/officeDocument/2006/relationships/image" Target="../media/image16.png"/><Relationship Id="rId23" Type="http://schemas.openxmlformats.org/officeDocument/2006/relationships/image" Target="../media/image24.gif"/><Relationship Id="rId28" Type="http://schemas.openxmlformats.org/officeDocument/2006/relationships/image" Target="../media/image29.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jpeg"/><Relationship Id="rId22" Type="http://schemas.openxmlformats.org/officeDocument/2006/relationships/image" Target="../media/image23.gif"/><Relationship Id="rId27" Type="http://schemas.openxmlformats.org/officeDocument/2006/relationships/image" Target="../media/image28.jpeg"/></Relationships>
</file>

<file path=ppt/slides/_rels/slide20.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oleObject" Target="../embeddings/oleObject13.bin"/><Relationship Id="rId18" Type="http://schemas.openxmlformats.org/officeDocument/2006/relationships/oleObject" Target="../embeddings/oleObject18.bin"/><Relationship Id="rId3" Type="http://schemas.openxmlformats.org/officeDocument/2006/relationships/notesSlide" Target="../notesSlides/notesSlide7.xml"/><Relationship Id="rId7" Type="http://schemas.openxmlformats.org/officeDocument/2006/relationships/oleObject" Target="../embeddings/oleObject7.bin"/><Relationship Id="rId12" Type="http://schemas.openxmlformats.org/officeDocument/2006/relationships/oleObject" Target="../embeddings/oleObject12.bin"/><Relationship Id="rId17" Type="http://schemas.openxmlformats.org/officeDocument/2006/relationships/oleObject" Target="../embeddings/oleObject17.bin"/><Relationship Id="rId2" Type="http://schemas.openxmlformats.org/officeDocument/2006/relationships/slideLayout" Target="../slideLayouts/slideLayout7.xml"/><Relationship Id="rId16" Type="http://schemas.openxmlformats.org/officeDocument/2006/relationships/oleObject" Target="../embeddings/oleObject16.bin"/><Relationship Id="rId20" Type="http://schemas.openxmlformats.org/officeDocument/2006/relationships/oleObject" Target="../embeddings/oleObject20.bin"/><Relationship Id="rId1" Type="http://schemas.openxmlformats.org/officeDocument/2006/relationships/vmlDrawing" Target="../drawings/vmlDrawing4.vml"/><Relationship Id="rId6" Type="http://schemas.openxmlformats.org/officeDocument/2006/relationships/oleObject" Target="../embeddings/oleObject6.bin"/><Relationship Id="rId11" Type="http://schemas.openxmlformats.org/officeDocument/2006/relationships/oleObject" Target="../embeddings/oleObject11.bin"/><Relationship Id="rId5" Type="http://schemas.openxmlformats.org/officeDocument/2006/relationships/oleObject" Target="../embeddings/oleObject5.bin"/><Relationship Id="rId15" Type="http://schemas.openxmlformats.org/officeDocument/2006/relationships/oleObject" Target="../embeddings/oleObject15.bin"/><Relationship Id="rId10" Type="http://schemas.openxmlformats.org/officeDocument/2006/relationships/oleObject" Target="../embeddings/oleObject10.bin"/><Relationship Id="rId19" Type="http://schemas.openxmlformats.org/officeDocument/2006/relationships/oleObject" Target="../embeddings/oleObject19.bin"/><Relationship Id="rId4" Type="http://schemas.openxmlformats.org/officeDocument/2006/relationships/oleObject" Target="../embeddings/oleObject4.bin"/><Relationship Id="rId9" Type="http://schemas.openxmlformats.org/officeDocument/2006/relationships/oleObject" Target="../embeddings/oleObject9.bin"/><Relationship Id="rId14" Type="http://schemas.openxmlformats.org/officeDocument/2006/relationships/oleObject" Target="../embeddings/oleObject14.bin"/></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25.bin"/><Relationship Id="rId13" Type="http://schemas.openxmlformats.org/officeDocument/2006/relationships/oleObject" Target="../embeddings/oleObject30.bin"/><Relationship Id="rId3" Type="http://schemas.openxmlformats.org/officeDocument/2006/relationships/notesSlide" Target="../notesSlides/notesSlide8.xml"/><Relationship Id="rId7" Type="http://schemas.openxmlformats.org/officeDocument/2006/relationships/oleObject" Target="../embeddings/oleObject24.bin"/><Relationship Id="rId12" Type="http://schemas.openxmlformats.org/officeDocument/2006/relationships/oleObject" Target="../embeddings/oleObject29.bin"/><Relationship Id="rId2" Type="http://schemas.openxmlformats.org/officeDocument/2006/relationships/slideLayout" Target="../slideLayouts/slideLayout7.xml"/><Relationship Id="rId16" Type="http://schemas.openxmlformats.org/officeDocument/2006/relationships/oleObject" Target="../embeddings/oleObject33.bin"/><Relationship Id="rId1" Type="http://schemas.openxmlformats.org/officeDocument/2006/relationships/vmlDrawing" Target="../drawings/vmlDrawing5.vml"/><Relationship Id="rId6" Type="http://schemas.openxmlformats.org/officeDocument/2006/relationships/oleObject" Target="../embeddings/oleObject23.bin"/><Relationship Id="rId11" Type="http://schemas.openxmlformats.org/officeDocument/2006/relationships/oleObject" Target="../embeddings/oleObject28.bin"/><Relationship Id="rId5" Type="http://schemas.openxmlformats.org/officeDocument/2006/relationships/oleObject" Target="../embeddings/oleObject22.bin"/><Relationship Id="rId15" Type="http://schemas.openxmlformats.org/officeDocument/2006/relationships/oleObject" Target="../embeddings/oleObject32.bin"/><Relationship Id="rId10" Type="http://schemas.openxmlformats.org/officeDocument/2006/relationships/oleObject" Target="../embeddings/oleObject27.bin"/><Relationship Id="rId4" Type="http://schemas.openxmlformats.org/officeDocument/2006/relationships/oleObject" Target="../embeddings/oleObject21.bin"/><Relationship Id="rId9" Type="http://schemas.openxmlformats.org/officeDocument/2006/relationships/oleObject" Target="../embeddings/oleObject26.bin"/><Relationship Id="rId14" Type="http://schemas.openxmlformats.org/officeDocument/2006/relationships/oleObject" Target="../embeddings/oleObject31.bin"/></Relationships>
</file>

<file path=ppt/slides/_rels/slide2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oleObject" Target="../embeddings/oleObject34.bin"/></Relationships>
</file>

<file path=ppt/slides/_rels/slide26.x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2.xml"/><Relationship Id="rId1" Type="http://schemas.openxmlformats.org/officeDocument/2006/relationships/vmlDrawing" Target="../drawings/vmlDrawing7.v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36.bin"/><Relationship Id="rId7" Type="http://schemas.openxmlformats.org/officeDocument/2006/relationships/oleObject" Target="../embeddings/oleObject40.bin"/><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39.bin"/><Relationship Id="rId5" Type="http://schemas.openxmlformats.org/officeDocument/2006/relationships/oleObject" Target="../embeddings/oleObject38.bin"/><Relationship Id="rId4" Type="http://schemas.openxmlformats.org/officeDocument/2006/relationships/oleObject" Target="../embeddings/oleObject37.bin"/></Relationships>
</file>

<file path=ppt/slides/_rels/slide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8.jpeg"/><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3" Type="http://schemas.openxmlformats.org/officeDocument/2006/relationships/package" Target="../embeddings/Microsoft_Office_Word_Document1.docx"/><Relationship Id="rId2" Type="http://schemas.openxmlformats.org/officeDocument/2006/relationships/slideLayout" Target="../slideLayouts/slideLayout2.xml"/><Relationship Id="rId1" Type="http://schemas.openxmlformats.org/officeDocument/2006/relationships/vmlDrawing" Target="../drawings/vmlDrawing9.v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2.xml"/><Relationship Id="rId1" Type="http://schemas.openxmlformats.org/officeDocument/2006/relationships/vmlDrawing" Target="../drawings/vmlDrawing10.vml"/></Relationships>
</file>

<file path=ppt/slides/_rels/slide3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2.xml"/><Relationship Id="rId1" Type="http://schemas.openxmlformats.org/officeDocument/2006/relationships/video" Target="file:///C:\Users\mfhorst\Documents\Students-Mentoring\SebastienGroh\Plasticity_Groh\Presentation\movie-MD.avi"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slideLayout" Target="../slideLayouts/slideLayout7.xml"/><Relationship Id="rId1" Type="http://schemas.openxmlformats.org/officeDocument/2006/relationships/vmlDrawing" Target="../drawings/vmlDrawing11.vml"/><Relationship Id="rId4" Type="http://schemas.openxmlformats.org/officeDocument/2006/relationships/oleObject" Target="../embeddings/oleObject42.bin"/></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oleObject" Target="../embeddings/oleObject43.bin"/></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slideLayout" Target="../slideLayouts/slideLayout2.xml"/><Relationship Id="rId1" Type="http://schemas.openxmlformats.org/officeDocument/2006/relationships/vmlDrawing" Target="../drawings/vmlDrawing13.vml"/><Relationship Id="rId4" Type="http://schemas.openxmlformats.org/officeDocument/2006/relationships/oleObject" Target="../embeddings/oleObject44.bin"/></Relationships>
</file>

<file path=ppt/slides/_rels/slide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8.jpeg"/><Relationship Id="rId5" Type="http://schemas.openxmlformats.org/officeDocument/2006/relationships/image" Target="../media/image29.png"/><Relationship Id="rId4" Type="http://schemas.openxmlformats.org/officeDocument/2006/relationships/image" Target="../media/image3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2.xml"/><Relationship Id="rId1" Type="http://schemas.openxmlformats.org/officeDocument/2006/relationships/video" Target="file:///C:\Users\mfhorst\Documents\Students-Mentoring\SebastienGroh\Plasticity_Groh\Presentation\movie-CPM-colour.avi"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oleObject" Target="../embeddings/oleObject50.bin"/><Relationship Id="rId13" Type="http://schemas.openxmlformats.org/officeDocument/2006/relationships/oleObject" Target="../embeddings/oleObject55.bin"/><Relationship Id="rId3" Type="http://schemas.openxmlformats.org/officeDocument/2006/relationships/oleObject" Target="../embeddings/oleObject45.bin"/><Relationship Id="rId7" Type="http://schemas.openxmlformats.org/officeDocument/2006/relationships/oleObject" Target="../embeddings/oleObject49.bin"/><Relationship Id="rId12" Type="http://schemas.openxmlformats.org/officeDocument/2006/relationships/oleObject" Target="../embeddings/oleObject54.bin"/><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oleObject" Target="../embeddings/oleObject48.bin"/><Relationship Id="rId11" Type="http://schemas.openxmlformats.org/officeDocument/2006/relationships/oleObject" Target="../embeddings/oleObject53.bin"/><Relationship Id="rId5" Type="http://schemas.openxmlformats.org/officeDocument/2006/relationships/oleObject" Target="../embeddings/oleObject47.bin"/><Relationship Id="rId10" Type="http://schemas.openxmlformats.org/officeDocument/2006/relationships/oleObject" Target="../embeddings/oleObject52.bin"/><Relationship Id="rId4" Type="http://schemas.openxmlformats.org/officeDocument/2006/relationships/oleObject" Target="../embeddings/oleObject46.bin"/><Relationship Id="rId9" Type="http://schemas.openxmlformats.org/officeDocument/2006/relationships/oleObject" Target="../embeddings/oleObject51.bin"/></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11.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12.tif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13.tif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14.tif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3.tiff"/><Relationship Id="rId7" Type="http://schemas.openxmlformats.org/officeDocument/2006/relationships/image" Target="../media/image49.jpeg"/><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48.png"/><Relationship Id="rId5" Type="http://schemas.openxmlformats.org/officeDocument/2006/relationships/oleObject" Target="../embeddings/oleObject56.bin"/><Relationship Id="rId4" Type="http://schemas.openxmlformats.org/officeDocument/2006/relationships/image" Target="../media/image44.wmf"/></Relationships>
</file>

<file path=ppt/slides/_rels/slide5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16.jpeg"/><Relationship Id="rId7" Type="http://schemas.openxmlformats.org/officeDocument/2006/relationships/image" Target="../media/image120.wmf"/><Relationship Id="rId2" Type="http://schemas.openxmlformats.org/officeDocument/2006/relationships/image" Target="../media/image115.wmf"/><Relationship Id="rId1" Type="http://schemas.openxmlformats.org/officeDocument/2006/relationships/slideLayout" Target="../slideLayouts/slideLayout7.xml"/><Relationship Id="rId6" Type="http://schemas.openxmlformats.org/officeDocument/2006/relationships/image" Target="../media/image119.wmf"/><Relationship Id="rId5" Type="http://schemas.openxmlformats.org/officeDocument/2006/relationships/image" Target="../media/image118.wmf"/><Relationship Id="rId4" Type="http://schemas.openxmlformats.org/officeDocument/2006/relationships/image" Target="../media/image117.wmf"/></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jpeg"/></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6.png"/><Relationship Id="rId4" Type="http://schemas.openxmlformats.org/officeDocument/2006/relationships/image" Target="../media/image35.jpeg"/></Relationships>
</file>

<file path=ppt/slides/_rels/slide6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slideLayout" Target="../slideLayouts/slideLayout7.xml"/><Relationship Id="rId1" Type="http://schemas.openxmlformats.org/officeDocument/2006/relationships/vmlDrawing" Target="../drawings/vmlDrawing17.vml"/><Relationship Id="rId5" Type="http://schemas.openxmlformats.org/officeDocument/2006/relationships/hyperlink" Target="mailto:eddy@dissertationservices.org" TargetMode="External"/><Relationship Id="rId4" Type="http://schemas.openxmlformats.org/officeDocument/2006/relationships/oleObject" Target="../embeddings/Microsoft_Office_Excel_97-2003_Worksheet1.xls"/></Relationships>
</file>

<file path=ppt/slides/_rels/slide61.xml.rels><?xml version="1.0" encoding="UTF-8" standalone="yes"?>
<Relationships xmlns="http://schemas.openxmlformats.org/package/2006/relationships"><Relationship Id="rId3" Type="http://schemas.openxmlformats.org/officeDocument/2006/relationships/image" Target="../media/image129.tiff"/><Relationship Id="rId2" Type="http://schemas.openxmlformats.org/officeDocument/2006/relationships/image" Target="../media/image128.jpeg"/><Relationship Id="rId1" Type="http://schemas.openxmlformats.org/officeDocument/2006/relationships/slideLayout" Target="../slideLayouts/slideLayout7.xml"/><Relationship Id="rId4" Type="http://schemas.openxmlformats.org/officeDocument/2006/relationships/image" Target="../media/image130.tiff"/></Relationships>
</file>

<file path=ppt/slides/_rels/slide6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png"/><Relationship Id="rId1" Type="http://schemas.openxmlformats.org/officeDocument/2006/relationships/slideLayout" Target="../slideLayouts/slideLayout7.xml"/><Relationship Id="rId6" Type="http://schemas.openxmlformats.org/officeDocument/2006/relationships/image" Target="../media/image134.png"/><Relationship Id="rId5" Type="http://schemas.openxmlformats.org/officeDocument/2006/relationships/image" Target="../media/image133.jpeg"/><Relationship Id="rId4" Type="http://schemas.openxmlformats.org/officeDocument/2006/relationships/chart" Target="../charts/chart1.xml"/></Relationships>
</file>

<file path=ppt/slides/_rels/slide63.xml.rels><?xml version="1.0" encoding="UTF-8" standalone="yes"?>
<Relationships xmlns="http://schemas.openxmlformats.org/package/2006/relationships"><Relationship Id="rId3" Type="http://schemas.openxmlformats.org/officeDocument/2006/relationships/image" Target="../media/image136.jpeg"/><Relationship Id="rId7" Type="http://schemas.openxmlformats.org/officeDocument/2006/relationships/chart" Target="../charts/chart2.xml"/><Relationship Id="rId2" Type="http://schemas.openxmlformats.org/officeDocument/2006/relationships/image" Target="../media/image135.png"/><Relationship Id="rId1" Type="http://schemas.openxmlformats.org/officeDocument/2006/relationships/slideLayout" Target="../slideLayouts/slideLayout1.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jpeg"/></Relationships>
</file>

<file path=ppt/slides/_rels/slide6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slide" Target="slide10.xml"/><Relationship Id="rId5" Type="http://schemas.openxmlformats.org/officeDocument/2006/relationships/image" Target="../media/image39.png"/><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914400"/>
            <a:ext cx="7772400" cy="1470025"/>
          </a:xfrm>
        </p:spPr>
        <p:txBody>
          <a:bodyPr>
            <a:normAutofit fontScale="90000"/>
          </a:bodyPr>
          <a:lstStyle/>
          <a:p>
            <a:r>
              <a:rPr lang="en-US" dirty="0" smtClean="0"/>
              <a:t>Integrated Computational Materials Engineering (ICME) for Metals</a:t>
            </a:r>
            <a:endParaRPr lang="en-US" dirty="0"/>
          </a:p>
        </p:txBody>
      </p:sp>
      <p:sp>
        <p:nvSpPr>
          <p:cNvPr id="3" name="Subtitle 2"/>
          <p:cNvSpPr>
            <a:spLocks noGrp="1"/>
          </p:cNvSpPr>
          <p:nvPr>
            <p:ph type="subTitle" idx="1"/>
          </p:nvPr>
        </p:nvSpPr>
        <p:spPr>
          <a:xfrm>
            <a:off x="1447800" y="2819400"/>
            <a:ext cx="6400800" cy="1752600"/>
          </a:xfrm>
        </p:spPr>
        <p:txBody>
          <a:bodyPr/>
          <a:lstStyle/>
          <a:p>
            <a:r>
              <a:rPr lang="en-US" dirty="0" smtClean="0">
                <a:solidFill>
                  <a:schemeClr val="tx1"/>
                </a:solidFill>
              </a:rPr>
              <a:t>Reinvigorating Design with Science and Engineering</a:t>
            </a:r>
            <a:endParaRPr lang="en-US" dirty="0">
              <a:solidFill>
                <a:schemeClr val="tx1"/>
              </a:solidFill>
            </a:endParaRPr>
          </a:p>
        </p:txBody>
      </p:sp>
      <p:sp>
        <p:nvSpPr>
          <p:cNvPr id="4" name="TextBox 3"/>
          <p:cNvSpPr txBox="1"/>
          <p:nvPr/>
        </p:nvSpPr>
        <p:spPr>
          <a:xfrm>
            <a:off x="1986081" y="4343400"/>
            <a:ext cx="5095434" cy="1477328"/>
          </a:xfrm>
          <a:prstGeom prst="rect">
            <a:avLst/>
          </a:prstGeom>
          <a:noFill/>
        </p:spPr>
        <p:txBody>
          <a:bodyPr wrap="none" rtlCol="0">
            <a:spAutoFit/>
          </a:bodyPr>
          <a:lstStyle/>
          <a:p>
            <a:pPr algn="ctr"/>
            <a:r>
              <a:rPr lang="en-US" dirty="0" smtClean="0"/>
              <a:t>MIT Presentation (4.25.12)</a:t>
            </a:r>
          </a:p>
          <a:p>
            <a:pPr algn="ctr"/>
            <a:r>
              <a:rPr lang="en-US" dirty="0" smtClean="0"/>
              <a:t> </a:t>
            </a:r>
          </a:p>
          <a:p>
            <a:pPr algn="ctr"/>
            <a:r>
              <a:rPr lang="en-US" dirty="0" smtClean="0"/>
              <a:t>Dr. Mark F. Horstemeyer (mfhorst@me.msstate.edu)</a:t>
            </a:r>
          </a:p>
          <a:p>
            <a:pPr algn="ctr"/>
            <a:r>
              <a:rPr lang="en-US" dirty="0" smtClean="0"/>
              <a:t>CAVS Chair Professor</a:t>
            </a:r>
          </a:p>
          <a:p>
            <a:pPr algn="ctr"/>
            <a:r>
              <a:rPr lang="en-US" dirty="0" smtClean="0"/>
              <a:t>ASME, ASM Fellow</a:t>
            </a:r>
            <a:endParaRPr lang="en-US" dirty="0"/>
          </a:p>
        </p:txBody>
      </p:sp>
      <p:pic>
        <p:nvPicPr>
          <p:cNvPr id="5" name="Picture 8" descr="CoE%20Banner">
            <a:hlinkClick r:id="rId2"/>
          </p:cNvPr>
          <p:cNvPicPr>
            <a:picLocks noChangeAspect="1" noChangeArrowheads="1"/>
          </p:cNvPicPr>
          <p:nvPr/>
        </p:nvPicPr>
        <p:blipFill>
          <a:blip r:embed="rId3" cstate="print"/>
          <a:srcRect/>
          <a:stretch>
            <a:fillRect/>
          </a:stretch>
        </p:blipFill>
        <p:spPr bwMode="auto">
          <a:xfrm>
            <a:off x="6829425" y="0"/>
            <a:ext cx="2314575" cy="549275"/>
          </a:xfrm>
          <a:prstGeom prst="rect">
            <a:avLst/>
          </a:prstGeom>
          <a:noFill/>
          <a:ln w="9525">
            <a:noFill/>
            <a:miter lim="800000"/>
            <a:headEnd/>
            <a:tailEnd/>
          </a:ln>
        </p:spPr>
      </p:pic>
      <p:pic>
        <p:nvPicPr>
          <p:cNvPr id="6" name="Picture 6" descr="wordmark_monw_175">
            <a:hlinkClick r:id="rId4"/>
          </p:cNvPr>
          <p:cNvPicPr>
            <a:picLocks noChangeAspect="1" noChangeArrowheads="1"/>
          </p:cNvPicPr>
          <p:nvPr/>
        </p:nvPicPr>
        <p:blipFill>
          <a:blip r:embed="rId5" cstate="print"/>
          <a:srcRect/>
          <a:stretch>
            <a:fillRect/>
          </a:stretch>
        </p:blipFill>
        <p:spPr bwMode="auto">
          <a:xfrm>
            <a:off x="3124200" y="0"/>
            <a:ext cx="2222500" cy="698500"/>
          </a:xfrm>
          <a:prstGeom prst="rect">
            <a:avLst/>
          </a:prstGeom>
          <a:noFill/>
          <a:ln w="9525">
            <a:noFill/>
            <a:miter lim="800000"/>
            <a:headEnd/>
            <a:tailEnd/>
          </a:ln>
        </p:spPr>
      </p:pic>
      <p:pic>
        <p:nvPicPr>
          <p:cNvPr id="7" name="Picture 7" descr="CAVS_LOGO"/>
          <p:cNvPicPr>
            <a:picLocks noChangeAspect="1" noChangeArrowheads="1"/>
          </p:cNvPicPr>
          <p:nvPr/>
        </p:nvPicPr>
        <p:blipFill>
          <a:blip r:embed="rId6" cstate="print"/>
          <a:srcRect/>
          <a:stretch>
            <a:fillRect/>
          </a:stretch>
        </p:blipFill>
        <p:spPr bwMode="auto">
          <a:xfrm>
            <a:off x="0" y="0"/>
            <a:ext cx="1955800" cy="650875"/>
          </a:xfrm>
          <a:prstGeom prst="rect">
            <a:avLst/>
          </a:prstGeom>
          <a:noFill/>
        </p:spPr>
      </p:pic>
      <p:sp>
        <p:nvSpPr>
          <p:cNvPr id="8" name="TextBox 7"/>
          <p:cNvSpPr txBox="1"/>
          <p:nvPr/>
        </p:nvSpPr>
        <p:spPr>
          <a:xfrm>
            <a:off x="2209800" y="6096000"/>
            <a:ext cx="3947171" cy="369332"/>
          </a:xfrm>
          <a:prstGeom prst="rect">
            <a:avLst/>
          </a:prstGeom>
          <a:noFill/>
        </p:spPr>
        <p:txBody>
          <a:bodyPr wrap="none" rtlCol="0">
            <a:spAutoFit/>
          </a:bodyPr>
          <a:lstStyle/>
          <a:p>
            <a:r>
              <a:rPr lang="en-US" dirty="0" smtClean="0"/>
              <a:t>Acknowledgments: DOE, </a:t>
            </a:r>
            <a:r>
              <a:rPr lang="en-US" dirty="0" err="1" smtClean="0"/>
              <a:t>DoD</a:t>
            </a:r>
            <a:r>
              <a:rPr lang="en-US" dirty="0" smtClean="0"/>
              <a:t>, and CAVS</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lide Number Placeholder 3"/>
          <p:cNvSpPr>
            <a:spLocks noGrp="1"/>
          </p:cNvSpPr>
          <p:nvPr>
            <p:ph type="sldNum" sz="quarter" idx="12"/>
          </p:nvPr>
        </p:nvSpPr>
        <p:spPr/>
        <p:txBody>
          <a:bodyPr/>
          <a:lstStyle/>
          <a:p>
            <a:fld id="{84687A8E-736A-4CF1-8D71-22B255D7F191}" type="slidenum">
              <a:rPr lang="en-US"/>
              <a:pPr/>
              <a:t>10</a:t>
            </a:fld>
            <a:endParaRPr lang="en-US"/>
          </a:p>
        </p:txBody>
      </p:sp>
      <p:sp>
        <p:nvSpPr>
          <p:cNvPr id="739330" name="Rectangle 2"/>
          <p:cNvSpPr>
            <a:spLocks noChangeArrowheads="1"/>
          </p:cNvSpPr>
          <p:nvPr/>
        </p:nvSpPr>
        <p:spPr bwMode="auto">
          <a:xfrm>
            <a:off x="446088" y="130175"/>
            <a:ext cx="8229600" cy="631825"/>
          </a:xfrm>
          <a:prstGeom prst="rect">
            <a:avLst/>
          </a:prstGeom>
          <a:noFill/>
          <a:ln w="9525">
            <a:noFill/>
            <a:miter lim="800000"/>
            <a:headEnd/>
            <a:tailEnd/>
          </a:ln>
          <a:effectLst/>
        </p:spPr>
        <p:txBody>
          <a:bodyPr/>
          <a:lstStyle/>
          <a:p>
            <a:pPr algn="ctr">
              <a:spcBef>
                <a:spcPct val="0"/>
              </a:spcBef>
              <a:buClrTx/>
              <a:buSzTx/>
              <a:buFontTx/>
              <a:buNone/>
            </a:pPr>
            <a:r>
              <a:rPr lang="en-US" sz="3600" i="1" dirty="0">
                <a:effectLst>
                  <a:outerShdw blurRad="38100" dist="38100" dir="2700000" algn="tl">
                    <a:srgbClr val="000000"/>
                  </a:outerShdw>
                </a:effectLst>
              </a:rPr>
              <a:t>Crash</a:t>
            </a:r>
          </a:p>
        </p:txBody>
      </p:sp>
      <p:sp>
        <p:nvSpPr>
          <p:cNvPr id="739331" name="Rectangle 3">
            <a:hlinkClick r:id="rId2" action="ppaction://hlinksldjump"/>
          </p:cNvPr>
          <p:cNvSpPr>
            <a:spLocks noChangeArrowheads="1"/>
          </p:cNvSpPr>
          <p:nvPr/>
        </p:nvSpPr>
        <p:spPr bwMode="auto">
          <a:xfrm>
            <a:off x="446088" y="838200"/>
            <a:ext cx="8697912" cy="1644650"/>
          </a:xfrm>
          <a:prstGeom prst="rect">
            <a:avLst/>
          </a:prstGeom>
          <a:noFill/>
          <a:ln w="9525">
            <a:noFill/>
            <a:miter lim="800000"/>
            <a:headEnd/>
            <a:tailEnd/>
          </a:ln>
          <a:effectLst/>
        </p:spPr>
        <p:txBody>
          <a:bodyPr>
            <a:spAutoFit/>
          </a:bodyPr>
          <a:lstStyle/>
          <a:p>
            <a:pPr marL="338138" indent="-338138">
              <a:lnSpc>
                <a:spcPct val="85000"/>
              </a:lnSpc>
              <a:spcBef>
                <a:spcPct val="0"/>
              </a:spcBef>
              <a:buClr>
                <a:srgbClr val="A50021"/>
              </a:buClr>
              <a:buSzTx/>
              <a:buFont typeface="Wingdings" pitchFamily="2" charset="2"/>
              <a:buChar char="q"/>
            </a:pPr>
            <a:r>
              <a:rPr lang="en-US" sz="2000" b="0" i="1">
                <a:solidFill>
                  <a:schemeClr val="tx1"/>
                </a:solidFill>
                <a:effectLst/>
              </a:rPr>
              <a:t>Societal Impact</a:t>
            </a:r>
            <a:r>
              <a:rPr lang="en-US" sz="2000" b="0">
                <a:solidFill>
                  <a:schemeClr val="tx1"/>
                </a:solidFill>
                <a:effectLst/>
              </a:rPr>
              <a:t>: the leading cause of death from ages 3-34 in the USA is auto accidents (CIREN: http://www-nrd.nhtsa.dot.gov/departments/ nrd-50/ciren/CIREN.html)</a:t>
            </a:r>
          </a:p>
          <a:p>
            <a:pPr marL="338138" indent="-338138">
              <a:lnSpc>
                <a:spcPct val="85000"/>
              </a:lnSpc>
              <a:spcBef>
                <a:spcPct val="0"/>
              </a:spcBef>
              <a:buClr>
                <a:srgbClr val="A50021"/>
              </a:buClr>
              <a:buSzTx/>
              <a:buFont typeface="Wingdings" pitchFamily="2" charset="2"/>
              <a:buChar char="q"/>
            </a:pPr>
            <a:r>
              <a:rPr lang="en-US" sz="2000" b="0" i="1">
                <a:solidFill>
                  <a:schemeClr val="tx1"/>
                </a:solidFill>
                <a:effectLst/>
              </a:rPr>
              <a:t>Economic Impact:</a:t>
            </a:r>
            <a:r>
              <a:rPr lang="en-US" sz="2000" b="0">
                <a:solidFill>
                  <a:schemeClr val="tx1"/>
                </a:solidFill>
                <a:effectLst/>
              </a:rPr>
              <a:t> Carlos Gohn, Pres. of Nissan, told MSU/CAVS to focus on Crashworthiness</a:t>
            </a:r>
          </a:p>
          <a:p>
            <a:pPr marL="338138" indent="-338138">
              <a:lnSpc>
                <a:spcPct val="85000"/>
              </a:lnSpc>
              <a:spcBef>
                <a:spcPct val="0"/>
              </a:spcBef>
              <a:buClr>
                <a:srgbClr val="A50021"/>
              </a:buClr>
              <a:buSzTx/>
              <a:buFont typeface="Wingdings" pitchFamily="2" charset="2"/>
              <a:buChar char="q"/>
            </a:pPr>
            <a:r>
              <a:rPr lang="en-US" sz="2000" b="0" i="1">
                <a:solidFill>
                  <a:schemeClr val="tx1"/>
                </a:solidFill>
                <a:effectLst/>
              </a:rPr>
              <a:t>Intellectual Impact</a:t>
            </a:r>
            <a:r>
              <a:rPr lang="en-US" sz="2000" b="0">
                <a:solidFill>
                  <a:schemeClr val="tx1"/>
                </a:solidFill>
                <a:effectLst/>
              </a:rPr>
              <a:t>: lightweight designs in crash environments</a:t>
            </a:r>
          </a:p>
        </p:txBody>
      </p:sp>
      <p:sp>
        <p:nvSpPr>
          <p:cNvPr id="739332" name="Text Box 4"/>
          <p:cNvSpPr txBox="1">
            <a:spLocks noChangeArrowheads="1"/>
          </p:cNvSpPr>
          <p:nvPr/>
        </p:nvSpPr>
        <p:spPr bwMode="auto">
          <a:xfrm>
            <a:off x="457200" y="5638800"/>
            <a:ext cx="8534400" cy="701675"/>
          </a:xfrm>
          <a:prstGeom prst="rect">
            <a:avLst/>
          </a:prstGeom>
          <a:noFill/>
          <a:ln w="9525">
            <a:noFill/>
            <a:miter lim="800000"/>
            <a:headEnd/>
            <a:tailEnd/>
          </a:ln>
          <a:effectLst/>
        </p:spPr>
        <p:txBody>
          <a:bodyPr>
            <a:spAutoFit/>
          </a:bodyPr>
          <a:lstStyle/>
          <a:p>
            <a:pPr>
              <a:buClrTx/>
              <a:buSzTx/>
              <a:buFontTx/>
              <a:buNone/>
            </a:pPr>
            <a:r>
              <a:rPr lang="en-US" sz="2000" b="0">
                <a:solidFill>
                  <a:schemeClr val="tx1"/>
                </a:solidFill>
                <a:effectLst/>
              </a:rPr>
              <a:t>Solution:  Greater research investment for safer designs, education, and virtual tools to reduce economic costs</a:t>
            </a:r>
            <a:r>
              <a:rPr lang="en-US" sz="2000" b="0">
                <a:solidFill>
                  <a:schemeClr val="tx1"/>
                </a:solidFill>
                <a:effectLst/>
                <a:latin typeface="Times New Roman" pitchFamily="18" charset="0"/>
              </a:rPr>
              <a:t> </a:t>
            </a:r>
          </a:p>
        </p:txBody>
      </p:sp>
      <p:graphicFrame>
        <p:nvGraphicFramePr>
          <p:cNvPr id="739333" name="Group 5"/>
          <p:cNvGraphicFramePr>
            <a:graphicFrameLocks noGrp="1"/>
          </p:cNvGraphicFramePr>
          <p:nvPr/>
        </p:nvGraphicFramePr>
        <p:xfrm>
          <a:off x="1131888" y="2667000"/>
          <a:ext cx="6934200" cy="3005138"/>
        </p:xfrm>
        <a:graphic>
          <a:graphicData uri="http://schemas.openxmlformats.org/drawingml/2006/table">
            <a:tbl>
              <a:tblPr/>
              <a:tblGrid>
                <a:gridCol w="2311400"/>
                <a:gridCol w="2311400"/>
                <a:gridCol w="2311400"/>
              </a:tblGrid>
              <a:tr h="923925">
                <a:tc>
                  <a:txBody>
                    <a:bodyPr/>
                    <a:lstStyle/>
                    <a:p>
                      <a:pPr marL="0" marR="0" lvl="0" indent="0" algn="l" defTabSz="914400" rtl="0" eaLnBrk="1" fontAlgn="base" latinLnBrk="0" hangingPunct="1">
                        <a:lnSpc>
                          <a:spcPct val="100000"/>
                        </a:lnSpc>
                        <a:spcBef>
                          <a:spcPct val="50000"/>
                        </a:spcBef>
                        <a:spcAft>
                          <a:spcPct val="0"/>
                        </a:spcAft>
                        <a:buClr>
                          <a:srgbClr val="FFFF00"/>
                        </a:buClr>
                        <a:buSzPct val="75000"/>
                        <a:buFont typeface="Wingdings" pitchFamily="2" charset="2"/>
                        <a:buNone/>
                        <a:tabLst/>
                      </a:pPr>
                      <a:endParaRPr kumimoji="0" lang="en-US" sz="2400" b="0" i="0" u="none" strike="noStrike" cap="none" normalizeH="0" baseline="0" dirty="0" smtClean="0">
                        <a:ln>
                          <a:noFill/>
                        </a:ln>
                        <a:solidFill>
                          <a:schemeClr val="tx1"/>
                        </a:solidFill>
                        <a:effectLst>
                          <a:outerShdw blurRad="38100" dist="38100" dir="2700000" algn="tl">
                            <a:srgbClr val="000000"/>
                          </a:outerShdw>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
                          <a:srgbClr val="FFFF00"/>
                        </a:buClr>
                        <a:buSzPct val="75000"/>
                        <a:buFont typeface="Wingdings" pitchFamily="2" charset="2"/>
                        <a:buNone/>
                        <a:tabLst/>
                      </a:pPr>
                      <a:r>
                        <a:rPr kumimoji="0" lang="en-US" sz="2400" b="1" i="0" u="none" strike="noStrike" cap="none" normalizeH="0" baseline="0" dirty="0" smtClean="0">
                          <a:ln>
                            <a:noFill/>
                          </a:ln>
                          <a:solidFill>
                            <a:schemeClr val="tx1"/>
                          </a:solidFill>
                          <a:effectLst>
                            <a:outerShdw blurRad="38100" dist="38100" dir="2700000" algn="tl">
                              <a:srgbClr val="000000"/>
                            </a:outerShdw>
                          </a:effectLst>
                          <a:latin typeface="Arial" charset="0"/>
                        </a:rPr>
                        <a:t>Yearly Economic Cost</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
                          <a:srgbClr val="FFFF00"/>
                        </a:buClr>
                        <a:buSzPct val="75000"/>
                        <a:buFont typeface="Wingdings" pitchFamily="2" charset="2"/>
                        <a:buNone/>
                        <a:tabLst/>
                      </a:pPr>
                      <a:r>
                        <a:rPr kumimoji="0" lang="en-US" sz="2400" b="1" i="0" u="none" strike="noStrike" cap="none" normalizeH="0" baseline="0" smtClean="0">
                          <a:ln>
                            <a:noFill/>
                          </a:ln>
                          <a:solidFill>
                            <a:schemeClr val="tx1"/>
                          </a:solidFill>
                          <a:effectLst>
                            <a:outerShdw blurRad="38100" dist="38100" dir="2700000" algn="tl">
                              <a:srgbClr val="000000"/>
                            </a:outerShdw>
                          </a:effectLst>
                          <a:latin typeface="Arial" charset="0"/>
                        </a:rPr>
                        <a:t>Research Investment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6438">
                <a:tc>
                  <a:txBody>
                    <a:bodyPr/>
                    <a:lstStyle/>
                    <a:p>
                      <a:pPr marL="0" marR="0" lvl="0" indent="0" algn="l" defTabSz="914400" rtl="0" eaLnBrk="1" fontAlgn="base" latinLnBrk="0" hangingPunct="1">
                        <a:lnSpc>
                          <a:spcPct val="100000"/>
                        </a:lnSpc>
                        <a:spcBef>
                          <a:spcPct val="0"/>
                        </a:spcBef>
                        <a:spcAft>
                          <a:spcPct val="0"/>
                        </a:spcAft>
                        <a:buClr>
                          <a:srgbClr val="FFFF00"/>
                        </a:buClr>
                        <a:buSzPct val="75000"/>
                        <a:buFont typeface="Wingdings" pitchFamily="2" charset="2"/>
                        <a:buNone/>
                        <a:tabLst/>
                      </a:pPr>
                      <a:r>
                        <a:rPr kumimoji="0" lang="en-US" sz="2400" b="0" i="0" u="none" strike="noStrike" cap="none" normalizeH="0" baseline="0" smtClean="0">
                          <a:ln>
                            <a:noFill/>
                          </a:ln>
                          <a:solidFill>
                            <a:schemeClr val="tx1"/>
                          </a:solidFill>
                          <a:effectLst>
                            <a:outerShdw blurRad="38100" dist="38100" dir="2700000" algn="tl">
                              <a:srgbClr val="000000"/>
                            </a:outerShdw>
                          </a:effectLst>
                          <a:latin typeface="Arial" charset="0"/>
                        </a:rPr>
                        <a:t>Cancer</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rgbClr val="FFFF00"/>
                        </a:buClr>
                        <a:buSzPct val="75000"/>
                        <a:buFont typeface="Wingdings" pitchFamily="2" charset="2"/>
                        <a:buNone/>
                        <a:tabLst/>
                      </a:pPr>
                      <a:r>
                        <a:rPr kumimoji="0" lang="en-US" sz="2400" b="0" i="0" u="none" strike="noStrike" cap="none" normalizeH="0" baseline="0" dirty="0" smtClean="0">
                          <a:ln>
                            <a:noFill/>
                          </a:ln>
                          <a:solidFill>
                            <a:schemeClr val="tx1"/>
                          </a:solidFill>
                          <a:effectLst>
                            <a:outerShdw blurRad="38100" dist="38100" dir="2700000" algn="tl">
                              <a:srgbClr val="000000"/>
                            </a:outerShdw>
                          </a:effectLst>
                          <a:latin typeface="Arial" charset="0"/>
                        </a:rPr>
                        <a:t>$172 Billion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rgbClr val="FFFF00"/>
                        </a:buClr>
                        <a:buSzPct val="75000"/>
                        <a:buFont typeface="Wingdings" pitchFamily="2" charset="2"/>
                        <a:buNone/>
                        <a:tabLst/>
                      </a:pPr>
                      <a:r>
                        <a:rPr kumimoji="0" lang="en-US" sz="2400" b="0" i="0" u="none" strike="noStrike" cap="none" normalizeH="0" baseline="0" dirty="0" smtClean="0">
                          <a:ln>
                            <a:noFill/>
                          </a:ln>
                          <a:solidFill>
                            <a:schemeClr val="tx1"/>
                          </a:solidFill>
                          <a:effectLst>
                            <a:outerShdw blurRad="38100" dist="38100" dir="2700000" algn="tl">
                              <a:srgbClr val="000000"/>
                            </a:outerShdw>
                          </a:effectLst>
                          <a:latin typeface="Arial" charset="0"/>
                        </a:rPr>
                        <a:t>$5 Billion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0"/>
                        </a:spcBef>
                        <a:spcAft>
                          <a:spcPct val="0"/>
                        </a:spcAft>
                        <a:buClr>
                          <a:srgbClr val="FFFF00"/>
                        </a:buClr>
                        <a:buSzPct val="75000"/>
                        <a:buFont typeface="Wingdings" pitchFamily="2" charset="2"/>
                        <a:buNone/>
                        <a:tabLst/>
                      </a:pPr>
                      <a:r>
                        <a:rPr kumimoji="0" lang="en-US" sz="2400" b="0" i="0" u="none" strike="noStrike" cap="none" normalizeH="0" baseline="0" smtClean="0">
                          <a:ln>
                            <a:noFill/>
                          </a:ln>
                          <a:solidFill>
                            <a:schemeClr val="tx1"/>
                          </a:solidFill>
                          <a:effectLst>
                            <a:outerShdw blurRad="38100" dist="38100" dir="2700000" algn="tl">
                              <a:srgbClr val="000000"/>
                            </a:outerShdw>
                          </a:effectLst>
                          <a:latin typeface="Arial" charset="0"/>
                        </a:rPr>
                        <a:t>Heart Disease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rgbClr val="FFFF00"/>
                        </a:buClr>
                        <a:buSzPct val="75000"/>
                        <a:buFont typeface="Wingdings" pitchFamily="2" charset="2"/>
                        <a:buNone/>
                        <a:tabLst/>
                      </a:pPr>
                      <a:r>
                        <a:rPr kumimoji="0" lang="en-US" sz="2400" b="0" i="0" u="none" strike="noStrike" cap="none" normalizeH="0" baseline="0" smtClean="0">
                          <a:ln>
                            <a:noFill/>
                          </a:ln>
                          <a:solidFill>
                            <a:schemeClr val="tx1"/>
                          </a:solidFill>
                          <a:effectLst>
                            <a:outerShdw blurRad="38100" dist="38100" dir="2700000" algn="tl">
                              <a:srgbClr val="000000"/>
                            </a:outerShdw>
                          </a:effectLst>
                          <a:latin typeface="Arial" charset="0"/>
                        </a:rPr>
                        <a:t>$350 Billion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rgbClr val="FFFF00"/>
                        </a:buClr>
                        <a:buSzPct val="75000"/>
                        <a:buFont typeface="Wingdings" pitchFamily="2" charset="2"/>
                        <a:buNone/>
                        <a:tabLst/>
                      </a:pPr>
                      <a:r>
                        <a:rPr kumimoji="0" lang="en-US" sz="2400" b="0" i="0" u="none" strike="noStrike" cap="none" normalizeH="0" baseline="0" dirty="0" smtClean="0">
                          <a:ln>
                            <a:noFill/>
                          </a:ln>
                          <a:solidFill>
                            <a:schemeClr val="tx1"/>
                          </a:solidFill>
                          <a:effectLst>
                            <a:outerShdw blurRad="38100" dist="38100" dir="2700000" algn="tl">
                              <a:srgbClr val="000000"/>
                            </a:outerShdw>
                          </a:effectLst>
                          <a:latin typeface="Arial" charset="0"/>
                        </a:rPr>
                        <a:t>$2 Billion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8975">
                <a:tc>
                  <a:txBody>
                    <a:bodyPr/>
                    <a:lstStyle/>
                    <a:p>
                      <a:pPr marL="0" marR="0" lvl="0" indent="0" algn="l" defTabSz="914400" rtl="0" eaLnBrk="1" fontAlgn="base" latinLnBrk="0" hangingPunct="1">
                        <a:lnSpc>
                          <a:spcPct val="100000"/>
                        </a:lnSpc>
                        <a:spcBef>
                          <a:spcPct val="0"/>
                        </a:spcBef>
                        <a:spcAft>
                          <a:spcPct val="0"/>
                        </a:spcAft>
                        <a:buClr>
                          <a:srgbClr val="FFFF00"/>
                        </a:buClr>
                        <a:buSzPct val="75000"/>
                        <a:buFont typeface="Wingdings" pitchFamily="2" charset="2"/>
                        <a:buNone/>
                        <a:tabLst/>
                      </a:pPr>
                      <a:r>
                        <a:rPr kumimoji="0" lang="en-US" sz="2400" b="0" i="0" u="none" strike="noStrike" cap="none" normalizeH="0" baseline="0" smtClean="0">
                          <a:ln>
                            <a:noFill/>
                          </a:ln>
                          <a:solidFill>
                            <a:schemeClr val="tx1"/>
                          </a:solidFill>
                          <a:effectLst>
                            <a:outerShdw blurRad="38100" dist="38100" dir="2700000" algn="tl">
                              <a:srgbClr val="000000"/>
                            </a:outerShdw>
                          </a:effectLst>
                          <a:latin typeface="Arial" charset="0"/>
                        </a:rPr>
                        <a:t>Crash</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rgbClr val="FFFF00"/>
                        </a:buClr>
                        <a:buSzPct val="75000"/>
                        <a:buFont typeface="Wingdings" pitchFamily="2" charset="2"/>
                        <a:buNone/>
                        <a:tabLst/>
                      </a:pPr>
                      <a:r>
                        <a:rPr kumimoji="0" lang="en-US" sz="2400" b="0" i="0" u="none" strike="noStrike" cap="none" normalizeH="0" baseline="0" smtClean="0">
                          <a:ln>
                            <a:noFill/>
                          </a:ln>
                          <a:solidFill>
                            <a:schemeClr val="tx1"/>
                          </a:solidFill>
                          <a:effectLst>
                            <a:outerShdw blurRad="38100" dist="38100" dir="2700000" algn="tl">
                              <a:srgbClr val="000000"/>
                            </a:outerShdw>
                          </a:effectLst>
                          <a:latin typeface="Arial" charset="0"/>
                        </a:rPr>
                        <a:t>$340 Billion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rgbClr val="FFFF00"/>
                        </a:buClr>
                        <a:buSzPct val="75000"/>
                        <a:buFont typeface="Wingdings" pitchFamily="2" charset="2"/>
                        <a:buNone/>
                        <a:tabLst/>
                      </a:pPr>
                      <a:r>
                        <a:rPr kumimoji="0" lang="en-US" sz="2400" b="1" i="0" u="none" strike="noStrike" cap="none" normalizeH="0" baseline="0" dirty="0" smtClean="0">
                          <a:ln>
                            <a:noFill/>
                          </a:ln>
                          <a:solidFill>
                            <a:schemeClr val="tx1"/>
                          </a:solidFill>
                          <a:effectLst>
                            <a:outerShdw blurRad="38100" dist="38100" dir="2700000" algn="tl">
                              <a:srgbClr val="000000"/>
                            </a:outerShdw>
                          </a:effectLst>
                          <a:latin typeface="Arial" charset="0"/>
                        </a:rPr>
                        <a:t>$200 Million</a:t>
                      </a:r>
                      <a:r>
                        <a:rPr kumimoji="0" lang="en-US" sz="2400" b="1" i="0" u="none" strike="noStrike" cap="none" normalizeH="0" baseline="0" dirty="0" smtClean="0">
                          <a:ln>
                            <a:noFill/>
                          </a:ln>
                          <a:solidFill>
                            <a:schemeClr val="tx1"/>
                          </a:solidFill>
                          <a:effectLst>
                            <a:outerShdw blurRad="38100" dist="38100" dir="2700000" algn="tl">
                              <a:srgbClr val="FFFFFF"/>
                            </a:outerShdw>
                          </a:effectLst>
                          <a:latin typeface="Arial" charset="0"/>
                        </a:rPr>
                        <a:t> </a:t>
                      </a:r>
                      <a:r>
                        <a:rPr kumimoji="0" lang="en-US" sz="2400" b="1" i="0" u="none" strike="noStrike" cap="none" normalizeH="0" baseline="0" dirty="0" smtClean="0">
                          <a:ln>
                            <a:noFill/>
                          </a:ln>
                          <a:solidFill>
                            <a:schemeClr val="tx1"/>
                          </a:solidFill>
                          <a:effectLst>
                            <a:outerShdw blurRad="38100" dist="38100" dir="2700000" algn="tl">
                              <a:srgbClr val="000000"/>
                            </a:outerShdw>
                          </a:effectLst>
                          <a:latin typeface="Arial" charset="0"/>
                        </a:rPr>
                        <a:t>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393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393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393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9331" grpId="0"/>
      <p:bldP spid="7393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ummy.side.impact.avi">
            <a:hlinkClick r:id="" action="ppaction://media"/>
          </p:cNvPr>
          <p:cNvPicPr>
            <a:picLocks noRot="1" noChangeAspect="1"/>
          </p:cNvPicPr>
          <p:nvPr>
            <a:videoFile r:link="rId1"/>
          </p:nvPr>
        </p:nvPicPr>
        <p:blipFill>
          <a:blip r:embed="rId4" cstate="print"/>
          <a:stretch>
            <a:fillRect/>
          </a:stretch>
        </p:blipFill>
        <p:spPr>
          <a:xfrm>
            <a:off x="0" y="2743200"/>
            <a:ext cx="5486400" cy="4114800"/>
          </a:xfrm>
          <a:prstGeom prst="rect">
            <a:avLst/>
          </a:prstGeom>
        </p:spPr>
      </p:pic>
      <p:pic>
        <p:nvPicPr>
          <p:cNvPr id="3" name="dummy.strike.avi">
            <a:hlinkClick r:id="" action="ppaction://media"/>
          </p:cNvPr>
          <p:cNvPicPr>
            <a:picLocks noRot="1" noChangeAspect="1"/>
          </p:cNvPicPr>
          <p:nvPr>
            <a:videoFile r:link="rId2"/>
          </p:nvPr>
        </p:nvPicPr>
        <p:blipFill>
          <a:blip r:embed="rId5" cstate="print"/>
          <a:stretch>
            <a:fillRect/>
          </a:stretch>
        </p:blipFill>
        <p:spPr>
          <a:xfrm>
            <a:off x="3048000" y="762000"/>
            <a:ext cx="6096000" cy="4572000"/>
          </a:xfrm>
          <a:prstGeom prst="rect">
            <a:avLst/>
          </a:prstGeom>
        </p:spPr>
      </p:pic>
      <p:sp>
        <p:nvSpPr>
          <p:cNvPr id="4" name="TextBox 3"/>
          <p:cNvSpPr txBox="1"/>
          <p:nvPr/>
        </p:nvSpPr>
        <p:spPr>
          <a:xfrm>
            <a:off x="1981200" y="76200"/>
            <a:ext cx="4206151" cy="523220"/>
          </a:xfrm>
          <a:prstGeom prst="rect">
            <a:avLst/>
          </a:prstGeom>
          <a:noFill/>
        </p:spPr>
        <p:txBody>
          <a:bodyPr wrap="none" rtlCol="0">
            <a:spAutoFit/>
          </a:bodyPr>
          <a:lstStyle/>
          <a:p>
            <a:r>
              <a:rPr lang="en-US" sz="2800" dirty="0" smtClean="0"/>
              <a:t>Crashworthiness and Safety</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00" fill="hold"/>
                                        <p:tgtEl>
                                          <p:spTgt spid="2"/>
                                        </p:tgtEl>
                                      </p:cBhvr>
                                    </p:cmd>
                                  </p:childTnLst>
                                </p:cTn>
                              </p:par>
                            </p:childTnLst>
                          </p:cTn>
                        </p:par>
                        <p:par>
                          <p:cTn id="7" fill="hold">
                            <p:stCondLst>
                              <p:cond delay="10100"/>
                            </p:stCondLst>
                            <p:childTnLst>
                              <p:par>
                                <p:cTn id="8" presetID="1" presetClass="mediacall" presetSubtype="0" fill="hold" nodeType="afterEffect">
                                  <p:stCondLst>
                                    <p:cond delay="0"/>
                                  </p:stCondLst>
                                  <p:childTnLst>
                                    <p:cmd type="call" cmd="playFrom(0.0)">
                                      <p:cBhvr>
                                        <p:cTn id="9" dur="10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p:cTn id="16" fill="hold" display="0">
                  <p:stCondLst>
                    <p:cond delay="indefinite"/>
                  </p:stCondLst>
                  <p:endCondLst>
                    <p:cond evt="onNext" delay="0">
                      <p:tgtEl>
                        <p:sldTgt/>
                      </p:tgtEl>
                    </p:cond>
                    <p:cond evt="onPrev" delay="0">
                      <p:tgtEl>
                        <p:sldTgt/>
                      </p:tgtEl>
                    </p:cond>
                  </p:end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4" name="Picture 6" descr="dianna3_01-21-03"/>
          <p:cNvPicPr>
            <a:picLocks noChangeAspect="1" noChangeArrowheads="1"/>
          </p:cNvPicPr>
          <p:nvPr/>
        </p:nvPicPr>
        <p:blipFill>
          <a:blip r:embed="rId2" cstate="print"/>
          <a:srcRect/>
          <a:stretch>
            <a:fillRect/>
          </a:stretch>
        </p:blipFill>
        <p:spPr bwMode="auto">
          <a:xfrm>
            <a:off x="0" y="1828800"/>
            <a:ext cx="9144000" cy="5029200"/>
          </a:xfrm>
          <a:prstGeom prst="rect">
            <a:avLst/>
          </a:prstGeom>
          <a:noFill/>
          <a:ln w="9525">
            <a:noFill/>
            <a:miter lim="800000"/>
            <a:headEnd/>
            <a:tailEnd/>
          </a:ln>
        </p:spPr>
      </p:pic>
      <p:sp>
        <p:nvSpPr>
          <p:cNvPr id="104455" name="Text Box 7"/>
          <p:cNvSpPr txBox="1">
            <a:spLocks noChangeArrowheads="1"/>
          </p:cNvSpPr>
          <p:nvPr/>
        </p:nvSpPr>
        <p:spPr bwMode="auto">
          <a:xfrm>
            <a:off x="331312" y="41275"/>
            <a:ext cx="7290778" cy="461665"/>
          </a:xfrm>
          <a:prstGeom prst="rect">
            <a:avLst/>
          </a:prstGeom>
          <a:noFill/>
          <a:ln w="9525">
            <a:noFill/>
            <a:miter lim="800000"/>
            <a:headEnd/>
            <a:tailEnd/>
          </a:ln>
          <a:effectLst/>
        </p:spPr>
        <p:txBody>
          <a:bodyPr wrap="none">
            <a:spAutoFit/>
          </a:bodyPr>
          <a:lstStyle/>
          <a:p>
            <a:pPr algn="ctr"/>
            <a:r>
              <a:rPr lang="en-US" sz="2400" i="1" dirty="0" smtClean="0">
                <a:latin typeface="Times New Roman" pitchFamily="18" charset="0"/>
              </a:rPr>
              <a:t>Integrated Computational Materials Engineering (ICME)</a:t>
            </a:r>
            <a:endParaRPr lang="en-US" sz="2400" i="1" dirty="0">
              <a:latin typeface="Times New Roman" pitchFamily="18" charset="0"/>
            </a:endParaRPr>
          </a:p>
        </p:txBody>
      </p:sp>
      <p:sp>
        <p:nvSpPr>
          <p:cNvPr id="5" name="Left Arrow 4"/>
          <p:cNvSpPr/>
          <p:nvPr/>
        </p:nvSpPr>
        <p:spPr>
          <a:xfrm>
            <a:off x="457200" y="457200"/>
            <a:ext cx="8305800" cy="685800"/>
          </a:xfrm>
          <a:prstGeom prst="leftArrow">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685228" y="609600"/>
            <a:ext cx="1496372" cy="369332"/>
          </a:xfrm>
          <a:prstGeom prst="rect">
            <a:avLst/>
          </a:prstGeom>
          <a:noFill/>
        </p:spPr>
        <p:txBody>
          <a:bodyPr wrap="none" rtlCol="0">
            <a:spAutoFit/>
          </a:bodyPr>
          <a:lstStyle/>
          <a:p>
            <a:r>
              <a:rPr lang="en-US" dirty="0" smtClean="0"/>
              <a:t>Requirements</a:t>
            </a:r>
            <a:endParaRPr lang="en-US" dirty="0"/>
          </a:p>
        </p:txBody>
      </p:sp>
      <p:sp>
        <p:nvSpPr>
          <p:cNvPr id="7" name="Right Arrow 6"/>
          <p:cNvSpPr/>
          <p:nvPr/>
        </p:nvSpPr>
        <p:spPr>
          <a:xfrm>
            <a:off x="457200" y="1143000"/>
            <a:ext cx="8382000" cy="685800"/>
          </a:xfrm>
          <a:prstGeom prst="rightArrow">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895600" y="1307068"/>
            <a:ext cx="3670364" cy="369332"/>
          </a:xfrm>
          <a:prstGeom prst="rect">
            <a:avLst/>
          </a:prstGeom>
          <a:noFill/>
        </p:spPr>
        <p:txBody>
          <a:bodyPr wrap="none" rtlCol="0">
            <a:spAutoFit/>
          </a:bodyPr>
          <a:lstStyle/>
          <a:p>
            <a:r>
              <a:rPr lang="en-US" dirty="0" smtClean="0"/>
              <a:t>Process-Structure-Property Modeling</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ChangeArrowheads="1"/>
          </p:cNvSpPr>
          <p:nvPr/>
        </p:nvSpPr>
        <p:spPr bwMode="auto">
          <a:xfrm>
            <a:off x="76200" y="6056313"/>
            <a:ext cx="8915400" cy="801687"/>
          </a:xfrm>
          <a:prstGeom prst="rect">
            <a:avLst/>
          </a:prstGeom>
          <a:solidFill>
            <a:schemeClr val="bg1"/>
          </a:solidFill>
          <a:ln w="9525">
            <a:solidFill>
              <a:schemeClr val="bg1"/>
            </a:solidFill>
            <a:miter lim="800000"/>
            <a:headEnd/>
            <a:tailEnd/>
          </a:ln>
          <a:effectLst/>
        </p:spPr>
        <p:txBody>
          <a:bodyPr wrap="none" anchor="ctr"/>
          <a:lstStyle/>
          <a:p>
            <a:pPr algn="ctr"/>
            <a:endParaRPr lang="en-US" sz="2400">
              <a:solidFill>
                <a:schemeClr val="bg1"/>
              </a:solidFill>
              <a:latin typeface="Times New Roman" pitchFamily="18" charset="0"/>
            </a:endParaRPr>
          </a:p>
        </p:txBody>
      </p:sp>
      <p:sp>
        <p:nvSpPr>
          <p:cNvPr id="11268" name="AutoShape 4"/>
          <p:cNvSpPr>
            <a:spLocks noChangeArrowheads="1"/>
          </p:cNvSpPr>
          <p:nvPr/>
        </p:nvSpPr>
        <p:spPr bwMode="auto">
          <a:xfrm rot="-2152223">
            <a:off x="6716713" y="3449638"/>
            <a:ext cx="296862" cy="133350"/>
          </a:xfrm>
          <a:prstGeom prst="rightArrow">
            <a:avLst>
              <a:gd name="adj1" fmla="val 50000"/>
              <a:gd name="adj2" fmla="val 55655"/>
            </a:avLst>
          </a:prstGeom>
          <a:gradFill rotWithShape="1">
            <a:gsLst>
              <a:gs pos="0">
                <a:srgbClr val="FF6600"/>
              </a:gs>
              <a:gs pos="100000">
                <a:srgbClr val="00FF00"/>
              </a:gs>
            </a:gsLst>
            <a:lin ang="18900000" scaled="1"/>
          </a:gradFill>
          <a:ln w="9525">
            <a:noFill/>
            <a:miter lim="800000"/>
            <a:headEnd/>
            <a:tailEnd/>
          </a:ln>
          <a:effectLst/>
        </p:spPr>
        <p:txBody>
          <a:bodyPr wrap="none" anchor="ctr"/>
          <a:lstStyle/>
          <a:p>
            <a:endParaRPr lang="en-US"/>
          </a:p>
        </p:txBody>
      </p:sp>
      <p:sp>
        <p:nvSpPr>
          <p:cNvPr id="11269" name="Rectangle 5"/>
          <p:cNvSpPr>
            <a:spLocks noChangeArrowheads="1"/>
          </p:cNvSpPr>
          <p:nvPr/>
        </p:nvSpPr>
        <p:spPr bwMode="auto">
          <a:xfrm>
            <a:off x="76200" y="2246313"/>
            <a:ext cx="8915400" cy="134937"/>
          </a:xfrm>
          <a:prstGeom prst="rect">
            <a:avLst/>
          </a:prstGeom>
          <a:solidFill>
            <a:schemeClr val="bg1"/>
          </a:solidFill>
          <a:ln w="9525">
            <a:noFill/>
            <a:miter lim="800000"/>
            <a:headEnd/>
            <a:tailEnd/>
          </a:ln>
          <a:effectLst/>
        </p:spPr>
        <p:txBody>
          <a:bodyPr wrap="none" anchor="ctr"/>
          <a:lstStyle/>
          <a:p>
            <a:pPr algn="ctr"/>
            <a:r>
              <a:rPr lang="en-US" sz="1200" b="1"/>
              <a:t>Macroscale ISV Continuum</a:t>
            </a:r>
          </a:p>
        </p:txBody>
      </p:sp>
      <p:sp>
        <p:nvSpPr>
          <p:cNvPr id="11270" name="AutoShape 6"/>
          <p:cNvSpPr>
            <a:spLocks noChangeArrowheads="1"/>
          </p:cNvSpPr>
          <p:nvPr/>
        </p:nvSpPr>
        <p:spPr bwMode="auto">
          <a:xfrm rot="-2152223">
            <a:off x="1422400" y="6264275"/>
            <a:ext cx="296863" cy="134938"/>
          </a:xfrm>
          <a:prstGeom prst="rightArrow">
            <a:avLst>
              <a:gd name="adj1" fmla="val 50000"/>
              <a:gd name="adj2" fmla="val 55000"/>
            </a:avLst>
          </a:prstGeom>
          <a:gradFill rotWithShape="1">
            <a:gsLst>
              <a:gs pos="0">
                <a:srgbClr val="FF6600"/>
              </a:gs>
              <a:gs pos="100000">
                <a:srgbClr val="00FF00"/>
              </a:gs>
            </a:gsLst>
            <a:lin ang="18900000" scaled="1"/>
          </a:gradFill>
          <a:ln w="9525">
            <a:noFill/>
            <a:miter lim="800000"/>
            <a:headEnd/>
            <a:tailEnd/>
          </a:ln>
          <a:effectLst/>
        </p:spPr>
        <p:txBody>
          <a:bodyPr wrap="none" anchor="ctr"/>
          <a:lstStyle/>
          <a:p>
            <a:endParaRPr lang="en-US"/>
          </a:p>
        </p:txBody>
      </p:sp>
      <p:sp>
        <p:nvSpPr>
          <p:cNvPr id="11271" name="AutoShape 7"/>
          <p:cNvSpPr>
            <a:spLocks/>
          </p:cNvSpPr>
          <p:nvPr/>
        </p:nvSpPr>
        <p:spPr bwMode="auto">
          <a:xfrm>
            <a:off x="2508250" y="6321425"/>
            <a:ext cx="3430588" cy="192088"/>
          </a:xfrm>
          <a:prstGeom prst="callout1">
            <a:avLst>
              <a:gd name="adj1" fmla="val 52176"/>
              <a:gd name="adj2" fmla="val -2167"/>
              <a:gd name="adj3" fmla="val 5074"/>
              <a:gd name="adj4" fmla="val -25935"/>
            </a:avLst>
          </a:prstGeom>
          <a:solidFill>
            <a:srgbClr val="FFFF99"/>
          </a:solidFill>
          <a:ln w="3175">
            <a:solidFill>
              <a:schemeClr val="tx1"/>
            </a:solidFill>
            <a:miter lim="800000"/>
            <a:headEnd/>
            <a:tailEnd type="triangle" w="med" len="med"/>
          </a:ln>
          <a:effectLst/>
        </p:spPr>
        <p:txBody>
          <a:bodyPr lIns="0" tIns="0" rIns="0" bIns="0"/>
          <a:lstStyle/>
          <a:p>
            <a:r>
              <a:rPr lang="en-US" sz="1200" b="1"/>
              <a:t>Bridge 1 = Interfacial Energy, Elasticity</a:t>
            </a:r>
          </a:p>
        </p:txBody>
      </p:sp>
      <p:sp>
        <p:nvSpPr>
          <p:cNvPr id="11272" name="Text Box 8"/>
          <p:cNvSpPr txBox="1">
            <a:spLocks noChangeArrowheads="1"/>
          </p:cNvSpPr>
          <p:nvPr/>
        </p:nvSpPr>
        <p:spPr bwMode="auto">
          <a:xfrm>
            <a:off x="3159125" y="5922963"/>
            <a:ext cx="1746250" cy="365125"/>
          </a:xfrm>
          <a:prstGeom prst="rect">
            <a:avLst/>
          </a:prstGeom>
          <a:noFill/>
          <a:ln w="9525">
            <a:noFill/>
            <a:miter lim="800000"/>
            <a:headEnd/>
            <a:tailEnd/>
          </a:ln>
          <a:effectLst/>
        </p:spPr>
        <p:txBody>
          <a:bodyPr lIns="0" tIns="0" rIns="0" bIns="0">
            <a:spAutoFit/>
          </a:bodyPr>
          <a:lstStyle/>
          <a:p>
            <a:pPr algn="ctr">
              <a:spcBef>
                <a:spcPct val="50000"/>
              </a:spcBef>
            </a:pPr>
            <a:r>
              <a:rPr lang="en-US" sz="1200" b="1"/>
              <a:t>Atomistics</a:t>
            </a:r>
            <a:br>
              <a:rPr lang="en-US" sz="1200" b="1"/>
            </a:br>
            <a:r>
              <a:rPr lang="en-US" sz="1200" b="1"/>
              <a:t>(EAM,MEAM,MD,MS,</a:t>
            </a:r>
          </a:p>
        </p:txBody>
      </p:sp>
      <p:pic>
        <p:nvPicPr>
          <p:cNvPr id="11273" name="Picture 9"/>
          <p:cNvPicPr>
            <a:picLocks noChangeAspect="1" noChangeArrowheads="1"/>
          </p:cNvPicPr>
          <p:nvPr/>
        </p:nvPicPr>
        <p:blipFill>
          <a:blip r:embed="rId3" cstate="print"/>
          <a:srcRect l="2892" t="5624" r="2892" b="11250"/>
          <a:stretch>
            <a:fillRect/>
          </a:stretch>
        </p:blipFill>
        <p:spPr bwMode="auto">
          <a:xfrm>
            <a:off x="1562100" y="5646738"/>
            <a:ext cx="1639888" cy="646112"/>
          </a:xfrm>
          <a:prstGeom prst="rect">
            <a:avLst/>
          </a:prstGeom>
          <a:noFill/>
        </p:spPr>
      </p:pic>
      <p:sp>
        <p:nvSpPr>
          <p:cNvPr id="11274" name="Text Box 10"/>
          <p:cNvSpPr txBox="1">
            <a:spLocks noChangeArrowheads="1"/>
          </p:cNvSpPr>
          <p:nvPr/>
        </p:nvSpPr>
        <p:spPr bwMode="auto">
          <a:xfrm>
            <a:off x="1265238" y="5913438"/>
            <a:ext cx="446087" cy="180975"/>
          </a:xfrm>
          <a:prstGeom prst="rect">
            <a:avLst/>
          </a:prstGeom>
          <a:noFill/>
          <a:ln w="9525">
            <a:noFill/>
            <a:miter lim="800000"/>
            <a:headEnd/>
            <a:tailEnd/>
          </a:ln>
          <a:effectLst/>
        </p:spPr>
        <p:txBody>
          <a:bodyPr lIns="0" tIns="0" rIns="0" bIns="0">
            <a:spAutoFit/>
          </a:bodyPr>
          <a:lstStyle/>
          <a:p>
            <a:pPr algn="ctr">
              <a:spcBef>
                <a:spcPct val="50000"/>
              </a:spcBef>
            </a:pPr>
            <a:r>
              <a:rPr lang="en-US" sz="1200" b="1"/>
              <a:t>Nm</a:t>
            </a:r>
          </a:p>
        </p:txBody>
      </p:sp>
      <p:sp>
        <p:nvSpPr>
          <p:cNvPr id="11275" name="AutoShape 11"/>
          <p:cNvSpPr>
            <a:spLocks noChangeArrowheads="1"/>
          </p:cNvSpPr>
          <p:nvPr/>
        </p:nvSpPr>
        <p:spPr bwMode="auto">
          <a:xfrm rot="-2152223">
            <a:off x="3065463" y="5584825"/>
            <a:ext cx="319087" cy="134938"/>
          </a:xfrm>
          <a:prstGeom prst="rightArrow">
            <a:avLst>
              <a:gd name="adj1" fmla="val 50000"/>
              <a:gd name="adj2" fmla="val 59117"/>
            </a:avLst>
          </a:prstGeom>
          <a:gradFill rotWithShape="1">
            <a:gsLst>
              <a:gs pos="0">
                <a:srgbClr val="FF690D"/>
              </a:gs>
              <a:gs pos="100000">
                <a:srgbClr val="00FF00"/>
              </a:gs>
            </a:gsLst>
            <a:lin ang="18900000" scaled="1"/>
          </a:gradFill>
          <a:ln w="9525">
            <a:noFill/>
            <a:miter lim="800000"/>
            <a:headEnd/>
            <a:tailEnd/>
          </a:ln>
          <a:effectLst/>
        </p:spPr>
        <p:txBody>
          <a:bodyPr wrap="none" anchor="ctr"/>
          <a:lstStyle/>
          <a:p>
            <a:endParaRPr lang="en-US"/>
          </a:p>
        </p:txBody>
      </p:sp>
      <p:sp>
        <p:nvSpPr>
          <p:cNvPr id="11276" name="AutoShape 12"/>
          <p:cNvSpPr>
            <a:spLocks/>
          </p:cNvSpPr>
          <p:nvPr/>
        </p:nvSpPr>
        <p:spPr bwMode="auto">
          <a:xfrm>
            <a:off x="4249738" y="5711825"/>
            <a:ext cx="1695450" cy="187325"/>
          </a:xfrm>
          <a:prstGeom prst="callout1">
            <a:avLst>
              <a:gd name="adj1" fmla="val 53731"/>
              <a:gd name="adj2" fmla="val -4380"/>
              <a:gd name="adj3" fmla="val -39551"/>
              <a:gd name="adj4" fmla="val -57662"/>
            </a:avLst>
          </a:prstGeom>
          <a:solidFill>
            <a:srgbClr val="FFFF99"/>
          </a:solidFill>
          <a:ln w="3175">
            <a:solidFill>
              <a:schemeClr val="tx1"/>
            </a:solidFill>
            <a:miter lim="800000"/>
            <a:headEnd/>
            <a:tailEnd type="triangle" w="med" len="med"/>
          </a:ln>
          <a:effectLst/>
        </p:spPr>
        <p:txBody>
          <a:bodyPr lIns="0" tIns="0" rIns="0" bIns="0"/>
          <a:lstStyle/>
          <a:p>
            <a:r>
              <a:rPr lang="en-US" sz="1200" b="1"/>
              <a:t>Bridge 2 = Mobility</a:t>
            </a:r>
          </a:p>
        </p:txBody>
      </p:sp>
      <p:sp>
        <p:nvSpPr>
          <p:cNvPr id="11277" name="AutoShape 13"/>
          <p:cNvSpPr>
            <a:spLocks noChangeArrowheads="1"/>
          </p:cNvSpPr>
          <p:nvPr/>
        </p:nvSpPr>
        <p:spPr bwMode="auto">
          <a:xfrm rot="-2147225">
            <a:off x="4113213" y="4973638"/>
            <a:ext cx="314325" cy="133350"/>
          </a:xfrm>
          <a:prstGeom prst="rightArrow">
            <a:avLst>
              <a:gd name="adj1" fmla="val 50000"/>
              <a:gd name="adj2" fmla="val 58929"/>
            </a:avLst>
          </a:prstGeom>
          <a:gradFill rotWithShape="1">
            <a:gsLst>
              <a:gs pos="0">
                <a:srgbClr val="FF6600"/>
              </a:gs>
              <a:gs pos="100000">
                <a:srgbClr val="00FF00"/>
              </a:gs>
            </a:gsLst>
            <a:lin ang="18900000" scaled="1"/>
          </a:gradFill>
          <a:ln w="9525">
            <a:noFill/>
            <a:miter lim="800000"/>
            <a:headEnd/>
            <a:tailEnd/>
          </a:ln>
          <a:effectLst/>
        </p:spPr>
        <p:txBody>
          <a:bodyPr wrap="none" anchor="ctr"/>
          <a:lstStyle/>
          <a:p>
            <a:endParaRPr lang="en-US"/>
          </a:p>
        </p:txBody>
      </p:sp>
      <p:sp>
        <p:nvSpPr>
          <p:cNvPr id="11278" name="AutoShape 14"/>
          <p:cNvSpPr>
            <a:spLocks/>
          </p:cNvSpPr>
          <p:nvPr/>
        </p:nvSpPr>
        <p:spPr bwMode="auto">
          <a:xfrm>
            <a:off x="5322888" y="5037138"/>
            <a:ext cx="2332037" cy="169862"/>
          </a:xfrm>
          <a:prstGeom prst="callout1">
            <a:avLst>
              <a:gd name="adj1" fmla="val 59019"/>
              <a:gd name="adj2" fmla="val -3185"/>
              <a:gd name="adj3" fmla="val -29509"/>
              <a:gd name="adj4" fmla="val -39241"/>
            </a:avLst>
          </a:prstGeom>
          <a:solidFill>
            <a:srgbClr val="FFFF99"/>
          </a:solidFill>
          <a:ln w="3175">
            <a:solidFill>
              <a:schemeClr val="tx1"/>
            </a:solidFill>
            <a:miter lim="800000"/>
            <a:headEnd/>
            <a:tailEnd type="triangle" w="med" len="med"/>
          </a:ln>
          <a:effectLst/>
        </p:spPr>
        <p:txBody>
          <a:bodyPr lIns="0" tIns="0" rIns="0" bIns="0"/>
          <a:lstStyle/>
          <a:p>
            <a:r>
              <a:rPr lang="en-US" sz="1200" b="1"/>
              <a:t>Bridge 3 = Hardening Rules</a:t>
            </a:r>
          </a:p>
        </p:txBody>
      </p:sp>
      <p:sp>
        <p:nvSpPr>
          <p:cNvPr id="11279" name="AutoShape 15"/>
          <p:cNvSpPr>
            <a:spLocks/>
          </p:cNvSpPr>
          <p:nvPr/>
        </p:nvSpPr>
        <p:spPr bwMode="auto">
          <a:xfrm>
            <a:off x="6451600" y="4435475"/>
            <a:ext cx="2243138" cy="150813"/>
          </a:xfrm>
          <a:prstGeom prst="callout1">
            <a:avLst>
              <a:gd name="adj1" fmla="val 66667"/>
              <a:gd name="adj2" fmla="val -3315"/>
              <a:gd name="adj3" fmla="val -41667"/>
              <a:gd name="adj4" fmla="val -46514"/>
            </a:avLst>
          </a:prstGeom>
          <a:solidFill>
            <a:srgbClr val="FFFF99"/>
          </a:solidFill>
          <a:ln w="3175">
            <a:solidFill>
              <a:schemeClr val="tx1"/>
            </a:solidFill>
            <a:miter lim="800000"/>
            <a:headEnd/>
            <a:tailEnd type="triangle" w="med" len="med"/>
          </a:ln>
          <a:effectLst/>
        </p:spPr>
        <p:txBody>
          <a:bodyPr lIns="0" tIns="0" rIns="0" bIns="0"/>
          <a:lstStyle/>
          <a:p>
            <a:r>
              <a:rPr lang="en-US" sz="1200" b="1"/>
              <a:t>Bridge 4 = Particle Interactions</a:t>
            </a:r>
          </a:p>
        </p:txBody>
      </p:sp>
      <p:sp>
        <p:nvSpPr>
          <p:cNvPr id="11280" name="AutoShape 16"/>
          <p:cNvSpPr>
            <a:spLocks/>
          </p:cNvSpPr>
          <p:nvPr/>
        </p:nvSpPr>
        <p:spPr bwMode="auto">
          <a:xfrm>
            <a:off x="7245350" y="3563938"/>
            <a:ext cx="1411288" cy="338137"/>
          </a:xfrm>
          <a:prstGeom prst="callout1">
            <a:avLst>
              <a:gd name="adj1" fmla="val 29630"/>
              <a:gd name="adj2" fmla="val -5264"/>
              <a:gd name="adj3" fmla="val -16463"/>
              <a:gd name="adj4" fmla="val -24343"/>
            </a:avLst>
          </a:prstGeom>
          <a:solidFill>
            <a:srgbClr val="FFFF99"/>
          </a:solidFill>
          <a:ln w="3175">
            <a:solidFill>
              <a:schemeClr val="tx1"/>
            </a:solidFill>
            <a:miter lim="800000"/>
            <a:headEnd/>
            <a:tailEnd type="triangle" w="med" len="med"/>
          </a:ln>
          <a:effectLst/>
        </p:spPr>
        <p:txBody>
          <a:bodyPr lIns="0" tIns="0" rIns="0" bIns="0"/>
          <a:lstStyle/>
          <a:p>
            <a:r>
              <a:rPr lang="en-US" sz="1200" b="1"/>
              <a:t>Bridge 5 = Particle-Void Interactions</a:t>
            </a:r>
          </a:p>
        </p:txBody>
      </p:sp>
      <p:sp>
        <p:nvSpPr>
          <p:cNvPr id="11281" name="Text Box 17"/>
          <p:cNvSpPr txBox="1">
            <a:spLocks noChangeArrowheads="1"/>
          </p:cNvSpPr>
          <p:nvPr/>
        </p:nvSpPr>
        <p:spPr bwMode="auto">
          <a:xfrm>
            <a:off x="7802563" y="2447925"/>
            <a:ext cx="1039812" cy="365125"/>
          </a:xfrm>
          <a:prstGeom prst="rect">
            <a:avLst/>
          </a:prstGeom>
          <a:noFill/>
          <a:ln w="9525">
            <a:noFill/>
            <a:miter lim="800000"/>
            <a:headEnd/>
            <a:tailEnd/>
          </a:ln>
          <a:effectLst/>
        </p:spPr>
        <p:txBody>
          <a:bodyPr lIns="0" tIns="0" rIns="0" bIns="0">
            <a:spAutoFit/>
          </a:bodyPr>
          <a:lstStyle/>
          <a:p>
            <a:pPr>
              <a:spcBef>
                <a:spcPct val="50000"/>
              </a:spcBef>
            </a:pPr>
            <a:r>
              <a:rPr lang="en-US" sz="1200" b="1"/>
              <a:t>Void \ Crack </a:t>
            </a:r>
            <a:br>
              <a:rPr lang="en-US" sz="1200" b="1"/>
            </a:br>
            <a:r>
              <a:rPr lang="en-US" sz="1200" b="1"/>
              <a:t>Interactions </a:t>
            </a:r>
          </a:p>
        </p:txBody>
      </p:sp>
      <p:sp>
        <p:nvSpPr>
          <p:cNvPr id="11282" name="AutoShape 18"/>
          <p:cNvSpPr>
            <a:spLocks noChangeArrowheads="1"/>
          </p:cNvSpPr>
          <p:nvPr/>
        </p:nvSpPr>
        <p:spPr bwMode="auto">
          <a:xfrm>
            <a:off x="2205038" y="2046288"/>
            <a:ext cx="222250" cy="200025"/>
          </a:xfrm>
          <a:prstGeom prst="upArrow">
            <a:avLst>
              <a:gd name="adj1" fmla="val 41667"/>
              <a:gd name="adj2" fmla="val 51389"/>
            </a:avLst>
          </a:prstGeom>
          <a:gradFill rotWithShape="1">
            <a:gsLst>
              <a:gs pos="0">
                <a:srgbClr val="00FF00"/>
              </a:gs>
              <a:gs pos="100000">
                <a:srgbClr val="FF690D"/>
              </a:gs>
            </a:gsLst>
            <a:lin ang="5400000" scaled="1"/>
          </a:gradFill>
          <a:ln w="9525">
            <a:noFill/>
            <a:miter lim="800000"/>
            <a:headEnd/>
            <a:tailEnd/>
          </a:ln>
          <a:effectLst/>
        </p:spPr>
        <p:txBody>
          <a:bodyPr vert="eaVert" wrap="none" anchor="ctr"/>
          <a:lstStyle/>
          <a:p>
            <a:endParaRPr lang="en-US"/>
          </a:p>
        </p:txBody>
      </p:sp>
      <p:sp>
        <p:nvSpPr>
          <p:cNvPr id="11283" name="AutoShape 19"/>
          <p:cNvSpPr>
            <a:spLocks/>
          </p:cNvSpPr>
          <p:nvPr/>
        </p:nvSpPr>
        <p:spPr bwMode="auto">
          <a:xfrm>
            <a:off x="3022600" y="2020888"/>
            <a:ext cx="1362075" cy="158750"/>
          </a:xfrm>
          <a:prstGeom prst="callout1">
            <a:avLst>
              <a:gd name="adj1" fmla="val 63157"/>
              <a:gd name="adj2" fmla="val -5454"/>
              <a:gd name="adj3" fmla="val 61403"/>
              <a:gd name="adj4" fmla="val -46023"/>
            </a:avLst>
          </a:prstGeom>
          <a:solidFill>
            <a:srgbClr val="FFFF99"/>
          </a:solidFill>
          <a:ln w="3175">
            <a:solidFill>
              <a:schemeClr val="tx1"/>
            </a:solidFill>
            <a:miter lim="800000"/>
            <a:headEnd/>
            <a:tailEnd type="triangle" w="med" len="med"/>
          </a:ln>
          <a:effectLst/>
        </p:spPr>
        <p:txBody>
          <a:bodyPr lIns="0" tIns="0" rIns="0" bIns="0"/>
          <a:lstStyle/>
          <a:p>
            <a:r>
              <a:rPr lang="en-US" sz="1200" b="1"/>
              <a:t>Bridge 11 = FEA</a:t>
            </a:r>
          </a:p>
        </p:txBody>
      </p:sp>
      <p:grpSp>
        <p:nvGrpSpPr>
          <p:cNvPr id="2" name="Group 20"/>
          <p:cNvGrpSpPr>
            <a:grpSpLocks/>
          </p:cNvGrpSpPr>
          <p:nvPr/>
        </p:nvGrpSpPr>
        <p:grpSpPr bwMode="auto">
          <a:xfrm>
            <a:off x="1785938" y="1587500"/>
            <a:ext cx="1484312" cy="466725"/>
            <a:chOff x="1105" y="534"/>
            <a:chExt cx="959" cy="336"/>
          </a:xfrm>
        </p:grpSpPr>
        <p:pic>
          <p:nvPicPr>
            <p:cNvPr id="11285" name="Picture 21"/>
            <p:cNvPicPr>
              <a:picLocks noChangeArrowheads="1"/>
            </p:cNvPicPr>
            <p:nvPr/>
          </p:nvPicPr>
          <p:blipFill>
            <a:blip r:embed="rId4" cstate="print"/>
            <a:srcRect/>
            <a:stretch>
              <a:fillRect/>
            </a:stretch>
          </p:blipFill>
          <p:spPr bwMode="auto">
            <a:xfrm>
              <a:off x="1105" y="534"/>
              <a:ext cx="624" cy="336"/>
            </a:xfrm>
            <a:prstGeom prst="rect">
              <a:avLst/>
            </a:prstGeom>
            <a:noFill/>
            <a:ln w="127000">
              <a:noFill/>
              <a:miter lim="800000"/>
              <a:headEnd/>
              <a:tailEnd/>
            </a:ln>
            <a:effectLst/>
          </p:spPr>
        </p:pic>
        <p:sp>
          <p:nvSpPr>
            <p:cNvPr id="11286" name="Text Box 22"/>
            <p:cNvSpPr txBox="1">
              <a:spLocks noChangeArrowheads="1"/>
            </p:cNvSpPr>
            <p:nvPr/>
          </p:nvSpPr>
          <p:spPr bwMode="auto">
            <a:xfrm>
              <a:off x="1728" y="672"/>
              <a:ext cx="336" cy="132"/>
            </a:xfrm>
            <a:prstGeom prst="rect">
              <a:avLst/>
            </a:prstGeom>
            <a:noFill/>
            <a:ln w="9525">
              <a:noFill/>
              <a:miter lim="800000"/>
              <a:headEnd/>
              <a:tailEnd/>
            </a:ln>
            <a:effectLst/>
          </p:spPr>
          <p:txBody>
            <a:bodyPr lIns="0" tIns="0" rIns="0" bIns="0">
              <a:spAutoFit/>
            </a:bodyPr>
            <a:lstStyle/>
            <a:p>
              <a:pPr algn="ctr">
                <a:spcBef>
                  <a:spcPct val="50000"/>
                </a:spcBef>
              </a:pPr>
              <a:r>
                <a:rPr lang="en-US" sz="1200" b="1"/>
                <a:t>ISV</a:t>
              </a:r>
            </a:p>
          </p:txBody>
        </p:sp>
      </p:grpSp>
      <p:sp>
        <p:nvSpPr>
          <p:cNvPr id="11287" name="AutoShape 23"/>
          <p:cNvSpPr>
            <a:spLocks noChangeArrowheads="1"/>
          </p:cNvSpPr>
          <p:nvPr/>
        </p:nvSpPr>
        <p:spPr bwMode="auto">
          <a:xfrm rot="5400000">
            <a:off x="3950494" y="378619"/>
            <a:ext cx="201613" cy="2600325"/>
          </a:xfrm>
          <a:prstGeom prst="upArrow">
            <a:avLst>
              <a:gd name="adj1" fmla="val 50000"/>
              <a:gd name="adj2" fmla="val 122826"/>
            </a:avLst>
          </a:prstGeom>
          <a:gradFill rotWithShape="1">
            <a:gsLst>
              <a:gs pos="0">
                <a:srgbClr val="00FF00"/>
              </a:gs>
              <a:gs pos="100000">
                <a:srgbClr val="FF6600"/>
              </a:gs>
            </a:gsLst>
            <a:lin ang="5400000" scaled="1"/>
          </a:gradFill>
          <a:ln w="9525">
            <a:noFill/>
            <a:miter lim="800000"/>
            <a:headEnd/>
            <a:tailEnd/>
          </a:ln>
          <a:effectLst/>
        </p:spPr>
        <p:txBody>
          <a:bodyPr vert="eaVert" wrap="none" anchor="ctr"/>
          <a:lstStyle/>
          <a:p>
            <a:endParaRPr lang="en-US"/>
          </a:p>
        </p:txBody>
      </p:sp>
      <p:sp>
        <p:nvSpPr>
          <p:cNvPr id="11288" name="AutoShape 24"/>
          <p:cNvSpPr>
            <a:spLocks/>
          </p:cNvSpPr>
          <p:nvPr/>
        </p:nvSpPr>
        <p:spPr bwMode="auto">
          <a:xfrm>
            <a:off x="3798888" y="1119188"/>
            <a:ext cx="1477962" cy="192087"/>
          </a:xfrm>
          <a:prstGeom prst="callout1">
            <a:avLst>
              <a:gd name="adj1" fmla="val 52176"/>
              <a:gd name="adj2" fmla="val -5028"/>
              <a:gd name="adj3" fmla="val 252898"/>
              <a:gd name="adj4" fmla="val -13926"/>
            </a:avLst>
          </a:prstGeom>
          <a:solidFill>
            <a:srgbClr val="FFFF99"/>
          </a:solidFill>
          <a:ln w="3175">
            <a:solidFill>
              <a:schemeClr val="tx1"/>
            </a:solidFill>
            <a:miter lim="800000"/>
            <a:headEnd/>
            <a:tailEnd type="triangle" w="med" len="med"/>
          </a:ln>
          <a:effectLst/>
        </p:spPr>
        <p:txBody>
          <a:bodyPr lIns="0" tIns="0" rIns="0" bIns="0"/>
          <a:lstStyle/>
          <a:p>
            <a:r>
              <a:rPr lang="en-US" sz="1200" b="1"/>
              <a:t>Bridge 12 = FEA</a:t>
            </a:r>
          </a:p>
        </p:txBody>
      </p:sp>
      <p:sp>
        <p:nvSpPr>
          <p:cNvPr id="11289" name="Text Box 25"/>
          <p:cNvSpPr txBox="1">
            <a:spLocks noChangeArrowheads="1"/>
          </p:cNvSpPr>
          <p:nvPr/>
        </p:nvSpPr>
        <p:spPr bwMode="auto">
          <a:xfrm>
            <a:off x="4162425" y="5221288"/>
            <a:ext cx="1857375" cy="365125"/>
          </a:xfrm>
          <a:prstGeom prst="rect">
            <a:avLst/>
          </a:prstGeom>
          <a:noFill/>
          <a:ln w="9525">
            <a:noFill/>
            <a:miter lim="800000"/>
            <a:headEnd/>
            <a:tailEnd/>
          </a:ln>
          <a:effectLst/>
        </p:spPr>
        <p:txBody>
          <a:bodyPr lIns="0" tIns="0" rIns="0" bIns="0">
            <a:spAutoFit/>
          </a:bodyPr>
          <a:lstStyle/>
          <a:p>
            <a:pPr algn="ctr">
              <a:spcBef>
                <a:spcPct val="50000"/>
              </a:spcBef>
            </a:pPr>
            <a:r>
              <a:rPr lang="en-US" sz="1200" b="1" dirty="0"/>
              <a:t>Dislocation</a:t>
            </a:r>
            <a:br>
              <a:rPr lang="en-US" sz="1200" b="1" dirty="0"/>
            </a:br>
            <a:r>
              <a:rPr lang="en-US" sz="1200" b="1" dirty="0"/>
              <a:t>Dynamics (Micro-3D)</a:t>
            </a:r>
          </a:p>
        </p:txBody>
      </p:sp>
      <p:sp>
        <p:nvSpPr>
          <p:cNvPr id="11290" name="Text Box 26"/>
          <p:cNvSpPr txBox="1">
            <a:spLocks noChangeArrowheads="1"/>
          </p:cNvSpPr>
          <p:nvPr/>
        </p:nvSpPr>
        <p:spPr bwMode="auto">
          <a:xfrm>
            <a:off x="2676525" y="5245100"/>
            <a:ext cx="668338" cy="180975"/>
          </a:xfrm>
          <a:prstGeom prst="rect">
            <a:avLst/>
          </a:prstGeom>
          <a:noFill/>
          <a:ln w="9525">
            <a:noFill/>
            <a:miter lim="800000"/>
            <a:headEnd/>
            <a:tailEnd/>
          </a:ln>
          <a:effectLst/>
        </p:spPr>
        <p:txBody>
          <a:bodyPr lIns="0" tIns="0" rIns="0" bIns="0">
            <a:spAutoFit/>
          </a:bodyPr>
          <a:lstStyle/>
          <a:p>
            <a:pPr algn="ctr">
              <a:spcBef>
                <a:spcPct val="50000"/>
              </a:spcBef>
            </a:pPr>
            <a:r>
              <a:rPr lang="en-US" sz="1200" b="1"/>
              <a:t>100’s Nm</a:t>
            </a:r>
          </a:p>
        </p:txBody>
      </p:sp>
      <p:sp>
        <p:nvSpPr>
          <p:cNvPr id="11291" name="AutoShape 27"/>
          <p:cNvSpPr>
            <a:spLocks noChangeArrowheads="1"/>
          </p:cNvSpPr>
          <p:nvPr/>
        </p:nvSpPr>
        <p:spPr bwMode="auto">
          <a:xfrm rot="-1926732">
            <a:off x="5237163" y="4311650"/>
            <a:ext cx="285750" cy="123825"/>
          </a:xfrm>
          <a:prstGeom prst="rightArrow">
            <a:avLst>
              <a:gd name="adj1" fmla="val 50000"/>
              <a:gd name="adj2" fmla="val 57692"/>
            </a:avLst>
          </a:prstGeom>
          <a:gradFill rotWithShape="1">
            <a:gsLst>
              <a:gs pos="0">
                <a:srgbClr val="FF6600"/>
              </a:gs>
              <a:gs pos="100000">
                <a:srgbClr val="00FF00"/>
              </a:gs>
            </a:gsLst>
            <a:lin ang="18900000" scaled="1"/>
          </a:gradFill>
          <a:ln w="9525">
            <a:noFill/>
            <a:miter lim="800000"/>
            <a:headEnd/>
            <a:tailEnd/>
          </a:ln>
          <a:effectLst/>
        </p:spPr>
        <p:txBody>
          <a:bodyPr wrap="none" anchor="ctr"/>
          <a:lstStyle/>
          <a:p>
            <a:endParaRPr lang="en-US"/>
          </a:p>
        </p:txBody>
      </p:sp>
      <p:sp>
        <p:nvSpPr>
          <p:cNvPr id="11292" name="Text Box 28"/>
          <p:cNvSpPr txBox="1">
            <a:spLocks noChangeArrowheads="1"/>
          </p:cNvSpPr>
          <p:nvPr/>
        </p:nvSpPr>
        <p:spPr bwMode="auto">
          <a:xfrm>
            <a:off x="1412875" y="6481763"/>
            <a:ext cx="1338263" cy="365125"/>
          </a:xfrm>
          <a:prstGeom prst="rect">
            <a:avLst/>
          </a:prstGeom>
          <a:noFill/>
          <a:ln w="9525">
            <a:noFill/>
            <a:miter lim="800000"/>
            <a:headEnd/>
            <a:tailEnd/>
          </a:ln>
          <a:effectLst/>
        </p:spPr>
        <p:txBody>
          <a:bodyPr lIns="0" tIns="0" rIns="0" bIns="0">
            <a:spAutoFit/>
          </a:bodyPr>
          <a:lstStyle/>
          <a:p>
            <a:pPr algn="ctr">
              <a:spcBef>
                <a:spcPct val="50000"/>
              </a:spcBef>
            </a:pPr>
            <a:r>
              <a:rPr lang="en-US" sz="1200" b="1"/>
              <a:t>Electronics</a:t>
            </a:r>
            <a:br>
              <a:rPr lang="en-US" sz="1200" b="1"/>
            </a:br>
            <a:r>
              <a:rPr lang="en-US" sz="1200" b="1"/>
              <a:t>Principles (DFT)</a:t>
            </a:r>
          </a:p>
        </p:txBody>
      </p:sp>
      <p:graphicFrame>
        <p:nvGraphicFramePr>
          <p:cNvPr id="11293" name="Object 29"/>
          <p:cNvGraphicFramePr>
            <a:graphicFrameLocks noChangeAspect="1"/>
          </p:cNvGraphicFramePr>
          <p:nvPr/>
        </p:nvGraphicFramePr>
        <p:xfrm>
          <a:off x="679450" y="6373813"/>
          <a:ext cx="798513" cy="466725"/>
        </p:xfrm>
        <a:graphic>
          <a:graphicData uri="http://schemas.openxmlformats.org/presentationml/2006/ole">
            <p:oleObj spid="_x0000_s20482" name="Image Document" r:id="rId5" imgW="3095897" imgH="2007326" progId="">
              <p:embed/>
            </p:oleObj>
          </a:graphicData>
        </a:graphic>
      </p:graphicFrame>
      <p:sp>
        <p:nvSpPr>
          <p:cNvPr id="11294" name="Rectangle 30"/>
          <p:cNvSpPr>
            <a:spLocks noChangeArrowheads="1"/>
          </p:cNvSpPr>
          <p:nvPr/>
        </p:nvSpPr>
        <p:spPr bwMode="auto">
          <a:xfrm>
            <a:off x="447675" y="6488113"/>
            <a:ext cx="303213" cy="271462"/>
          </a:xfrm>
          <a:prstGeom prst="rect">
            <a:avLst/>
          </a:prstGeom>
          <a:noFill/>
          <a:ln w="9525">
            <a:noFill/>
            <a:miter lim="800000"/>
            <a:headEnd/>
            <a:tailEnd/>
          </a:ln>
          <a:effectLst/>
        </p:spPr>
        <p:txBody>
          <a:bodyPr anchor="ctr">
            <a:spAutoFit/>
          </a:bodyPr>
          <a:lstStyle/>
          <a:p>
            <a:r>
              <a:rPr lang="en-US" sz="1200" b="1"/>
              <a:t>Å</a:t>
            </a:r>
          </a:p>
        </p:txBody>
      </p:sp>
      <p:grpSp>
        <p:nvGrpSpPr>
          <p:cNvPr id="3" name="Group 31"/>
          <p:cNvGrpSpPr>
            <a:grpSpLocks/>
          </p:cNvGrpSpPr>
          <p:nvPr/>
        </p:nvGrpSpPr>
        <p:grpSpPr bwMode="auto">
          <a:xfrm>
            <a:off x="5499100" y="3575050"/>
            <a:ext cx="2971800" cy="765175"/>
            <a:chOff x="3504" y="1962"/>
            <a:chExt cx="1920" cy="550"/>
          </a:xfrm>
        </p:grpSpPr>
        <p:grpSp>
          <p:nvGrpSpPr>
            <p:cNvPr id="4" name="Group 32"/>
            <p:cNvGrpSpPr>
              <a:grpSpLocks/>
            </p:cNvGrpSpPr>
            <p:nvPr/>
          </p:nvGrpSpPr>
          <p:grpSpPr bwMode="auto">
            <a:xfrm>
              <a:off x="3504" y="1962"/>
              <a:ext cx="960" cy="529"/>
              <a:chOff x="3264" y="1872"/>
              <a:chExt cx="960" cy="529"/>
            </a:xfrm>
          </p:grpSpPr>
          <p:sp>
            <p:nvSpPr>
              <p:cNvPr id="11297" name="Rectangle 33"/>
              <p:cNvSpPr>
                <a:spLocks noChangeArrowheads="1"/>
              </p:cNvSpPr>
              <p:nvPr/>
            </p:nvSpPr>
            <p:spPr bwMode="auto">
              <a:xfrm>
                <a:off x="3264" y="1872"/>
                <a:ext cx="960" cy="528"/>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11298" name="Picture 34"/>
              <p:cNvPicPr>
                <a:picLocks noChangeAspect="1" noChangeArrowheads="1"/>
              </p:cNvPicPr>
              <p:nvPr/>
            </p:nvPicPr>
            <p:blipFill>
              <a:blip r:embed="rId6" cstate="print"/>
              <a:srcRect b="18137"/>
              <a:stretch>
                <a:fillRect/>
              </a:stretch>
            </p:blipFill>
            <p:spPr bwMode="auto">
              <a:xfrm>
                <a:off x="3294" y="1890"/>
                <a:ext cx="906" cy="511"/>
              </a:xfrm>
              <a:prstGeom prst="rect">
                <a:avLst/>
              </a:prstGeom>
              <a:noFill/>
            </p:spPr>
          </p:pic>
        </p:grpSp>
        <p:sp>
          <p:nvSpPr>
            <p:cNvPr id="11299" name="Text Box 35"/>
            <p:cNvSpPr txBox="1">
              <a:spLocks noChangeArrowheads="1"/>
            </p:cNvSpPr>
            <p:nvPr/>
          </p:nvSpPr>
          <p:spPr bwMode="auto">
            <a:xfrm>
              <a:off x="4416" y="2250"/>
              <a:ext cx="1008" cy="262"/>
            </a:xfrm>
            <a:prstGeom prst="rect">
              <a:avLst/>
            </a:prstGeom>
            <a:noFill/>
            <a:ln w="9525">
              <a:noFill/>
              <a:miter lim="800000"/>
              <a:headEnd/>
              <a:tailEnd/>
            </a:ln>
            <a:effectLst/>
          </p:spPr>
          <p:txBody>
            <a:bodyPr lIns="0" tIns="0" rIns="0" bIns="0">
              <a:spAutoFit/>
            </a:bodyPr>
            <a:lstStyle/>
            <a:p>
              <a:pPr algn="ctr">
                <a:spcBef>
                  <a:spcPct val="50000"/>
                </a:spcBef>
              </a:pPr>
              <a:r>
                <a:rPr lang="en-US" sz="1200" b="1"/>
                <a:t>Crystal Plasticity</a:t>
              </a:r>
              <a:br>
                <a:rPr lang="en-US" sz="1200" b="1"/>
              </a:br>
              <a:r>
                <a:rPr lang="en-US" sz="1200" b="1"/>
                <a:t>(ISV + FEA)</a:t>
              </a:r>
            </a:p>
          </p:txBody>
        </p:sp>
        <p:sp>
          <p:nvSpPr>
            <p:cNvPr id="11300" name="Text Box 36"/>
            <p:cNvSpPr txBox="1">
              <a:spLocks noChangeArrowheads="1"/>
            </p:cNvSpPr>
            <p:nvPr/>
          </p:nvSpPr>
          <p:spPr bwMode="auto">
            <a:xfrm>
              <a:off x="3516" y="2346"/>
              <a:ext cx="516" cy="131"/>
            </a:xfrm>
            <a:prstGeom prst="rect">
              <a:avLst/>
            </a:prstGeom>
            <a:noFill/>
            <a:ln w="9525">
              <a:noFill/>
              <a:miter lim="800000"/>
              <a:headEnd/>
              <a:tailEnd/>
            </a:ln>
            <a:effectLst/>
          </p:spPr>
          <p:txBody>
            <a:bodyPr lIns="0" tIns="0" rIns="0" bIns="0">
              <a:spAutoFit/>
            </a:bodyPr>
            <a:lstStyle/>
            <a:p>
              <a:pPr algn="ctr">
                <a:spcBef>
                  <a:spcPct val="50000"/>
                </a:spcBef>
              </a:pPr>
              <a:r>
                <a:rPr lang="en-US" sz="1200" b="1"/>
                <a:t>10-100 µm</a:t>
              </a:r>
            </a:p>
          </p:txBody>
        </p:sp>
      </p:grpSp>
      <p:sp>
        <p:nvSpPr>
          <p:cNvPr id="11301" name="Line 37"/>
          <p:cNvSpPr>
            <a:spLocks noChangeShapeType="1"/>
          </p:cNvSpPr>
          <p:nvPr/>
        </p:nvSpPr>
        <p:spPr bwMode="auto">
          <a:xfrm>
            <a:off x="6065838" y="3908425"/>
            <a:ext cx="288925" cy="0"/>
          </a:xfrm>
          <a:prstGeom prst="line">
            <a:avLst/>
          </a:prstGeom>
          <a:noFill/>
          <a:ln w="9525">
            <a:solidFill>
              <a:schemeClr val="tx1"/>
            </a:solidFill>
            <a:round/>
            <a:headEnd type="triangle" w="lg" len="med"/>
            <a:tailEnd type="triangle" w="lg" len="med"/>
          </a:ln>
          <a:effectLst/>
        </p:spPr>
        <p:txBody>
          <a:bodyPr/>
          <a:lstStyle/>
          <a:p>
            <a:endParaRPr lang="en-US"/>
          </a:p>
        </p:txBody>
      </p:sp>
      <p:sp>
        <p:nvSpPr>
          <p:cNvPr id="11302" name="Text Box 38"/>
          <p:cNvSpPr txBox="1">
            <a:spLocks noChangeArrowheads="1"/>
          </p:cNvSpPr>
          <p:nvPr/>
        </p:nvSpPr>
        <p:spPr bwMode="auto">
          <a:xfrm>
            <a:off x="5276850" y="4665663"/>
            <a:ext cx="1782763" cy="365125"/>
          </a:xfrm>
          <a:prstGeom prst="rect">
            <a:avLst/>
          </a:prstGeom>
          <a:noFill/>
          <a:ln w="9525">
            <a:noFill/>
            <a:miter lim="800000"/>
            <a:headEnd/>
            <a:tailEnd/>
          </a:ln>
          <a:effectLst/>
        </p:spPr>
        <p:txBody>
          <a:bodyPr lIns="0" tIns="0" rIns="0" bIns="0">
            <a:spAutoFit/>
          </a:bodyPr>
          <a:lstStyle/>
          <a:p>
            <a:pPr algn="ctr">
              <a:spcBef>
                <a:spcPct val="50000"/>
              </a:spcBef>
            </a:pPr>
            <a:r>
              <a:rPr lang="en-US" sz="1200" b="1"/>
              <a:t>Crystal Plasticity</a:t>
            </a:r>
            <a:br>
              <a:rPr lang="en-US" sz="1200" b="1"/>
            </a:br>
            <a:r>
              <a:rPr lang="en-US" sz="1200" b="1"/>
              <a:t>(ISV + FEA)</a:t>
            </a:r>
          </a:p>
        </p:txBody>
      </p:sp>
      <p:grpSp>
        <p:nvGrpSpPr>
          <p:cNvPr id="5" name="Group 39"/>
          <p:cNvGrpSpPr>
            <a:grpSpLocks/>
          </p:cNvGrpSpPr>
          <p:nvPr/>
        </p:nvGrpSpPr>
        <p:grpSpPr bwMode="auto">
          <a:xfrm>
            <a:off x="4384675" y="4376738"/>
            <a:ext cx="882650" cy="584200"/>
            <a:chOff x="2784" y="2538"/>
            <a:chExt cx="570" cy="420"/>
          </a:xfrm>
        </p:grpSpPr>
        <p:grpSp>
          <p:nvGrpSpPr>
            <p:cNvPr id="6" name="Group 40"/>
            <p:cNvGrpSpPr>
              <a:grpSpLocks/>
            </p:cNvGrpSpPr>
            <p:nvPr/>
          </p:nvGrpSpPr>
          <p:grpSpPr bwMode="auto">
            <a:xfrm>
              <a:off x="2784" y="2538"/>
              <a:ext cx="570" cy="414"/>
              <a:chOff x="3028" y="2986"/>
              <a:chExt cx="810" cy="766"/>
            </a:xfrm>
          </p:grpSpPr>
          <p:sp>
            <p:nvSpPr>
              <p:cNvPr id="11305" name="Rectangle 41"/>
              <p:cNvSpPr>
                <a:spLocks noChangeArrowheads="1"/>
              </p:cNvSpPr>
              <p:nvPr/>
            </p:nvSpPr>
            <p:spPr bwMode="auto">
              <a:xfrm>
                <a:off x="3028" y="2986"/>
                <a:ext cx="810" cy="766"/>
              </a:xfrm>
              <a:prstGeom prst="rect">
                <a:avLst/>
              </a:prstGeom>
              <a:solidFill>
                <a:srgbClr val="B3B3B3"/>
              </a:solidFill>
              <a:ln w="12700">
                <a:solidFill>
                  <a:srgbClr val="000000"/>
                </a:solidFill>
                <a:miter lim="800000"/>
                <a:headEnd/>
                <a:tailEnd/>
              </a:ln>
              <a:effectLst/>
            </p:spPr>
            <p:txBody>
              <a:bodyPr wrap="none" anchor="ctr"/>
              <a:lstStyle/>
              <a:p>
                <a:endParaRPr lang="en-US"/>
              </a:p>
            </p:txBody>
          </p:sp>
          <p:sp>
            <p:nvSpPr>
              <p:cNvPr id="11306" name="Oval 42"/>
              <p:cNvSpPr>
                <a:spLocks noChangeArrowheads="1"/>
              </p:cNvSpPr>
              <p:nvPr/>
            </p:nvSpPr>
            <p:spPr bwMode="auto">
              <a:xfrm>
                <a:off x="3271" y="3314"/>
                <a:ext cx="45" cy="110"/>
              </a:xfrm>
              <a:prstGeom prst="ellipse">
                <a:avLst/>
              </a:prstGeom>
              <a:solidFill>
                <a:srgbClr val="191919"/>
              </a:solidFill>
              <a:ln w="12700">
                <a:solidFill>
                  <a:srgbClr val="000000"/>
                </a:solidFill>
                <a:round/>
                <a:headEnd/>
                <a:tailEnd/>
              </a:ln>
              <a:effectLst/>
            </p:spPr>
            <p:txBody>
              <a:bodyPr wrap="none" anchor="ctr"/>
              <a:lstStyle/>
              <a:p>
                <a:endParaRPr lang="en-US"/>
              </a:p>
            </p:txBody>
          </p:sp>
          <p:sp>
            <p:nvSpPr>
              <p:cNvPr id="11307" name="Oval 43"/>
              <p:cNvSpPr>
                <a:spLocks noChangeArrowheads="1"/>
              </p:cNvSpPr>
              <p:nvPr/>
            </p:nvSpPr>
            <p:spPr bwMode="auto">
              <a:xfrm>
                <a:off x="3535" y="3322"/>
                <a:ext cx="46" cy="102"/>
              </a:xfrm>
              <a:prstGeom prst="ellipse">
                <a:avLst/>
              </a:prstGeom>
              <a:solidFill>
                <a:srgbClr val="0C0C0C"/>
              </a:solidFill>
              <a:ln w="12700">
                <a:solidFill>
                  <a:srgbClr val="000000"/>
                </a:solidFill>
                <a:round/>
                <a:headEnd/>
                <a:tailEnd/>
              </a:ln>
              <a:effectLst/>
            </p:spPr>
            <p:txBody>
              <a:bodyPr wrap="none" anchor="ctr"/>
              <a:lstStyle/>
              <a:p>
                <a:endParaRPr lang="en-US"/>
              </a:p>
            </p:txBody>
          </p:sp>
          <p:sp>
            <p:nvSpPr>
              <p:cNvPr id="11308" name="Oval 44"/>
              <p:cNvSpPr>
                <a:spLocks noChangeArrowheads="1"/>
              </p:cNvSpPr>
              <p:nvPr/>
            </p:nvSpPr>
            <p:spPr bwMode="auto">
              <a:xfrm>
                <a:off x="3422" y="3227"/>
                <a:ext cx="23" cy="14"/>
              </a:xfrm>
              <a:prstGeom prst="ellipse">
                <a:avLst/>
              </a:prstGeom>
              <a:solidFill>
                <a:srgbClr val="0C0C0C"/>
              </a:solidFill>
              <a:ln w="12700">
                <a:solidFill>
                  <a:srgbClr val="000000"/>
                </a:solidFill>
                <a:round/>
                <a:headEnd/>
                <a:tailEnd/>
              </a:ln>
              <a:effectLst/>
            </p:spPr>
            <p:txBody>
              <a:bodyPr wrap="none" anchor="ctr"/>
              <a:lstStyle/>
              <a:p>
                <a:endParaRPr lang="en-US"/>
              </a:p>
            </p:txBody>
          </p:sp>
          <p:sp>
            <p:nvSpPr>
              <p:cNvPr id="11309" name="Oval 45"/>
              <p:cNvSpPr>
                <a:spLocks noChangeArrowheads="1"/>
              </p:cNvSpPr>
              <p:nvPr/>
            </p:nvSpPr>
            <p:spPr bwMode="auto">
              <a:xfrm>
                <a:off x="3422" y="3489"/>
                <a:ext cx="23" cy="22"/>
              </a:xfrm>
              <a:prstGeom prst="ellipse">
                <a:avLst/>
              </a:prstGeom>
              <a:solidFill>
                <a:srgbClr val="0C0C0C"/>
              </a:solidFill>
              <a:ln w="12700">
                <a:solidFill>
                  <a:srgbClr val="000000"/>
                </a:solidFill>
                <a:round/>
                <a:headEnd/>
                <a:tailEnd/>
              </a:ln>
              <a:effectLst/>
            </p:spPr>
            <p:txBody>
              <a:bodyPr wrap="none" anchor="ctr"/>
              <a:lstStyle/>
              <a:p>
                <a:endParaRPr lang="en-US"/>
              </a:p>
            </p:txBody>
          </p:sp>
        </p:grpSp>
        <p:sp>
          <p:nvSpPr>
            <p:cNvPr id="11310" name="Text Box 46"/>
            <p:cNvSpPr txBox="1">
              <a:spLocks noChangeArrowheads="1"/>
            </p:cNvSpPr>
            <p:nvPr/>
          </p:nvSpPr>
          <p:spPr bwMode="auto">
            <a:xfrm>
              <a:off x="2868" y="2828"/>
              <a:ext cx="432" cy="130"/>
            </a:xfrm>
            <a:prstGeom prst="rect">
              <a:avLst/>
            </a:prstGeom>
            <a:noFill/>
            <a:ln w="9525">
              <a:noFill/>
              <a:miter lim="800000"/>
              <a:headEnd/>
              <a:tailEnd/>
            </a:ln>
            <a:effectLst/>
          </p:spPr>
          <p:txBody>
            <a:bodyPr lIns="0" tIns="0" rIns="0" bIns="0">
              <a:spAutoFit/>
            </a:bodyPr>
            <a:lstStyle/>
            <a:p>
              <a:pPr algn="ctr">
                <a:spcBef>
                  <a:spcPct val="50000"/>
                </a:spcBef>
              </a:pPr>
              <a:r>
                <a:rPr lang="en-US" sz="1200" b="1"/>
                <a:t>µm</a:t>
              </a:r>
            </a:p>
          </p:txBody>
        </p:sp>
      </p:grpSp>
      <p:sp>
        <p:nvSpPr>
          <p:cNvPr id="11311" name="Text Box 47"/>
          <p:cNvSpPr txBox="1">
            <a:spLocks noChangeArrowheads="1"/>
          </p:cNvSpPr>
          <p:nvPr/>
        </p:nvSpPr>
        <p:spPr bwMode="auto">
          <a:xfrm>
            <a:off x="7951788" y="2914650"/>
            <a:ext cx="825500" cy="730250"/>
          </a:xfrm>
          <a:prstGeom prst="rect">
            <a:avLst/>
          </a:prstGeom>
          <a:noFill/>
          <a:ln w="9525">
            <a:noFill/>
            <a:miter lim="800000"/>
            <a:headEnd/>
            <a:tailEnd/>
          </a:ln>
          <a:effectLst/>
        </p:spPr>
        <p:txBody>
          <a:bodyPr lIns="0" tIns="0" rIns="0" bIns="0">
            <a:spAutoFit/>
          </a:bodyPr>
          <a:lstStyle/>
          <a:p>
            <a:pPr algn="ctr">
              <a:spcBef>
                <a:spcPct val="50000"/>
              </a:spcBef>
            </a:pPr>
            <a:r>
              <a:rPr lang="en-US" sz="1200" b="1"/>
              <a:t>Crystal</a:t>
            </a:r>
            <a:br>
              <a:rPr lang="en-US" sz="1200" b="1"/>
            </a:br>
            <a:r>
              <a:rPr lang="en-US" sz="1200" b="1"/>
              <a:t>Plasticity</a:t>
            </a:r>
            <a:br>
              <a:rPr lang="en-US" sz="1200" b="1"/>
            </a:br>
            <a:r>
              <a:rPr lang="en-US" sz="1200" b="1"/>
              <a:t>(ISV + FEA)</a:t>
            </a:r>
          </a:p>
        </p:txBody>
      </p:sp>
      <p:grpSp>
        <p:nvGrpSpPr>
          <p:cNvPr id="7" name="Group 48"/>
          <p:cNvGrpSpPr>
            <a:grpSpLocks/>
          </p:cNvGrpSpPr>
          <p:nvPr/>
        </p:nvGrpSpPr>
        <p:grpSpPr bwMode="auto">
          <a:xfrm>
            <a:off x="6891338" y="2838450"/>
            <a:ext cx="1054100" cy="601663"/>
            <a:chOff x="4391" y="1433"/>
            <a:chExt cx="681" cy="432"/>
          </a:xfrm>
        </p:grpSpPr>
        <p:pic>
          <p:nvPicPr>
            <p:cNvPr id="11313" name="Picture 49"/>
            <p:cNvPicPr>
              <a:picLocks noChangeArrowheads="1"/>
            </p:cNvPicPr>
            <p:nvPr/>
          </p:nvPicPr>
          <p:blipFill>
            <a:blip r:embed="rId7" cstate="print"/>
            <a:srcRect/>
            <a:stretch>
              <a:fillRect/>
            </a:stretch>
          </p:blipFill>
          <p:spPr bwMode="auto">
            <a:xfrm>
              <a:off x="4448" y="1433"/>
              <a:ext cx="624" cy="432"/>
            </a:xfrm>
            <a:prstGeom prst="rect">
              <a:avLst/>
            </a:prstGeom>
            <a:noFill/>
            <a:ln w="127000">
              <a:noFill/>
              <a:miter lim="800000"/>
              <a:headEnd/>
              <a:tailEnd/>
            </a:ln>
            <a:effectLst/>
          </p:spPr>
        </p:pic>
        <p:sp>
          <p:nvSpPr>
            <p:cNvPr id="11314" name="Text Box 50"/>
            <p:cNvSpPr txBox="1">
              <a:spLocks noChangeArrowheads="1"/>
            </p:cNvSpPr>
            <p:nvPr/>
          </p:nvSpPr>
          <p:spPr bwMode="auto">
            <a:xfrm>
              <a:off x="4391" y="1727"/>
              <a:ext cx="672" cy="130"/>
            </a:xfrm>
            <a:prstGeom prst="rect">
              <a:avLst/>
            </a:prstGeom>
            <a:noFill/>
            <a:ln w="9525">
              <a:noFill/>
              <a:miter lim="800000"/>
              <a:headEnd/>
              <a:tailEnd/>
            </a:ln>
            <a:effectLst/>
          </p:spPr>
          <p:txBody>
            <a:bodyPr lIns="0" tIns="0" rIns="0" bIns="0">
              <a:spAutoFit/>
            </a:bodyPr>
            <a:lstStyle/>
            <a:p>
              <a:pPr algn="ctr">
                <a:spcBef>
                  <a:spcPct val="50000"/>
                </a:spcBef>
              </a:pPr>
              <a:r>
                <a:rPr lang="en-US" sz="1200" b="1"/>
                <a:t>100-500µm</a:t>
              </a:r>
            </a:p>
          </p:txBody>
        </p:sp>
      </p:grpSp>
      <p:sp>
        <p:nvSpPr>
          <p:cNvPr id="11315" name="Text Box 51"/>
          <p:cNvSpPr txBox="1">
            <a:spLocks noChangeArrowheads="1"/>
          </p:cNvSpPr>
          <p:nvPr/>
        </p:nvSpPr>
        <p:spPr bwMode="auto">
          <a:xfrm>
            <a:off x="168275" y="5765800"/>
            <a:ext cx="815975" cy="547688"/>
          </a:xfrm>
          <a:prstGeom prst="rect">
            <a:avLst/>
          </a:prstGeom>
          <a:solidFill>
            <a:srgbClr val="FFFF99"/>
          </a:solidFill>
          <a:ln w="9525">
            <a:noFill/>
            <a:miter lim="800000"/>
            <a:headEnd/>
            <a:tailEnd/>
          </a:ln>
          <a:effectLst/>
        </p:spPr>
        <p:txBody>
          <a:bodyPr lIns="0" tIns="0" rIns="0" bIns="0">
            <a:spAutoFit/>
          </a:bodyPr>
          <a:lstStyle/>
          <a:p>
            <a:pPr algn="ctr">
              <a:spcBef>
                <a:spcPct val="50000"/>
              </a:spcBef>
            </a:pPr>
            <a:r>
              <a:rPr lang="en-US" sz="1200" b="1"/>
              <a:t>Bridge 6 =</a:t>
            </a:r>
            <a:br>
              <a:rPr lang="en-US" sz="1200" b="1"/>
            </a:br>
            <a:r>
              <a:rPr lang="en-US" sz="1200" b="1"/>
              <a:t>Elastic Moduli</a:t>
            </a:r>
          </a:p>
        </p:txBody>
      </p:sp>
      <p:sp>
        <p:nvSpPr>
          <p:cNvPr id="11316" name="Text Box 52"/>
          <p:cNvSpPr txBox="1">
            <a:spLocks noChangeArrowheads="1"/>
          </p:cNvSpPr>
          <p:nvPr/>
        </p:nvSpPr>
        <p:spPr bwMode="auto">
          <a:xfrm>
            <a:off x="1373188" y="4921250"/>
            <a:ext cx="931862" cy="547688"/>
          </a:xfrm>
          <a:prstGeom prst="rect">
            <a:avLst/>
          </a:prstGeom>
          <a:solidFill>
            <a:srgbClr val="FFFF99"/>
          </a:solidFill>
          <a:ln w="9525">
            <a:noFill/>
            <a:miter lim="800000"/>
            <a:headEnd/>
            <a:tailEnd/>
          </a:ln>
          <a:effectLst/>
        </p:spPr>
        <p:txBody>
          <a:bodyPr lIns="0" tIns="0" rIns="0" bIns="0">
            <a:spAutoFit/>
          </a:bodyPr>
          <a:lstStyle/>
          <a:p>
            <a:pPr algn="ctr">
              <a:spcBef>
                <a:spcPct val="50000"/>
              </a:spcBef>
            </a:pPr>
            <a:r>
              <a:rPr lang="en-US" sz="1200" b="1"/>
              <a:t>Bridge 7 =</a:t>
            </a:r>
            <a:br>
              <a:rPr lang="en-US" sz="1200" b="1"/>
            </a:br>
            <a:r>
              <a:rPr lang="en-US" sz="1200" b="1"/>
              <a:t>High Rate Mechanisms</a:t>
            </a:r>
          </a:p>
        </p:txBody>
      </p:sp>
      <p:sp>
        <p:nvSpPr>
          <p:cNvPr id="11317" name="Text Box 53"/>
          <p:cNvSpPr txBox="1">
            <a:spLocks noChangeArrowheads="1"/>
          </p:cNvSpPr>
          <p:nvPr/>
        </p:nvSpPr>
        <p:spPr bwMode="auto">
          <a:xfrm>
            <a:off x="2787650" y="4443413"/>
            <a:ext cx="854075" cy="547687"/>
          </a:xfrm>
          <a:prstGeom prst="rect">
            <a:avLst/>
          </a:prstGeom>
          <a:solidFill>
            <a:srgbClr val="FFFF99"/>
          </a:solidFill>
          <a:ln w="9525">
            <a:noFill/>
            <a:miter lim="800000"/>
            <a:headEnd/>
            <a:tailEnd/>
          </a:ln>
          <a:effectLst/>
        </p:spPr>
        <p:txBody>
          <a:bodyPr lIns="0" tIns="0" rIns="0" bIns="0">
            <a:spAutoFit/>
          </a:bodyPr>
          <a:lstStyle/>
          <a:p>
            <a:pPr algn="ctr">
              <a:spcBef>
                <a:spcPct val="50000"/>
              </a:spcBef>
            </a:pPr>
            <a:r>
              <a:rPr lang="en-US" sz="1200" b="1"/>
              <a:t>Bridge 8 =</a:t>
            </a:r>
            <a:br>
              <a:rPr lang="en-US" sz="1200" b="1"/>
            </a:br>
            <a:r>
              <a:rPr lang="en-US" sz="1200" b="1"/>
              <a:t>Dislocation Motion</a:t>
            </a:r>
          </a:p>
        </p:txBody>
      </p:sp>
      <p:sp>
        <p:nvSpPr>
          <p:cNvPr id="11318" name="Text Box 54"/>
          <p:cNvSpPr txBox="1">
            <a:spLocks noChangeArrowheads="1"/>
          </p:cNvSpPr>
          <p:nvPr/>
        </p:nvSpPr>
        <p:spPr bwMode="auto">
          <a:xfrm>
            <a:off x="3940175" y="3649663"/>
            <a:ext cx="815975" cy="730250"/>
          </a:xfrm>
          <a:prstGeom prst="rect">
            <a:avLst/>
          </a:prstGeom>
          <a:solidFill>
            <a:srgbClr val="FFFF99">
              <a:alpha val="75000"/>
            </a:srgbClr>
          </a:solidFill>
          <a:ln w="9525">
            <a:noFill/>
            <a:miter lim="800000"/>
            <a:headEnd/>
            <a:tailEnd/>
          </a:ln>
          <a:effectLst/>
        </p:spPr>
        <p:txBody>
          <a:bodyPr lIns="0" tIns="0" rIns="0" bIns="0">
            <a:spAutoFit/>
          </a:bodyPr>
          <a:lstStyle/>
          <a:p>
            <a:pPr algn="ctr">
              <a:spcBef>
                <a:spcPct val="50000"/>
              </a:spcBef>
            </a:pPr>
            <a:r>
              <a:rPr lang="en-US" sz="1200" b="1"/>
              <a:t>Bridge 9 =</a:t>
            </a:r>
            <a:br>
              <a:rPr lang="en-US" sz="1200" b="1"/>
            </a:br>
            <a:r>
              <a:rPr lang="en-US" sz="1200" b="1"/>
              <a:t>Void \ Crack Nucleation</a:t>
            </a:r>
          </a:p>
        </p:txBody>
      </p:sp>
      <p:sp>
        <p:nvSpPr>
          <p:cNvPr id="11319" name="Text Box 55"/>
          <p:cNvSpPr txBox="1">
            <a:spLocks noChangeArrowheads="1"/>
          </p:cNvSpPr>
          <p:nvPr/>
        </p:nvSpPr>
        <p:spPr bwMode="auto">
          <a:xfrm>
            <a:off x="5153025" y="2616200"/>
            <a:ext cx="817563" cy="912813"/>
          </a:xfrm>
          <a:prstGeom prst="rect">
            <a:avLst/>
          </a:prstGeom>
          <a:solidFill>
            <a:srgbClr val="FFFF99">
              <a:alpha val="70000"/>
            </a:srgbClr>
          </a:solidFill>
          <a:ln w="9525">
            <a:noFill/>
            <a:miter lim="800000"/>
            <a:headEnd/>
            <a:tailEnd/>
          </a:ln>
          <a:effectLst/>
        </p:spPr>
        <p:txBody>
          <a:bodyPr lIns="0" tIns="0" rIns="0" bIns="0">
            <a:spAutoFit/>
          </a:bodyPr>
          <a:lstStyle/>
          <a:p>
            <a:pPr algn="ctr">
              <a:spcBef>
                <a:spcPct val="50000"/>
              </a:spcBef>
            </a:pPr>
            <a:r>
              <a:rPr lang="en-US" sz="1200" b="1"/>
              <a:t>Bridge 10 =</a:t>
            </a:r>
            <a:br>
              <a:rPr lang="en-US" sz="1200" b="1"/>
            </a:br>
            <a:r>
              <a:rPr lang="en-US" sz="1200" b="1"/>
              <a:t>Void \ Crack Growth</a:t>
            </a:r>
          </a:p>
        </p:txBody>
      </p:sp>
      <p:sp>
        <p:nvSpPr>
          <p:cNvPr id="11320" name="Rectangle 56"/>
          <p:cNvSpPr>
            <a:spLocks noChangeArrowheads="1"/>
          </p:cNvSpPr>
          <p:nvPr/>
        </p:nvSpPr>
        <p:spPr bwMode="auto">
          <a:xfrm>
            <a:off x="76200" y="2246313"/>
            <a:ext cx="8915400" cy="134937"/>
          </a:xfrm>
          <a:prstGeom prst="rect">
            <a:avLst/>
          </a:prstGeom>
          <a:gradFill rotWithShape="1">
            <a:gsLst>
              <a:gs pos="0">
                <a:srgbClr val="E28B4A">
                  <a:alpha val="50000"/>
                </a:srgbClr>
              </a:gs>
              <a:gs pos="50000">
                <a:srgbClr val="FFCC99"/>
              </a:gs>
              <a:gs pos="100000">
                <a:srgbClr val="E28B4A">
                  <a:alpha val="50000"/>
                </a:srgbClr>
              </a:gs>
            </a:gsLst>
            <a:lin ang="0" scaled="1"/>
          </a:gradFill>
          <a:ln w="9525">
            <a:noFill/>
            <a:miter lim="800000"/>
            <a:headEnd/>
            <a:tailEnd/>
          </a:ln>
          <a:effectLst/>
        </p:spPr>
        <p:txBody>
          <a:bodyPr wrap="none" anchor="ctr"/>
          <a:lstStyle/>
          <a:p>
            <a:pPr algn="ctr"/>
            <a:r>
              <a:rPr lang="en-US" sz="1200" b="1"/>
              <a:t>Macroscale ISV Continuum</a:t>
            </a:r>
          </a:p>
        </p:txBody>
      </p:sp>
      <p:sp>
        <p:nvSpPr>
          <p:cNvPr id="11321" name="Freeform 57"/>
          <p:cNvSpPr>
            <a:spLocks/>
          </p:cNvSpPr>
          <p:nvPr/>
        </p:nvSpPr>
        <p:spPr bwMode="auto">
          <a:xfrm>
            <a:off x="2230438" y="2378075"/>
            <a:ext cx="339725" cy="1801813"/>
          </a:xfrm>
          <a:custGeom>
            <a:avLst/>
            <a:gdLst/>
            <a:ahLst/>
            <a:cxnLst>
              <a:cxn ang="0">
                <a:pos x="169" y="0"/>
              </a:cxn>
              <a:cxn ang="0">
                <a:pos x="170" y="1018"/>
              </a:cxn>
              <a:cxn ang="0">
                <a:pos x="171" y="1055"/>
              </a:cxn>
              <a:cxn ang="0">
                <a:pos x="197" y="1081"/>
              </a:cxn>
              <a:cxn ang="0">
                <a:pos x="210" y="1105"/>
              </a:cxn>
              <a:cxn ang="0">
                <a:pos x="219" y="1136"/>
              </a:cxn>
              <a:cxn ang="0">
                <a:pos x="219" y="1247"/>
              </a:cxn>
              <a:cxn ang="0">
                <a:pos x="195" y="1268"/>
              </a:cxn>
              <a:cxn ang="0">
                <a:pos x="171" y="1247"/>
              </a:cxn>
              <a:cxn ang="0">
                <a:pos x="171" y="1151"/>
              </a:cxn>
              <a:cxn ang="0">
                <a:pos x="171" y="1247"/>
              </a:cxn>
              <a:cxn ang="0">
                <a:pos x="146" y="1280"/>
              </a:cxn>
              <a:cxn ang="0">
                <a:pos x="123" y="1247"/>
              </a:cxn>
              <a:cxn ang="0">
                <a:pos x="123" y="1151"/>
              </a:cxn>
              <a:cxn ang="0">
                <a:pos x="123" y="1247"/>
              </a:cxn>
              <a:cxn ang="0">
                <a:pos x="101" y="1294"/>
              </a:cxn>
              <a:cxn ang="0">
                <a:pos x="77" y="1246"/>
              </a:cxn>
              <a:cxn ang="0">
                <a:pos x="77" y="1150"/>
              </a:cxn>
              <a:cxn ang="0">
                <a:pos x="77" y="1247"/>
              </a:cxn>
              <a:cxn ang="0">
                <a:pos x="56" y="1277"/>
              </a:cxn>
              <a:cxn ang="0">
                <a:pos x="38" y="1249"/>
              </a:cxn>
              <a:cxn ang="0">
                <a:pos x="38" y="1192"/>
              </a:cxn>
              <a:cxn ang="0">
                <a:pos x="2" y="1192"/>
              </a:cxn>
              <a:cxn ang="0">
                <a:pos x="0" y="1142"/>
              </a:cxn>
              <a:cxn ang="0">
                <a:pos x="12" y="1106"/>
              </a:cxn>
              <a:cxn ang="0">
                <a:pos x="33" y="1085"/>
              </a:cxn>
              <a:cxn ang="0">
                <a:pos x="75" y="1055"/>
              </a:cxn>
              <a:cxn ang="0">
                <a:pos x="70" y="0"/>
              </a:cxn>
            </a:cxnLst>
            <a:rect l="0" t="0" r="r" b="b"/>
            <a:pathLst>
              <a:path w="219" h="1294">
                <a:moveTo>
                  <a:pt x="169" y="0"/>
                </a:moveTo>
                <a:lnTo>
                  <a:pt x="170" y="1018"/>
                </a:lnTo>
                <a:lnTo>
                  <a:pt x="171" y="1055"/>
                </a:lnTo>
                <a:cubicBezTo>
                  <a:pt x="175" y="1065"/>
                  <a:pt x="191" y="1073"/>
                  <a:pt x="197" y="1081"/>
                </a:cubicBezTo>
                <a:cubicBezTo>
                  <a:pt x="203" y="1089"/>
                  <a:pt x="206" y="1096"/>
                  <a:pt x="210" y="1105"/>
                </a:cubicBezTo>
                <a:cubicBezTo>
                  <a:pt x="214" y="1114"/>
                  <a:pt x="217" y="1112"/>
                  <a:pt x="219" y="1136"/>
                </a:cubicBezTo>
                <a:lnTo>
                  <a:pt x="219" y="1247"/>
                </a:lnTo>
                <a:cubicBezTo>
                  <a:pt x="215" y="1269"/>
                  <a:pt x="203" y="1268"/>
                  <a:pt x="195" y="1268"/>
                </a:cubicBezTo>
                <a:cubicBezTo>
                  <a:pt x="187" y="1268"/>
                  <a:pt x="175" y="1266"/>
                  <a:pt x="171" y="1247"/>
                </a:cubicBezTo>
                <a:lnTo>
                  <a:pt x="171" y="1151"/>
                </a:lnTo>
                <a:lnTo>
                  <a:pt x="171" y="1247"/>
                </a:lnTo>
                <a:cubicBezTo>
                  <a:pt x="167" y="1268"/>
                  <a:pt x="154" y="1280"/>
                  <a:pt x="146" y="1280"/>
                </a:cubicBezTo>
                <a:cubicBezTo>
                  <a:pt x="138" y="1280"/>
                  <a:pt x="127" y="1268"/>
                  <a:pt x="123" y="1247"/>
                </a:cubicBezTo>
                <a:lnTo>
                  <a:pt x="123" y="1151"/>
                </a:lnTo>
                <a:lnTo>
                  <a:pt x="123" y="1247"/>
                </a:lnTo>
                <a:cubicBezTo>
                  <a:pt x="119" y="1271"/>
                  <a:pt x="109" y="1294"/>
                  <a:pt x="101" y="1294"/>
                </a:cubicBezTo>
                <a:cubicBezTo>
                  <a:pt x="93" y="1294"/>
                  <a:pt x="81" y="1270"/>
                  <a:pt x="77" y="1246"/>
                </a:cubicBezTo>
                <a:lnTo>
                  <a:pt x="77" y="1150"/>
                </a:lnTo>
                <a:lnTo>
                  <a:pt x="77" y="1247"/>
                </a:lnTo>
                <a:cubicBezTo>
                  <a:pt x="74" y="1268"/>
                  <a:pt x="62" y="1277"/>
                  <a:pt x="56" y="1277"/>
                </a:cubicBezTo>
                <a:cubicBezTo>
                  <a:pt x="50" y="1277"/>
                  <a:pt x="41" y="1263"/>
                  <a:pt x="38" y="1249"/>
                </a:cubicBezTo>
                <a:lnTo>
                  <a:pt x="38" y="1192"/>
                </a:lnTo>
                <a:lnTo>
                  <a:pt x="2" y="1192"/>
                </a:lnTo>
                <a:lnTo>
                  <a:pt x="0" y="1142"/>
                </a:lnTo>
                <a:cubicBezTo>
                  <a:pt x="2" y="1128"/>
                  <a:pt x="7" y="1115"/>
                  <a:pt x="12" y="1106"/>
                </a:cubicBezTo>
                <a:cubicBezTo>
                  <a:pt x="17" y="1097"/>
                  <a:pt x="22" y="1094"/>
                  <a:pt x="33" y="1085"/>
                </a:cubicBezTo>
                <a:lnTo>
                  <a:pt x="75" y="1055"/>
                </a:lnTo>
                <a:lnTo>
                  <a:pt x="70" y="0"/>
                </a:lnTo>
              </a:path>
            </a:pathLst>
          </a:custGeom>
          <a:gradFill rotWithShape="1">
            <a:gsLst>
              <a:gs pos="0">
                <a:srgbClr val="E28B4A"/>
              </a:gs>
              <a:gs pos="50000">
                <a:srgbClr val="FFCC99"/>
              </a:gs>
              <a:gs pos="100000">
                <a:srgbClr val="E28B4A"/>
              </a:gs>
            </a:gsLst>
            <a:lin ang="0" scaled="1"/>
          </a:gradFill>
          <a:ln w="9525">
            <a:solidFill>
              <a:srgbClr val="E28B4A"/>
            </a:solidFill>
            <a:round/>
            <a:headEnd/>
            <a:tailEnd/>
          </a:ln>
          <a:effectLst/>
        </p:spPr>
        <p:txBody>
          <a:bodyPr/>
          <a:lstStyle/>
          <a:p>
            <a:endParaRPr lang="en-US"/>
          </a:p>
        </p:txBody>
      </p:sp>
      <p:grpSp>
        <p:nvGrpSpPr>
          <p:cNvPr id="8" name="Group 58"/>
          <p:cNvGrpSpPr>
            <a:grpSpLocks/>
          </p:cNvGrpSpPr>
          <p:nvPr/>
        </p:nvGrpSpPr>
        <p:grpSpPr bwMode="auto">
          <a:xfrm>
            <a:off x="2230438" y="3986213"/>
            <a:ext cx="347662" cy="1739900"/>
            <a:chOff x="1392" y="2275"/>
            <a:chExt cx="224" cy="1244"/>
          </a:xfrm>
        </p:grpSpPr>
        <p:sp>
          <p:nvSpPr>
            <p:cNvPr id="11323" name="Freeform 59"/>
            <p:cNvSpPr>
              <a:spLocks/>
            </p:cNvSpPr>
            <p:nvPr/>
          </p:nvSpPr>
          <p:spPr bwMode="auto">
            <a:xfrm>
              <a:off x="1397" y="2275"/>
              <a:ext cx="219" cy="1244"/>
            </a:xfrm>
            <a:custGeom>
              <a:avLst/>
              <a:gdLst/>
              <a:ahLst/>
              <a:cxnLst>
                <a:cxn ang="0">
                  <a:pos x="171" y="1239"/>
                </a:cxn>
                <a:cxn ang="0">
                  <a:pos x="170" y="277"/>
                </a:cxn>
                <a:cxn ang="0">
                  <a:pos x="171" y="239"/>
                </a:cxn>
                <a:cxn ang="0">
                  <a:pos x="197" y="213"/>
                </a:cxn>
                <a:cxn ang="0">
                  <a:pos x="210" y="189"/>
                </a:cxn>
                <a:cxn ang="0">
                  <a:pos x="219" y="158"/>
                </a:cxn>
                <a:cxn ang="0">
                  <a:pos x="219" y="47"/>
                </a:cxn>
                <a:cxn ang="0">
                  <a:pos x="195" y="26"/>
                </a:cxn>
                <a:cxn ang="0">
                  <a:pos x="171" y="47"/>
                </a:cxn>
                <a:cxn ang="0">
                  <a:pos x="171" y="143"/>
                </a:cxn>
                <a:cxn ang="0">
                  <a:pos x="171" y="47"/>
                </a:cxn>
                <a:cxn ang="0">
                  <a:pos x="146" y="14"/>
                </a:cxn>
                <a:cxn ang="0">
                  <a:pos x="123" y="47"/>
                </a:cxn>
                <a:cxn ang="0">
                  <a:pos x="123" y="143"/>
                </a:cxn>
                <a:cxn ang="0">
                  <a:pos x="123" y="47"/>
                </a:cxn>
                <a:cxn ang="0">
                  <a:pos x="101" y="0"/>
                </a:cxn>
                <a:cxn ang="0">
                  <a:pos x="77" y="48"/>
                </a:cxn>
                <a:cxn ang="0">
                  <a:pos x="77" y="144"/>
                </a:cxn>
                <a:cxn ang="0">
                  <a:pos x="77" y="47"/>
                </a:cxn>
                <a:cxn ang="0">
                  <a:pos x="56" y="17"/>
                </a:cxn>
                <a:cxn ang="0">
                  <a:pos x="38" y="45"/>
                </a:cxn>
                <a:cxn ang="0">
                  <a:pos x="38" y="103"/>
                </a:cxn>
                <a:cxn ang="0">
                  <a:pos x="2" y="103"/>
                </a:cxn>
                <a:cxn ang="0">
                  <a:pos x="0" y="152"/>
                </a:cxn>
                <a:cxn ang="0">
                  <a:pos x="12" y="188"/>
                </a:cxn>
                <a:cxn ang="0">
                  <a:pos x="33" y="209"/>
                </a:cxn>
                <a:cxn ang="0">
                  <a:pos x="75" y="239"/>
                </a:cxn>
                <a:cxn ang="0">
                  <a:pos x="75" y="1244"/>
                </a:cxn>
                <a:cxn ang="0">
                  <a:pos x="171" y="1239"/>
                </a:cxn>
              </a:cxnLst>
              <a:rect l="0" t="0" r="r" b="b"/>
              <a:pathLst>
                <a:path w="219" h="1244">
                  <a:moveTo>
                    <a:pt x="171" y="1239"/>
                  </a:moveTo>
                  <a:lnTo>
                    <a:pt x="170" y="277"/>
                  </a:lnTo>
                  <a:lnTo>
                    <a:pt x="171" y="239"/>
                  </a:lnTo>
                  <a:cubicBezTo>
                    <a:pt x="175" y="229"/>
                    <a:pt x="191" y="221"/>
                    <a:pt x="197" y="213"/>
                  </a:cubicBezTo>
                  <a:cubicBezTo>
                    <a:pt x="203" y="205"/>
                    <a:pt x="206" y="198"/>
                    <a:pt x="210" y="189"/>
                  </a:cubicBezTo>
                  <a:cubicBezTo>
                    <a:pt x="214" y="180"/>
                    <a:pt x="217" y="182"/>
                    <a:pt x="219" y="158"/>
                  </a:cubicBezTo>
                  <a:lnTo>
                    <a:pt x="219" y="47"/>
                  </a:lnTo>
                  <a:cubicBezTo>
                    <a:pt x="215" y="25"/>
                    <a:pt x="203" y="26"/>
                    <a:pt x="195" y="26"/>
                  </a:cubicBezTo>
                  <a:cubicBezTo>
                    <a:pt x="187" y="26"/>
                    <a:pt x="175" y="28"/>
                    <a:pt x="171" y="47"/>
                  </a:cubicBezTo>
                  <a:lnTo>
                    <a:pt x="171" y="143"/>
                  </a:lnTo>
                  <a:lnTo>
                    <a:pt x="171" y="47"/>
                  </a:lnTo>
                  <a:cubicBezTo>
                    <a:pt x="167" y="26"/>
                    <a:pt x="154" y="14"/>
                    <a:pt x="146" y="14"/>
                  </a:cubicBezTo>
                  <a:cubicBezTo>
                    <a:pt x="138" y="14"/>
                    <a:pt x="127" y="26"/>
                    <a:pt x="123" y="47"/>
                  </a:cubicBezTo>
                  <a:lnTo>
                    <a:pt x="123" y="143"/>
                  </a:lnTo>
                  <a:lnTo>
                    <a:pt x="123" y="47"/>
                  </a:lnTo>
                  <a:cubicBezTo>
                    <a:pt x="119" y="23"/>
                    <a:pt x="109" y="0"/>
                    <a:pt x="101" y="0"/>
                  </a:cubicBezTo>
                  <a:cubicBezTo>
                    <a:pt x="93" y="0"/>
                    <a:pt x="81" y="24"/>
                    <a:pt x="77" y="48"/>
                  </a:cubicBezTo>
                  <a:lnTo>
                    <a:pt x="77" y="144"/>
                  </a:lnTo>
                  <a:lnTo>
                    <a:pt x="77" y="47"/>
                  </a:lnTo>
                  <a:cubicBezTo>
                    <a:pt x="74" y="26"/>
                    <a:pt x="62" y="17"/>
                    <a:pt x="56" y="17"/>
                  </a:cubicBezTo>
                  <a:cubicBezTo>
                    <a:pt x="50" y="17"/>
                    <a:pt x="41" y="31"/>
                    <a:pt x="38" y="45"/>
                  </a:cubicBezTo>
                  <a:lnTo>
                    <a:pt x="38" y="103"/>
                  </a:lnTo>
                  <a:lnTo>
                    <a:pt x="2" y="103"/>
                  </a:lnTo>
                  <a:lnTo>
                    <a:pt x="0" y="152"/>
                  </a:lnTo>
                  <a:cubicBezTo>
                    <a:pt x="2" y="166"/>
                    <a:pt x="7" y="179"/>
                    <a:pt x="12" y="188"/>
                  </a:cubicBezTo>
                  <a:cubicBezTo>
                    <a:pt x="17" y="197"/>
                    <a:pt x="22" y="200"/>
                    <a:pt x="33" y="209"/>
                  </a:cubicBezTo>
                  <a:lnTo>
                    <a:pt x="75" y="239"/>
                  </a:lnTo>
                  <a:lnTo>
                    <a:pt x="75" y="1244"/>
                  </a:lnTo>
                  <a:lnTo>
                    <a:pt x="171" y="1239"/>
                  </a:lnTo>
                  <a:close/>
                </a:path>
              </a:pathLst>
            </a:custGeom>
            <a:gradFill rotWithShape="1">
              <a:gsLst>
                <a:gs pos="0">
                  <a:srgbClr val="00CC66"/>
                </a:gs>
                <a:gs pos="100000">
                  <a:srgbClr val="FF5050"/>
                </a:gs>
              </a:gsLst>
              <a:lin ang="0" scaled="1"/>
            </a:gradFill>
            <a:ln w="9525">
              <a:solidFill>
                <a:srgbClr val="FF5050"/>
              </a:solidFill>
              <a:round/>
              <a:headEnd/>
              <a:tailEnd/>
            </a:ln>
            <a:effectLst/>
          </p:spPr>
          <p:txBody>
            <a:bodyPr/>
            <a:lstStyle/>
            <a:p>
              <a:endParaRPr lang="en-US"/>
            </a:p>
          </p:txBody>
        </p:sp>
        <p:sp>
          <p:nvSpPr>
            <p:cNvPr id="11324" name="Freeform 60"/>
            <p:cNvSpPr>
              <a:spLocks/>
            </p:cNvSpPr>
            <p:nvPr/>
          </p:nvSpPr>
          <p:spPr bwMode="auto">
            <a:xfrm>
              <a:off x="1392" y="2312"/>
              <a:ext cx="96" cy="112"/>
            </a:xfrm>
            <a:custGeom>
              <a:avLst/>
              <a:gdLst/>
              <a:ahLst/>
              <a:cxnLst>
                <a:cxn ang="0">
                  <a:pos x="0" y="1"/>
                </a:cxn>
                <a:cxn ang="0">
                  <a:pos x="0" y="58"/>
                </a:cxn>
                <a:cxn ang="0">
                  <a:pos x="37" y="103"/>
                </a:cxn>
                <a:cxn ang="0">
                  <a:pos x="85" y="112"/>
                </a:cxn>
                <a:cxn ang="0">
                  <a:pos x="96" y="102"/>
                </a:cxn>
                <a:cxn ang="0">
                  <a:pos x="91" y="76"/>
                </a:cxn>
                <a:cxn ang="0">
                  <a:pos x="66" y="57"/>
                </a:cxn>
                <a:cxn ang="0">
                  <a:pos x="46" y="57"/>
                </a:cxn>
                <a:cxn ang="0">
                  <a:pos x="39" y="0"/>
                </a:cxn>
                <a:cxn ang="0">
                  <a:pos x="0" y="1"/>
                </a:cxn>
              </a:cxnLst>
              <a:rect l="0" t="0" r="r" b="b"/>
              <a:pathLst>
                <a:path w="96" h="112">
                  <a:moveTo>
                    <a:pt x="0" y="1"/>
                  </a:moveTo>
                  <a:lnTo>
                    <a:pt x="0" y="58"/>
                  </a:lnTo>
                  <a:lnTo>
                    <a:pt x="37" y="103"/>
                  </a:lnTo>
                  <a:lnTo>
                    <a:pt x="85" y="112"/>
                  </a:lnTo>
                  <a:lnTo>
                    <a:pt x="96" y="102"/>
                  </a:lnTo>
                  <a:lnTo>
                    <a:pt x="91" y="76"/>
                  </a:lnTo>
                  <a:lnTo>
                    <a:pt x="66" y="57"/>
                  </a:lnTo>
                  <a:lnTo>
                    <a:pt x="46" y="57"/>
                  </a:lnTo>
                  <a:lnTo>
                    <a:pt x="39" y="0"/>
                  </a:lnTo>
                  <a:lnTo>
                    <a:pt x="0" y="1"/>
                  </a:lnTo>
                  <a:close/>
                </a:path>
              </a:pathLst>
            </a:custGeom>
            <a:gradFill rotWithShape="1">
              <a:gsLst>
                <a:gs pos="0">
                  <a:srgbClr val="F68E54"/>
                </a:gs>
                <a:gs pos="100000">
                  <a:srgbClr val="FABE9C"/>
                </a:gs>
              </a:gsLst>
              <a:lin ang="0" scaled="1"/>
            </a:gradFill>
            <a:ln w="9525">
              <a:solidFill>
                <a:srgbClr val="F69058"/>
              </a:solidFill>
              <a:round/>
              <a:headEnd/>
              <a:tailEnd/>
            </a:ln>
            <a:effectLst/>
          </p:spPr>
          <p:txBody>
            <a:bodyPr/>
            <a:lstStyle/>
            <a:p>
              <a:endParaRPr lang="en-US"/>
            </a:p>
          </p:txBody>
        </p:sp>
      </p:grpSp>
      <p:sp>
        <p:nvSpPr>
          <p:cNvPr id="11325" name="Freeform 61"/>
          <p:cNvSpPr>
            <a:spLocks/>
          </p:cNvSpPr>
          <p:nvPr/>
        </p:nvSpPr>
        <p:spPr bwMode="auto">
          <a:xfrm>
            <a:off x="911225" y="2376488"/>
            <a:ext cx="338138" cy="2162175"/>
          </a:xfrm>
          <a:custGeom>
            <a:avLst/>
            <a:gdLst/>
            <a:ahLst/>
            <a:cxnLst>
              <a:cxn ang="0">
                <a:pos x="166" y="3"/>
              </a:cxn>
              <a:cxn ang="0">
                <a:pos x="170" y="1277"/>
              </a:cxn>
              <a:cxn ang="0">
                <a:pos x="171" y="1314"/>
              </a:cxn>
              <a:cxn ang="0">
                <a:pos x="197" y="1340"/>
              </a:cxn>
              <a:cxn ang="0">
                <a:pos x="210" y="1364"/>
              </a:cxn>
              <a:cxn ang="0">
                <a:pos x="219" y="1395"/>
              </a:cxn>
              <a:cxn ang="0">
                <a:pos x="219" y="1506"/>
              </a:cxn>
              <a:cxn ang="0">
                <a:pos x="195" y="1527"/>
              </a:cxn>
              <a:cxn ang="0">
                <a:pos x="171" y="1506"/>
              </a:cxn>
              <a:cxn ang="0">
                <a:pos x="171" y="1410"/>
              </a:cxn>
              <a:cxn ang="0">
                <a:pos x="171" y="1506"/>
              </a:cxn>
              <a:cxn ang="0">
                <a:pos x="146" y="1539"/>
              </a:cxn>
              <a:cxn ang="0">
                <a:pos x="123" y="1506"/>
              </a:cxn>
              <a:cxn ang="0">
                <a:pos x="123" y="1410"/>
              </a:cxn>
              <a:cxn ang="0">
                <a:pos x="123" y="1506"/>
              </a:cxn>
              <a:cxn ang="0">
                <a:pos x="101" y="1553"/>
              </a:cxn>
              <a:cxn ang="0">
                <a:pos x="77" y="1505"/>
              </a:cxn>
              <a:cxn ang="0">
                <a:pos x="77" y="1409"/>
              </a:cxn>
              <a:cxn ang="0">
                <a:pos x="77" y="1506"/>
              </a:cxn>
              <a:cxn ang="0">
                <a:pos x="56" y="1536"/>
              </a:cxn>
              <a:cxn ang="0">
                <a:pos x="38" y="1508"/>
              </a:cxn>
              <a:cxn ang="0">
                <a:pos x="38" y="1451"/>
              </a:cxn>
              <a:cxn ang="0">
                <a:pos x="2" y="1451"/>
              </a:cxn>
              <a:cxn ang="0">
                <a:pos x="0" y="1401"/>
              </a:cxn>
              <a:cxn ang="0">
                <a:pos x="12" y="1365"/>
              </a:cxn>
              <a:cxn ang="0">
                <a:pos x="33" y="1344"/>
              </a:cxn>
              <a:cxn ang="0">
                <a:pos x="75" y="1314"/>
              </a:cxn>
              <a:cxn ang="0">
                <a:pos x="67" y="0"/>
              </a:cxn>
            </a:cxnLst>
            <a:rect l="0" t="0" r="r" b="b"/>
            <a:pathLst>
              <a:path w="219" h="1553">
                <a:moveTo>
                  <a:pt x="166" y="3"/>
                </a:moveTo>
                <a:lnTo>
                  <a:pt x="170" y="1277"/>
                </a:lnTo>
                <a:lnTo>
                  <a:pt x="171" y="1314"/>
                </a:lnTo>
                <a:cubicBezTo>
                  <a:pt x="175" y="1324"/>
                  <a:pt x="191" y="1332"/>
                  <a:pt x="197" y="1340"/>
                </a:cubicBezTo>
                <a:cubicBezTo>
                  <a:pt x="203" y="1348"/>
                  <a:pt x="206" y="1355"/>
                  <a:pt x="210" y="1364"/>
                </a:cubicBezTo>
                <a:cubicBezTo>
                  <a:pt x="214" y="1373"/>
                  <a:pt x="217" y="1371"/>
                  <a:pt x="219" y="1395"/>
                </a:cubicBezTo>
                <a:lnTo>
                  <a:pt x="219" y="1506"/>
                </a:lnTo>
                <a:cubicBezTo>
                  <a:pt x="215" y="1528"/>
                  <a:pt x="203" y="1527"/>
                  <a:pt x="195" y="1527"/>
                </a:cubicBezTo>
                <a:cubicBezTo>
                  <a:pt x="187" y="1527"/>
                  <a:pt x="175" y="1525"/>
                  <a:pt x="171" y="1506"/>
                </a:cubicBezTo>
                <a:lnTo>
                  <a:pt x="171" y="1410"/>
                </a:lnTo>
                <a:lnTo>
                  <a:pt x="171" y="1506"/>
                </a:lnTo>
                <a:cubicBezTo>
                  <a:pt x="167" y="1527"/>
                  <a:pt x="154" y="1539"/>
                  <a:pt x="146" y="1539"/>
                </a:cubicBezTo>
                <a:cubicBezTo>
                  <a:pt x="138" y="1539"/>
                  <a:pt x="127" y="1527"/>
                  <a:pt x="123" y="1506"/>
                </a:cubicBezTo>
                <a:lnTo>
                  <a:pt x="123" y="1410"/>
                </a:lnTo>
                <a:lnTo>
                  <a:pt x="123" y="1506"/>
                </a:lnTo>
                <a:cubicBezTo>
                  <a:pt x="119" y="1530"/>
                  <a:pt x="109" y="1553"/>
                  <a:pt x="101" y="1553"/>
                </a:cubicBezTo>
                <a:cubicBezTo>
                  <a:pt x="93" y="1553"/>
                  <a:pt x="81" y="1529"/>
                  <a:pt x="77" y="1505"/>
                </a:cubicBezTo>
                <a:lnTo>
                  <a:pt x="77" y="1409"/>
                </a:lnTo>
                <a:lnTo>
                  <a:pt x="77" y="1506"/>
                </a:lnTo>
                <a:cubicBezTo>
                  <a:pt x="74" y="1527"/>
                  <a:pt x="62" y="1536"/>
                  <a:pt x="56" y="1536"/>
                </a:cubicBezTo>
                <a:cubicBezTo>
                  <a:pt x="50" y="1536"/>
                  <a:pt x="41" y="1522"/>
                  <a:pt x="38" y="1508"/>
                </a:cubicBezTo>
                <a:lnTo>
                  <a:pt x="38" y="1451"/>
                </a:lnTo>
                <a:lnTo>
                  <a:pt x="2" y="1451"/>
                </a:lnTo>
                <a:lnTo>
                  <a:pt x="0" y="1401"/>
                </a:lnTo>
                <a:cubicBezTo>
                  <a:pt x="2" y="1387"/>
                  <a:pt x="7" y="1374"/>
                  <a:pt x="12" y="1365"/>
                </a:cubicBezTo>
                <a:cubicBezTo>
                  <a:pt x="17" y="1356"/>
                  <a:pt x="22" y="1353"/>
                  <a:pt x="33" y="1344"/>
                </a:cubicBezTo>
                <a:lnTo>
                  <a:pt x="75" y="1314"/>
                </a:lnTo>
                <a:lnTo>
                  <a:pt x="67" y="0"/>
                </a:lnTo>
              </a:path>
            </a:pathLst>
          </a:custGeom>
          <a:gradFill rotWithShape="1">
            <a:gsLst>
              <a:gs pos="0">
                <a:srgbClr val="E28B4A"/>
              </a:gs>
              <a:gs pos="50000">
                <a:srgbClr val="FFCC99"/>
              </a:gs>
              <a:gs pos="100000">
                <a:srgbClr val="E28B4A"/>
              </a:gs>
            </a:gsLst>
            <a:lin ang="0" scaled="1"/>
          </a:gradFill>
          <a:ln w="9525">
            <a:solidFill>
              <a:srgbClr val="E28B4A"/>
            </a:solidFill>
            <a:round/>
            <a:headEnd/>
            <a:tailEnd/>
          </a:ln>
          <a:effectLst/>
        </p:spPr>
        <p:txBody>
          <a:bodyPr/>
          <a:lstStyle/>
          <a:p>
            <a:endParaRPr lang="en-US"/>
          </a:p>
        </p:txBody>
      </p:sp>
      <p:grpSp>
        <p:nvGrpSpPr>
          <p:cNvPr id="9" name="Group 62"/>
          <p:cNvGrpSpPr>
            <a:grpSpLocks/>
          </p:cNvGrpSpPr>
          <p:nvPr/>
        </p:nvGrpSpPr>
        <p:grpSpPr bwMode="auto">
          <a:xfrm>
            <a:off x="911225" y="4344988"/>
            <a:ext cx="346075" cy="2028825"/>
            <a:chOff x="539" y="2515"/>
            <a:chExt cx="224" cy="1457"/>
          </a:xfrm>
        </p:grpSpPr>
        <p:grpSp>
          <p:nvGrpSpPr>
            <p:cNvPr id="10" name="Group 63"/>
            <p:cNvGrpSpPr>
              <a:grpSpLocks/>
            </p:cNvGrpSpPr>
            <p:nvPr/>
          </p:nvGrpSpPr>
          <p:grpSpPr bwMode="auto">
            <a:xfrm>
              <a:off x="544" y="2515"/>
              <a:ext cx="219" cy="1457"/>
              <a:chOff x="544" y="2515"/>
              <a:chExt cx="219" cy="1457"/>
            </a:xfrm>
          </p:grpSpPr>
          <p:sp>
            <p:nvSpPr>
              <p:cNvPr id="11328" name="Freeform 64"/>
              <p:cNvSpPr>
                <a:spLocks/>
              </p:cNvSpPr>
              <p:nvPr/>
            </p:nvSpPr>
            <p:spPr bwMode="auto">
              <a:xfrm>
                <a:off x="544" y="2515"/>
                <a:ext cx="219" cy="1457"/>
              </a:xfrm>
              <a:custGeom>
                <a:avLst/>
                <a:gdLst/>
                <a:ahLst/>
                <a:cxnLst>
                  <a:cxn ang="0">
                    <a:pos x="171" y="1457"/>
                  </a:cxn>
                  <a:cxn ang="0">
                    <a:pos x="170" y="276"/>
                  </a:cxn>
                  <a:cxn ang="0">
                    <a:pos x="171" y="238"/>
                  </a:cxn>
                  <a:cxn ang="0">
                    <a:pos x="197" y="212"/>
                  </a:cxn>
                  <a:cxn ang="0">
                    <a:pos x="210" y="188"/>
                  </a:cxn>
                  <a:cxn ang="0">
                    <a:pos x="219" y="157"/>
                  </a:cxn>
                  <a:cxn ang="0">
                    <a:pos x="219" y="47"/>
                  </a:cxn>
                  <a:cxn ang="0">
                    <a:pos x="195" y="26"/>
                  </a:cxn>
                  <a:cxn ang="0">
                    <a:pos x="171" y="47"/>
                  </a:cxn>
                  <a:cxn ang="0">
                    <a:pos x="171" y="142"/>
                  </a:cxn>
                  <a:cxn ang="0">
                    <a:pos x="171" y="47"/>
                  </a:cxn>
                  <a:cxn ang="0">
                    <a:pos x="146" y="14"/>
                  </a:cxn>
                  <a:cxn ang="0">
                    <a:pos x="123" y="47"/>
                  </a:cxn>
                  <a:cxn ang="0">
                    <a:pos x="123" y="142"/>
                  </a:cxn>
                  <a:cxn ang="0">
                    <a:pos x="123" y="47"/>
                  </a:cxn>
                  <a:cxn ang="0">
                    <a:pos x="101" y="0"/>
                  </a:cxn>
                  <a:cxn ang="0">
                    <a:pos x="77" y="48"/>
                  </a:cxn>
                  <a:cxn ang="0">
                    <a:pos x="77" y="143"/>
                  </a:cxn>
                  <a:cxn ang="0">
                    <a:pos x="77" y="47"/>
                  </a:cxn>
                  <a:cxn ang="0">
                    <a:pos x="56" y="17"/>
                  </a:cxn>
                  <a:cxn ang="0">
                    <a:pos x="38" y="45"/>
                  </a:cxn>
                  <a:cxn ang="0">
                    <a:pos x="38" y="103"/>
                  </a:cxn>
                  <a:cxn ang="0">
                    <a:pos x="2" y="103"/>
                  </a:cxn>
                  <a:cxn ang="0">
                    <a:pos x="0" y="151"/>
                  </a:cxn>
                  <a:cxn ang="0">
                    <a:pos x="12" y="187"/>
                  </a:cxn>
                  <a:cxn ang="0">
                    <a:pos x="33" y="208"/>
                  </a:cxn>
                  <a:cxn ang="0">
                    <a:pos x="75" y="238"/>
                  </a:cxn>
                  <a:cxn ang="0">
                    <a:pos x="72" y="1457"/>
                  </a:cxn>
                  <a:cxn ang="0">
                    <a:pos x="171" y="1457"/>
                  </a:cxn>
                </a:cxnLst>
                <a:rect l="0" t="0" r="r" b="b"/>
                <a:pathLst>
                  <a:path w="219" h="1457">
                    <a:moveTo>
                      <a:pt x="171" y="1457"/>
                    </a:moveTo>
                    <a:lnTo>
                      <a:pt x="170" y="276"/>
                    </a:lnTo>
                    <a:lnTo>
                      <a:pt x="171" y="238"/>
                    </a:lnTo>
                    <a:cubicBezTo>
                      <a:pt x="175" y="228"/>
                      <a:pt x="191" y="220"/>
                      <a:pt x="197" y="212"/>
                    </a:cubicBezTo>
                    <a:cubicBezTo>
                      <a:pt x="203" y="204"/>
                      <a:pt x="206" y="197"/>
                      <a:pt x="210" y="188"/>
                    </a:cubicBezTo>
                    <a:cubicBezTo>
                      <a:pt x="214" y="179"/>
                      <a:pt x="217" y="181"/>
                      <a:pt x="219" y="157"/>
                    </a:cubicBezTo>
                    <a:lnTo>
                      <a:pt x="219" y="47"/>
                    </a:lnTo>
                    <a:cubicBezTo>
                      <a:pt x="215" y="25"/>
                      <a:pt x="203" y="26"/>
                      <a:pt x="195" y="26"/>
                    </a:cubicBezTo>
                    <a:cubicBezTo>
                      <a:pt x="187" y="26"/>
                      <a:pt x="175" y="28"/>
                      <a:pt x="171" y="47"/>
                    </a:cubicBezTo>
                    <a:lnTo>
                      <a:pt x="171" y="142"/>
                    </a:lnTo>
                    <a:lnTo>
                      <a:pt x="171" y="47"/>
                    </a:lnTo>
                    <a:cubicBezTo>
                      <a:pt x="167" y="26"/>
                      <a:pt x="154" y="14"/>
                      <a:pt x="146" y="14"/>
                    </a:cubicBezTo>
                    <a:cubicBezTo>
                      <a:pt x="138" y="14"/>
                      <a:pt x="127" y="26"/>
                      <a:pt x="123" y="47"/>
                    </a:cubicBezTo>
                    <a:lnTo>
                      <a:pt x="123" y="142"/>
                    </a:lnTo>
                    <a:lnTo>
                      <a:pt x="123" y="47"/>
                    </a:lnTo>
                    <a:cubicBezTo>
                      <a:pt x="119" y="23"/>
                      <a:pt x="109" y="0"/>
                      <a:pt x="101" y="0"/>
                    </a:cubicBezTo>
                    <a:cubicBezTo>
                      <a:pt x="93" y="0"/>
                      <a:pt x="81" y="24"/>
                      <a:pt x="77" y="48"/>
                    </a:cubicBezTo>
                    <a:lnTo>
                      <a:pt x="77" y="143"/>
                    </a:lnTo>
                    <a:lnTo>
                      <a:pt x="77" y="47"/>
                    </a:lnTo>
                    <a:cubicBezTo>
                      <a:pt x="74" y="26"/>
                      <a:pt x="62" y="17"/>
                      <a:pt x="56" y="17"/>
                    </a:cubicBezTo>
                    <a:cubicBezTo>
                      <a:pt x="50" y="17"/>
                      <a:pt x="41" y="31"/>
                      <a:pt x="38" y="45"/>
                    </a:cubicBezTo>
                    <a:lnTo>
                      <a:pt x="38" y="103"/>
                    </a:lnTo>
                    <a:lnTo>
                      <a:pt x="2" y="103"/>
                    </a:lnTo>
                    <a:lnTo>
                      <a:pt x="0" y="151"/>
                    </a:lnTo>
                    <a:cubicBezTo>
                      <a:pt x="2" y="165"/>
                      <a:pt x="7" y="178"/>
                      <a:pt x="12" y="187"/>
                    </a:cubicBezTo>
                    <a:cubicBezTo>
                      <a:pt x="17" y="196"/>
                      <a:pt x="22" y="199"/>
                      <a:pt x="33" y="208"/>
                    </a:cubicBezTo>
                    <a:lnTo>
                      <a:pt x="75" y="238"/>
                    </a:lnTo>
                    <a:lnTo>
                      <a:pt x="72" y="1457"/>
                    </a:lnTo>
                    <a:lnTo>
                      <a:pt x="171" y="1457"/>
                    </a:lnTo>
                    <a:close/>
                  </a:path>
                </a:pathLst>
              </a:custGeom>
              <a:gradFill rotWithShape="1">
                <a:gsLst>
                  <a:gs pos="0">
                    <a:srgbClr val="0000FF"/>
                  </a:gs>
                  <a:gs pos="50000">
                    <a:srgbClr val="00FFFF"/>
                  </a:gs>
                  <a:gs pos="100000">
                    <a:srgbClr val="0000FF"/>
                  </a:gs>
                </a:gsLst>
                <a:lin ang="0" scaled="1"/>
              </a:gradFill>
              <a:ln w="9525">
                <a:solidFill>
                  <a:srgbClr val="0000FF"/>
                </a:solidFill>
                <a:round/>
                <a:headEnd/>
                <a:tailEnd/>
              </a:ln>
              <a:effectLst/>
            </p:spPr>
            <p:txBody>
              <a:bodyPr/>
              <a:lstStyle/>
              <a:p>
                <a:endParaRPr lang="en-US"/>
              </a:p>
            </p:txBody>
          </p:sp>
          <p:sp>
            <p:nvSpPr>
              <p:cNvPr id="11329" name="Freeform 65"/>
              <p:cNvSpPr>
                <a:spLocks/>
              </p:cNvSpPr>
              <p:nvPr/>
            </p:nvSpPr>
            <p:spPr bwMode="auto">
              <a:xfrm>
                <a:off x="629" y="2547"/>
                <a:ext cx="73" cy="1419"/>
              </a:xfrm>
              <a:custGeom>
                <a:avLst/>
                <a:gdLst/>
                <a:ahLst/>
                <a:cxnLst>
                  <a:cxn ang="0">
                    <a:pos x="0" y="0"/>
                  </a:cxn>
                  <a:cxn ang="0">
                    <a:pos x="20" y="6"/>
                  </a:cxn>
                  <a:cxn ang="0">
                    <a:pos x="27" y="121"/>
                  </a:cxn>
                  <a:cxn ang="0">
                    <a:pos x="48" y="121"/>
                  </a:cxn>
                  <a:cxn ang="0">
                    <a:pos x="56" y="8"/>
                  </a:cxn>
                  <a:cxn ang="0">
                    <a:pos x="73" y="11"/>
                  </a:cxn>
                  <a:cxn ang="0">
                    <a:pos x="66" y="111"/>
                  </a:cxn>
                  <a:cxn ang="0">
                    <a:pos x="63" y="1419"/>
                  </a:cxn>
                  <a:cxn ang="0">
                    <a:pos x="1" y="1417"/>
                  </a:cxn>
                  <a:cxn ang="0">
                    <a:pos x="0" y="0"/>
                  </a:cxn>
                </a:cxnLst>
                <a:rect l="0" t="0" r="r" b="b"/>
                <a:pathLst>
                  <a:path w="73" h="1419">
                    <a:moveTo>
                      <a:pt x="0" y="0"/>
                    </a:moveTo>
                    <a:lnTo>
                      <a:pt x="20" y="6"/>
                    </a:lnTo>
                    <a:lnTo>
                      <a:pt x="27" y="121"/>
                    </a:lnTo>
                    <a:lnTo>
                      <a:pt x="48" y="121"/>
                    </a:lnTo>
                    <a:lnTo>
                      <a:pt x="56" y="8"/>
                    </a:lnTo>
                    <a:lnTo>
                      <a:pt x="73" y="11"/>
                    </a:lnTo>
                    <a:lnTo>
                      <a:pt x="66" y="111"/>
                    </a:lnTo>
                    <a:lnTo>
                      <a:pt x="63" y="1419"/>
                    </a:lnTo>
                    <a:lnTo>
                      <a:pt x="1" y="1417"/>
                    </a:lnTo>
                    <a:lnTo>
                      <a:pt x="0" y="0"/>
                    </a:lnTo>
                    <a:close/>
                  </a:path>
                </a:pathLst>
              </a:custGeom>
              <a:gradFill rotWithShape="1">
                <a:gsLst>
                  <a:gs pos="0">
                    <a:srgbClr val="FF0000"/>
                  </a:gs>
                  <a:gs pos="50000">
                    <a:srgbClr val="FF6600"/>
                  </a:gs>
                  <a:gs pos="100000">
                    <a:srgbClr val="FF0000"/>
                  </a:gs>
                </a:gsLst>
                <a:lin ang="0" scaled="1"/>
              </a:gradFill>
              <a:ln w="9525">
                <a:noFill/>
                <a:round/>
                <a:headEnd/>
                <a:tailEnd/>
              </a:ln>
              <a:effectLst/>
            </p:spPr>
            <p:txBody>
              <a:bodyPr/>
              <a:lstStyle/>
              <a:p>
                <a:endParaRPr lang="en-US"/>
              </a:p>
            </p:txBody>
          </p:sp>
          <p:sp>
            <p:nvSpPr>
              <p:cNvPr id="11330" name="Freeform 66"/>
              <p:cNvSpPr>
                <a:spLocks/>
              </p:cNvSpPr>
              <p:nvPr/>
            </p:nvSpPr>
            <p:spPr bwMode="auto">
              <a:xfrm>
                <a:off x="636" y="2670"/>
                <a:ext cx="52" cy="1294"/>
              </a:xfrm>
              <a:custGeom>
                <a:avLst/>
                <a:gdLst/>
                <a:ahLst/>
                <a:cxnLst>
                  <a:cxn ang="0">
                    <a:pos x="0" y="0"/>
                  </a:cxn>
                  <a:cxn ang="0">
                    <a:pos x="17" y="2"/>
                  </a:cxn>
                  <a:cxn ang="0">
                    <a:pos x="24" y="110"/>
                  </a:cxn>
                  <a:cxn ang="0">
                    <a:pos x="28" y="110"/>
                  </a:cxn>
                  <a:cxn ang="0">
                    <a:pos x="40" y="4"/>
                  </a:cxn>
                  <a:cxn ang="0">
                    <a:pos x="51" y="7"/>
                  </a:cxn>
                  <a:cxn ang="0">
                    <a:pos x="52" y="100"/>
                  </a:cxn>
                  <a:cxn ang="0">
                    <a:pos x="48" y="1292"/>
                  </a:cxn>
                  <a:cxn ang="0">
                    <a:pos x="0" y="1294"/>
                  </a:cxn>
                  <a:cxn ang="0">
                    <a:pos x="0" y="0"/>
                  </a:cxn>
                </a:cxnLst>
                <a:rect l="0" t="0" r="r" b="b"/>
                <a:pathLst>
                  <a:path w="52" h="1294">
                    <a:moveTo>
                      <a:pt x="0" y="0"/>
                    </a:moveTo>
                    <a:lnTo>
                      <a:pt x="17" y="2"/>
                    </a:lnTo>
                    <a:lnTo>
                      <a:pt x="24" y="110"/>
                    </a:lnTo>
                    <a:lnTo>
                      <a:pt x="28" y="110"/>
                    </a:lnTo>
                    <a:lnTo>
                      <a:pt x="40" y="4"/>
                    </a:lnTo>
                    <a:lnTo>
                      <a:pt x="51" y="7"/>
                    </a:lnTo>
                    <a:lnTo>
                      <a:pt x="52" y="100"/>
                    </a:lnTo>
                    <a:lnTo>
                      <a:pt x="48" y="1292"/>
                    </a:lnTo>
                    <a:lnTo>
                      <a:pt x="0" y="1294"/>
                    </a:lnTo>
                    <a:lnTo>
                      <a:pt x="0" y="0"/>
                    </a:lnTo>
                    <a:close/>
                  </a:path>
                </a:pathLst>
              </a:custGeom>
              <a:gradFill rotWithShape="1">
                <a:gsLst>
                  <a:gs pos="0">
                    <a:srgbClr val="00FF00"/>
                  </a:gs>
                  <a:gs pos="50000">
                    <a:srgbClr val="FF0000"/>
                  </a:gs>
                  <a:gs pos="100000">
                    <a:srgbClr val="00FF00"/>
                  </a:gs>
                </a:gsLst>
                <a:lin ang="0" scaled="1"/>
              </a:gradFill>
              <a:ln w="9525">
                <a:noFill/>
                <a:round/>
                <a:headEnd/>
                <a:tailEnd/>
              </a:ln>
              <a:effectLst/>
            </p:spPr>
            <p:txBody>
              <a:bodyPr/>
              <a:lstStyle/>
              <a:p>
                <a:endParaRPr lang="en-US"/>
              </a:p>
            </p:txBody>
          </p:sp>
        </p:grpSp>
        <p:sp>
          <p:nvSpPr>
            <p:cNvPr id="11331" name="Freeform 67"/>
            <p:cNvSpPr>
              <a:spLocks/>
            </p:cNvSpPr>
            <p:nvPr/>
          </p:nvSpPr>
          <p:spPr bwMode="auto">
            <a:xfrm>
              <a:off x="539" y="2552"/>
              <a:ext cx="96" cy="111"/>
            </a:xfrm>
            <a:custGeom>
              <a:avLst/>
              <a:gdLst/>
              <a:ahLst/>
              <a:cxnLst>
                <a:cxn ang="0">
                  <a:pos x="0" y="1"/>
                </a:cxn>
                <a:cxn ang="0">
                  <a:pos x="0" y="58"/>
                </a:cxn>
                <a:cxn ang="0">
                  <a:pos x="37" y="103"/>
                </a:cxn>
                <a:cxn ang="0">
                  <a:pos x="85" y="112"/>
                </a:cxn>
                <a:cxn ang="0">
                  <a:pos x="96" y="102"/>
                </a:cxn>
                <a:cxn ang="0">
                  <a:pos x="91" y="76"/>
                </a:cxn>
                <a:cxn ang="0">
                  <a:pos x="66" y="57"/>
                </a:cxn>
                <a:cxn ang="0">
                  <a:pos x="46" y="57"/>
                </a:cxn>
                <a:cxn ang="0">
                  <a:pos x="39" y="0"/>
                </a:cxn>
                <a:cxn ang="0">
                  <a:pos x="0" y="1"/>
                </a:cxn>
              </a:cxnLst>
              <a:rect l="0" t="0" r="r" b="b"/>
              <a:pathLst>
                <a:path w="96" h="112">
                  <a:moveTo>
                    <a:pt x="0" y="1"/>
                  </a:moveTo>
                  <a:lnTo>
                    <a:pt x="0" y="58"/>
                  </a:lnTo>
                  <a:lnTo>
                    <a:pt x="37" y="103"/>
                  </a:lnTo>
                  <a:lnTo>
                    <a:pt x="85" y="112"/>
                  </a:lnTo>
                  <a:lnTo>
                    <a:pt x="96" y="102"/>
                  </a:lnTo>
                  <a:lnTo>
                    <a:pt x="91" y="76"/>
                  </a:lnTo>
                  <a:lnTo>
                    <a:pt x="66" y="57"/>
                  </a:lnTo>
                  <a:lnTo>
                    <a:pt x="46" y="57"/>
                  </a:lnTo>
                  <a:lnTo>
                    <a:pt x="39" y="0"/>
                  </a:lnTo>
                  <a:lnTo>
                    <a:pt x="0" y="1"/>
                  </a:lnTo>
                  <a:close/>
                </a:path>
              </a:pathLst>
            </a:custGeom>
            <a:gradFill rotWithShape="1">
              <a:gsLst>
                <a:gs pos="0">
                  <a:srgbClr val="F68E54"/>
                </a:gs>
                <a:gs pos="100000">
                  <a:srgbClr val="FABE9C"/>
                </a:gs>
              </a:gsLst>
              <a:lin ang="0" scaled="1"/>
            </a:gradFill>
            <a:ln w="9525">
              <a:solidFill>
                <a:srgbClr val="F69058"/>
              </a:solidFill>
              <a:round/>
              <a:headEnd/>
              <a:tailEnd/>
            </a:ln>
            <a:effectLst/>
          </p:spPr>
          <p:txBody>
            <a:bodyPr/>
            <a:lstStyle/>
            <a:p>
              <a:endParaRPr lang="en-US"/>
            </a:p>
          </p:txBody>
        </p:sp>
      </p:grpSp>
      <p:sp>
        <p:nvSpPr>
          <p:cNvPr id="11332" name="Freeform 68"/>
          <p:cNvSpPr>
            <a:spLocks/>
          </p:cNvSpPr>
          <p:nvPr/>
        </p:nvSpPr>
        <p:spPr bwMode="auto">
          <a:xfrm>
            <a:off x="3568700" y="2378075"/>
            <a:ext cx="338138" cy="1408113"/>
          </a:xfrm>
          <a:custGeom>
            <a:avLst/>
            <a:gdLst/>
            <a:ahLst/>
            <a:cxnLst>
              <a:cxn ang="0">
                <a:pos x="172" y="0"/>
              </a:cxn>
              <a:cxn ang="0">
                <a:pos x="170" y="736"/>
              </a:cxn>
              <a:cxn ang="0">
                <a:pos x="171" y="773"/>
              </a:cxn>
              <a:cxn ang="0">
                <a:pos x="197" y="799"/>
              </a:cxn>
              <a:cxn ang="0">
                <a:pos x="210" y="823"/>
              </a:cxn>
              <a:cxn ang="0">
                <a:pos x="219" y="854"/>
              </a:cxn>
              <a:cxn ang="0">
                <a:pos x="219" y="965"/>
              </a:cxn>
              <a:cxn ang="0">
                <a:pos x="195" y="986"/>
              </a:cxn>
              <a:cxn ang="0">
                <a:pos x="171" y="965"/>
              </a:cxn>
              <a:cxn ang="0">
                <a:pos x="171" y="869"/>
              </a:cxn>
              <a:cxn ang="0">
                <a:pos x="171" y="965"/>
              </a:cxn>
              <a:cxn ang="0">
                <a:pos x="146" y="998"/>
              </a:cxn>
              <a:cxn ang="0">
                <a:pos x="123" y="965"/>
              </a:cxn>
              <a:cxn ang="0">
                <a:pos x="123" y="869"/>
              </a:cxn>
              <a:cxn ang="0">
                <a:pos x="123" y="965"/>
              </a:cxn>
              <a:cxn ang="0">
                <a:pos x="101" y="1012"/>
              </a:cxn>
              <a:cxn ang="0">
                <a:pos x="77" y="964"/>
              </a:cxn>
              <a:cxn ang="0">
                <a:pos x="77" y="868"/>
              </a:cxn>
              <a:cxn ang="0">
                <a:pos x="77" y="965"/>
              </a:cxn>
              <a:cxn ang="0">
                <a:pos x="56" y="995"/>
              </a:cxn>
              <a:cxn ang="0">
                <a:pos x="38" y="967"/>
              </a:cxn>
              <a:cxn ang="0">
                <a:pos x="38" y="910"/>
              </a:cxn>
              <a:cxn ang="0">
                <a:pos x="2" y="910"/>
              </a:cxn>
              <a:cxn ang="0">
                <a:pos x="0" y="860"/>
              </a:cxn>
              <a:cxn ang="0">
                <a:pos x="12" y="824"/>
              </a:cxn>
              <a:cxn ang="0">
                <a:pos x="33" y="803"/>
              </a:cxn>
              <a:cxn ang="0">
                <a:pos x="75" y="773"/>
              </a:cxn>
              <a:cxn ang="0">
                <a:pos x="74" y="2"/>
              </a:cxn>
            </a:cxnLst>
            <a:rect l="0" t="0" r="r" b="b"/>
            <a:pathLst>
              <a:path w="219" h="1012">
                <a:moveTo>
                  <a:pt x="172" y="0"/>
                </a:moveTo>
                <a:lnTo>
                  <a:pt x="170" y="736"/>
                </a:lnTo>
                <a:lnTo>
                  <a:pt x="171" y="773"/>
                </a:lnTo>
                <a:cubicBezTo>
                  <a:pt x="175" y="783"/>
                  <a:pt x="191" y="791"/>
                  <a:pt x="197" y="799"/>
                </a:cubicBezTo>
                <a:cubicBezTo>
                  <a:pt x="203" y="807"/>
                  <a:pt x="206" y="814"/>
                  <a:pt x="210" y="823"/>
                </a:cubicBezTo>
                <a:cubicBezTo>
                  <a:pt x="214" y="832"/>
                  <a:pt x="217" y="830"/>
                  <a:pt x="219" y="854"/>
                </a:cubicBezTo>
                <a:lnTo>
                  <a:pt x="219" y="965"/>
                </a:lnTo>
                <a:cubicBezTo>
                  <a:pt x="215" y="987"/>
                  <a:pt x="203" y="986"/>
                  <a:pt x="195" y="986"/>
                </a:cubicBezTo>
                <a:cubicBezTo>
                  <a:pt x="187" y="986"/>
                  <a:pt x="175" y="984"/>
                  <a:pt x="171" y="965"/>
                </a:cubicBezTo>
                <a:lnTo>
                  <a:pt x="171" y="869"/>
                </a:lnTo>
                <a:lnTo>
                  <a:pt x="171" y="965"/>
                </a:lnTo>
                <a:cubicBezTo>
                  <a:pt x="167" y="986"/>
                  <a:pt x="154" y="998"/>
                  <a:pt x="146" y="998"/>
                </a:cubicBezTo>
                <a:cubicBezTo>
                  <a:pt x="138" y="998"/>
                  <a:pt x="127" y="986"/>
                  <a:pt x="123" y="965"/>
                </a:cubicBezTo>
                <a:lnTo>
                  <a:pt x="123" y="869"/>
                </a:lnTo>
                <a:lnTo>
                  <a:pt x="123" y="965"/>
                </a:lnTo>
                <a:cubicBezTo>
                  <a:pt x="119" y="989"/>
                  <a:pt x="109" y="1012"/>
                  <a:pt x="101" y="1012"/>
                </a:cubicBezTo>
                <a:cubicBezTo>
                  <a:pt x="93" y="1012"/>
                  <a:pt x="81" y="988"/>
                  <a:pt x="77" y="964"/>
                </a:cubicBezTo>
                <a:lnTo>
                  <a:pt x="77" y="868"/>
                </a:lnTo>
                <a:lnTo>
                  <a:pt x="77" y="965"/>
                </a:lnTo>
                <a:cubicBezTo>
                  <a:pt x="74" y="986"/>
                  <a:pt x="62" y="995"/>
                  <a:pt x="56" y="995"/>
                </a:cubicBezTo>
                <a:cubicBezTo>
                  <a:pt x="50" y="995"/>
                  <a:pt x="41" y="981"/>
                  <a:pt x="38" y="967"/>
                </a:cubicBezTo>
                <a:lnTo>
                  <a:pt x="38" y="910"/>
                </a:lnTo>
                <a:lnTo>
                  <a:pt x="2" y="910"/>
                </a:lnTo>
                <a:lnTo>
                  <a:pt x="0" y="860"/>
                </a:lnTo>
                <a:cubicBezTo>
                  <a:pt x="2" y="846"/>
                  <a:pt x="7" y="833"/>
                  <a:pt x="12" y="824"/>
                </a:cubicBezTo>
                <a:cubicBezTo>
                  <a:pt x="17" y="815"/>
                  <a:pt x="22" y="812"/>
                  <a:pt x="33" y="803"/>
                </a:cubicBezTo>
                <a:lnTo>
                  <a:pt x="75" y="773"/>
                </a:lnTo>
                <a:lnTo>
                  <a:pt x="74" y="2"/>
                </a:lnTo>
              </a:path>
            </a:pathLst>
          </a:custGeom>
          <a:gradFill rotWithShape="1">
            <a:gsLst>
              <a:gs pos="0">
                <a:srgbClr val="E28B4A"/>
              </a:gs>
              <a:gs pos="50000">
                <a:srgbClr val="FFCC99"/>
              </a:gs>
              <a:gs pos="100000">
                <a:srgbClr val="E28B4A"/>
              </a:gs>
            </a:gsLst>
            <a:lin ang="0" scaled="1"/>
          </a:gradFill>
          <a:ln w="9525">
            <a:solidFill>
              <a:srgbClr val="E28B4A"/>
            </a:solidFill>
            <a:round/>
            <a:headEnd/>
            <a:tailEnd/>
          </a:ln>
          <a:effectLst/>
        </p:spPr>
        <p:txBody>
          <a:bodyPr/>
          <a:lstStyle/>
          <a:p>
            <a:endParaRPr lang="en-US"/>
          </a:p>
        </p:txBody>
      </p:sp>
      <p:sp>
        <p:nvSpPr>
          <p:cNvPr id="11333" name="Freeform 69"/>
          <p:cNvSpPr>
            <a:spLocks/>
          </p:cNvSpPr>
          <p:nvPr/>
        </p:nvSpPr>
        <p:spPr bwMode="auto">
          <a:xfrm>
            <a:off x="4713288" y="2378075"/>
            <a:ext cx="339725" cy="1111250"/>
          </a:xfrm>
          <a:custGeom>
            <a:avLst/>
            <a:gdLst/>
            <a:ahLst/>
            <a:cxnLst>
              <a:cxn ang="0">
                <a:pos x="176" y="0"/>
              </a:cxn>
              <a:cxn ang="0">
                <a:pos x="170" y="522"/>
              </a:cxn>
              <a:cxn ang="0">
                <a:pos x="171" y="559"/>
              </a:cxn>
              <a:cxn ang="0">
                <a:pos x="197" y="585"/>
              </a:cxn>
              <a:cxn ang="0">
                <a:pos x="210" y="609"/>
              </a:cxn>
              <a:cxn ang="0">
                <a:pos x="219" y="640"/>
              </a:cxn>
              <a:cxn ang="0">
                <a:pos x="219" y="751"/>
              </a:cxn>
              <a:cxn ang="0">
                <a:pos x="195" y="772"/>
              </a:cxn>
              <a:cxn ang="0">
                <a:pos x="171" y="751"/>
              </a:cxn>
              <a:cxn ang="0">
                <a:pos x="171" y="655"/>
              </a:cxn>
              <a:cxn ang="0">
                <a:pos x="171" y="751"/>
              </a:cxn>
              <a:cxn ang="0">
                <a:pos x="146" y="784"/>
              </a:cxn>
              <a:cxn ang="0">
                <a:pos x="123" y="751"/>
              </a:cxn>
              <a:cxn ang="0">
                <a:pos x="123" y="655"/>
              </a:cxn>
              <a:cxn ang="0">
                <a:pos x="123" y="751"/>
              </a:cxn>
              <a:cxn ang="0">
                <a:pos x="101" y="798"/>
              </a:cxn>
              <a:cxn ang="0">
                <a:pos x="77" y="750"/>
              </a:cxn>
              <a:cxn ang="0">
                <a:pos x="77" y="654"/>
              </a:cxn>
              <a:cxn ang="0">
                <a:pos x="77" y="751"/>
              </a:cxn>
              <a:cxn ang="0">
                <a:pos x="56" y="781"/>
              </a:cxn>
              <a:cxn ang="0">
                <a:pos x="38" y="753"/>
              </a:cxn>
              <a:cxn ang="0">
                <a:pos x="38" y="696"/>
              </a:cxn>
              <a:cxn ang="0">
                <a:pos x="2" y="696"/>
              </a:cxn>
              <a:cxn ang="0">
                <a:pos x="0" y="646"/>
              </a:cxn>
              <a:cxn ang="0">
                <a:pos x="12" y="610"/>
              </a:cxn>
              <a:cxn ang="0">
                <a:pos x="33" y="589"/>
              </a:cxn>
              <a:cxn ang="0">
                <a:pos x="75" y="559"/>
              </a:cxn>
              <a:cxn ang="0">
                <a:pos x="80" y="0"/>
              </a:cxn>
            </a:cxnLst>
            <a:rect l="0" t="0" r="r" b="b"/>
            <a:pathLst>
              <a:path w="219" h="798">
                <a:moveTo>
                  <a:pt x="176" y="0"/>
                </a:moveTo>
                <a:lnTo>
                  <a:pt x="170" y="522"/>
                </a:lnTo>
                <a:lnTo>
                  <a:pt x="171" y="559"/>
                </a:lnTo>
                <a:cubicBezTo>
                  <a:pt x="175" y="569"/>
                  <a:pt x="191" y="577"/>
                  <a:pt x="197" y="585"/>
                </a:cubicBezTo>
                <a:cubicBezTo>
                  <a:pt x="203" y="593"/>
                  <a:pt x="206" y="600"/>
                  <a:pt x="210" y="609"/>
                </a:cubicBezTo>
                <a:cubicBezTo>
                  <a:pt x="214" y="618"/>
                  <a:pt x="217" y="616"/>
                  <a:pt x="219" y="640"/>
                </a:cubicBezTo>
                <a:lnTo>
                  <a:pt x="219" y="751"/>
                </a:lnTo>
                <a:cubicBezTo>
                  <a:pt x="215" y="773"/>
                  <a:pt x="203" y="772"/>
                  <a:pt x="195" y="772"/>
                </a:cubicBezTo>
                <a:cubicBezTo>
                  <a:pt x="187" y="772"/>
                  <a:pt x="175" y="770"/>
                  <a:pt x="171" y="751"/>
                </a:cubicBezTo>
                <a:lnTo>
                  <a:pt x="171" y="655"/>
                </a:lnTo>
                <a:lnTo>
                  <a:pt x="171" y="751"/>
                </a:lnTo>
                <a:cubicBezTo>
                  <a:pt x="167" y="772"/>
                  <a:pt x="154" y="784"/>
                  <a:pt x="146" y="784"/>
                </a:cubicBezTo>
                <a:cubicBezTo>
                  <a:pt x="138" y="784"/>
                  <a:pt x="127" y="772"/>
                  <a:pt x="123" y="751"/>
                </a:cubicBezTo>
                <a:lnTo>
                  <a:pt x="123" y="655"/>
                </a:lnTo>
                <a:lnTo>
                  <a:pt x="123" y="751"/>
                </a:lnTo>
                <a:cubicBezTo>
                  <a:pt x="119" y="775"/>
                  <a:pt x="109" y="798"/>
                  <a:pt x="101" y="798"/>
                </a:cubicBezTo>
                <a:cubicBezTo>
                  <a:pt x="93" y="798"/>
                  <a:pt x="81" y="774"/>
                  <a:pt x="77" y="750"/>
                </a:cubicBezTo>
                <a:lnTo>
                  <a:pt x="77" y="654"/>
                </a:lnTo>
                <a:lnTo>
                  <a:pt x="77" y="751"/>
                </a:lnTo>
                <a:cubicBezTo>
                  <a:pt x="74" y="772"/>
                  <a:pt x="62" y="781"/>
                  <a:pt x="56" y="781"/>
                </a:cubicBezTo>
                <a:cubicBezTo>
                  <a:pt x="50" y="781"/>
                  <a:pt x="41" y="767"/>
                  <a:pt x="38" y="753"/>
                </a:cubicBezTo>
                <a:lnTo>
                  <a:pt x="38" y="696"/>
                </a:lnTo>
                <a:lnTo>
                  <a:pt x="2" y="696"/>
                </a:lnTo>
                <a:lnTo>
                  <a:pt x="0" y="646"/>
                </a:lnTo>
                <a:cubicBezTo>
                  <a:pt x="2" y="632"/>
                  <a:pt x="7" y="619"/>
                  <a:pt x="12" y="610"/>
                </a:cubicBezTo>
                <a:cubicBezTo>
                  <a:pt x="17" y="601"/>
                  <a:pt x="22" y="598"/>
                  <a:pt x="33" y="589"/>
                </a:cubicBezTo>
                <a:lnTo>
                  <a:pt x="75" y="559"/>
                </a:lnTo>
                <a:lnTo>
                  <a:pt x="80" y="0"/>
                </a:lnTo>
              </a:path>
            </a:pathLst>
          </a:custGeom>
          <a:gradFill rotWithShape="1">
            <a:gsLst>
              <a:gs pos="0">
                <a:srgbClr val="E28B4A"/>
              </a:gs>
              <a:gs pos="50000">
                <a:srgbClr val="FFCC99"/>
              </a:gs>
              <a:gs pos="100000">
                <a:srgbClr val="E28B4A"/>
              </a:gs>
            </a:gsLst>
            <a:lin ang="0" scaled="1"/>
          </a:gradFill>
          <a:ln w="9525">
            <a:solidFill>
              <a:srgbClr val="E28B4A"/>
            </a:solidFill>
            <a:round/>
            <a:headEnd/>
            <a:tailEnd/>
          </a:ln>
          <a:effectLst/>
        </p:spPr>
        <p:txBody>
          <a:bodyPr/>
          <a:lstStyle/>
          <a:p>
            <a:endParaRPr lang="en-US"/>
          </a:p>
        </p:txBody>
      </p:sp>
      <p:grpSp>
        <p:nvGrpSpPr>
          <p:cNvPr id="11" name="Group 70"/>
          <p:cNvGrpSpPr>
            <a:grpSpLocks/>
          </p:cNvGrpSpPr>
          <p:nvPr/>
        </p:nvGrpSpPr>
        <p:grpSpPr bwMode="auto">
          <a:xfrm>
            <a:off x="4716463" y="3295650"/>
            <a:ext cx="344487" cy="1076325"/>
            <a:chOff x="2936" y="1779"/>
            <a:chExt cx="224" cy="759"/>
          </a:xfrm>
        </p:grpSpPr>
        <p:grpSp>
          <p:nvGrpSpPr>
            <p:cNvPr id="12" name="Group 71"/>
            <p:cNvGrpSpPr>
              <a:grpSpLocks/>
            </p:cNvGrpSpPr>
            <p:nvPr/>
          </p:nvGrpSpPr>
          <p:grpSpPr bwMode="auto">
            <a:xfrm>
              <a:off x="2941" y="1779"/>
              <a:ext cx="219" cy="759"/>
              <a:chOff x="2941" y="1689"/>
              <a:chExt cx="219" cy="759"/>
            </a:xfrm>
          </p:grpSpPr>
          <p:sp>
            <p:nvSpPr>
              <p:cNvPr id="11336" name="Freeform 72"/>
              <p:cNvSpPr>
                <a:spLocks/>
              </p:cNvSpPr>
              <p:nvPr/>
            </p:nvSpPr>
            <p:spPr bwMode="auto">
              <a:xfrm>
                <a:off x="2941" y="1689"/>
                <a:ext cx="219" cy="759"/>
              </a:xfrm>
              <a:custGeom>
                <a:avLst/>
                <a:gdLst/>
                <a:ahLst/>
                <a:cxnLst>
                  <a:cxn ang="0">
                    <a:pos x="167" y="759"/>
                  </a:cxn>
                  <a:cxn ang="0">
                    <a:pos x="170" y="277"/>
                  </a:cxn>
                  <a:cxn ang="0">
                    <a:pos x="171" y="239"/>
                  </a:cxn>
                  <a:cxn ang="0">
                    <a:pos x="197" y="213"/>
                  </a:cxn>
                  <a:cxn ang="0">
                    <a:pos x="210" y="189"/>
                  </a:cxn>
                  <a:cxn ang="0">
                    <a:pos x="219" y="158"/>
                  </a:cxn>
                  <a:cxn ang="0">
                    <a:pos x="219" y="47"/>
                  </a:cxn>
                  <a:cxn ang="0">
                    <a:pos x="195" y="26"/>
                  </a:cxn>
                  <a:cxn ang="0">
                    <a:pos x="171" y="47"/>
                  </a:cxn>
                  <a:cxn ang="0">
                    <a:pos x="171" y="143"/>
                  </a:cxn>
                  <a:cxn ang="0">
                    <a:pos x="171" y="47"/>
                  </a:cxn>
                  <a:cxn ang="0">
                    <a:pos x="146" y="14"/>
                  </a:cxn>
                  <a:cxn ang="0">
                    <a:pos x="123" y="47"/>
                  </a:cxn>
                  <a:cxn ang="0">
                    <a:pos x="123" y="143"/>
                  </a:cxn>
                  <a:cxn ang="0">
                    <a:pos x="123" y="47"/>
                  </a:cxn>
                  <a:cxn ang="0">
                    <a:pos x="101" y="0"/>
                  </a:cxn>
                  <a:cxn ang="0">
                    <a:pos x="77" y="48"/>
                  </a:cxn>
                  <a:cxn ang="0">
                    <a:pos x="77" y="144"/>
                  </a:cxn>
                  <a:cxn ang="0">
                    <a:pos x="77" y="47"/>
                  </a:cxn>
                  <a:cxn ang="0">
                    <a:pos x="56" y="17"/>
                  </a:cxn>
                  <a:cxn ang="0">
                    <a:pos x="38" y="45"/>
                  </a:cxn>
                  <a:cxn ang="0">
                    <a:pos x="38" y="103"/>
                  </a:cxn>
                  <a:cxn ang="0">
                    <a:pos x="2" y="103"/>
                  </a:cxn>
                  <a:cxn ang="0">
                    <a:pos x="0" y="152"/>
                  </a:cxn>
                  <a:cxn ang="0">
                    <a:pos x="12" y="188"/>
                  </a:cxn>
                  <a:cxn ang="0">
                    <a:pos x="33" y="209"/>
                  </a:cxn>
                  <a:cxn ang="0">
                    <a:pos x="75" y="239"/>
                  </a:cxn>
                  <a:cxn ang="0">
                    <a:pos x="71" y="759"/>
                  </a:cxn>
                  <a:cxn ang="0">
                    <a:pos x="167" y="759"/>
                  </a:cxn>
                </a:cxnLst>
                <a:rect l="0" t="0" r="r" b="b"/>
                <a:pathLst>
                  <a:path w="219" h="759">
                    <a:moveTo>
                      <a:pt x="167" y="759"/>
                    </a:moveTo>
                    <a:lnTo>
                      <a:pt x="170" y="277"/>
                    </a:lnTo>
                    <a:lnTo>
                      <a:pt x="171" y="239"/>
                    </a:lnTo>
                    <a:cubicBezTo>
                      <a:pt x="175" y="229"/>
                      <a:pt x="191" y="221"/>
                      <a:pt x="197" y="213"/>
                    </a:cubicBezTo>
                    <a:cubicBezTo>
                      <a:pt x="203" y="205"/>
                      <a:pt x="206" y="198"/>
                      <a:pt x="210" y="189"/>
                    </a:cubicBezTo>
                    <a:cubicBezTo>
                      <a:pt x="214" y="180"/>
                      <a:pt x="217" y="182"/>
                      <a:pt x="219" y="158"/>
                    </a:cubicBezTo>
                    <a:lnTo>
                      <a:pt x="219" y="47"/>
                    </a:lnTo>
                    <a:cubicBezTo>
                      <a:pt x="215" y="25"/>
                      <a:pt x="203" y="26"/>
                      <a:pt x="195" y="26"/>
                    </a:cubicBezTo>
                    <a:cubicBezTo>
                      <a:pt x="187" y="26"/>
                      <a:pt x="175" y="28"/>
                      <a:pt x="171" y="47"/>
                    </a:cubicBezTo>
                    <a:lnTo>
                      <a:pt x="171" y="143"/>
                    </a:lnTo>
                    <a:lnTo>
                      <a:pt x="171" y="47"/>
                    </a:lnTo>
                    <a:cubicBezTo>
                      <a:pt x="167" y="26"/>
                      <a:pt x="154" y="14"/>
                      <a:pt x="146" y="14"/>
                    </a:cubicBezTo>
                    <a:cubicBezTo>
                      <a:pt x="138" y="14"/>
                      <a:pt x="127" y="26"/>
                      <a:pt x="123" y="47"/>
                    </a:cubicBezTo>
                    <a:lnTo>
                      <a:pt x="123" y="143"/>
                    </a:lnTo>
                    <a:lnTo>
                      <a:pt x="123" y="47"/>
                    </a:lnTo>
                    <a:cubicBezTo>
                      <a:pt x="119" y="23"/>
                      <a:pt x="109" y="0"/>
                      <a:pt x="101" y="0"/>
                    </a:cubicBezTo>
                    <a:cubicBezTo>
                      <a:pt x="93" y="0"/>
                      <a:pt x="81" y="24"/>
                      <a:pt x="77" y="48"/>
                    </a:cubicBezTo>
                    <a:lnTo>
                      <a:pt x="77" y="144"/>
                    </a:lnTo>
                    <a:lnTo>
                      <a:pt x="77" y="47"/>
                    </a:lnTo>
                    <a:cubicBezTo>
                      <a:pt x="74" y="26"/>
                      <a:pt x="62" y="17"/>
                      <a:pt x="56" y="17"/>
                    </a:cubicBezTo>
                    <a:cubicBezTo>
                      <a:pt x="50" y="17"/>
                      <a:pt x="41" y="31"/>
                      <a:pt x="38" y="45"/>
                    </a:cubicBezTo>
                    <a:lnTo>
                      <a:pt x="38" y="103"/>
                    </a:lnTo>
                    <a:lnTo>
                      <a:pt x="2" y="103"/>
                    </a:lnTo>
                    <a:lnTo>
                      <a:pt x="0" y="152"/>
                    </a:lnTo>
                    <a:cubicBezTo>
                      <a:pt x="2" y="166"/>
                      <a:pt x="7" y="179"/>
                      <a:pt x="12" y="188"/>
                    </a:cubicBezTo>
                    <a:cubicBezTo>
                      <a:pt x="17" y="197"/>
                      <a:pt x="22" y="200"/>
                      <a:pt x="33" y="209"/>
                    </a:cubicBezTo>
                    <a:lnTo>
                      <a:pt x="75" y="239"/>
                    </a:lnTo>
                    <a:lnTo>
                      <a:pt x="71" y="759"/>
                    </a:lnTo>
                    <a:lnTo>
                      <a:pt x="167" y="759"/>
                    </a:lnTo>
                    <a:close/>
                  </a:path>
                </a:pathLst>
              </a:custGeom>
              <a:solidFill>
                <a:srgbClr val="C0C0C0"/>
              </a:solidFill>
              <a:ln w="9525">
                <a:solidFill>
                  <a:srgbClr val="000000"/>
                </a:solidFill>
                <a:round/>
                <a:headEnd/>
                <a:tailEnd/>
              </a:ln>
              <a:effectLst/>
            </p:spPr>
            <p:txBody>
              <a:bodyPr/>
              <a:lstStyle/>
              <a:p>
                <a:endParaRPr lang="en-US"/>
              </a:p>
            </p:txBody>
          </p:sp>
          <p:sp>
            <p:nvSpPr>
              <p:cNvPr id="11337" name="Oval 73"/>
              <p:cNvSpPr>
                <a:spLocks noChangeArrowheads="1"/>
              </p:cNvSpPr>
              <p:nvPr/>
            </p:nvSpPr>
            <p:spPr bwMode="auto">
              <a:xfrm>
                <a:off x="3031" y="2374"/>
                <a:ext cx="48" cy="23"/>
              </a:xfrm>
              <a:prstGeom prst="ellipse">
                <a:avLst/>
              </a:prstGeom>
              <a:solidFill>
                <a:srgbClr val="333333"/>
              </a:solidFill>
              <a:ln w="9525">
                <a:solidFill>
                  <a:srgbClr val="292929"/>
                </a:solidFill>
                <a:round/>
                <a:headEnd/>
                <a:tailEnd/>
              </a:ln>
              <a:effectLst/>
            </p:spPr>
            <p:txBody>
              <a:bodyPr wrap="none" anchor="ctr"/>
              <a:lstStyle/>
              <a:p>
                <a:endParaRPr lang="en-US"/>
              </a:p>
            </p:txBody>
          </p:sp>
          <p:sp>
            <p:nvSpPr>
              <p:cNvPr id="11338" name="Oval 74"/>
              <p:cNvSpPr>
                <a:spLocks noChangeArrowheads="1"/>
              </p:cNvSpPr>
              <p:nvPr/>
            </p:nvSpPr>
            <p:spPr bwMode="auto">
              <a:xfrm>
                <a:off x="3033" y="2205"/>
                <a:ext cx="48" cy="23"/>
              </a:xfrm>
              <a:prstGeom prst="ellipse">
                <a:avLst/>
              </a:prstGeom>
              <a:solidFill>
                <a:srgbClr val="333333"/>
              </a:solidFill>
              <a:ln w="9525">
                <a:solidFill>
                  <a:srgbClr val="292929"/>
                </a:solidFill>
                <a:round/>
                <a:headEnd/>
                <a:tailEnd/>
              </a:ln>
              <a:effectLst/>
            </p:spPr>
            <p:txBody>
              <a:bodyPr wrap="none" anchor="ctr"/>
              <a:lstStyle/>
              <a:p>
                <a:endParaRPr lang="en-US"/>
              </a:p>
            </p:txBody>
          </p:sp>
          <p:sp>
            <p:nvSpPr>
              <p:cNvPr id="11339" name="Oval 75"/>
              <p:cNvSpPr>
                <a:spLocks noChangeArrowheads="1"/>
              </p:cNvSpPr>
              <p:nvPr/>
            </p:nvSpPr>
            <p:spPr bwMode="auto">
              <a:xfrm>
                <a:off x="3036" y="2048"/>
                <a:ext cx="48" cy="23"/>
              </a:xfrm>
              <a:prstGeom prst="ellipse">
                <a:avLst/>
              </a:prstGeom>
              <a:solidFill>
                <a:srgbClr val="333333"/>
              </a:solidFill>
              <a:ln w="9525">
                <a:solidFill>
                  <a:srgbClr val="292929"/>
                </a:solidFill>
                <a:round/>
                <a:headEnd/>
                <a:tailEnd/>
              </a:ln>
              <a:effectLst/>
            </p:spPr>
            <p:txBody>
              <a:bodyPr wrap="none" anchor="ctr"/>
              <a:lstStyle/>
              <a:p>
                <a:endParaRPr lang="en-US"/>
              </a:p>
            </p:txBody>
          </p:sp>
          <p:sp>
            <p:nvSpPr>
              <p:cNvPr id="11340" name="Oval 76"/>
              <p:cNvSpPr>
                <a:spLocks noChangeArrowheads="1"/>
              </p:cNvSpPr>
              <p:nvPr/>
            </p:nvSpPr>
            <p:spPr bwMode="auto">
              <a:xfrm>
                <a:off x="3040" y="1925"/>
                <a:ext cx="48" cy="23"/>
              </a:xfrm>
              <a:prstGeom prst="ellipse">
                <a:avLst/>
              </a:prstGeom>
              <a:solidFill>
                <a:srgbClr val="333333"/>
              </a:solidFill>
              <a:ln w="9525">
                <a:solidFill>
                  <a:srgbClr val="292929"/>
                </a:solidFill>
                <a:round/>
                <a:headEnd/>
                <a:tailEnd/>
              </a:ln>
              <a:effectLst/>
            </p:spPr>
            <p:txBody>
              <a:bodyPr wrap="none" anchor="ctr"/>
              <a:lstStyle/>
              <a:p>
                <a:endParaRPr lang="en-US"/>
              </a:p>
            </p:txBody>
          </p:sp>
          <p:sp>
            <p:nvSpPr>
              <p:cNvPr id="11341" name="Oval 77"/>
              <p:cNvSpPr>
                <a:spLocks noChangeArrowheads="1"/>
              </p:cNvSpPr>
              <p:nvPr/>
            </p:nvSpPr>
            <p:spPr bwMode="auto">
              <a:xfrm>
                <a:off x="3088" y="1984"/>
                <a:ext cx="6" cy="12"/>
              </a:xfrm>
              <a:prstGeom prst="ellipse">
                <a:avLst/>
              </a:prstGeom>
              <a:solidFill>
                <a:srgbClr val="333333"/>
              </a:solidFill>
              <a:ln w="9525">
                <a:solidFill>
                  <a:srgbClr val="292929"/>
                </a:solidFill>
                <a:round/>
                <a:headEnd/>
                <a:tailEnd/>
              </a:ln>
              <a:effectLst/>
            </p:spPr>
            <p:txBody>
              <a:bodyPr wrap="none" anchor="ctr"/>
              <a:lstStyle/>
              <a:p>
                <a:endParaRPr lang="en-US"/>
              </a:p>
            </p:txBody>
          </p:sp>
          <p:sp>
            <p:nvSpPr>
              <p:cNvPr id="11342" name="Oval 78"/>
              <p:cNvSpPr>
                <a:spLocks noChangeArrowheads="1"/>
              </p:cNvSpPr>
              <p:nvPr/>
            </p:nvSpPr>
            <p:spPr bwMode="auto">
              <a:xfrm>
                <a:off x="3030" y="2288"/>
                <a:ext cx="6" cy="12"/>
              </a:xfrm>
              <a:prstGeom prst="ellipse">
                <a:avLst/>
              </a:prstGeom>
              <a:solidFill>
                <a:srgbClr val="333333"/>
              </a:solidFill>
              <a:ln w="9525">
                <a:solidFill>
                  <a:srgbClr val="292929"/>
                </a:solidFill>
                <a:round/>
                <a:headEnd/>
                <a:tailEnd/>
              </a:ln>
              <a:effectLst/>
            </p:spPr>
            <p:txBody>
              <a:bodyPr wrap="none" anchor="ctr"/>
              <a:lstStyle/>
              <a:p>
                <a:endParaRPr lang="en-US"/>
              </a:p>
            </p:txBody>
          </p:sp>
          <p:sp>
            <p:nvSpPr>
              <p:cNvPr id="11343" name="Oval 79"/>
              <p:cNvSpPr>
                <a:spLocks noChangeArrowheads="1"/>
              </p:cNvSpPr>
              <p:nvPr/>
            </p:nvSpPr>
            <p:spPr bwMode="auto">
              <a:xfrm>
                <a:off x="3081" y="2289"/>
                <a:ext cx="6" cy="12"/>
              </a:xfrm>
              <a:prstGeom prst="ellipse">
                <a:avLst/>
              </a:prstGeom>
              <a:solidFill>
                <a:srgbClr val="333333"/>
              </a:solidFill>
              <a:ln w="9525">
                <a:solidFill>
                  <a:srgbClr val="292929"/>
                </a:solidFill>
                <a:round/>
                <a:headEnd/>
                <a:tailEnd/>
              </a:ln>
              <a:effectLst/>
            </p:spPr>
            <p:txBody>
              <a:bodyPr wrap="none" anchor="ctr"/>
              <a:lstStyle/>
              <a:p>
                <a:endParaRPr lang="en-US"/>
              </a:p>
            </p:txBody>
          </p:sp>
          <p:sp>
            <p:nvSpPr>
              <p:cNvPr id="11344" name="Oval 80"/>
              <p:cNvSpPr>
                <a:spLocks noChangeArrowheads="1"/>
              </p:cNvSpPr>
              <p:nvPr/>
            </p:nvSpPr>
            <p:spPr bwMode="auto">
              <a:xfrm>
                <a:off x="3030" y="2136"/>
                <a:ext cx="6" cy="12"/>
              </a:xfrm>
              <a:prstGeom prst="ellipse">
                <a:avLst/>
              </a:prstGeom>
              <a:solidFill>
                <a:srgbClr val="333333"/>
              </a:solidFill>
              <a:ln w="9525">
                <a:solidFill>
                  <a:srgbClr val="292929"/>
                </a:solidFill>
                <a:round/>
                <a:headEnd/>
                <a:tailEnd/>
              </a:ln>
              <a:effectLst/>
            </p:spPr>
            <p:txBody>
              <a:bodyPr wrap="none" anchor="ctr"/>
              <a:lstStyle/>
              <a:p>
                <a:endParaRPr lang="en-US"/>
              </a:p>
            </p:txBody>
          </p:sp>
          <p:sp>
            <p:nvSpPr>
              <p:cNvPr id="11345" name="Oval 81"/>
              <p:cNvSpPr>
                <a:spLocks noChangeArrowheads="1"/>
              </p:cNvSpPr>
              <p:nvPr/>
            </p:nvSpPr>
            <p:spPr bwMode="auto">
              <a:xfrm>
                <a:off x="3082" y="2136"/>
                <a:ext cx="6" cy="12"/>
              </a:xfrm>
              <a:prstGeom prst="ellipse">
                <a:avLst/>
              </a:prstGeom>
              <a:solidFill>
                <a:srgbClr val="333333"/>
              </a:solidFill>
              <a:ln w="9525">
                <a:solidFill>
                  <a:srgbClr val="292929"/>
                </a:solidFill>
                <a:round/>
                <a:headEnd/>
                <a:tailEnd/>
              </a:ln>
              <a:effectLst/>
            </p:spPr>
            <p:txBody>
              <a:bodyPr wrap="none" anchor="ctr"/>
              <a:lstStyle/>
              <a:p>
                <a:endParaRPr lang="en-US"/>
              </a:p>
            </p:txBody>
          </p:sp>
          <p:sp>
            <p:nvSpPr>
              <p:cNvPr id="11346" name="Oval 82"/>
              <p:cNvSpPr>
                <a:spLocks noChangeArrowheads="1"/>
              </p:cNvSpPr>
              <p:nvPr/>
            </p:nvSpPr>
            <p:spPr bwMode="auto">
              <a:xfrm>
                <a:off x="3033" y="1984"/>
                <a:ext cx="6" cy="12"/>
              </a:xfrm>
              <a:prstGeom prst="ellipse">
                <a:avLst/>
              </a:prstGeom>
              <a:solidFill>
                <a:srgbClr val="333333"/>
              </a:solidFill>
              <a:ln w="9525">
                <a:solidFill>
                  <a:srgbClr val="292929"/>
                </a:solidFill>
                <a:round/>
                <a:headEnd/>
                <a:tailEnd/>
              </a:ln>
              <a:effectLst/>
            </p:spPr>
            <p:txBody>
              <a:bodyPr wrap="none" anchor="ctr"/>
              <a:lstStyle/>
              <a:p>
                <a:endParaRPr lang="en-US"/>
              </a:p>
            </p:txBody>
          </p:sp>
        </p:grpSp>
        <p:sp>
          <p:nvSpPr>
            <p:cNvPr id="11347" name="Freeform 83"/>
            <p:cNvSpPr>
              <a:spLocks/>
            </p:cNvSpPr>
            <p:nvPr/>
          </p:nvSpPr>
          <p:spPr bwMode="auto">
            <a:xfrm>
              <a:off x="2936" y="1816"/>
              <a:ext cx="96" cy="112"/>
            </a:xfrm>
            <a:custGeom>
              <a:avLst/>
              <a:gdLst/>
              <a:ahLst/>
              <a:cxnLst>
                <a:cxn ang="0">
                  <a:pos x="0" y="1"/>
                </a:cxn>
                <a:cxn ang="0">
                  <a:pos x="0" y="58"/>
                </a:cxn>
                <a:cxn ang="0">
                  <a:pos x="37" y="103"/>
                </a:cxn>
                <a:cxn ang="0">
                  <a:pos x="85" y="112"/>
                </a:cxn>
                <a:cxn ang="0">
                  <a:pos x="96" y="102"/>
                </a:cxn>
                <a:cxn ang="0">
                  <a:pos x="91" y="76"/>
                </a:cxn>
                <a:cxn ang="0">
                  <a:pos x="66" y="57"/>
                </a:cxn>
                <a:cxn ang="0">
                  <a:pos x="46" y="57"/>
                </a:cxn>
                <a:cxn ang="0">
                  <a:pos x="39" y="0"/>
                </a:cxn>
                <a:cxn ang="0">
                  <a:pos x="0" y="1"/>
                </a:cxn>
              </a:cxnLst>
              <a:rect l="0" t="0" r="r" b="b"/>
              <a:pathLst>
                <a:path w="96" h="112">
                  <a:moveTo>
                    <a:pt x="0" y="1"/>
                  </a:moveTo>
                  <a:lnTo>
                    <a:pt x="0" y="58"/>
                  </a:lnTo>
                  <a:lnTo>
                    <a:pt x="37" y="103"/>
                  </a:lnTo>
                  <a:lnTo>
                    <a:pt x="85" y="112"/>
                  </a:lnTo>
                  <a:lnTo>
                    <a:pt x="96" y="102"/>
                  </a:lnTo>
                  <a:lnTo>
                    <a:pt x="91" y="76"/>
                  </a:lnTo>
                  <a:lnTo>
                    <a:pt x="66" y="57"/>
                  </a:lnTo>
                  <a:lnTo>
                    <a:pt x="46" y="57"/>
                  </a:lnTo>
                  <a:lnTo>
                    <a:pt x="39" y="0"/>
                  </a:lnTo>
                  <a:lnTo>
                    <a:pt x="0" y="1"/>
                  </a:lnTo>
                  <a:close/>
                </a:path>
              </a:pathLst>
            </a:custGeom>
            <a:gradFill rotWithShape="1">
              <a:gsLst>
                <a:gs pos="0">
                  <a:srgbClr val="F68E54"/>
                </a:gs>
                <a:gs pos="100000">
                  <a:srgbClr val="FABE9C"/>
                </a:gs>
              </a:gsLst>
              <a:lin ang="0" scaled="1"/>
            </a:gradFill>
            <a:ln w="9525">
              <a:solidFill>
                <a:srgbClr val="F69058"/>
              </a:solidFill>
              <a:round/>
              <a:headEnd/>
              <a:tailEnd/>
            </a:ln>
            <a:effectLst/>
          </p:spPr>
          <p:txBody>
            <a:bodyPr/>
            <a:lstStyle/>
            <a:p>
              <a:endParaRPr lang="en-US"/>
            </a:p>
          </p:txBody>
        </p:sp>
      </p:grpSp>
      <p:grpSp>
        <p:nvGrpSpPr>
          <p:cNvPr id="13" name="Group 84"/>
          <p:cNvGrpSpPr>
            <a:grpSpLocks/>
          </p:cNvGrpSpPr>
          <p:nvPr/>
        </p:nvGrpSpPr>
        <p:grpSpPr bwMode="auto">
          <a:xfrm>
            <a:off x="3571875" y="3592513"/>
            <a:ext cx="342900" cy="1460500"/>
            <a:chOff x="2256" y="1963"/>
            <a:chExt cx="224" cy="1063"/>
          </a:xfrm>
        </p:grpSpPr>
        <p:grpSp>
          <p:nvGrpSpPr>
            <p:cNvPr id="14" name="Group 85"/>
            <p:cNvGrpSpPr>
              <a:grpSpLocks/>
            </p:cNvGrpSpPr>
            <p:nvPr/>
          </p:nvGrpSpPr>
          <p:grpSpPr bwMode="auto">
            <a:xfrm>
              <a:off x="2261" y="1963"/>
              <a:ext cx="219" cy="1063"/>
              <a:chOff x="2261" y="1873"/>
              <a:chExt cx="219" cy="1063"/>
            </a:xfrm>
          </p:grpSpPr>
          <p:sp>
            <p:nvSpPr>
              <p:cNvPr id="11350" name="Freeform 86"/>
              <p:cNvSpPr>
                <a:spLocks/>
              </p:cNvSpPr>
              <p:nvPr/>
            </p:nvSpPr>
            <p:spPr bwMode="auto">
              <a:xfrm>
                <a:off x="2261" y="1873"/>
                <a:ext cx="219" cy="1063"/>
              </a:xfrm>
              <a:custGeom>
                <a:avLst/>
                <a:gdLst/>
                <a:ahLst/>
                <a:cxnLst>
                  <a:cxn ang="0">
                    <a:pos x="171" y="1059"/>
                  </a:cxn>
                  <a:cxn ang="0">
                    <a:pos x="170" y="277"/>
                  </a:cxn>
                  <a:cxn ang="0">
                    <a:pos x="171" y="239"/>
                  </a:cxn>
                  <a:cxn ang="0">
                    <a:pos x="197" y="213"/>
                  </a:cxn>
                  <a:cxn ang="0">
                    <a:pos x="210" y="189"/>
                  </a:cxn>
                  <a:cxn ang="0">
                    <a:pos x="219" y="158"/>
                  </a:cxn>
                  <a:cxn ang="0">
                    <a:pos x="219" y="47"/>
                  </a:cxn>
                  <a:cxn ang="0">
                    <a:pos x="195" y="26"/>
                  </a:cxn>
                  <a:cxn ang="0">
                    <a:pos x="171" y="47"/>
                  </a:cxn>
                  <a:cxn ang="0">
                    <a:pos x="171" y="143"/>
                  </a:cxn>
                  <a:cxn ang="0">
                    <a:pos x="171" y="47"/>
                  </a:cxn>
                  <a:cxn ang="0">
                    <a:pos x="146" y="14"/>
                  </a:cxn>
                  <a:cxn ang="0">
                    <a:pos x="123" y="47"/>
                  </a:cxn>
                  <a:cxn ang="0">
                    <a:pos x="123" y="143"/>
                  </a:cxn>
                  <a:cxn ang="0">
                    <a:pos x="123" y="47"/>
                  </a:cxn>
                  <a:cxn ang="0">
                    <a:pos x="101" y="0"/>
                  </a:cxn>
                  <a:cxn ang="0">
                    <a:pos x="77" y="48"/>
                  </a:cxn>
                  <a:cxn ang="0">
                    <a:pos x="77" y="144"/>
                  </a:cxn>
                  <a:cxn ang="0">
                    <a:pos x="77" y="47"/>
                  </a:cxn>
                  <a:cxn ang="0">
                    <a:pos x="56" y="17"/>
                  </a:cxn>
                  <a:cxn ang="0">
                    <a:pos x="38" y="45"/>
                  </a:cxn>
                  <a:cxn ang="0">
                    <a:pos x="38" y="103"/>
                  </a:cxn>
                  <a:cxn ang="0">
                    <a:pos x="2" y="103"/>
                  </a:cxn>
                  <a:cxn ang="0">
                    <a:pos x="0" y="152"/>
                  </a:cxn>
                  <a:cxn ang="0">
                    <a:pos x="12" y="188"/>
                  </a:cxn>
                  <a:cxn ang="0">
                    <a:pos x="33" y="209"/>
                  </a:cxn>
                  <a:cxn ang="0">
                    <a:pos x="75" y="239"/>
                  </a:cxn>
                  <a:cxn ang="0">
                    <a:pos x="75" y="1063"/>
                  </a:cxn>
                  <a:cxn ang="0">
                    <a:pos x="171" y="1059"/>
                  </a:cxn>
                </a:cxnLst>
                <a:rect l="0" t="0" r="r" b="b"/>
                <a:pathLst>
                  <a:path w="219" h="1063">
                    <a:moveTo>
                      <a:pt x="171" y="1059"/>
                    </a:moveTo>
                    <a:lnTo>
                      <a:pt x="170" y="277"/>
                    </a:lnTo>
                    <a:lnTo>
                      <a:pt x="171" y="239"/>
                    </a:lnTo>
                    <a:cubicBezTo>
                      <a:pt x="175" y="229"/>
                      <a:pt x="191" y="221"/>
                      <a:pt x="197" y="213"/>
                    </a:cubicBezTo>
                    <a:cubicBezTo>
                      <a:pt x="203" y="205"/>
                      <a:pt x="206" y="198"/>
                      <a:pt x="210" y="189"/>
                    </a:cubicBezTo>
                    <a:cubicBezTo>
                      <a:pt x="214" y="180"/>
                      <a:pt x="217" y="182"/>
                      <a:pt x="219" y="158"/>
                    </a:cubicBezTo>
                    <a:lnTo>
                      <a:pt x="219" y="47"/>
                    </a:lnTo>
                    <a:cubicBezTo>
                      <a:pt x="215" y="25"/>
                      <a:pt x="203" y="26"/>
                      <a:pt x="195" y="26"/>
                    </a:cubicBezTo>
                    <a:cubicBezTo>
                      <a:pt x="187" y="26"/>
                      <a:pt x="175" y="28"/>
                      <a:pt x="171" y="47"/>
                    </a:cubicBezTo>
                    <a:lnTo>
                      <a:pt x="171" y="143"/>
                    </a:lnTo>
                    <a:lnTo>
                      <a:pt x="171" y="47"/>
                    </a:lnTo>
                    <a:cubicBezTo>
                      <a:pt x="167" y="26"/>
                      <a:pt x="154" y="14"/>
                      <a:pt x="146" y="14"/>
                    </a:cubicBezTo>
                    <a:cubicBezTo>
                      <a:pt x="138" y="14"/>
                      <a:pt x="127" y="26"/>
                      <a:pt x="123" y="47"/>
                    </a:cubicBezTo>
                    <a:lnTo>
                      <a:pt x="123" y="143"/>
                    </a:lnTo>
                    <a:lnTo>
                      <a:pt x="123" y="47"/>
                    </a:lnTo>
                    <a:cubicBezTo>
                      <a:pt x="119" y="23"/>
                      <a:pt x="109" y="0"/>
                      <a:pt x="101" y="0"/>
                    </a:cubicBezTo>
                    <a:cubicBezTo>
                      <a:pt x="93" y="0"/>
                      <a:pt x="81" y="24"/>
                      <a:pt x="77" y="48"/>
                    </a:cubicBezTo>
                    <a:lnTo>
                      <a:pt x="77" y="144"/>
                    </a:lnTo>
                    <a:lnTo>
                      <a:pt x="77" y="47"/>
                    </a:lnTo>
                    <a:cubicBezTo>
                      <a:pt x="74" y="26"/>
                      <a:pt x="62" y="17"/>
                      <a:pt x="56" y="17"/>
                    </a:cubicBezTo>
                    <a:cubicBezTo>
                      <a:pt x="50" y="17"/>
                      <a:pt x="41" y="31"/>
                      <a:pt x="38" y="45"/>
                    </a:cubicBezTo>
                    <a:lnTo>
                      <a:pt x="38" y="103"/>
                    </a:lnTo>
                    <a:lnTo>
                      <a:pt x="2" y="103"/>
                    </a:lnTo>
                    <a:lnTo>
                      <a:pt x="0" y="152"/>
                    </a:lnTo>
                    <a:cubicBezTo>
                      <a:pt x="2" y="166"/>
                      <a:pt x="7" y="179"/>
                      <a:pt x="12" y="188"/>
                    </a:cubicBezTo>
                    <a:cubicBezTo>
                      <a:pt x="17" y="197"/>
                      <a:pt x="22" y="200"/>
                      <a:pt x="33" y="209"/>
                    </a:cubicBezTo>
                    <a:lnTo>
                      <a:pt x="75" y="239"/>
                    </a:lnTo>
                    <a:lnTo>
                      <a:pt x="75" y="1063"/>
                    </a:lnTo>
                    <a:lnTo>
                      <a:pt x="171" y="1059"/>
                    </a:lnTo>
                    <a:close/>
                  </a:path>
                </a:pathLst>
              </a:custGeom>
              <a:gradFill rotWithShape="1">
                <a:gsLst>
                  <a:gs pos="0">
                    <a:srgbClr val="C0C0C0"/>
                  </a:gs>
                  <a:gs pos="100000">
                    <a:srgbClr val="000000"/>
                  </a:gs>
                </a:gsLst>
                <a:lin ang="0" scaled="1"/>
              </a:gradFill>
              <a:ln w="9525">
                <a:solidFill>
                  <a:srgbClr val="000000"/>
                </a:solidFill>
                <a:round/>
                <a:headEnd/>
                <a:tailEnd/>
              </a:ln>
              <a:effectLst/>
            </p:spPr>
            <p:txBody>
              <a:bodyPr/>
              <a:lstStyle/>
              <a:p>
                <a:endParaRPr lang="en-US"/>
              </a:p>
            </p:txBody>
          </p:sp>
          <p:sp>
            <p:nvSpPr>
              <p:cNvPr id="11351" name="Freeform 87"/>
              <p:cNvSpPr>
                <a:spLocks/>
              </p:cNvSpPr>
              <p:nvPr/>
            </p:nvSpPr>
            <p:spPr bwMode="auto">
              <a:xfrm>
                <a:off x="2349" y="2064"/>
                <a:ext cx="68" cy="824"/>
              </a:xfrm>
              <a:custGeom>
                <a:avLst/>
                <a:gdLst/>
                <a:ahLst/>
                <a:cxnLst>
                  <a:cxn ang="0">
                    <a:pos x="15" y="815"/>
                  </a:cxn>
                  <a:cxn ang="0">
                    <a:pos x="30" y="767"/>
                  </a:cxn>
                  <a:cxn ang="0">
                    <a:pos x="39" y="725"/>
                  </a:cxn>
                  <a:cxn ang="0">
                    <a:pos x="51" y="699"/>
                  </a:cxn>
                  <a:cxn ang="0">
                    <a:pos x="36" y="674"/>
                  </a:cxn>
                  <a:cxn ang="0">
                    <a:pos x="68" y="605"/>
                  </a:cxn>
                  <a:cxn ang="0">
                    <a:pos x="42" y="585"/>
                  </a:cxn>
                  <a:cxn ang="0">
                    <a:pos x="9" y="549"/>
                  </a:cxn>
                  <a:cxn ang="0">
                    <a:pos x="21" y="519"/>
                  </a:cxn>
                  <a:cxn ang="0">
                    <a:pos x="30" y="489"/>
                  </a:cxn>
                  <a:cxn ang="0">
                    <a:pos x="36" y="450"/>
                  </a:cxn>
                  <a:cxn ang="0">
                    <a:pos x="44" y="444"/>
                  </a:cxn>
                  <a:cxn ang="0">
                    <a:pos x="38" y="416"/>
                  </a:cxn>
                  <a:cxn ang="0">
                    <a:pos x="14" y="372"/>
                  </a:cxn>
                  <a:cxn ang="0">
                    <a:pos x="0" y="315"/>
                  </a:cxn>
                  <a:cxn ang="0">
                    <a:pos x="32" y="309"/>
                  </a:cxn>
                  <a:cxn ang="0">
                    <a:pos x="32" y="317"/>
                  </a:cxn>
                  <a:cxn ang="0">
                    <a:pos x="50" y="293"/>
                  </a:cxn>
                  <a:cxn ang="0">
                    <a:pos x="33" y="234"/>
                  </a:cxn>
                  <a:cxn ang="0">
                    <a:pos x="23" y="207"/>
                  </a:cxn>
                  <a:cxn ang="0">
                    <a:pos x="5" y="207"/>
                  </a:cxn>
                  <a:cxn ang="0">
                    <a:pos x="8" y="210"/>
                  </a:cxn>
                  <a:cxn ang="0">
                    <a:pos x="21" y="167"/>
                  </a:cxn>
                  <a:cxn ang="0">
                    <a:pos x="48" y="173"/>
                  </a:cxn>
                  <a:cxn ang="0">
                    <a:pos x="36" y="156"/>
                  </a:cxn>
                  <a:cxn ang="0">
                    <a:pos x="51" y="116"/>
                  </a:cxn>
                  <a:cxn ang="0">
                    <a:pos x="15" y="126"/>
                  </a:cxn>
                  <a:cxn ang="0">
                    <a:pos x="11" y="107"/>
                  </a:cxn>
                  <a:cxn ang="0">
                    <a:pos x="17" y="80"/>
                  </a:cxn>
                  <a:cxn ang="0">
                    <a:pos x="35" y="66"/>
                  </a:cxn>
                  <a:cxn ang="0">
                    <a:pos x="42" y="60"/>
                  </a:cxn>
                  <a:cxn ang="0">
                    <a:pos x="12" y="41"/>
                  </a:cxn>
                  <a:cxn ang="0">
                    <a:pos x="3" y="0"/>
                  </a:cxn>
                </a:cxnLst>
                <a:rect l="0" t="0" r="r" b="b"/>
                <a:pathLst>
                  <a:path w="68" h="824">
                    <a:moveTo>
                      <a:pt x="2" y="824"/>
                    </a:moveTo>
                    <a:cubicBezTo>
                      <a:pt x="6" y="821"/>
                      <a:pt x="11" y="818"/>
                      <a:pt x="15" y="815"/>
                    </a:cubicBezTo>
                    <a:cubicBezTo>
                      <a:pt x="21" y="805"/>
                      <a:pt x="23" y="796"/>
                      <a:pt x="29" y="786"/>
                    </a:cubicBezTo>
                    <a:cubicBezTo>
                      <a:pt x="28" y="781"/>
                      <a:pt x="21" y="763"/>
                      <a:pt x="30" y="767"/>
                    </a:cubicBezTo>
                    <a:cubicBezTo>
                      <a:pt x="39" y="765"/>
                      <a:pt x="39" y="764"/>
                      <a:pt x="44" y="756"/>
                    </a:cubicBezTo>
                    <a:cubicBezTo>
                      <a:pt x="43" y="746"/>
                      <a:pt x="44" y="734"/>
                      <a:pt x="39" y="725"/>
                    </a:cubicBezTo>
                    <a:cubicBezTo>
                      <a:pt x="37" y="715"/>
                      <a:pt x="32" y="700"/>
                      <a:pt x="44" y="698"/>
                    </a:cubicBezTo>
                    <a:cubicBezTo>
                      <a:pt x="46" y="698"/>
                      <a:pt x="49" y="698"/>
                      <a:pt x="51" y="699"/>
                    </a:cubicBezTo>
                    <a:cubicBezTo>
                      <a:pt x="52" y="700"/>
                      <a:pt x="53" y="706"/>
                      <a:pt x="53" y="704"/>
                    </a:cubicBezTo>
                    <a:cubicBezTo>
                      <a:pt x="53" y="692"/>
                      <a:pt x="41" y="684"/>
                      <a:pt x="36" y="674"/>
                    </a:cubicBezTo>
                    <a:cubicBezTo>
                      <a:pt x="37" y="662"/>
                      <a:pt x="35" y="654"/>
                      <a:pt x="44" y="648"/>
                    </a:cubicBezTo>
                    <a:cubicBezTo>
                      <a:pt x="49" y="616"/>
                      <a:pt x="29" y="607"/>
                      <a:pt x="68" y="605"/>
                    </a:cubicBezTo>
                    <a:cubicBezTo>
                      <a:pt x="62" y="602"/>
                      <a:pt x="53" y="606"/>
                      <a:pt x="48" y="602"/>
                    </a:cubicBezTo>
                    <a:cubicBezTo>
                      <a:pt x="43" y="598"/>
                      <a:pt x="46" y="589"/>
                      <a:pt x="42" y="585"/>
                    </a:cubicBezTo>
                    <a:cubicBezTo>
                      <a:pt x="41" y="577"/>
                      <a:pt x="38" y="576"/>
                      <a:pt x="30" y="575"/>
                    </a:cubicBezTo>
                    <a:cubicBezTo>
                      <a:pt x="24" y="565"/>
                      <a:pt x="13" y="560"/>
                      <a:pt x="9" y="549"/>
                    </a:cubicBezTo>
                    <a:cubicBezTo>
                      <a:pt x="7" y="533"/>
                      <a:pt x="11" y="547"/>
                      <a:pt x="12" y="551"/>
                    </a:cubicBezTo>
                    <a:cubicBezTo>
                      <a:pt x="36" y="548"/>
                      <a:pt x="28" y="537"/>
                      <a:pt x="21" y="519"/>
                    </a:cubicBezTo>
                    <a:cubicBezTo>
                      <a:pt x="24" y="511"/>
                      <a:pt x="24" y="506"/>
                      <a:pt x="17" y="501"/>
                    </a:cubicBezTo>
                    <a:cubicBezTo>
                      <a:pt x="27" y="491"/>
                      <a:pt x="23" y="495"/>
                      <a:pt x="30" y="489"/>
                    </a:cubicBezTo>
                    <a:cubicBezTo>
                      <a:pt x="33" y="483"/>
                      <a:pt x="35" y="471"/>
                      <a:pt x="35" y="471"/>
                    </a:cubicBezTo>
                    <a:cubicBezTo>
                      <a:pt x="32" y="451"/>
                      <a:pt x="27" y="457"/>
                      <a:pt x="36" y="450"/>
                    </a:cubicBezTo>
                    <a:cubicBezTo>
                      <a:pt x="41" y="451"/>
                      <a:pt x="45" y="453"/>
                      <a:pt x="50" y="452"/>
                    </a:cubicBezTo>
                    <a:cubicBezTo>
                      <a:pt x="53" y="451"/>
                      <a:pt x="46" y="446"/>
                      <a:pt x="44" y="444"/>
                    </a:cubicBezTo>
                    <a:cubicBezTo>
                      <a:pt x="40" y="440"/>
                      <a:pt x="38" y="435"/>
                      <a:pt x="36" y="431"/>
                    </a:cubicBezTo>
                    <a:cubicBezTo>
                      <a:pt x="35" y="425"/>
                      <a:pt x="35" y="421"/>
                      <a:pt x="38" y="416"/>
                    </a:cubicBezTo>
                    <a:cubicBezTo>
                      <a:pt x="44" y="386"/>
                      <a:pt x="48" y="380"/>
                      <a:pt x="26" y="363"/>
                    </a:cubicBezTo>
                    <a:cubicBezTo>
                      <a:pt x="20" y="365"/>
                      <a:pt x="18" y="367"/>
                      <a:pt x="14" y="372"/>
                    </a:cubicBezTo>
                    <a:cubicBezTo>
                      <a:pt x="11" y="364"/>
                      <a:pt x="1" y="358"/>
                      <a:pt x="11" y="360"/>
                    </a:cubicBezTo>
                    <a:cubicBezTo>
                      <a:pt x="15" y="332"/>
                      <a:pt x="11" y="337"/>
                      <a:pt x="0" y="315"/>
                    </a:cubicBezTo>
                    <a:cubicBezTo>
                      <a:pt x="3" y="309"/>
                      <a:pt x="11" y="306"/>
                      <a:pt x="17" y="302"/>
                    </a:cubicBezTo>
                    <a:cubicBezTo>
                      <a:pt x="24" y="303"/>
                      <a:pt x="28" y="303"/>
                      <a:pt x="32" y="309"/>
                    </a:cubicBezTo>
                    <a:cubicBezTo>
                      <a:pt x="32" y="315"/>
                      <a:pt x="33" y="320"/>
                      <a:pt x="33" y="326"/>
                    </a:cubicBezTo>
                    <a:cubicBezTo>
                      <a:pt x="33" y="329"/>
                      <a:pt x="33" y="320"/>
                      <a:pt x="32" y="317"/>
                    </a:cubicBezTo>
                    <a:cubicBezTo>
                      <a:pt x="31" y="315"/>
                      <a:pt x="30" y="314"/>
                      <a:pt x="29" y="312"/>
                    </a:cubicBezTo>
                    <a:cubicBezTo>
                      <a:pt x="30" y="300"/>
                      <a:pt x="38" y="295"/>
                      <a:pt x="50" y="293"/>
                    </a:cubicBezTo>
                    <a:cubicBezTo>
                      <a:pt x="57" y="289"/>
                      <a:pt x="46" y="279"/>
                      <a:pt x="41" y="275"/>
                    </a:cubicBezTo>
                    <a:cubicBezTo>
                      <a:pt x="35" y="260"/>
                      <a:pt x="35" y="253"/>
                      <a:pt x="33" y="234"/>
                    </a:cubicBezTo>
                    <a:cubicBezTo>
                      <a:pt x="36" y="228"/>
                      <a:pt x="34" y="222"/>
                      <a:pt x="30" y="216"/>
                    </a:cubicBezTo>
                    <a:cubicBezTo>
                      <a:pt x="28" y="213"/>
                      <a:pt x="23" y="207"/>
                      <a:pt x="23" y="207"/>
                    </a:cubicBezTo>
                    <a:cubicBezTo>
                      <a:pt x="16" y="211"/>
                      <a:pt x="14" y="212"/>
                      <a:pt x="6" y="213"/>
                    </a:cubicBezTo>
                    <a:cubicBezTo>
                      <a:pt x="6" y="211"/>
                      <a:pt x="5" y="205"/>
                      <a:pt x="5" y="207"/>
                    </a:cubicBezTo>
                    <a:cubicBezTo>
                      <a:pt x="5" y="210"/>
                      <a:pt x="4" y="213"/>
                      <a:pt x="6" y="215"/>
                    </a:cubicBezTo>
                    <a:cubicBezTo>
                      <a:pt x="7" y="216"/>
                      <a:pt x="7" y="212"/>
                      <a:pt x="8" y="210"/>
                    </a:cubicBezTo>
                    <a:cubicBezTo>
                      <a:pt x="10" y="196"/>
                      <a:pt x="12" y="191"/>
                      <a:pt x="26" y="188"/>
                    </a:cubicBezTo>
                    <a:cubicBezTo>
                      <a:pt x="25" y="180"/>
                      <a:pt x="24" y="174"/>
                      <a:pt x="21" y="167"/>
                    </a:cubicBezTo>
                    <a:cubicBezTo>
                      <a:pt x="29" y="162"/>
                      <a:pt x="29" y="162"/>
                      <a:pt x="38" y="164"/>
                    </a:cubicBezTo>
                    <a:cubicBezTo>
                      <a:pt x="42" y="167"/>
                      <a:pt x="43" y="171"/>
                      <a:pt x="48" y="173"/>
                    </a:cubicBezTo>
                    <a:cubicBezTo>
                      <a:pt x="48" y="173"/>
                      <a:pt x="45" y="171"/>
                      <a:pt x="44" y="170"/>
                    </a:cubicBezTo>
                    <a:cubicBezTo>
                      <a:pt x="41" y="165"/>
                      <a:pt x="38" y="161"/>
                      <a:pt x="36" y="156"/>
                    </a:cubicBezTo>
                    <a:cubicBezTo>
                      <a:pt x="39" y="143"/>
                      <a:pt x="39" y="149"/>
                      <a:pt x="48" y="144"/>
                    </a:cubicBezTo>
                    <a:cubicBezTo>
                      <a:pt x="55" y="134"/>
                      <a:pt x="61" y="129"/>
                      <a:pt x="51" y="116"/>
                    </a:cubicBezTo>
                    <a:cubicBezTo>
                      <a:pt x="38" y="118"/>
                      <a:pt x="42" y="119"/>
                      <a:pt x="24" y="117"/>
                    </a:cubicBezTo>
                    <a:cubicBezTo>
                      <a:pt x="17" y="107"/>
                      <a:pt x="25" y="120"/>
                      <a:pt x="15" y="126"/>
                    </a:cubicBezTo>
                    <a:cubicBezTo>
                      <a:pt x="5" y="138"/>
                      <a:pt x="12" y="121"/>
                      <a:pt x="14" y="117"/>
                    </a:cubicBezTo>
                    <a:cubicBezTo>
                      <a:pt x="16" y="106"/>
                      <a:pt x="16" y="116"/>
                      <a:pt x="11" y="107"/>
                    </a:cubicBezTo>
                    <a:cubicBezTo>
                      <a:pt x="9" y="103"/>
                      <a:pt x="6" y="95"/>
                      <a:pt x="6" y="95"/>
                    </a:cubicBezTo>
                    <a:cubicBezTo>
                      <a:pt x="5" y="90"/>
                      <a:pt x="12" y="87"/>
                      <a:pt x="17" y="80"/>
                    </a:cubicBezTo>
                    <a:cubicBezTo>
                      <a:pt x="18" y="74"/>
                      <a:pt x="19" y="70"/>
                      <a:pt x="23" y="65"/>
                    </a:cubicBezTo>
                    <a:cubicBezTo>
                      <a:pt x="27" y="65"/>
                      <a:pt x="32" y="63"/>
                      <a:pt x="35" y="66"/>
                    </a:cubicBezTo>
                    <a:cubicBezTo>
                      <a:pt x="42" y="73"/>
                      <a:pt x="20" y="83"/>
                      <a:pt x="39" y="78"/>
                    </a:cubicBezTo>
                    <a:cubicBezTo>
                      <a:pt x="26" y="76"/>
                      <a:pt x="32" y="63"/>
                      <a:pt x="42" y="60"/>
                    </a:cubicBezTo>
                    <a:cubicBezTo>
                      <a:pt x="48" y="55"/>
                      <a:pt x="50" y="53"/>
                      <a:pt x="45" y="47"/>
                    </a:cubicBezTo>
                    <a:cubicBezTo>
                      <a:pt x="43" y="35"/>
                      <a:pt x="22" y="42"/>
                      <a:pt x="12" y="41"/>
                    </a:cubicBezTo>
                    <a:cubicBezTo>
                      <a:pt x="8" y="38"/>
                      <a:pt x="5" y="27"/>
                      <a:pt x="5" y="27"/>
                    </a:cubicBezTo>
                    <a:lnTo>
                      <a:pt x="3" y="0"/>
                    </a:lnTo>
                  </a:path>
                </a:pathLst>
              </a:custGeom>
              <a:noFill/>
              <a:ln w="9525">
                <a:solidFill>
                  <a:srgbClr val="292929"/>
                </a:solidFill>
                <a:round/>
                <a:headEnd/>
                <a:tailEnd/>
              </a:ln>
              <a:effectLst/>
            </p:spPr>
            <p:txBody>
              <a:bodyPr/>
              <a:lstStyle/>
              <a:p>
                <a:endParaRPr lang="en-US"/>
              </a:p>
            </p:txBody>
          </p:sp>
        </p:grpSp>
        <p:sp>
          <p:nvSpPr>
            <p:cNvPr id="11352" name="Freeform 88"/>
            <p:cNvSpPr>
              <a:spLocks/>
            </p:cNvSpPr>
            <p:nvPr/>
          </p:nvSpPr>
          <p:spPr bwMode="auto">
            <a:xfrm>
              <a:off x="2256" y="2000"/>
              <a:ext cx="96" cy="112"/>
            </a:xfrm>
            <a:custGeom>
              <a:avLst/>
              <a:gdLst/>
              <a:ahLst/>
              <a:cxnLst>
                <a:cxn ang="0">
                  <a:pos x="0" y="1"/>
                </a:cxn>
                <a:cxn ang="0">
                  <a:pos x="0" y="58"/>
                </a:cxn>
                <a:cxn ang="0">
                  <a:pos x="37" y="103"/>
                </a:cxn>
                <a:cxn ang="0">
                  <a:pos x="85" y="112"/>
                </a:cxn>
                <a:cxn ang="0">
                  <a:pos x="96" y="102"/>
                </a:cxn>
                <a:cxn ang="0">
                  <a:pos x="91" y="76"/>
                </a:cxn>
                <a:cxn ang="0">
                  <a:pos x="66" y="57"/>
                </a:cxn>
                <a:cxn ang="0">
                  <a:pos x="46" y="57"/>
                </a:cxn>
                <a:cxn ang="0">
                  <a:pos x="39" y="0"/>
                </a:cxn>
                <a:cxn ang="0">
                  <a:pos x="0" y="1"/>
                </a:cxn>
              </a:cxnLst>
              <a:rect l="0" t="0" r="r" b="b"/>
              <a:pathLst>
                <a:path w="96" h="112">
                  <a:moveTo>
                    <a:pt x="0" y="1"/>
                  </a:moveTo>
                  <a:lnTo>
                    <a:pt x="0" y="58"/>
                  </a:lnTo>
                  <a:lnTo>
                    <a:pt x="37" y="103"/>
                  </a:lnTo>
                  <a:lnTo>
                    <a:pt x="85" y="112"/>
                  </a:lnTo>
                  <a:lnTo>
                    <a:pt x="96" y="102"/>
                  </a:lnTo>
                  <a:lnTo>
                    <a:pt x="91" y="76"/>
                  </a:lnTo>
                  <a:lnTo>
                    <a:pt x="66" y="57"/>
                  </a:lnTo>
                  <a:lnTo>
                    <a:pt x="46" y="57"/>
                  </a:lnTo>
                  <a:lnTo>
                    <a:pt x="39" y="0"/>
                  </a:lnTo>
                  <a:lnTo>
                    <a:pt x="0" y="1"/>
                  </a:lnTo>
                  <a:close/>
                </a:path>
              </a:pathLst>
            </a:custGeom>
            <a:gradFill rotWithShape="1">
              <a:gsLst>
                <a:gs pos="0">
                  <a:srgbClr val="F68E54"/>
                </a:gs>
                <a:gs pos="100000">
                  <a:srgbClr val="FABE9C"/>
                </a:gs>
              </a:gsLst>
              <a:lin ang="0" scaled="1"/>
            </a:gradFill>
            <a:ln w="9525">
              <a:solidFill>
                <a:srgbClr val="F69058"/>
              </a:solidFill>
              <a:round/>
              <a:headEnd/>
              <a:tailEnd/>
            </a:ln>
            <a:effectLst/>
          </p:spPr>
          <p:txBody>
            <a:bodyPr/>
            <a:lstStyle/>
            <a:p>
              <a:endParaRPr lang="en-US"/>
            </a:p>
          </p:txBody>
        </p:sp>
      </p:grpSp>
      <p:sp>
        <p:nvSpPr>
          <p:cNvPr id="11353" name="Freeform 89"/>
          <p:cNvSpPr>
            <a:spLocks/>
          </p:cNvSpPr>
          <p:nvPr/>
        </p:nvSpPr>
        <p:spPr bwMode="auto">
          <a:xfrm>
            <a:off x="6019800" y="2378075"/>
            <a:ext cx="339725" cy="708025"/>
          </a:xfrm>
          <a:custGeom>
            <a:avLst/>
            <a:gdLst/>
            <a:ahLst/>
            <a:cxnLst>
              <a:cxn ang="0">
                <a:pos x="170" y="0"/>
              </a:cxn>
              <a:cxn ang="0">
                <a:pos x="170" y="233"/>
              </a:cxn>
              <a:cxn ang="0">
                <a:pos x="171" y="270"/>
              </a:cxn>
              <a:cxn ang="0">
                <a:pos x="197" y="296"/>
              </a:cxn>
              <a:cxn ang="0">
                <a:pos x="210" y="320"/>
              </a:cxn>
              <a:cxn ang="0">
                <a:pos x="219" y="351"/>
              </a:cxn>
              <a:cxn ang="0">
                <a:pos x="219" y="462"/>
              </a:cxn>
              <a:cxn ang="0">
                <a:pos x="195" y="483"/>
              </a:cxn>
              <a:cxn ang="0">
                <a:pos x="171" y="462"/>
              </a:cxn>
              <a:cxn ang="0">
                <a:pos x="171" y="366"/>
              </a:cxn>
              <a:cxn ang="0">
                <a:pos x="171" y="462"/>
              </a:cxn>
              <a:cxn ang="0">
                <a:pos x="146" y="495"/>
              </a:cxn>
              <a:cxn ang="0">
                <a:pos x="123" y="462"/>
              </a:cxn>
              <a:cxn ang="0">
                <a:pos x="123" y="366"/>
              </a:cxn>
              <a:cxn ang="0">
                <a:pos x="123" y="462"/>
              </a:cxn>
              <a:cxn ang="0">
                <a:pos x="101" y="509"/>
              </a:cxn>
              <a:cxn ang="0">
                <a:pos x="77" y="461"/>
              </a:cxn>
              <a:cxn ang="0">
                <a:pos x="77" y="365"/>
              </a:cxn>
              <a:cxn ang="0">
                <a:pos x="77" y="462"/>
              </a:cxn>
              <a:cxn ang="0">
                <a:pos x="56" y="492"/>
              </a:cxn>
              <a:cxn ang="0">
                <a:pos x="38" y="464"/>
              </a:cxn>
              <a:cxn ang="0">
                <a:pos x="38" y="407"/>
              </a:cxn>
              <a:cxn ang="0">
                <a:pos x="2" y="407"/>
              </a:cxn>
              <a:cxn ang="0">
                <a:pos x="0" y="357"/>
              </a:cxn>
              <a:cxn ang="0">
                <a:pos x="12" y="321"/>
              </a:cxn>
              <a:cxn ang="0">
                <a:pos x="33" y="300"/>
              </a:cxn>
              <a:cxn ang="0">
                <a:pos x="75" y="270"/>
              </a:cxn>
              <a:cxn ang="0">
                <a:pos x="72" y="2"/>
              </a:cxn>
            </a:cxnLst>
            <a:rect l="0" t="0" r="r" b="b"/>
            <a:pathLst>
              <a:path w="219" h="509">
                <a:moveTo>
                  <a:pt x="170" y="0"/>
                </a:moveTo>
                <a:lnTo>
                  <a:pt x="170" y="233"/>
                </a:lnTo>
                <a:lnTo>
                  <a:pt x="171" y="270"/>
                </a:lnTo>
                <a:cubicBezTo>
                  <a:pt x="175" y="280"/>
                  <a:pt x="191" y="288"/>
                  <a:pt x="197" y="296"/>
                </a:cubicBezTo>
                <a:cubicBezTo>
                  <a:pt x="203" y="304"/>
                  <a:pt x="206" y="311"/>
                  <a:pt x="210" y="320"/>
                </a:cubicBezTo>
                <a:cubicBezTo>
                  <a:pt x="214" y="329"/>
                  <a:pt x="217" y="327"/>
                  <a:pt x="219" y="351"/>
                </a:cubicBezTo>
                <a:lnTo>
                  <a:pt x="219" y="462"/>
                </a:lnTo>
                <a:cubicBezTo>
                  <a:pt x="215" y="484"/>
                  <a:pt x="203" y="483"/>
                  <a:pt x="195" y="483"/>
                </a:cubicBezTo>
                <a:cubicBezTo>
                  <a:pt x="187" y="483"/>
                  <a:pt x="175" y="481"/>
                  <a:pt x="171" y="462"/>
                </a:cubicBezTo>
                <a:lnTo>
                  <a:pt x="171" y="366"/>
                </a:lnTo>
                <a:lnTo>
                  <a:pt x="171" y="462"/>
                </a:lnTo>
                <a:cubicBezTo>
                  <a:pt x="167" y="483"/>
                  <a:pt x="154" y="495"/>
                  <a:pt x="146" y="495"/>
                </a:cubicBezTo>
                <a:cubicBezTo>
                  <a:pt x="138" y="495"/>
                  <a:pt x="127" y="483"/>
                  <a:pt x="123" y="462"/>
                </a:cubicBezTo>
                <a:lnTo>
                  <a:pt x="123" y="366"/>
                </a:lnTo>
                <a:lnTo>
                  <a:pt x="123" y="462"/>
                </a:lnTo>
                <a:cubicBezTo>
                  <a:pt x="119" y="486"/>
                  <a:pt x="109" y="509"/>
                  <a:pt x="101" y="509"/>
                </a:cubicBezTo>
                <a:cubicBezTo>
                  <a:pt x="93" y="509"/>
                  <a:pt x="81" y="485"/>
                  <a:pt x="77" y="461"/>
                </a:cubicBezTo>
                <a:lnTo>
                  <a:pt x="77" y="365"/>
                </a:lnTo>
                <a:lnTo>
                  <a:pt x="77" y="462"/>
                </a:lnTo>
                <a:cubicBezTo>
                  <a:pt x="74" y="483"/>
                  <a:pt x="62" y="492"/>
                  <a:pt x="56" y="492"/>
                </a:cubicBezTo>
                <a:cubicBezTo>
                  <a:pt x="50" y="492"/>
                  <a:pt x="41" y="478"/>
                  <a:pt x="38" y="464"/>
                </a:cubicBezTo>
                <a:lnTo>
                  <a:pt x="38" y="407"/>
                </a:lnTo>
                <a:lnTo>
                  <a:pt x="2" y="407"/>
                </a:lnTo>
                <a:lnTo>
                  <a:pt x="0" y="357"/>
                </a:lnTo>
                <a:cubicBezTo>
                  <a:pt x="2" y="343"/>
                  <a:pt x="7" y="330"/>
                  <a:pt x="12" y="321"/>
                </a:cubicBezTo>
                <a:cubicBezTo>
                  <a:pt x="17" y="312"/>
                  <a:pt x="22" y="309"/>
                  <a:pt x="33" y="300"/>
                </a:cubicBezTo>
                <a:lnTo>
                  <a:pt x="75" y="270"/>
                </a:lnTo>
                <a:lnTo>
                  <a:pt x="72" y="2"/>
                </a:lnTo>
              </a:path>
            </a:pathLst>
          </a:custGeom>
          <a:gradFill rotWithShape="1">
            <a:gsLst>
              <a:gs pos="0">
                <a:srgbClr val="E28B4A"/>
              </a:gs>
              <a:gs pos="50000">
                <a:srgbClr val="FFCC99"/>
              </a:gs>
              <a:gs pos="100000">
                <a:srgbClr val="E28B4A"/>
              </a:gs>
            </a:gsLst>
            <a:lin ang="0" scaled="1"/>
          </a:gradFill>
          <a:ln w="9525">
            <a:solidFill>
              <a:srgbClr val="E28B4A"/>
            </a:solidFill>
            <a:round/>
            <a:headEnd/>
            <a:tailEnd/>
          </a:ln>
          <a:effectLst/>
        </p:spPr>
        <p:txBody>
          <a:bodyPr/>
          <a:lstStyle/>
          <a:p>
            <a:endParaRPr lang="en-US"/>
          </a:p>
        </p:txBody>
      </p:sp>
      <p:grpSp>
        <p:nvGrpSpPr>
          <p:cNvPr id="15" name="Group 90"/>
          <p:cNvGrpSpPr>
            <a:grpSpLocks/>
          </p:cNvGrpSpPr>
          <p:nvPr/>
        </p:nvGrpSpPr>
        <p:grpSpPr bwMode="auto">
          <a:xfrm>
            <a:off x="6019800" y="2892425"/>
            <a:ext cx="346075" cy="676275"/>
            <a:chOff x="3840" y="1472"/>
            <a:chExt cx="224" cy="486"/>
          </a:xfrm>
        </p:grpSpPr>
        <p:sp>
          <p:nvSpPr>
            <p:cNvPr id="11355" name="Freeform 91"/>
            <p:cNvSpPr>
              <a:spLocks/>
            </p:cNvSpPr>
            <p:nvPr/>
          </p:nvSpPr>
          <p:spPr bwMode="auto">
            <a:xfrm>
              <a:off x="3845" y="1472"/>
              <a:ext cx="219" cy="486"/>
            </a:xfrm>
            <a:custGeom>
              <a:avLst/>
              <a:gdLst/>
              <a:ahLst/>
              <a:cxnLst>
                <a:cxn ang="0">
                  <a:pos x="171" y="486"/>
                </a:cxn>
                <a:cxn ang="0">
                  <a:pos x="170" y="277"/>
                </a:cxn>
                <a:cxn ang="0">
                  <a:pos x="171" y="239"/>
                </a:cxn>
                <a:cxn ang="0">
                  <a:pos x="197" y="213"/>
                </a:cxn>
                <a:cxn ang="0">
                  <a:pos x="210" y="189"/>
                </a:cxn>
                <a:cxn ang="0">
                  <a:pos x="219" y="158"/>
                </a:cxn>
                <a:cxn ang="0">
                  <a:pos x="219" y="47"/>
                </a:cxn>
                <a:cxn ang="0">
                  <a:pos x="195" y="26"/>
                </a:cxn>
                <a:cxn ang="0">
                  <a:pos x="171" y="47"/>
                </a:cxn>
                <a:cxn ang="0">
                  <a:pos x="171" y="143"/>
                </a:cxn>
                <a:cxn ang="0">
                  <a:pos x="171" y="47"/>
                </a:cxn>
                <a:cxn ang="0">
                  <a:pos x="146" y="14"/>
                </a:cxn>
                <a:cxn ang="0">
                  <a:pos x="123" y="47"/>
                </a:cxn>
                <a:cxn ang="0">
                  <a:pos x="123" y="143"/>
                </a:cxn>
                <a:cxn ang="0">
                  <a:pos x="123" y="47"/>
                </a:cxn>
                <a:cxn ang="0">
                  <a:pos x="101" y="0"/>
                </a:cxn>
                <a:cxn ang="0">
                  <a:pos x="77" y="48"/>
                </a:cxn>
                <a:cxn ang="0">
                  <a:pos x="77" y="144"/>
                </a:cxn>
                <a:cxn ang="0">
                  <a:pos x="77" y="47"/>
                </a:cxn>
                <a:cxn ang="0">
                  <a:pos x="56" y="17"/>
                </a:cxn>
                <a:cxn ang="0">
                  <a:pos x="38" y="45"/>
                </a:cxn>
                <a:cxn ang="0">
                  <a:pos x="38" y="103"/>
                </a:cxn>
                <a:cxn ang="0">
                  <a:pos x="2" y="103"/>
                </a:cxn>
                <a:cxn ang="0">
                  <a:pos x="0" y="152"/>
                </a:cxn>
                <a:cxn ang="0">
                  <a:pos x="12" y="188"/>
                </a:cxn>
                <a:cxn ang="0">
                  <a:pos x="33" y="209"/>
                </a:cxn>
                <a:cxn ang="0">
                  <a:pos x="75" y="239"/>
                </a:cxn>
                <a:cxn ang="0">
                  <a:pos x="77" y="486"/>
                </a:cxn>
                <a:cxn ang="0">
                  <a:pos x="171" y="486"/>
                </a:cxn>
              </a:cxnLst>
              <a:rect l="0" t="0" r="r" b="b"/>
              <a:pathLst>
                <a:path w="219" h="486">
                  <a:moveTo>
                    <a:pt x="171" y="486"/>
                  </a:moveTo>
                  <a:lnTo>
                    <a:pt x="170" y="277"/>
                  </a:lnTo>
                  <a:lnTo>
                    <a:pt x="171" y="239"/>
                  </a:lnTo>
                  <a:cubicBezTo>
                    <a:pt x="175" y="229"/>
                    <a:pt x="191" y="221"/>
                    <a:pt x="197" y="213"/>
                  </a:cubicBezTo>
                  <a:cubicBezTo>
                    <a:pt x="203" y="205"/>
                    <a:pt x="206" y="198"/>
                    <a:pt x="210" y="189"/>
                  </a:cubicBezTo>
                  <a:cubicBezTo>
                    <a:pt x="214" y="180"/>
                    <a:pt x="217" y="182"/>
                    <a:pt x="219" y="158"/>
                  </a:cubicBezTo>
                  <a:lnTo>
                    <a:pt x="219" y="47"/>
                  </a:lnTo>
                  <a:cubicBezTo>
                    <a:pt x="215" y="25"/>
                    <a:pt x="203" y="26"/>
                    <a:pt x="195" y="26"/>
                  </a:cubicBezTo>
                  <a:cubicBezTo>
                    <a:pt x="187" y="26"/>
                    <a:pt x="175" y="28"/>
                    <a:pt x="171" y="47"/>
                  </a:cubicBezTo>
                  <a:lnTo>
                    <a:pt x="171" y="143"/>
                  </a:lnTo>
                  <a:lnTo>
                    <a:pt x="171" y="47"/>
                  </a:lnTo>
                  <a:cubicBezTo>
                    <a:pt x="167" y="26"/>
                    <a:pt x="154" y="14"/>
                    <a:pt x="146" y="14"/>
                  </a:cubicBezTo>
                  <a:cubicBezTo>
                    <a:pt x="138" y="14"/>
                    <a:pt x="127" y="26"/>
                    <a:pt x="123" y="47"/>
                  </a:cubicBezTo>
                  <a:lnTo>
                    <a:pt x="123" y="143"/>
                  </a:lnTo>
                  <a:lnTo>
                    <a:pt x="123" y="47"/>
                  </a:lnTo>
                  <a:cubicBezTo>
                    <a:pt x="119" y="23"/>
                    <a:pt x="109" y="0"/>
                    <a:pt x="101" y="0"/>
                  </a:cubicBezTo>
                  <a:cubicBezTo>
                    <a:pt x="93" y="0"/>
                    <a:pt x="81" y="24"/>
                    <a:pt x="77" y="48"/>
                  </a:cubicBezTo>
                  <a:lnTo>
                    <a:pt x="77" y="144"/>
                  </a:lnTo>
                  <a:lnTo>
                    <a:pt x="77" y="47"/>
                  </a:lnTo>
                  <a:cubicBezTo>
                    <a:pt x="74" y="26"/>
                    <a:pt x="62" y="17"/>
                    <a:pt x="56" y="17"/>
                  </a:cubicBezTo>
                  <a:cubicBezTo>
                    <a:pt x="50" y="17"/>
                    <a:pt x="41" y="31"/>
                    <a:pt x="38" y="45"/>
                  </a:cubicBezTo>
                  <a:lnTo>
                    <a:pt x="38" y="103"/>
                  </a:lnTo>
                  <a:lnTo>
                    <a:pt x="2" y="103"/>
                  </a:lnTo>
                  <a:lnTo>
                    <a:pt x="0" y="152"/>
                  </a:lnTo>
                  <a:cubicBezTo>
                    <a:pt x="2" y="166"/>
                    <a:pt x="7" y="179"/>
                    <a:pt x="12" y="188"/>
                  </a:cubicBezTo>
                  <a:cubicBezTo>
                    <a:pt x="17" y="197"/>
                    <a:pt x="22" y="200"/>
                    <a:pt x="33" y="209"/>
                  </a:cubicBezTo>
                  <a:lnTo>
                    <a:pt x="75" y="239"/>
                  </a:lnTo>
                  <a:lnTo>
                    <a:pt x="77" y="486"/>
                  </a:lnTo>
                  <a:lnTo>
                    <a:pt x="171" y="486"/>
                  </a:lnTo>
                  <a:close/>
                </a:path>
              </a:pathLst>
            </a:custGeom>
            <a:gradFill rotWithShape="1">
              <a:gsLst>
                <a:gs pos="0">
                  <a:srgbClr val="C0C0C0"/>
                </a:gs>
                <a:gs pos="100000">
                  <a:srgbClr val="00FF00"/>
                </a:gs>
              </a:gsLst>
              <a:lin ang="0" scaled="1"/>
            </a:gradFill>
            <a:ln w="9525">
              <a:solidFill>
                <a:srgbClr val="FF0000"/>
              </a:solidFill>
              <a:round/>
              <a:headEnd/>
              <a:tailEnd/>
            </a:ln>
            <a:effectLst/>
          </p:spPr>
          <p:txBody>
            <a:bodyPr/>
            <a:lstStyle/>
            <a:p>
              <a:endParaRPr lang="en-US"/>
            </a:p>
          </p:txBody>
        </p:sp>
        <p:sp>
          <p:nvSpPr>
            <p:cNvPr id="11356" name="Freeform 92"/>
            <p:cNvSpPr>
              <a:spLocks/>
            </p:cNvSpPr>
            <p:nvPr/>
          </p:nvSpPr>
          <p:spPr bwMode="auto">
            <a:xfrm>
              <a:off x="3840" y="1509"/>
              <a:ext cx="96" cy="112"/>
            </a:xfrm>
            <a:custGeom>
              <a:avLst/>
              <a:gdLst/>
              <a:ahLst/>
              <a:cxnLst>
                <a:cxn ang="0">
                  <a:pos x="0" y="1"/>
                </a:cxn>
                <a:cxn ang="0">
                  <a:pos x="0" y="58"/>
                </a:cxn>
                <a:cxn ang="0">
                  <a:pos x="37" y="103"/>
                </a:cxn>
                <a:cxn ang="0">
                  <a:pos x="85" y="112"/>
                </a:cxn>
                <a:cxn ang="0">
                  <a:pos x="96" y="102"/>
                </a:cxn>
                <a:cxn ang="0">
                  <a:pos x="91" y="76"/>
                </a:cxn>
                <a:cxn ang="0">
                  <a:pos x="66" y="57"/>
                </a:cxn>
                <a:cxn ang="0">
                  <a:pos x="46" y="57"/>
                </a:cxn>
                <a:cxn ang="0">
                  <a:pos x="39" y="0"/>
                </a:cxn>
                <a:cxn ang="0">
                  <a:pos x="0" y="1"/>
                </a:cxn>
              </a:cxnLst>
              <a:rect l="0" t="0" r="r" b="b"/>
              <a:pathLst>
                <a:path w="96" h="112">
                  <a:moveTo>
                    <a:pt x="0" y="1"/>
                  </a:moveTo>
                  <a:lnTo>
                    <a:pt x="0" y="58"/>
                  </a:lnTo>
                  <a:lnTo>
                    <a:pt x="37" y="103"/>
                  </a:lnTo>
                  <a:lnTo>
                    <a:pt x="85" y="112"/>
                  </a:lnTo>
                  <a:lnTo>
                    <a:pt x="96" y="102"/>
                  </a:lnTo>
                  <a:lnTo>
                    <a:pt x="91" y="76"/>
                  </a:lnTo>
                  <a:lnTo>
                    <a:pt x="66" y="57"/>
                  </a:lnTo>
                  <a:lnTo>
                    <a:pt x="46" y="57"/>
                  </a:lnTo>
                  <a:lnTo>
                    <a:pt x="39" y="0"/>
                  </a:lnTo>
                  <a:lnTo>
                    <a:pt x="0" y="1"/>
                  </a:lnTo>
                  <a:close/>
                </a:path>
              </a:pathLst>
            </a:custGeom>
            <a:gradFill rotWithShape="1">
              <a:gsLst>
                <a:gs pos="0">
                  <a:srgbClr val="F68E54"/>
                </a:gs>
                <a:gs pos="100000">
                  <a:srgbClr val="FABE9C"/>
                </a:gs>
              </a:gsLst>
              <a:lin ang="0" scaled="1"/>
            </a:gradFill>
            <a:ln w="9525">
              <a:solidFill>
                <a:srgbClr val="F69058"/>
              </a:solidFill>
              <a:round/>
              <a:headEnd/>
              <a:tailEnd/>
            </a:ln>
            <a:effectLst/>
          </p:spPr>
          <p:txBody>
            <a:bodyPr/>
            <a:lstStyle/>
            <a:p>
              <a:endParaRPr lang="en-US"/>
            </a:p>
          </p:txBody>
        </p:sp>
      </p:grpSp>
      <p:sp>
        <p:nvSpPr>
          <p:cNvPr id="11357" name="Freeform 93"/>
          <p:cNvSpPr>
            <a:spLocks/>
          </p:cNvSpPr>
          <p:nvPr/>
        </p:nvSpPr>
        <p:spPr bwMode="auto">
          <a:xfrm>
            <a:off x="7275513" y="2578100"/>
            <a:ext cx="147637" cy="155575"/>
          </a:xfrm>
          <a:custGeom>
            <a:avLst/>
            <a:gdLst/>
            <a:ahLst/>
            <a:cxnLst>
              <a:cxn ang="0">
                <a:pos x="0" y="1"/>
              </a:cxn>
              <a:cxn ang="0">
                <a:pos x="0" y="58"/>
              </a:cxn>
              <a:cxn ang="0">
                <a:pos x="37" y="103"/>
              </a:cxn>
              <a:cxn ang="0">
                <a:pos x="85" y="112"/>
              </a:cxn>
              <a:cxn ang="0">
                <a:pos x="96" y="102"/>
              </a:cxn>
              <a:cxn ang="0">
                <a:pos x="91" y="76"/>
              </a:cxn>
              <a:cxn ang="0">
                <a:pos x="66" y="57"/>
              </a:cxn>
              <a:cxn ang="0">
                <a:pos x="46" y="57"/>
              </a:cxn>
              <a:cxn ang="0">
                <a:pos x="39" y="0"/>
              </a:cxn>
              <a:cxn ang="0">
                <a:pos x="0" y="1"/>
              </a:cxn>
            </a:cxnLst>
            <a:rect l="0" t="0" r="r" b="b"/>
            <a:pathLst>
              <a:path w="96" h="112">
                <a:moveTo>
                  <a:pt x="0" y="1"/>
                </a:moveTo>
                <a:lnTo>
                  <a:pt x="0" y="58"/>
                </a:lnTo>
                <a:lnTo>
                  <a:pt x="37" y="103"/>
                </a:lnTo>
                <a:lnTo>
                  <a:pt x="85" y="112"/>
                </a:lnTo>
                <a:lnTo>
                  <a:pt x="96" y="102"/>
                </a:lnTo>
                <a:lnTo>
                  <a:pt x="91" y="76"/>
                </a:lnTo>
                <a:lnTo>
                  <a:pt x="66" y="57"/>
                </a:lnTo>
                <a:lnTo>
                  <a:pt x="46" y="57"/>
                </a:lnTo>
                <a:lnTo>
                  <a:pt x="39" y="0"/>
                </a:lnTo>
                <a:lnTo>
                  <a:pt x="0" y="1"/>
                </a:lnTo>
                <a:close/>
              </a:path>
            </a:pathLst>
          </a:custGeom>
          <a:gradFill rotWithShape="1">
            <a:gsLst>
              <a:gs pos="0">
                <a:srgbClr val="F68E54"/>
              </a:gs>
              <a:gs pos="100000">
                <a:srgbClr val="FABE9C"/>
              </a:gs>
            </a:gsLst>
            <a:lin ang="0" scaled="1"/>
          </a:gradFill>
          <a:ln w="9525">
            <a:solidFill>
              <a:srgbClr val="F69058"/>
            </a:solidFill>
            <a:round/>
            <a:headEnd/>
            <a:tailEnd/>
          </a:ln>
          <a:effectLst/>
        </p:spPr>
        <p:txBody>
          <a:bodyPr/>
          <a:lstStyle/>
          <a:p>
            <a:endParaRPr lang="en-US"/>
          </a:p>
        </p:txBody>
      </p:sp>
      <p:grpSp>
        <p:nvGrpSpPr>
          <p:cNvPr id="16" name="Group 94"/>
          <p:cNvGrpSpPr>
            <a:grpSpLocks/>
          </p:cNvGrpSpPr>
          <p:nvPr/>
        </p:nvGrpSpPr>
        <p:grpSpPr bwMode="auto">
          <a:xfrm>
            <a:off x="7273925" y="2376488"/>
            <a:ext cx="342900" cy="468312"/>
            <a:chOff x="4650" y="1101"/>
            <a:chExt cx="222" cy="337"/>
          </a:xfrm>
        </p:grpSpPr>
        <p:sp>
          <p:nvSpPr>
            <p:cNvPr id="11359" name="Freeform 95"/>
            <p:cNvSpPr>
              <a:spLocks/>
            </p:cNvSpPr>
            <p:nvPr/>
          </p:nvSpPr>
          <p:spPr bwMode="auto">
            <a:xfrm>
              <a:off x="4650" y="1101"/>
              <a:ext cx="219" cy="238"/>
            </a:xfrm>
            <a:custGeom>
              <a:avLst/>
              <a:gdLst/>
              <a:ahLst/>
              <a:cxnLst>
                <a:cxn ang="0">
                  <a:pos x="171" y="0"/>
                </a:cxn>
                <a:cxn ang="0">
                  <a:pos x="197" y="36"/>
                </a:cxn>
                <a:cxn ang="0">
                  <a:pos x="210" y="60"/>
                </a:cxn>
                <a:cxn ang="0">
                  <a:pos x="219" y="91"/>
                </a:cxn>
                <a:cxn ang="0">
                  <a:pos x="219" y="202"/>
                </a:cxn>
                <a:cxn ang="0">
                  <a:pos x="195" y="223"/>
                </a:cxn>
                <a:cxn ang="0">
                  <a:pos x="171" y="202"/>
                </a:cxn>
                <a:cxn ang="0">
                  <a:pos x="171" y="106"/>
                </a:cxn>
                <a:cxn ang="0">
                  <a:pos x="171" y="202"/>
                </a:cxn>
                <a:cxn ang="0">
                  <a:pos x="146" y="235"/>
                </a:cxn>
                <a:cxn ang="0">
                  <a:pos x="123" y="202"/>
                </a:cxn>
                <a:cxn ang="0">
                  <a:pos x="123" y="106"/>
                </a:cxn>
                <a:cxn ang="0">
                  <a:pos x="123" y="202"/>
                </a:cxn>
                <a:cxn ang="0">
                  <a:pos x="101" y="249"/>
                </a:cxn>
                <a:cxn ang="0">
                  <a:pos x="77" y="201"/>
                </a:cxn>
                <a:cxn ang="0">
                  <a:pos x="77" y="105"/>
                </a:cxn>
                <a:cxn ang="0">
                  <a:pos x="77" y="202"/>
                </a:cxn>
                <a:cxn ang="0">
                  <a:pos x="56" y="232"/>
                </a:cxn>
                <a:cxn ang="0">
                  <a:pos x="38" y="204"/>
                </a:cxn>
                <a:cxn ang="0">
                  <a:pos x="38" y="147"/>
                </a:cxn>
                <a:cxn ang="0">
                  <a:pos x="2" y="147"/>
                </a:cxn>
                <a:cxn ang="0">
                  <a:pos x="0" y="97"/>
                </a:cxn>
                <a:cxn ang="0">
                  <a:pos x="12" y="61"/>
                </a:cxn>
                <a:cxn ang="0">
                  <a:pos x="33" y="40"/>
                </a:cxn>
                <a:cxn ang="0">
                  <a:pos x="72" y="3"/>
                </a:cxn>
              </a:cxnLst>
              <a:rect l="0" t="0" r="r" b="b"/>
              <a:pathLst>
                <a:path w="219" h="249">
                  <a:moveTo>
                    <a:pt x="171" y="0"/>
                  </a:moveTo>
                  <a:cubicBezTo>
                    <a:pt x="175" y="6"/>
                    <a:pt x="190" y="26"/>
                    <a:pt x="197" y="36"/>
                  </a:cubicBezTo>
                  <a:cubicBezTo>
                    <a:pt x="204" y="46"/>
                    <a:pt x="206" y="51"/>
                    <a:pt x="210" y="60"/>
                  </a:cubicBezTo>
                  <a:cubicBezTo>
                    <a:pt x="214" y="69"/>
                    <a:pt x="217" y="67"/>
                    <a:pt x="219" y="91"/>
                  </a:cubicBezTo>
                  <a:lnTo>
                    <a:pt x="219" y="202"/>
                  </a:lnTo>
                  <a:cubicBezTo>
                    <a:pt x="215" y="224"/>
                    <a:pt x="203" y="223"/>
                    <a:pt x="195" y="223"/>
                  </a:cubicBezTo>
                  <a:cubicBezTo>
                    <a:pt x="187" y="223"/>
                    <a:pt x="175" y="221"/>
                    <a:pt x="171" y="202"/>
                  </a:cubicBezTo>
                  <a:lnTo>
                    <a:pt x="171" y="106"/>
                  </a:lnTo>
                  <a:lnTo>
                    <a:pt x="171" y="202"/>
                  </a:lnTo>
                  <a:cubicBezTo>
                    <a:pt x="167" y="223"/>
                    <a:pt x="154" y="235"/>
                    <a:pt x="146" y="235"/>
                  </a:cubicBezTo>
                  <a:cubicBezTo>
                    <a:pt x="138" y="235"/>
                    <a:pt x="127" y="223"/>
                    <a:pt x="123" y="202"/>
                  </a:cubicBezTo>
                  <a:lnTo>
                    <a:pt x="123" y="106"/>
                  </a:lnTo>
                  <a:lnTo>
                    <a:pt x="123" y="202"/>
                  </a:lnTo>
                  <a:cubicBezTo>
                    <a:pt x="119" y="226"/>
                    <a:pt x="109" y="249"/>
                    <a:pt x="101" y="249"/>
                  </a:cubicBezTo>
                  <a:cubicBezTo>
                    <a:pt x="93" y="249"/>
                    <a:pt x="81" y="225"/>
                    <a:pt x="77" y="201"/>
                  </a:cubicBezTo>
                  <a:lnTo>
                    <a:pt x="77" y="105"/>
                  </a:lnTo>
                  <a:lnTo>
                    <a:pt x="77" y="202"/>
                  </a:lnTo>
                  <a:cubicBezTo>
                    <a:pt x="74" y="223"/>
                    <a:pt x="62" y="232"/>
                    <a:pt x="56" y="232"/>
                  </a:cubicBezTo>
                  <a:cubicBezTo>
                    <a:pt x="50" y="232"/>
                    <a:pt x="41" y="218"/>
                    <a:pt x="38" y="204"/>
                  </a:cubicBezTo>
                  <a:lnTo>
                    <a:pt x="38" y="147"/>
                  </a:lnTo>
                  <a:lnTo>
                    <a:pt x="2" y="147"/>
                  </a:lnTo>
                  <a:lnTo>
                    <a:pt x="0" y="97"/>
                  </a:lnTo>
                  <a:cubicBezTo>
                    <a:pt x="2" y="83"/>
                    <a:pt x="7" y="70"/>
                    <a:pt x="12" y="61"/>
                  </a:cubicBezTo>
                  <a:cubicBezTo>
                    <a:pt x="17" y="52"/>
                    <a:pt x="23" y="50"/>
                    <a:pt x="33" y="40"/>
                  </a:cubicBezTo>
                  <a:lnTo>
                    <a:pt x="72" y="3"/>
                  </a:lnTo>
                </a:path>
              </a:pathLst>
            </a:custGeom>
            <a:gradFill rotWithShape="1">
              <a:gsLst>
                <a:gs pos="0">
                  <a:srgbClr val="E28B4A"/>
                </a:gs>
                <a:gs pos="50000">
                  <a:srgbClr val="FFCC99"/>
                </a:gs>
                <a:gs pos="100000">
                  <a:srgbClr val="E28B4A"/>
                </a:gs>
              </a:gsLst>
              <a:lin ang="0" scaled="1"/>
            </a:gradFill>
            <a:ln w="9525">
              <a:solidFill>
                <a:srgbClr val="E28B4A"/>
              </a:solidFill>
              <a:round/>
              <a:headEnd/>
              <a:tailEnd/>
            </a:ln>
            <a:effectLst/>
          </p:spPr>
          <p:txBody>
            <a:bodyPr/>
            <a:lstStyle/>
            <a:p>
              <a:endParaRPr lang="en-US"/>
            </a:p>
          </p:txBody>
        </p:sp>
        <p:grpSp>
          <p:nvGrpSpPr>
            <p:cNvPr id="17" name="Group 96"/>
            <p:cNvGrpSpPr>
              <a:grpSpLocks/>
            </p:cNvGrpSpPr>
            <p:nvPr/>
          </p:nvGrpSpPr>
          <p:grpSpPr bwMode="auto">
            <a:xfrm>
              <a:off x="4653" y="1210"/>
              <a:ext cx="219" cy="228"/>
              <a:chOff x="4653" y="1209"/>
              <a:chExt cx="219" cy="239"/>
            </a:xfrm>
          </p:grpSpPr>
          <p:grpSp>
            <p:nvGrpSpPr>
              <p:cNvPr id="18" name="Group 97"/>
              <p:cNvGrpSpPr>
                <a:grpSpLocks/>
              </p:cNvGrpSpPr>
              <p:nvPr/>
            </p:nvGrpSpPr>
            <p:grpSpPr bwMode="auto">
              <a:xfrm>
                <a:off x="4653" y="1209"/>
                <a:ext cx="219" cy="239"/>
                <a:chOff x="4653" y="1209"/>
                <a:chExt cx="219" cy="239"/>
              </a:xfrm>
            </p:grpSpPr>
            <p:sp>
              <p:nvSpPr>
                <p:cNvPr id="11362" name="Freeform 98"/>
                <p:cNvSpPr>
                  <a:spLocks/>
                </p:cNvSpPr>
                <p:nvPr/>
              </p:nvSpPr>
              <p:spPr bwMode="auto">
                <a:xfrm>
                  <a:off x="4653" y="1209"/>
                  <a:ext cx="219" cy="239"/>
                </a:xfrm>
                <a:custGeom>
                  <a:avLst/>
                  <a:gdLst/>
                  <a:ahLst/>
                  <a:cxnLst>
                    <a:cxn ang="0">
                      <a:pos x="171" y="239"/>
                    </a:cxn>
                    <a:cxn ang="0">
                      <a:pos x="197" y="213"/>
                    </a:cxn>
                    <a:cxn ang="0">
                      <a:pos x="210" y="189"/>
                    </a:cxn>
                    <a:cxn ang="0">
                      <a:pos x="219" y="158"/>
                    </a:cxn>
                    <a:cxn ang="0">
                      <a:pos x="219" y="47"/>
                    </a:cxn>
                    <a:cxn ang="0">
                      <a:pos x="195" y="26"/>
                    </a:cxn>
                    <a:cxn ang="0">
                      <a:pos x="171" y="47"/>
                    </a:cxn>
                    <a:cxn ang="0">
                      <a:pos x="171" y="143"/>
                    </a:cxn>
                    <a:cxn ang="0">
                      <a:pos x="171" y="47"/>
                    </a:cxn>
                    <a:cxn ang="0">
                      <a:pos x="146" y="14"/>
                    </a:cxn>
                    <a:cxn ang="0">
                      <a:pos x="123" y="47"/>
                    </a:cxn>
                    <a:cxn ang="0">
                      <a:pos x="123" y="143"/>
                    </a:cxn>
                    <a:cxn ang="0">
                      <a:pos x="123" y="47"/>
                    </a:cxn>
                    <a:cxn ang="0">
                      <a:pos x="101" y="0"/>
                    </a:cxn>
                    <a:cxn ang="0">
                      <a:pos x="77" y="48"/>
                    </a:cxn>
                    <a:cxn ang="0">
                      <a:pos x="77" y="144"/>
                    </a:cxn>
                    <a:cxn ang="0">
                      <a:pos x="77" y="47"/>
                    </a:cxn>
                    <a:cxn ang="0">
                      <a:pos x="56" y="17"/>
                    </a:cxn>
                    <a:cxn ang="0">
                      <a:pos x="38" y="45"/>
                    </a:cxn>
                    <a:cxn ang="0">
                      <a:pos x="38" y="103"/>
                    </a:cxn>
                    <a:cxn ang="0">
                      <a:pos x="2" y="103"/>
                    </a:cxn>
                    <a:cxn ang="0">
                      <a:pos x="0" y="152"/>
                    </a:cxn>
                    <a:cxn ang="0">
                      <a:pos x="12" y="188"/>
                    </a:cxn>
                    <a:cxn ang="0">
                      <a:pos x="33" y="209"/>
                    </a:cxn>
                    <a:cxn ang="0">
                      <a:pos x="75" y="239"/>
                    </a:cxn>
                    <a:cxn ang="0">
                      <a:pos x="171" y="239"/>
                    </a:cxn>
                  </a:cxnLst>
                  <a:rect l="0" t="0" r="r" b="b"/>
                  <a:pathLst>
                    <a:path w="219" h="239">
                      <a:moveTo>
                        <a:pt x="171" y="239"/>
                      </a:moveTo>
                      <a:cubicBezTo>
                        <a:pt x="191" y="235"/>
                        <a:pt x="191" y="221"/>
                        <a:pt x="197" y="213"/>
                      </a:cubicBezTo>
                      <a:cubicBezTo>
                        <a:pt x="203" y="205"/>
                        <a:pt x="206" y="198"/>
                        <a:pt x="210" y="189"/>
                      </a:cubicBezTo>
                      <a:cubicBezTo>
                        <a:pt x="214" y="180"/>
                        <a:pt x="217" y="182"/>
                        <a:pt x="219" y="158"/>
                      </a:cubicBezTo>
                      <a:lnTo>
                        <a:pt x="219" y="47"/>
                      </a:lnTo>
                      <a:cubicBezTo>
                        <a:pt x="215" y="25"/>
                        <a:pt x="203" y="26"/>
                        <a:pt x="195" y="26"/>
                      </a:cubicBezTo>
                      <a:cubicBezTo>
                        <a:pt x="187" y="26"/>
                        <a:pt x="175" y="28"/>
                        <a:pt x="171" y="47"/>
                      </a:cubicBezTo>
                      <a:lnTo>
                        <a:pt x="171" y="143"/>
                      </a:lnTo>
                      <a:lnTo>
                        <a:pt x="171" y="47"/>
                      </a:lnTo>
                      <a:cubicBezTo>
                        <a:pt x="167" y="26"/>
                        <a:pt x="154" y="14"/>
                        <a:pt x="146" y="14"/>
                      </a:cubicBezTo>
                      <a:cubicBezTo>
                        <a:pt x="138" y="14"/>
                        <a:pt x="127" y="26"/>
                        <a:pt x="123" y="47"/>
                      </a:cubicBezTo>
                      <a:lnTo>
                        <a:pt x="123" y="143"/>
                      </a:lnTo>
                      <a:lnTo>
                        <a:pt x="123" y="47"/>
                      </a:lnTo>
                      <a:cubicBezTo>
                        <a:pt x="119" y="23"/>
                        <a:pt x="109" y="0"/>
                        <a:pt x="101" y="0"/>
                      </a:cubicBezTo>
                      <a:cubicBezTo>
                        <a:pt x="93" y="0"/>
                        <a:pt x="81" y="24"/>
                        <a:pt x="77" y="48"/>
                      </a:cubicBezTo>
                      <a:lnTo>
                        <a:pt x="77" y="144"/>
                      </a:lnTo>
                      <a:lnTo>
                        <a:pt x="77" y="47"/>
                      </a:lnTo>
                      <a:cubicBezTo>
                        <a:pt x="74" y="26"/>
                        <a:pt x="62" y="17"/>
                        <a:pt x="56" y="17"/>
                      </a:cubicBezTo>
                      <a:cubicBezTo>
                        <a:pt x="50" y="17"/>
                        <a:pt x="41" y="31"/>
                        <a:pt x="38" y="45"/>
                      </a:cubicBezTo>
                      <a:lnTo>
                        <a:pt x="38" y="103"/>
                      </a:lnTo>
                      <a:lnTo>
                        <a:pt x="2" y="103"/>
                      </a:lnTo>
                      <a:lnTo>
                        <a:pt x="0" y="152"/>
                      </a:lnTo>
                      <a:cubicBezTo>
                        <a:pt x="2" y="166"/>
                        <a:pt x="7" y="179"/>
                        <a:pt x="12" y="188"/>
                      </a:cubicBezTo>
                      <a:cubicBezTo>
                        <a:pt x="17" y="197"/>
                        <a:pt x="22" y="200"/>
                        <a:pt x="33" y="209"/>
                      </a:cubicBezTo>
                      <a:lnTo>
                        <a:pt x="75" y="239"/>
                      </a:lnTo>
                      <a:lnTo>
                        <a:pt x="171" y="239"/>
                      </a:lnTo>
                      <a:close/>
                    </a:path>
                  </a:pathLst>
                </a:custGeom>
                <a:solidFill>
                  <a:srgbClr val="C0C0C0"/>
                </a:solidFill>
                <a:ln w="9525">
                  <a:solidFill>
                    <a:schemeClr val="bg2"/>
                  </a:solidFill>
                  <a:round/>
                  <a:headEnd/>
                  <a:tailEnd/>
                </a:ln>
                <a:effectLst/>
              </p:spPr>
              <p:txBody>
                <a:bodyPr/>
                <a:lstStyle/>
                <a:p>
                  <a:endParaRPr lang="en-US"/>
                </a:p>
              </p:txBody>
            </p:sp>
            <p:grpSp>
              <p:nvGrpSpPr>
                <p:cNvPr id="19" name="Group 99"/>
                <p:cNvGrpSpPr>
                  <a:grpSpLocks/>
                </p:cNvGrpSpPr>
                <p:nvPr/>
              </p:nvGrpSpPr>
              <p:grpSpPr bwMode="auto">
                <a:xfrm>
                  <a:off x="4659" y="1320"/>
                  <a:ext cx="204" cy="114"/>
                  <a:chOff x="4659" y="1320"/>
                  <a:chExt cx="204" cy="114"/>
                </a:xfrm>
              </p:grpSpPr>
              <p:sp>
                <p:nvSpPr>
                  <p:cNvPr id="11364" name="Freeform 100"/>
                  <p:cNvSpPr>
                    <a:spLocks/>
                  </p:cNvSpPr>
                  <p:nvPr/>
                </p:nvSpPr>
                <p:spPr bwMode="auto">
                  <a:xfrm>
                    <a:off x="4713" y="1368"/>
                    <a:ext cx="75" cy="66"/>
                  </a:xfrm>
                  <a:custGeom>
                    <a:avLst/>
                    <a:gdLst/>
                    <a:ahLst/>
                    <a:cxnLst>
                      <a:cxn ang="0">
                        <a:pos x="7" y="0"/>
                      </a:cxn>
                      <a:cxn ang="0">
                        <a:pos x="28" y="15"/>
                      </a:cxn>
                      <a:cxn ang="0">
                        <a:pos x="28" y="48"/>
                      </a:cxn>
                      <a:cxn ang="0">
                        <a:pos x="55" y="60"/>
                      </a:cxn>
                      <a:cxn ang="0">
                        <a:pos x="70" y="90"/>
                      </a:cxn>
                      <a:cxn ang="0">
                        <a:pos x="100" y="66"/>
                      </a:cxn>
                      <a:cxn ang="0">
                        <a:pos x="112" y="93"/>
                      </a:cxn>
                      <a:cxn ang="0">
                        <a:pos x="97" y="120"/>
                      </a:cxn>
                      <a:cxn ang="0">
                        <a:pos x="88" y="156"/>
                      </a:cxn>
                      <a:cxn ang="0">
                        <a:pos x="82" y="126"/>
                      </a:cxn>
                      <a:cxn ang="0">
                        <a:pos x="61" y="126"/>
                      </a:cxn>
                      <a:cxn ang="0">
                        <a:pos x="46" y="105"/>
                      </a:cxn>
                      <a:cxn ang="0">
                        <a:pos x="31" y="96"/>
                      </a:cxn>
                      <a:cxn ang="0">
                        <a:pos x="34" y="78"/>
                      </a:cxn>
                      <a:cxn ang="0">
                        <a:pos x="16" y="84"/>
                      </a:cxn>
                      <a:cxn ang="0">
                        <a:pos x="16" y="78"/>
                      </a:cxn>
                      <a:cxn ang="0">
                        <a:pos x="13" y="51"/>
                      </a:cxn>
                      <a:cxn ang="0">
                        <a:pos x="10" y="42"/>
                      </a:cxn>
                      <a:cxn ang="0">
                        <a:pos x="7" y="24"/>
                      </a:cxn>
                      <a:cxn ang="0">
                        <a:pos x="7" y="0"/>
                      </a:cxn>
                    </a:cxnLst>
                    <a:rect l="0" t="0" r="r" b="b"/>
                    <a:pathLst>
                      <a:path w="112" h="156">
                        <a:moveTo>
                          <a:pt x="7" y="0"/>
                        </a:moveTo>
                        <a:cubicBezTo>
                          <a:pt x="28" y="7"/>
                          <a:pt x="23" y="0"/>
                          <a:pt x="28" y="15"/>
                        </a:cubicBezTo>
                        <a:cubicBezTo>
                          <a:pt x="27" y="23"/>
                          <a:pt x="22" y="39"/>
                          <a:pt x="28" y="48"/>
                        </a:cubicBezTo>
                        <a:cubicBezTo>
                          <a:pt x="33" y="56"/>
                          <a:pt x="55" y="60"/>
                          <a:pt x="55" y="60"/>
                        </a:cubicBezTo>
                        <a:cubicBezTo>
                          <a:pt x="60" y="75"/>
                          <a:pt x="67" y="73"/>
                          <a:pt x="70" y="90"/>
                        </a:cubicBezTo>
                        <a:cubicBezTo>
                          <a:pt x="86" y="85"/>
                          <a:pt x="86" y="71"/>
                          <a:pt x="100" y="66"/>
                        </a:cubicBezTo>
                        <a:cubicBezTo>
                          <a:pt x="103" y="76"/>
                          <a:pt x="109" y="83"/>
                          <a:pt x="112" y="93"/>
                        </a:cubicBezTo>
                        <a:cubicBezTo>
                          <a:pt x="98" y="114"/>
                          <a:pt x="102" y="104"/>
                          <a:pt x="97" y="120"/>
                        </a:cubicBezTo>
                        <a:cubicBezTo>
                          <a:pt x="102" y="135"/>
                          <a:pt x="93" y="142"/>
                          <a:pt x="88" y="156"/>
                        </a:cubicBezTo>
                        <a:cubicBezTo>
                          <a:pt x="80" y="144"/>
                          <a:pt x="78" y="141"/>
                          <a:pt x="82" y="126"/>
                        </a:cubicBezTo>
                        <a:cubicBezTo>
                          <a:pt x="54" y="117"/>
                          <a:pt x="85" y="142"/>
                          <a:pt x="61" y="126"/>
                        </a:cubicBezTo>
                        <a:cubicBezTo>
                          <a:pt x="57" y="113"/>
                          <a:pt x="50" y="118"/>
                          <a:pt x="46" y="105"/>
                        </a:cubicBezTo>
                        <a:cubicBezTo>
                          <a:pt x="36" y="121"/>
                          <a:pt x="35" y="108"/>
                          <a:pt x="31" y="96"/>
                        </a:cubicBezTo>
                        <a:cubicBezTo>
                          <a:pt x="32" y="90"/>
                          <a:pt x="39" y="82"/>
                          <a:pt x="34" y="78"/>
                        </a:cubicBezTo>
                        <a:cubicBezTo>
                          <a:pt x="29" y="74"/>
                          <a:pt x="16" y="84"/>
                          <a:pt x="16" y="84"/>
                        </a:cubicBezTo>
                        <a:cubicBezTo>
                          <a:pt x="10" y="102"/>
                          <a:pt x="0" y="89"/>
                          <a:pt x="16" y="78"/>
                        </a:cubicBezTo>
                        <a:cubicBezTo>
                          <a:pt x="21" y="63"/>
                          <a:pt x="20" y="72"/>
                          <a:pt x="13" y="51"/>
                        </a:cubicBezTo>
                        <a:cubicBezTo>
                          <a:pt x="12" y="48"/>
                          <a:pt x="10" y="42"/>
                          <a:pt x="10" y="42"/>
                        </a:cubicBezTo>
                        <a:cubicBezTo>
                          <a:pt x="26" y="37"/>
                          <a:pt x="17" y="31"/>
                          <a:pt x="7" y="24"/>
                        </a:cubicBezTo>
                        <a:cubicBezTo>
                          <a:pt x="4" y="14"/>
                          <a:pt x="7" y="11"/>
                          <a:pt x="7" y="0"/>
                        </a:cubicBezTo>
                        <a:close/>
                      </a:path>
                    </a:pathLst>
                  </a:custGeom>
                  <a:solidFill>
                    <a:srgbClr val="969696"/>
                  </a:solidFill>
                  <a:ln w="9525">
                    <a:solidFill>
                      <a:srgbClr val="808080"/>
                    </a:solidFill>
                    <a:round/>
                    <a:headEnd/>
                    <a:tailEnd/>
                  </a:ln>
                  <a:effectLst/>
                </p:spPr>
                <p:txBody>
                  <a:bodyPr/>
                  <a:lstStyle/>
                  <a:p>
                    <a:endParaRPr lang="en-US"/>
                  </a:p>
                </p:txBody>
              </p:sp>
              <p:sp>
                <p:nvSpPr>
                  <p:cNvPr id="11365" name="Freeform 101"/>
                  <p:cNvSpPr>
                    <a:spLocks/>
                  </p:cNvSpPr>
                  <p:nvPr/>
                </p:nvSpPr>
                <p:spPr bwMode="auto">
                  <a:xfrm>
                    <a:off x="4659" y="1320"/>
                    <a:ext cx="204" cy="108"/>
                  </a:xfrm>
                  <a:custGeom>
                    <a:avLst/>
                    <a:gdLst/>
                    <a:ahLst/>
                    <a:cxnLst>
                      <a:cxn ang="0">
                        <a:pos x="150" y="123"/>
                      </a:cxn>
                      <a:cxn ang="0">
                        <a:pos x="123" y="129"/>
                      </a:cxn>
                      <a:cxn ang="0">
                        <a:pos x="87" y="111"/>
                      </a:cxn>
                      <a:cxn ang="0">
                        <a:pos x="96" y="114"/>
                      </a:cxn>
                      <a:cxn ang="0">
                        <a:pos x="138" y="87"/>
                      </a:cxn>
                      <a:cxn ang="0">
                        <a:pos x="93" y="87"/>
                      </a:cxn>
                      <a:cxn ang="0">
                        <a:pos x="54" y="96"/>
                      </a:cxn>
                      <a:cxn ang="0">
                        <a:pos x="18" y="78"/>
                      </a:cxn>
                      <a:cxn ang="0">
                        <a:pos x="48" y="129"/>
                      </a:cxn>
                      <a:cxn ang="0">
                        <a:pos x="72" y="144"/>
                      </a:cxn>
                      <a:cxn ang="0">
                        <a:pos x="102" y="165"/>
                      </a:cxn>
                      <a:cxn ang="0">
                        <a:pos x="96" y="201"/>
                      </a:cxn>
                      <a:cxn ang="0">
                        <a:pos x="72" y="225"/>
                      </a:cxn>
                      <a:cxn ang="0">
                        <a:pos x="69" y="264"/>
                      </a:cxn>
                      <a:cxn ang="0">
                        <a:pos x="81" y="270"/>
                      </a:cxn>
                      <a:cxn ang="0">
                        <a:pos x="105" y="243"/>
                      </a:cxn>
                      <a:cxn ang="0">
                        <a:pos x="93" y="210"/>
                      </a:cxn>
                      <a:cxn ang="0">
                        <a:pos x="108" y="198"/>
                      </a:cxn>
                      <a:cxn ang="0">
                        <a:pos x="138" y="186"/>
                      </a:cxn>
                      <a:cxn ang="0">
                        <a:pos x="132" y="195"/>
                      </a:cxn>
                      <a:cxn ang="0">
                        <a:pos x="129" y="237"/>
                      </a:cxn>
                      <a:cxn ang="0">
                        <a:pos x="144" y="231"/>
                      </a:cxn>
                      <a:cxn ang="0">
                        <a:pos x="138" y="249"/>
                      </a:cxn>
                      <a:cxn ang="0">
                        <a:pos x="153" y="282"/>
                      </a:cxn>
                      <a:cxn ang="0">
                        <a:pos x="126" y="273"/>
                      </a:cxn>
                      <a:cxn ang="0">
                        <a:pos x="123" y="252"/>
                      </a:cxn>
                      <a:cxn ang="0">
                        <a:pos x="114" y="282"/>
                      </a:cxn>
                      <a:cxn ang="0">
                        <a:pos x="75" y="294"/>
                      </a:cxn>
                      <a:cxn ang="0">
                        <a:pos x="81" y="291"/>
                      </a:cxn>
                      <a:cxn ang="0">
                        <a:pos x="96" y="324"/>
                      </a:cxn>
                      <a:cxn ang="0">
                        <a:pos x="108" y="321"/>
                      </a:cxn>
                      <a:cxn ang="0">
                        <a:pos x="90" y="312"/>
                      </a:cxn>
                      <a:cxn ang="0">
                        <a:pos x="132" y="327"/>
                      </a:cxn>
                      <a:cxn ang="0">
                        <a:pos x="123" y="288"/>
                      </a:cxn>
                      <a:cxn ang="0">
                        <a:pos x="144" y="318"/>
                      </a:cxn>
                      <a:cxn ang="0">
                        <a:pos x="156" y="150"/>
                      </a:cxn>
                      <a:cxn ang="0">
                        <a:pos x="135" y="141"/>
                      </a:cxn>
                      <a:cxn ang="0">
                        <a:pos x="177" y="132"/>
                      </a:cxn>
                      <a:cxn ang="0">
                        <a:pos x="165" y="96"/>
                      </a:cxn>
                      <a:cxn ang="0">
                        <a:pos x="198" y="96"/>
                      </a:cxn>
                      <a:cxn ang="0">
                        <a:pos x="171" y="93"/>
                      </a:cxn>
                      <a:cxn ang="0">
                        <a:pos x="165" y="66"/>
                      </a:cxn>
                      <a:cxn ang="0">
                        <a:pos x="177" y="60"/>
                      </a:cxn>
                      <a:cxn ang="0">
                        <a:pos x="198" y="57"/>
                      </a:cxn>
                      <a:cxn ang="0">
                        <a:pos x="171" y="27"/>
                      </a:cxn>
                      <a:cxn ang="0">
                        <a:pos x="183" y="63"/>
                      </a:cxn>
                    </a:cxnLst>
                    <a:rect l="0" t="0" r="r" b="b"/>
                    <a:pathLst>
                      <a:path w="204" h="333">
                        <a:moveTo>
                          <a:pt x="174" y="102"/>
                        </a:moveTo>
                        <a:cubicBezTo>
                          <a:pt x="160" y="123"/>
                          <a:pt x="169" y="118"/>
                          <a:pt x="150" y="123"/>
                        </a:cubicBezTo>
                        <a:cubicBezTo>
                          <a:pt x="143" y="112"/>
                          <a:pt x="143" y="95"/>
                          <a:pt x="138" y="117"/>
                        </a:cubicBezTo>
                        <a:cubicBezTo>
                          <a:pt x="124" y="112"/>
                          <a:pt x="119" y="113"/>
                          <a:pt x="123" y="129"/>
                        </a:cubicBezTo>
                        <a:cubicBezTo>
                          <a:pt x="112" y="136"/>
                          <a:pt x="114" y="131"/>
                          <a:pt x="114" y="141"/>
                        </a:cubicBezTo>
                        <a:cubicBezTo>
                          <a:pt x="105" y="131"/>
                          <a:pt x="97" y="120"/>
                          <a:pt x="87" y="111"/>
                        </a:cubicBezTo>
                        <a:cubicBezTo>
                          <a:pt x="84" y="108"/>
                          <a:pt x="89" y="122"/>
                          <a:pt x="93" y="123"/>
                        </a:cubicBezTo>
                        <a:cubicBezTo>
                          <a:pt x="96" y="124"/>
                          <a:pt x="95" y="117"/>
                          <a:pt x="96" y="114"/>
                        </a:cubicBezTo>
                        <a:cubicBezTo>
                          <a:pt x="121" y="131"/>
                          <a:pt x="120" y="102"/>
                          <a:pt x="126" y="84"/>
                        </a:cubicBezTo>
                        <a:cubicBezTo>
                          <a:pt x="141" y="106"/>
                          <a:pt x="138" y="109"/>
                          <a:pt x="138" y="87"/>
                        </a:cubicBezTo>
                        <a:cubicBezTo>
                          <a:pt x="125" y="93"/>
                          <a:pt x="104" y="119"/>
                          <a:pt x="99" y="105"/>
                        </a:cubicBezTo>
                        <a:cubicBezTo>
                          <a:pt x="97" y="99"/>
                          <a:pt x="93" y="87"/>
                          <a:pt x="93" y="87"/>
                        </a:cubicBezTo>
                        <a:cubicBezTo>
                          <a:pt x="103" y="84"/>
                          <a:pt x="105" y="83"/>
                          <a:pt x="105" y="72"/>
                        </a:cubicBezTo>
                        <a:cubicBezTo>
                          <a:pt x="80" y="127"/>
                          <a:pt x="96" y="110"/>
                          <a:pt x="54" y="96"/>
                        </a:cubicBezTo>
                        <a:cubicBezTo>
                          <a:pt x="42" y="114"/>
                          <a:pt x="37" y="110"/>
                          <a:pt x="18" y="105"/>
                        </a:cubicBezTo>
                        <a:cubicBezTo>
                          <a:pt x="14" y="92"/>
                          <a:pt x="22" y="91"/>
                          <a:pt x="18" y="78"/>
                        </a:cubicBezTo>
                        <a:cubicBezTo>
                          <a:pt x="6" y="82"/>
                          <a:pt x="10" y="88"/>
                          <a:pt x="0" y="93"/>
                        </a:cubicBezTo>
                        <a:cubicBezTo>
                          <a:pt x="31" y="107"/>
                          <a:pt x="39" y="103"/>
                          <a:pt x="48" y="129"/>
                        </a:cubicBezTo>
                        <a:cubicBezTo>
                          <a:pt x="42" y="148"/>
                          <a:pt x="46" y="129"/>
                          <a:pt x="63" y="135"/>
                        </a:cubicBezTo>
                        <a:cubicBezTo>
                          <a:pt x="70" y="145"/>
                          <a:pt x="65" y="144"/>
                          <a:pt x="72" y="144"/>
                        </a:cubicBezTo>
                        <a:cubicBezTo>
                          <a:pt x="77" y="149"/>
                          <a:pt x="81" y="155"/>
                          <a:pt x="87" y="159"/>
                        </a:cubicBezTo>
                        <a:cubicBezTo>
                          <a:pt x="91" y="162"/>
                          <a:pt x="99" y="161"/>
                          <a:pt x="102" y="165"/>
                        </a:cubicBezTo>
                        <a:cubicBezTo>
                          <a:pt x="107" y="171"/>
                          <a:pt x="98" y="181"/>
                          <a:pt x="96" y="189"/>
                        </a:cubicBezTo>
                        <a:cubicBezTo>
                          <a:pt x="76" y="176"/>
                          <a:pt x="92" y="195"/>
                          <a:pt x="96" y="201"/>
                        </a:cubicBezTo>
                        <a:cubicBezTo>
                          <a:pt x="100" y="206"/>
                          <a:pt x="78" y="195"/>
                          <a:pt x="78" y="195"/>
                        </a:cubicBezTo>
                        <a:cubicBezTo>
                          <a:pt x="70" y="207"/>
                          <a:pt x="76" y="211"/>
                          <a:pt x="72" y="225"/>
                        </a:cubicBezTo>
                        <a:cubicBezTo>
                          <a:pt x="79" y="253"/>
                          <a:pt x="74" y="219"/>
                          <a:pt x="90" y="243"/>
                        </a:cubicBezTo>
                        <a:cubicBezTo>
                          <a:pt x="86" y="255"/>
                          <a:pt x="69" y="260"/>
                          <a:pt x="69" y="264"/>
                        </a:cubicBezTo>
                        <a:cubicBezTo>
                          <a:pt x="94" y="252"/>
                          <a:pt x="90" y="248"/>
                          <a:pt x="78" y="279"/>
                        </a:cubicBezTo>
                        <a:cubicBezTo>
                          <a:pt x="77" y="282"/>
                          <a:pt x="79" y="272"/>
                          <a:pt x="81" y="270"/>
                        </a:cubicBezTo>
                        <a:cubicBezTo>
                          <a:pt x="82" y="269"/>
                          <a:pt x="102" y="264"/>
                          <a:pt x="102" y="264"/>
                        </a:cubicBezTo>
                        <a:cubicBezTo>
                          <a:pt x="91" y="253"/>
                          <a:pt x="90" y="248"/>
                          <a:pt x="105" y="243"/>
                        </a:cubicBezTo>
                        <a:cubicBezTo>
                          <a:pt x="134" y="247"/>
                          <a:pt x="142" y="245"/>
                          <a:pt x="117" y="228"/>
                        </a:cubicBezTo>
                        <a:cubicBezTo>
                          <a:pt x="100" y="232"/>
                          <a:pt x="98" y="225"/>
                          <a:pt x="93" y="210"/>
                        </a:cubicBezTo>
                        <a:cubicBezTo>
                          <a:pt x="96" y="209"/>
                          <a:pt x="102" y="207"/>
                          <a:pt x="102" y="207"/>
                        </a:cubicBezTo>
                        <a:cubicBezTo>
                          <a:pt x="113" y="211"/>
                          <a:pt x="125" y="204"/>
                          <a:pt x="108" y="198"/>
                        </a:cubicBezTo>
                        <a:cubicBezTo>
                          <a:pt x="84" y="206"/>
                          <a:pt x="117" y="185"/>
                          <a:pt x="123" y="183"/>
                        </a:cubicBezTo>
                        <a:cubicBezTo>
                          <a:pt x="128" y="184"/>
                          <a:pt x="135" y="182"/>
                          <a:pt x="138" y="186"/>
                        </a:cubicBezTo>
                        <a:cubicBezTo>
                          <a:pt x="141" y="190"/>
                          <a:pt x="138" y="197"/>
                          <a:pt x="135" y="201"/>
                        </a:cubicBezTo>
                        <a:cubicBezTo>
                          <a:pt x="134" y="203"/>
                          <a:pt x="133" y="197"/>
                          <a:pt x="132" y="195"/>
                        </a:cubicBezTo>
                        <a:cubicBezTo>
                          <a:pt x="141" y="229"/>
                          <a:pt x="133" y="182"/>
                          <a:pt x="117" y="210"/>
                        </a:cubicBezTo>
                        <a:cubicBezTo>
                          <a:pt x="114" y="216"/>
                          <a:pt x="125" y="232"/>
                          <a:pt x="129" y="237"/>
                        </a:cubicBezTo>
                        <a:cubicBezTo>
                          <a:pt x="133" y="194"/>
                          <a:pt x="126" y="208"/>
                          <a:pt x="150" y="216"/>
                        </a:cubicBezTo>
                        <a:cubicBezTo>
                          <a:pt x="157" y="238"/>
                          <a:pt x="162" y="236"/>
                          <a:pt x="144" y="231"/>
                        </a:cubicBezTo>
                        <a:cubicBezTo>
                          <a:pt x="136" y="233"/>
                          <a:pt x="113" y="233"/>
                          <a:pt x="129" y="246"/>
                        </a:cubicBezTo>
                        <a:cubicBezTo>
                          <a:pt x="131" y="248"/>
                          <a:pt x="135" y="248"/>
                          <a:pt x="138" y="249"/>
                        </a:cubicBezTo>
                        <a:cubicBezTo>
                          <a:pt x="142" y="255"/>
                          <a:pt x="153" y="264"/>
                          <a:pt x="153" y="264"/>
                        </a:cubicBezTo>
                        <a:cubicBezTo>
                          <a:pt x="117" y="246"/>
                          <a:pt x="145" y="256"/>
                          <a:pt x="153" y="282"/>
                        </a:cubicBezTo>
                        <a:cubicBezTo>
                          <a:pt x="154" y="285"/>
                          <a:pt x="147" y="284"/>
                          <a:pt x="144" y="285"/>
                        </a:cubicBezTo>
                        <a:cubicBezTo>
                          <a:pt x="138" y="281"/>
                          <a:pt x="132" y="277"/>
                          <a:pt x="126" y="273"/>
                        </a:cubicBezTo>
                        <a:cubicBezTo>
                          <a:pt x="120" y="269"/>
                          <a:pt x="108" y="285"/>
                          <a:pt x="108" y="285"/>
                        </a:cubicBezTo>
                        <a:cubicBezTo>
                          <a:pt x="104" y="272"/>
                          <a:pt x="112" y="259"/>
                          <a:pt x="123" y="252"/>
                        </a:cubicBezTo>
                        <a:cubicBezTo>
                          <a:pt x="133" y="255"/>
                          <a:pt x="145" y="262"/>
                          <a:pt x="132" y="273"/>
                        </a:cubicBezTo>
                        <a:cubicBezTo>
                          <a:pt x="127" y="277"/>
                          <a:pt x="120" y="278"/>
                          <a:pt x="114" y="282"/>
                        </a:cubicBezTo>
                        <a:cubicBezTo>
                          <a:pt x="93" y="250"/>
                          <a:pt x="107" y="268"/>
                          <a:pt x="93" y="285"/>
                        </a:cubicBezTo>
                        <a:cubicBezTo>
                          <a:pt x="89" y="290"/>
                          <a:pt x="81" y="292"/>
                          <a:pt x="75" y="294"/>
                        </a:cubicBezTo>
                        <a:cubicBezTo>
                          <a:pt x="81" y="313"/>
                          <a:pt x="105" y="308"/>
                          <a:pt x="111" y="291"/>
                        </a:cubicBezTo>
                        <a:cubicBezTo>
                          <a:pt x="105" y="268"/>
                          <a:pt x="98" y="285"/>
                          <a:pt x="81" y="291"/>
                        </a:cubicBezTo>
                        <a:cubicBezTo>
                          <a:pt x="81" y="291"/>
                          <a:pt x="87" y="293"/>
                          <a:pt x="90" y="294"/>
                        </a:cubicBezTo>
                        <a:cubicBezTo>
                          <a:pt x="95" y="308"/>
                          <a:pt x="100" y="309"/>
                          <a:pt x="96" y="324"/>
                        </a:cubicBezTo>
                        <a:cubicBezTo>
                          <a:pt x="99" y="326"/>
                          <a:pt x="102" y="331"/>
                          <a:pt x="105" y="330"/>
                        </a:cubicBezTo>
                        <a:cubicBezTo>
                          <a:pt x="108" y="329"/>
                          <a:pt x="110" y="323"/>
                          <a:pt x="108" y="321"/>
                        </a:cubicBezTo>
                        <a:cubicBezTo>
                          <a:pt x="106" y="319"/>
                          <a:pt x="84" y="332"/>
                          <a:pt x="81" y="333"/>
                        </a:cubicBezTo>
                        <a:cubicBezTo>
                          <a:pt x="82" y="327"/>
                          <a:pt x="84" y="316"/>
                          <a:pt x="90" y="312"/>
                        </a:cubicBezTo>
                        <a:cubicBezTo>
                          <a:pt x="95" y="309"/>
                          <a:pt x="108" y="306"/>
                          <a:pt x="108" y="306"/>
                        </a:cubicBezTo>
                        <a:cubicBezTo>
                          <a:pt x="118" y="313"/>
                          <a:pt x="122" y="320"/>
                          <a:pt x="132" y="327"/>
                        </a:cubicBezTo>
                        <a:cubicBezTo>
                          <a:pt x="135" y="316"/>
                          <a:pt x="137" y="316"/>
                          <a:pt x="132" y="306"/>
                        </a:cubicBezTo>
                        <a:cubicBezTo>
                          <a:pt x="129" y="300"/>
                          <a:pt x="117" y="292"/>
                          <a:pt x="123" y="288"/>
                        </a:cubicBezTo>
                        <a:cubicBezTo>
                          <a:pt x="126" y="286"/>
                          <a:pt x="131" y="290"/>
                          <a:pt x="135" y="291"/>
                        </a:cubicBezTo>
                        <a:cubicBezTo>
                          <a:pt x="148" y="300"/>
                          <a:pt x="148" y="303"/>
                          <a:pt x="144" y="318"/>
                        </a:cubicBezTo>
                        <a:cubicBezTo>
                          <a:pt x="134" y="315"/>
                          <a:pt x="138" y="315"/>
                          <a:pt x="132" y="315"/>
                        </a:cubicBezTo>
                        <a:cubicBezTo>
                          <a:pt x="193" y="6"/>
                          <a:pt x="188" y="54"/>
                          <a:pt x="156" y="150"/>
                        </a:cubicBezTo>
                        <a:cubicBezTo>
                          <a:pt x="153" y="148"/>
                          <a:pt x="150" y="145"/>
                          <a:pt x="147" y="144"/>
                        </a:cubicBezTo>
                        <a:cubicBezTo>
                          <a:pt x="143" y="142"/>
                          <a:pt x="133" y="144"/>
                          <a:pt x="135" y="141"/>
                        </a:cubicBezTo>
                        <a:cubicBezTo>
                          <a:pt x="139" y="136"/>
                          <a:pt x="153" y="135"/>
                          <a:pt x="153" y="135"/>
                        </a:cubicBezTo>
                        <a:cubicBezTo>
                          <a:pt x="166" y="138"/>
                          <a:pt x="172" y="146"/>
                          <a:pt x="177" y="132"/>
                        </a:cubicBezTo>
                        <a:cubicBezTo>
                          <a:pt x="173" y="117"/>
                          <a:pt x="170" y="110"/>
                          <a:pt x="156" y="120"/>
                        </a:cubicBezTo>
                        <a:cubicBezTo>
                          <a:pt x="147" y="107"/>
                          <a:pt x="153" y="104"/>
                          <a:pt x="165" y="96"/>
                        </a:cubicBezTo>
                        <a:cubicBezTo>
                          <a:pt x="175" y="106"/>
                          <a:pt x="178" y="110"/>
                          <a:pt x="192" y="105"/>
                        </a:cubicBezTo>
                        <a:cubicBezTo>
                          <a:pt x="194" y="102"/>
                          <a:pt x="200" y="99"/>
                          <a:pt x="198" y="96"/>
                        </a:cubicBezTo>
                        <a:cubicBezTo>
                          <a:pt x="194" y="91"/>
                          <a:pt x="180" y="90"/>
                          <a:pt x="180" y="90"/>
                        </a:cubicBezTo>
                        <a:cubicBezTo>
                          <a:pt x="177" y="91"/>
                          <a:pt x="173" y="95"/>
                          <a:pt x="171" y="93"/>
                        </a:cubicBezTo>
                        <a:cubicBezTo>
                          <a:pt x="169" y="91"/>
                          <a:pt x="174" y="87"/>
                          <a:pt x="174" y="84"/>
                        </a:cubicBezTo>
                        <a:cubicBezTo>
                          <a:pt x="174" y="78"/>
                          <a:pt x="168" y="71"/>
                          <a:pt x="165" y="66"/>
                        </a:cubicBezTo>
                        <a:cubicBezTo>
                          <a:pt x="179" y="61"/>
                          <a:pt x="180" y="71"/>
                          <a:pt x="189" y="57"/>
                        </a:cubicBezTo>
                        <a:cubicBezTo>
                          <a:pt x="184" y="31"/>
                          <a:pt x="181" y="47"/>
                          <a:pt x="177" y="60"/>
                        </a:cubicBezTo>
                        <a:cubicBezTo>
                          <a:pt x="185" y="68"/>
                          <a:pt x="204" y="81"/>
                          <a:pt x="204" y="81"/>
                        </a:cubicBezTo>
                        <a:lnTo>
                          <a:pt x="198" y="57"/>
                        </a:lnTo>
                        <a:cubicBezTo>
                          <a:pt x="196" y="30"/>
                          <a:pt x="201" y="14"/>
                          <a:pt x="174" y="21"/>
                        </a:cubicBezTo>
                        <a:cubicBezTo>
                          <a:pt x="171" y="30"/>
                          <a:pt x="177" y="52"/>
                          <a:pt x="171" y="27"/>
                        </a:cubicBezTo>
                        <a:cubicBezTo>
                          <a:pt x="173" y="18"/>
                          <a:pt x="177" y="0"/>
                          <a:pt x="177" y="0"/>
                        </a:cubicBezTo>
                        <a:lnTo>
                          <a:pt x="183" y="63"/>
                        </a:lnTo>
                      </a:path>
                    </a:pathLst>
                  </a:custGeom>
                  <a:noFill/>
                  <a:ln w="3175" cmpd="sng">
                    <a:solidFill>
                      <a:schemeClr val="bg2"/>
                    </a:solidFill>
                    <a:round/>
                    <a:headEnd/>
                    <a:tailEnd/>
                  </a:ln>
                  <a:effectLst/>
                </p:spPr>
                <p:txBody>
                  <a:bodyPr/>
                  <a:lstStyle/>
                  <a:p>
                    <a:endParaRPr lang="en-US"/>
                  </a:p>
                </p:txBody>
              </p:sp>
            </p:grpSp>
          </p:grpSp>
          <p:sp>
            <p:nvSpPr>
              <p:cNvPr id="11366" name="Freeform 102"/>
              <p:cNvSpPr>
                <a:spLocks/>
              </p:cNvSpPr>
              <p:nvPr/>
            </p:nvSpPr>
            <p:spPr bwMode="auto">
              <a:xfrm>
                <a:off x="4653" y="1248"/>
                <a:ext cx="96" cy="112"/>
              </a:xfrm>
              <a:custGeom>
                <a:avLst/>
                <a:gdLst/>
                <a:ahLst/>
                <a:cxnLst>
                  <a:cxn ang="0">
                    <a:pos x="0" y="1"/>
                  </a:cxn>
                  <a:cxn ang="0">
                    <a:pos x="0" y="58"/>
                  </a:cxn>
                  <a:cxn ang="0">
                    <a:pos x="37" y="103"/>
                  </a:cxn>
                  <a:cxn ang="0">
                    <a:pos x="85" y="112"/>
                  </a:cxn>
                  <a:cxn ang="0">
                    <a:pos x="96" y="102"/>
                  </a:cxn>
                  <a:cxn ang="0">
                    <a:pos x="91" y="76"/>
                  </a:cxn>
                  <a:cxn ang="0">
                    <a:pos x="66" y="57"/>
                  </a:cxn>
                  <a:cxn ang="0">
                    <a:pos x="46" y="57"/>
                  </a:cxn>
                  <a:cxn ang="0">
                    <a:pos x="39" y="0"/>
                  </a:cxn>
                  <a:cxn ang="0">
                    <a:pos x="0" y="1"/>
                  </a:cxn>
                </a:cxnLst>
                <a:rect l="0" t="0" r="r" b="b"/>
                <a:pathLst>
                  <a:path w="96" h="112">
                    <a:moveTo>
                      <a:pt x="0" y="1"/>
                    </a:moveTo>
                    <a:lnTo>
                      <a:pt x="0" y="58"/>
                    </a:lnTo>
                    <a:lnTo>
                      <a:pt x="37" y="103"/>
                    </a:lnTo>
                    <a:lnTo>
                      <a:pt x="85" y="112"/>
                    </a:lnTo>
                    <a:lnTo>
                      <a:pt x="96" y="102"/>
                    </a:lnTo>
                    <a:lnTo>
                      <a:pt x="91" y="76"/>
                    </a:lnTo>
                    <a:lnTo>
                      <a:pt x="66" y="57"/>
                    </a:lnTo>
                    <a:lnTo>
                      <a:pt x="46" y="57"/>
                    </a:lnTo>
                    <a:lnTo>
                      <a:pt x="39" y="0"/>
                    </a:lnTo>
                    <a:lnTo>
                      <a:pt x="0" y="1"/>
                    </a:lnTo>
                    <a:close/>
                  </a:path>
                </a:pathLst>
              </a:custGeom>
              <a:gradFill rotWithShape="1">
                <a:gsLst>
                  <a:gs pos="0">
                    <a:srgbClr val="F68E54"/>
                  </a:gs>
                  <a:gs pos="100000">
                    <a:srgbClr val="FABE9C"/>
                  </a:gs>
                </a:gsLst>
                <a:lin ang="0" scaled="1"/>
              </a:gradFill>
              <a:ln w="9525">
                <a:solidFill>
                  <a:srgbClr val="F69058"/>
                </a:solidFill>
                <a:round/>
                <a:headEnd/>
                <a:tailEnd/>
              </a:ln>
              <a:effectLst/>
            </p:spPr>
            <p:txBody>
              <a:bodyPr/>
              <a:lstStyle/>
              <a:p>
                <a:endParaRPr lang="en-US"/>
              </a:p>
            </p:txBody>
          </p:sp>
        </p:grpSp>
      </p:grpSp>
      <p:pic>
        <p:nvPicPr>
          <p:cNvPr id="11367" name="Picture 103"/>
          <p:cNvPicPr>
            <a:picLocks noChangeAspect="1" noChangeArrowheads="1"/>
          </p:cNvPicPr>
          <p:nvPr/>
        </p:nvPicPr>
        <p:blipFill>
          <a:blip r:embed="rId8" cstate="print"/>
          <a:srcRect/>
          <a:stretch>
            <a:fillRect/>
          </a:stretch>
        </p:blipFill>
        <p:spPr bwMode="auto">
          <a:xfrm>
            <a:off x="3344863" y="5053013"/>
            <a:ext cx="811212" cy="514350"/>
          </a:xfrm>
          <a:prstGeom prst="rect">
            <a:avLst/>
          </a:prstGeom>
          <a:noFill/>
        </p:spPr>
      </p:pic>
      <p:grpSp>
        <p:nvGrpSpPr>
          <p:cNvPr id="20" name="Group 104"/>
          <p:cNvGrpSpPr>
            <a:grpSpLocks/>
          </p:cNvGrpSpPr>
          <p:nvPr/>
        </p:nvGrpSpPr>
        <p:grpSpPr bwMode="auto">
          <a:xfrm>
            <a:off x="596900" y="1511300"/>
            <a:ext cx="1187450" cy="1336675"/>
            <a:chOff x="336" y="480"/>
            <a:chExt cx="768" cy="960"/>
          </a:xfrm>
        </p:grpSpPr>
        <p:grpSp>
          <p:nvGrpSpPr>
            <p:cNvPr id="21" name="Group 105"/>
            <p:cNvGrpSpPr>
              <a:grpSpLocks/>
            </p:cNvGrpSpPr>
            <p:nvPr/>
          </p:nvGrpSpPr>
          <p:grpSpPr bwMode="auto">
            <a:xfrm>
              <a:off x="336" y="480"/>
              <a:ext cx="768" cy="960"/>
              <a:chOff x="336" y="480"/>
              <a:chExt cx="768" cy="960"/>
            </a:xfrm>
          </p:grpSpPr>
          <p:sp>
            <p:nvSpPr>
              <p:cNvPr id="11370" name="Oval 106"/>
              <p:cNvSpPr>
                <a:spLocks noChangeArrowheads="1"/>
              </p:cNvSpPr>
              <p:nvPr/>
            </p:nvSpPr>
            <p:spPr bwMode="auto">
              <a:xfrm flipH="1">
                <a:off x="510" y="1098"/>
                <a:ext cx="24" cy="61"/>
              </a:xfrm>
              <a:prstGeom prst="ellipse">
                <a:avLst/>
              </a:prstGeom>
              <a:solidFill>
                <a:srgbClr val="DDDDDD"/>
              </a:solidFill>
              <a:ln w="9525">
                <a:noFill/>
                <a:round/>
                <a:headEnd/>
                <a:tailEnd/>
              </a:ln>
              <a:effectLst/>
              <a:scene3d>
                <a:camera prst="legacyPerspectiveTop">
                  <a:rot lat="21299999" lon="20699999" rev="0"/>
                </a:camera>
                <a:lightRig rig="legacyFlat2" dir="b"/>
              </a:scene3d>
              <a:sp3d extrusionH="227000" prstMaterial="legacyMetal">
                <a:bevelT w="13500" h="13500" prst="angle"/>
                <a:bevelB w="13500" h="13500" prst="angle"/>
                <a:extrusionClr>
                  <a:srgbClr val="DDDDDD"/>
                </a:extrusionClr>
              </a:sp3d>
            </p:spPr>
            <p:txBody>
              <a:bodyPr wrap="none" anchor="ctr">
                <a:flatTx/>
              </a:bodyPr>
              <a:lstStyle/>
              <a:p>
                <a:endParaRPr lang="en-US"/>
              </a:p>
            </p:txBody>
          </p:sp>
          <p:sp>
            <p:nvSpPr>
              <p:cNvPr id="11371" name="Oval 107"/>
              <p:cNvSpPr>
                <a:spLocks noChangeArrowheads="1"/>
              </p:cNvSpPr>
              <p:nvPr/>
            </p:nvSpPr>
            <p:spPr bwMode="auto">
              <a:xfrm>
                <a:off x="760" y="1098"/>
                <a:ext cx="25" cy="61"/>
              </a:xfrm>
              <a:prstGeom prst="ellipse">
                <a:avLst/>
              </a:prstGeom>
              <a:solidFill>
                <a:srgbClr val="DDDDDD"/>
              </a:solidFill>
              <a:ln w="9525">
                <a:noFill/>
                <a:round/>
                <a:headEnd/>
                <a:tailEnd/>
              </a:ln>
              <a:effectLst/>
              <a:scene3d>
                <a:camera prst="legacyPerspectiveTopRight">
                  <a:rot lat="21299999" lon="0" rev="0"/>
                </a:camera>
                <a:lightRig rig="legacyFlat4" dir="t"/>
              </a:scene3d>
              <a:sp3d extrusionH="430200" prstMaterial="legacyMetal">
                <a:bevelT w="13500" h="13500" prst="angle"/>
                <a:bevelB w="13500" h="13500" prst="angle"/>
                <a:extrusionClr>
                  <a:srgbClr val="DDDDDD"/>
                </a:extrusionClr>
              </a:sp3d>
            </p:spPr>
            <p:txBody>
              <a:bodyPr wrap="none" anchor="ctr">
                <a:flatTx/>
              </a:bodyPr>
              <a:lstStyle/>
              <a:p>
                <a:endParaRPr lang="en-US"/>
              </a:p>
            </p:txBody>
          </p:sp>
          <p:sp>
            <p:nvSpPr>
              <p:cNvPr id="11372" name="Oval 108"/>
              <p:cNvSpPr>
                <a:spLocks noChangeArrowheads="1"/>
              </p:cNvSpPr>
              <p:nvPr/>
            </p:nvSpPr>
            <p:spPr bwMode="auto">
              <a:xfrm rot="213656" flipH="1">
                <a:off x="507" y="1323"/>
                <a:ext cx="25" cy="62"/>
              </a:xfrm>
              <a:prstGeom prst="ellipse">
                <a:avLst/>
              </a:prstGeom>
              <a:solidFill>
                <a:srgbClr val="DDDDDD"/>
              </a:solidFill>
              <a:ln w="9525">
                <a:noFill/>
                <a:round/>
                <a:headEnd/>
                <a:tailEnd/>
              </a:ln>
              <a:effectLst/>
              <a:scene3d>
                <a:camera prst="legacyPerspectiveTop">
                  <a:rot lat="21299999" lon="20699999" rev="0"/>
                </a:camera>
                <a:lightRig rig="legacyFlat2" dir="b"/>
              </a:scene3d>
              <a:sp3d extrusionH="227000" prstMaterial="legacyMetal">
                <a:bevelT w="13500" h="13500" prst="angle"/>
                <a:bevelB w="13500" h="13500" prst="angle"/>
                <a:extrusionClr>
                  <a:srgbClr val="DDDDDD"/>
                </a:extrusionClr>
              </a:sp3d>
            </p:spPr>
            <p:txBody>
              <a:bodyPr wrap="none" anchor="ctr">
                <a:flatTx/>
              </a:bodyPr>
              <a:lstStyle/>
              <a:p>
                <a:endParaRPr lang="en-US"/>
              </a:p>
            </p:txBody>
          </p:sp>
          <p:sp>
            <p:nvSpPr>
              <p:cNvPr id="11373" name="Oval 109"/>
              <p:cNvSpPr>
                <a:spLocks noChangeArrowheads="1"/>
              </p:cNvSpPr>
              <p:nvPr/>
            </p:nvSpPr>
            <p:spPr bwMode="auto">
              <a:xfrm rot="-285818">
                <a:off x="762" y="1323"/>
                <a:ext cx="24" cy="62"/>
              </a:xfrm>
              <a:prstGeom prst="ellipse">
                <a:avLst/>
              </a:prstGeom>
              <a:solidFill>
                <a:srgbClr val="DDDDDD"/>
              </a:solidFill>
              <a:ln w="9525">
                <a:noFill/>
                <a:round/>
                <a:headEnd/>
                <a:tailEnd/>
              </a:ln>
              <a:effectLst/>
              <a:scene3d>
                <a:camera prst="legacyPerspectiveTopRight">
                  <a:rot lat="21299999" lon="0" rev="0"/>
                </a:camera>
                <a:lightRig rig="legacyFlat4" dir="t"/>
              </a:scene3d>
              <a:sp3d extrusionH="430200" prstMaterial="legacyMetal">
                <a:bevelT w="13500" h="13500" prst="angle"/>
                <a:bevelB w="13500" h="13500" prst="angle"/>
                <a:extrusionClr>
                  <a:srgbClr val="DDDDDD"/>
                </a:extrusionClr>
              </a:sp3d>
            </p:spPr>
            <p:txBody>
              <a:bodyPr wrap="none" anchor="ctr">
                <a:flatTx/>
              </a:bodyPr>
              <a:lstStyle/>
              <a:p>
                <a:endParaRPr lang="en-US"/>
              </a:p>
            </p:txBody>
          </p:sp>
          <p:sp>
            <p:nvSpPr>
              <p:cNvPr id="11374" name="Freeform 110"/>
              <p:cNvSpPr>
                <a:spLocks/>
              </p:cNvSpPr>
              <p:nvPr/>
            </p:nvSpPr>
            <p:spPr bwMode="auto">
              <a:xfrm>
                <a:off x="488" y="1120"/>
                <a:ext cx="48" cy="225"/>
              </a:xfrm>
              <a:custGeom>
                <a:avLst/>
                <a:gdLst/>
                <a:ahLst/>
                <a:cxnLst>
                  <a:cxn ang="0">
                    <a:pos x="94" y="24"/>
                  </a:cxn>
                  <a:cxn ang="0">
                    <a:pos x="94" y="36"/>
                  </a:cxn>
                  <a:cxn ang="0">
                    <a:pos x="82" y="61"/>
                  </a:cxn>
                  <a:cxn ang="0">
                    <a:pos x="70" y="69"/>
                  </a:cxn>
                  <a:cxn ang="0">
                    <a:pos x="60" y="64"/>
                  </a:cxn>
                  <a:cxn ang="0">
                    <a:pos x="49" y="48"/>
                  </a:cxn>
                  <a:cxn ang="0">
                    <a:pos x="45" y="33"/>
                  </a:cxn>
                  <a:cxn ang="0">
                    <a:pos x="45" y="19"/>
                  </a:cxn>
                  <a:cxn ang="0">
                    <a:pos x="4" y="0"/>
                  </a:cxn>
                  <a:cxn ang="0">
                    <a:pos x="0" y="407"/>
                  </a:cxn>
                  <a:cxn ang="0">
                    <a:pos x="2" y="424"/>
                  </a:cxn>
                  <a:cxn ang="0">
                    <a:pos x="9" y="434"/>
                  </a:cxn>
                  <a:cxn ang="0">
                    <a:pos x="23" y="437"/>
                  </a:cxn>
                  <a:cxn ang="0">
                    <a:pos x="38" y="433"/>
                  </a:cxn>
                  <a:cxn ang="0">
                    <a:pos x="45" y="421"/>
                  </a:cxn>
                  <a:cxn ang="0">
                    <a:pos x="50" y="409"/>
                  </a:cxn>
                  <a:cxn ang="0">
                    <a:pos x="53" y="397"/>
                  </a:cxn>
                  <a:cxn ang="0">
                    <a:pos x="65" y="391"/>
                  </a:cxn>
                  <a:cxn ang="0">
                    <a:pos x="77" y="395"/>
                  </a:cxn>
                  <a:cxn ang="0">
                    <a:pos x="81" y="406"/>
                  </a:cxn>
                  <a:cxn ang="0">
                    <a:pos x="94" y="24"/>
                  </a:cxn>
                </a:cxnLst>
                <a:rect l="0" t="0" r="r" b="b"/>
                <a:pathLst>
                  <a:path w="94" h="437">
                    <a:moveTo>
                      <a:pt x="94" y="24"/>
                    </a:moveTo>
                    <a:cubicBezTo>
                      <a:pt x="93" y="36"/>
                      <a:pt x="89" y="36"/>
                      <a:pt x="94" y="36"/>
                    </a:cubicBezTo>
                    <a:lnTo>
                      <a:pt x="82" y="61"/>
                    </a:lnTo>
                    <a:lnTo>
                      <a:pt x="70" y="69"/>
                    </a:lnTo>
                    <a:lnTo>
                      <a:pt x="60" y="64"/>
                    </a:lnTo>
                    <a:lnTo>
                      <a:pt x="49" y="48"/>
                    </a:lnTo>
                    <a:lnTo>
                      <a:pt x="45" y="33"/>
                    </a:lnTo>
                    <a:lnTo>
                      <a:pt x="45" y="19"/>
                    </a:lnTo>
                    <a:lnTo>
                      <a:pt x="4" y="0"/>
                    </a:lnTo>
                    <a:lnTo>
                      <a:pt x="0" y="407"/>
                    </a:lnTo>
                    <a:lnTo>
                      <a:pt x="2" y="424"/>
                    </a:lnTo>
                    <a:lnTo>
                      <a:pt x="9" y="434"/>
                    </a:lnTo>
                    <a:lnTo>
                      <a:pt x="23" y="437"/>
                    </a:lnTo>
                    <a:lnTo>
                      <a:pt x="38" y="433"/>
                    </a:lnTo>
                    <a:lnTo>
                      <a:pt x="45" y="421"/>
                    </a:lnTo>
                    <a:lnTo>
                      <a:pt x="50" y="409"/>
                    </a:lnTo>
                    <a:cubicBezTo>
                      <a:pt x="51" y="405"/>
                      <a:pt x="50" y="400"/>
                      <a:pt x="53" y="397"/>
                    </a:cubicBezTo>
                    <a:cubicBezTo>
                      <a:pt x="56" y="394"/>
                      <a:pt x="61" y="391"/>
                      <a:pt x="65" y="391"/>
                    </a:cubicBezTo>
                    <a:cubicBezTo>
                      <a:pt x="69" y="391"/>
                      <a:pt x="74" y="393"/>
                      <a:pt x="77" y="395"/>
                    </a:cubicBezTo>
                    <a:lnTo>
                      <a:pt x="81" y="406"/>
                    </a:lnTo>
                    <a:lnTo>
                      <a:pt x="94" y="24"/>
                    </a:lnTo>
                    <a:close/>
                  </a:path>
                </a:pathLst>
              </a:custGeom>
              <a:gradFill rotWithShape="1">
                <a:gsLst>
                  <a:gs pos="0">
                    <a:srgbClr val="C0C0C0"/>
                  </a:gs>
                  <a:gs pos="50000">
                    <a:schemeClr val="bg2"/>
                  </a:gs>
                  <a:gs pos="100000">
                    <a:srgbClr val="C0C0C0"/>
                  </a:gs>
                </a:gsLst>
                <a:lin ang="0" scaled="1"/>
              </a:gradFill>
              <a:ln w="9525">
                <a:solidFill>
                  <a:srgbClr val="C0C0C0"/>
                </a:solidFill>
                <a:round/>
                <a:headEnd/>
                <a:tailEnd/>
              </a:ln>
              <a:effectLst/>
            </p:spPr>
            <p:txBody>
              <a:bodyPr/>
              <a:lstStyle/>
              <a:p>
                <a:endParaRPr lang="en-US"/>
              </a:p>
            </p:txBody>
          </p:sp>
          <p:sp>
            <p:nvSpPr>
              <p:cNvPr id="11375" name="Freeform 111"/>
              <p:cNvSpPr>
                <a:spLocks/>
              </p:cNvSpPr>
              <p:nvPr/>
            </p:nvSpPr>
            <p:spPr bwMode="auto">
              <a:xfrm>
                <a:off x="759" y="1119"/>
                <a:ext cx="45" cy="224"/>
              </a:xfrm>
              <a:custGeom>
                <a:avLst/>
                <a:gdLst/>
                <a:ahLst/>
                <a:cxnLst>
                  <a:cxn ang="0">
                    <a:pos x="0" y="24"/>
                  </a:cxn>
                  <a:cxn ang="0">
                    <a:pos x="0" y="36"/>
                  </a:cxn>
                  <a:cxn ang="0">
                    <a:pos x="12" y="61"/>
                  </a:cxn>
                  <a:cxn ang="0">
                    <a:pos x="24" y="69"/>
                  </a:cxn>
                  <a:cxn ang="0">
                    <a:pos x="34" y="64"/>
                  </a:cxn>
                  <a:cxn ang="0">
                    <a:pos x="45" y="48"/>
                  </a:cxn>
                  <a:cxn ang="0">
                    <a:pos x="49" y="33"/>
                  </a:cxn>
                  <a:cxn ang="0">
                    <a:pos x="49" y="19"/>
                  </a:cxn>
                  <a:cxn ang="0">
                    <a:pos x="90" y="0"/>
                  </a:cxn>
                  <a:cxn ang="0">
                    <a:pos x="90" y="409"/>
                  </a:cxn>
                  <a:cxn ang="0">
                    <a:pos x="88" y="425"/>
                  </a:cxn>
                  <a:cxn ang="0">
                    <a:pos x="81" y="431"/>
                  </a:cxn>
                  <a:cxn ang="0">
                    <a:pos x="69" y="435"/>
                  </a:cxn>
                  <a:cxn ang="0">
                    <a:pos x="56" y="433"/>
                  </a:cxn>
                  <a:cxn ang="0">
                    <a:pos x="49" y="421"/>
                  </a:cxn>
                  <a:cxn ang="0">
                    <a:pos x="44" y="409"/>
                  </a:cxn>
                  <a:cxn ang="0">
                    <a:pos x="41" y="397"/>
                  </a:cxn>
                  <a:cxn ang="0">
                    <a:pos x="29" y="391"/>
                  </a:cxn>
                  <a:cxn ang="0">
                    <a:pos x="17" y="395"/>
                  </a:cxn>
                  <a:cxn ang="0">
                    <a:pos x="13" y="406"/>
                  </a:cxn>
                  <a:cxn ang="0">
                    <a:pos x="0" y="24"/>
                  </a:cxn>
                </a:cxnLst>
                <a:rect l="0" t="0" r="r" b="b"/>
                <a:pathLst>
                  <a:path w="90" h="435">
                    <a:moveTo>
                      <a:pt x="0" y="24"/>
                    </a:moveTo>
                    <a:cubicBezTo>
                      <a:pt x="1" y="36"/>
                      <a:pt x="5" y="36"/>
                      <a:pt x="0" y="36"/>
                    </a:cubicBezTo>
                    <a:lnTo>
                      <a:pt x="12" y="61"/>
                    </a:lnTo>
                    <a:lnTo>
                      <a:pt x="24" y="69"/>
                    </a:lnTo>
                    <a:lnTo>
                      <a:pt x="34" y="64"/>
                    </a:lnTo>
                    <a:lnTo>
                      <a:pt x="45" y="48"/>
                    </a:lnTo>
                    <a:lnTo>
                      <a:pt x="49" y="33"/>
                    </a:lnTo>
                    <a:lnTo>
                      <a:pt x="49" y="19"/>
                    </a:lnTo>
                    <a:lnTo>
                      <a:pt x="90" y="0"/>
                    </a:lnTo>
                    <a:lnTo>
                      <a:pt x="90" y="409"/>
                    </a:lnTo>
                    <a:lnTo>
                      <a:pt x="88" y="425"/>
                    </a:lnTo>
                    <a:lnTo>
                      <a:pt x="81" y="431"/>
                    </a:lnTo>
                    <a:lnTo>
                      <a:pt x="69" y="435"/>
                    </a:lnTo>
                    <a:lnTo>
                      <a:pt x="56" y="433"/>
                    </a:lnTo>
                    <a:lnTo>
                      <a:pt x="49" y="421"/>
                    </a:lnTo>
                    <a:lnTo>
                      <a:pt x="44" y="409"/>
                    </a:lnTo>
                    <a:cubicBezTo>
                      <a:pt x="43" y="405"/>
                      <a:pt x="44" y="400"/>
                      <a:pt x="41" y="397"/>
                    </a:cubicBezTo>
                    <a:cubicBezTo>
                      <a:pt x="38" y="394"/>
                      <a:pt x="33" y="391"/>
                      <a:pt x="29" y="391"/>
                    </a:cubicBezTo>
                    <a:cubicBezTo>
                      <a:pt x="25" y="391"/>
                      <a:pt x="20" y="393"/>
                      <a:pt x="17" y="395"/>
                    </a:cubicBezTo>
                    <a:lnTo>
                      <a:pt x="13" y="406"/>
                    </a:lnTo>
                    <a:lnTo>
                      <a:pt x="0" y="24"/>
                    </a:lnTo>
                    <a:close/>
                  </a:path>
                </a:pathLst>
              </a:custGeom>
              <a:gradFill rotWithShape="1">
                <a:gsLst>
                  <a:gs pos="0">
                    <a:srgbClr val="C0C0C0"/>
                  </a:gs>
                  <a:gs pos="50000">
                    <a:schemeClr val="bg2"/>
                  </a:gs>
                  <a:gs pos="100000">
                    <a:srgbClr val="C0C0C0"/>
                  </a:gs>
                </a:gsLst>
                <a:lin ang="0" scaled="1"/>
              </a:gradFill>
              <a:ln w="9525">
                <a:solidFill>
                  <a:srgbClr val="C0C0C0"/>
                </a:solidFill>
                <a:round/>
                <a:headEnd/>
                <a:tailEnd/>
              </a:ln>
              <a:effectLst/>
            </p:spPr>
            <p:txBody>
              <a:bodyPr/>
              <a:lstStyle/>
              <a:p>
                <a:endParaRPr lang="en-US"/>
              </a:p>
            </p:txBody>
          </p:sp>
          <p:sp>
            <p:nvSpPr>
              <p:cNvPr id="11376" name="Freeform 112"/>
              <p:cNvSpPr>
                <a:spLocks/>
              </p:cNvSpPr>
              <p:nvPr/>
            </p:nvSpPr>
            <p:spPr bwMode="auto">
              <a:xfrm>
                <a:off x="750" y="1355"/>
                <a:ext cx="123" cy="84"/>
              </a:xfrm>
              <a:custGeom>
                <a:avLst/>
                <a:gdLst/>
                <a:ahLst/>
                <a:cxnLst>
                  <a:cxn ang="0">
                    <a:pos x="21" y="6"/>
                  </a:cxn>
                  <a:cxn ang="0">
                    <a:pos x="21" y="18"/>
                  </a:cxn>
                  <a:cxn ang="0">
                    <a:pos x="30" y="36"/>
                  </a:cxn>
                  <a:cxn ang="0">
                    <a:pos x="39" y="45"/>
                  </a:cxn>
                  <a:cxn ang="0">
                    <a:pos x="57" y="45"/>
                  </a:cxn>
                  <a:cxn ang="0">
                    <a:pos x="66" y="30"/>
                  </a:cxn>
                  <a:cxn ang="0">
                    <a:pos x="68" y="18"/>
                  </a:cxn>
                  <a:cxn ang="0">
                    <a:pos x="108" y="0"/>
                  </a:cxn>
                  <a:cxn ang="0">
                    <a:pos x="123" y="24"/>
                  </a:cxn>
                  <a:cxn ang="0">
                    <a:pos x="215" y="55"/>
                  </a:cxn>
                  <a:cxn ang="0">
                    <a:pos x="239" y="84"/>
                  </a:cxn>
                  <a:cxn ang="0">
                    <a:pos x="173" y="126"/>
                  </a:cxn>
                  <a:cxn ang="0">
                    <a:pos x="123" y="130"/>
                  </a:cxn>
                  <a:cxn ang="0">
                    <a:pos x="0" y="66"/>
                  </a:cxn>
                  <a:cxn ang="0">
                    <a:pos x="0" y="30"/>
                  </a:cxn>
                  <a:cxn ang="0">
                    <a:pos x="21" y="6"/>
                  </a:cxn>
                </a:cxnLst>
                <a:rect l="0" t="0" r="r" b="b"/>
                <a:pathLst>
                  <a:path w="239" h="130">
                    <a:moveTo>
                      <a:pt x="21" y="6"/>
                    </a:moveTo>
                    <a:cubicBezTo>
                      <a:pt x="21" y="10"/>
                      <a:pt x="21" y="14"/>
                      <a:pt x="21" y="18"/>
                    </a:cubicBezTo>
                    <a:lnTo>
                      <a:pt x="30" y="36"/>
                    </a:lnTo>
                    <a:lnTo>
                      <a:pt x="39" y="45"/>
                    </a:lnTo>
                    <a:lnTo>
                      <a:pt x="57" y="45"/>
                    </a:lnTo>
                    <a:lnTo>
                      <a:pt x="66" y="30"/>
                    </a:lnTo>
                    <a:lnTo>
                      <a:pt x="68" y="18"/>
                    </a:lnTo>
                    <a:lnTo>
                      <a:pt x="108" y="0"/>
                    </a:lnTo>
                    <a:lnTo>
                      <a:pt x="123" y="24"/>
                    </a:lnTo>
                    <a:lnTo>
                      <a:pt x="215" y="55"/>
                    </a:lnTo>
                    <a:lnTo>
                      <a:pt x="239" y="84"/>
                    </a:lnTo>
                    <a:lnTo>
                      <a:pt x="173" y="126"/>
                    </a:lnTo>
                    <a:lnTo>
                      <a:pt x="123" y="130"/>
                    </a:lnTo>
                    <a:lnTo>
                      <a:pt x="0" y="66"/>
                    </a:lnTo>
                    <a:lnTo>
                      <a:pt x="0" y="30"/>
                    </a:lnTo>
                    <a:lnTo>
                      <a:pt x="21" y="6"/>
                    </a:lnTo>
                    <a:close/>
                  </a:path>
                </a:pathLst>
              </a:custGeom>
              <a:gradFill rotWithShape="1">
                <a:gsLst>
                  <a:gs pos="0">
                    <a:srgbClr val="C0C0C0"/>
                  </a:gs>
                  <a:gs pos="100000">
                    <a:schemeClr val="bg2"/>
                  </a:gs>
                </a:gsLst>
                <a:lin ang="5400000" scaled="1"/>
              </a:gradFill>
              <a:ln w="9525">
                <a:solidFill>
                  <a:srgbClr val="C0C0C0"/>
                </a:solidFill>
                <a:round/>
                <a:headEnd/>
                <a:tailEnd/>
              </a:ln>
              <a:effectLst/>
            </p:spPr>
            <p:txBody>
              <a:bodyPr/>
              <a:lstStyle/>
              <a:p>
                <a:endParaRPr lang="en-US"/>
              </a:p>
            </p:txBody>
          </p:sp>
          <p:sp>
            <p:nvSpPr>
              <p:cNvPr id="11377" name="Freeform 113"/>
              <p:cNvSpPr>
                <a:spLocks/>
              </p:cNvSpPr>
              <p:nvPr/>
            </p:nvSpPr>
            <p:spPr bwMode="auto">
              <a:xfrm flipH="1">
                <a:off x="422" y="1356"/>
                <a:ext cx="121" cy="84"/>
              </a:xfrm>
              <a:custGeom>
                <a:avLst/>
                <a:gdLst/>
                <a:ahLst/>
                <a:cxnLst>
                  <a:cxn ang="0">
                    <a:pos x="21" y="6"/>
                  </a:cxn>
                  <a:cxn ang="0">
                    <a:pos x="21" y="18"/>
                  </a:cxn>
                  <a:cxn ang="0">
                    <a:pos x="30" y="36"/>
                  </a:cxn>
                  <a:cxn ang="0">
                    <a:pos x="39" y="45"/>
                  </a:cxn>
                  <a:cxn ang="0">
                    <a:pos x="57" y="45"/>
                  </a:cxn>
                  <a:cxn ang="0">
                    <a:pos x="66" y="30"/>
                  </a:cxn>
                  <a:cxn ang="0">
                    <a:pos x="68" y="18"/>
                  </a:cxn>
                  <a:cxn ang="0">
                    <a:pos x="108" y="0"/>
                  </a:cxn>
                  <a:cxn ang="0">
                    <a:pos x="123" y="24"/>
                  </a:cxn>
                  <a:cxn ang="0">
                    <a:pos x="215" y="55"/>
                  </a:cxn>
                  <a:cxn ang="0">
                    <a:pos x="239" y="84"/>
                  </a:cxn>
                  <a:cxn ang="0">
                    <a:pos x="173" y="126"/>
                  </a:cxn>
                  <a:cxn ang="0">
                    <a:pos x="123" y="130"/>
                  </a:cxn>
                  <a:cxn ang="0">
                    <a:pos x="0" y="66"/>
                  </a:cxn>
                  <a:cxn ang="0">
                    <a:pos x="0" y="30"/>
                  </a:cxn>
                  <a:cxn ang="0">
                    <a:pos x="21" y="6"/>
                  </a:cxn>
                </a:cxnLst>
                <a:rect l="0" t="0" r="r" b="b"/>
                <a:pathLst>
                  <a:path w="239" h="130">
                    <a:moveTo>
                      <a:pt x="21" y="6"/>
                    </a:moveTo>
                    <a:cubicBezTo>
                      <a:pt x="21" y="10"/>
                      <a:pt x="21" y="14"/>
                      <a:pt x="21" y="18"/>
                    </a:cubicBezTo>
                    <a:lnTo>
                      <a:pt x="30" y="36"/>
                    </a:lnTo>
                    <a:lnTo>
                      <a:pt x="39" y="45"/>
                    </a:lnTo>
                    <a:lnTo>
                      <a:pt x="57" y="45"/>
                    </a:lnTo>
                    <a:lnTo>
                      <a:pt x="66" y="30"/>
                    </a:lnTo>
                    <a:lnTo>
                      <a:pt x="68" y="18"/>
                    </a:lnTo>
                    <a:lnTo>
                      <a:pt x="108" y="0"/>
                    </a:lnTo>
                    <a:lnTo>
                      <a:pt x="123" y="24"/>
                    </a:lnTo>
                    <a:lnTo>
                      <a:pt x="215" y="55"/>
                    </a:lnTo>
                    <a:lnTo>
                      <a:pt x="239" y="84"/>
                    </a:lnTo>
                    <a:lnTo>
                      <a:pt x="173" y="126"/>
                    </a:lnTo>
                    <a:lnTo>
                      <a:pt x="123" y="130"/>
                    </a:lnTo>
                    <a:lnTo>
                      <a:pt x="0" y="66"/>
                    </a:lnTo>
                    <a:lnTo>
                      <a:pt x="0" y="30"/>
                    </a:lnTo>
                    <a:lnTo>
                      <a:pt x="21" y="6"/>
                    </a:lnTo>
                    <a:close/>
                  </a:path>
                </a:pathLst>
              </a:custGeom>
              <a:gradFill rotWithShape="1">
                <a:gsLst>
                  <a:gs pos="0">
                    <a:srgbClr val="C0C0C0"/>
                  </a:gs>
                  <a:gs pos="100000">
                    <a:schemeClr val="bg2"/>
                  </a:gs>
                </a:gsLst>
                <a:lin ang="5400000" scaled="1"/>
              </a:gradFill>
              <a:ln w="9525">
                <a:solidFill>
                  <a:srgbClr val="C0C0C0"/>
                </a:solidFill>
                <a:round/>
                <a:headEnd/>
                <a:tailEnd/>
              </a:ln>
              <a:effectLst/>
            </p:spPr>
            <p:txBody>
              <a:bodyPr/>
              <a:lstStyle/>
              <a:p>
                <a:endParaRPr lang="en-US"/>
              </a:p>
            </p:txBody>
          </p:sp>
          <p:sp>
            <p:nvSpPr>
              <p:cNvPr id="11378" name="Oval 114"/>
              <p:cNvSpPr>
                <a:spLocks noChangeArrowheads="1"/>
              </p:cNvSpPr>
              <p:nvPr/>
            </p:nvSpPr>
            <p:spPr bwMode="auto">
              <a:xfrm rot="1911552" flipH="1">
                <a:off x="592" y="954"/>
                <a:ext cx="25" cy="62"/>
              </a:xfrm>
              <a:prstGeom prst="ellipse">
                <a:avLst/>
              </a:prstGeom>
              <a:solidFill>
                <a:srgbClr val="DDDDDD"/>
              </a:solidFill>
              <a:ln w="9525">
                <a:noFill/>
                <a:round/>
                <a:headEnd/>
                <a:tailEnd/>
              </a:ln>
              <a:effectLst/>
              <a:scene3d>
                <a:camera prst="legacyPerspectiveTop">
                  <a:rot lat="0" lon="20699999" rev="0"/>
                </a:camera>
                <a:lightRig rig="legacyFlat2" dir="b"/>
              </a:scene3d>
              <a:sp3d extrusionH="227000" prstMaterial="legacyMetal">
                <a:bevelT w="13500" h="13500" prst="angle"/>
                <a:bevelB w="13500" h="13500" prst="angle"/>
                <a:extrusionClr>
                  <a:srgbClr val="DDDDDD"/>
                </a:extrusionClr>
              </a:sp3d>
            </p:spPr>
            <p:txBody>
              <a:bodyPr wrap="none" anchor="ctr">
                <a:flatTx/>
              </a:bodyPr>
              <a:lstStyle/>
              <a:p>
                <a:endParaRPr lang="en-US"/>
              </a:p>
            </p:txBody>
          </p:sp>
          <p:sp>
            <p:nvSpPr>
              <p:cNvPr id="11379" name="Oval 115"/>
              <p:cNvSpPr>
                <a:spLocks noChangeArrowheads="1"/>
              </p:cNvSpPr>
              <p:nvPr/>
            </p:nvSpPr>
            <p:spPr bwMode="auto">
              <a:xfrm rot="-1945264">
                <a:off x="681" y="958"/>
                <a:ext cx="25" cy="52"/>
              </a:xfrm>
              <a:prstGeom prst="ellipse">
                <a:avLst/>
              </a:prstGeom>
              <a:solidFill>
                <a:srgbClr val="DDDDDD"/>
              </a:solidFill>
              <a:ln w="9525">
                <a:noFill/>
                <a:round/>
                <a:headEnd/>
                <a:tailEnd/>
              </a:ln>
              <a:effectLst/>
              <a:scene3d>
                <a:camera prst="legacyPerspectiveTopRight"/>
                <a:lightRig rig="legacyFlat4" dir="t"/>
              </a:scene3d>
              <a:sp3d extrusionH="430200" prstMaterial="legacyMetal">
                <a:bevelT w="13500" h="13500" prst="angle"/>
                <a:bevelB w="13500" h="13500" prst="angle"/>
                <a:extrusionClr>
                  <a:srgbClr val="DDDDDD"/>
                </a:extrusionClr>
              </a:sp3d>
            </p:spPr>
            <p:txBody>
              <a:bodyPr wrap="none" anchor="ctr">
                <a:flatTx/>
              </a:bodyPr>
              <a:lstStyle/>
              <a:p>
                <a:endParaRPr lang="en-US"/>
              </a:p>
            </p:txBody>
          </p:sp>
          <p:sp>
            <p:nvSpPr>
              <p:cNvPr id="11380" name="Freeform 116"/>
              <p:cNvSpPr>
                <a:spLocks/>
              </p:cNvSpPr>
              <p:nvPr/>
            </p:nvSpPr>
            <p:spPr bwMode="auto">
              <a:xfrm>
                <a:off x="493" y="977"/>
                <a:ext cx="119" cy="140"/>
              </a:xfrm>
              <a:custGeom>
                <a:avLst/>
                <a:gdLst/>
                <a:ahLst/>
                <a:cxnLst>
                  <a:cxn ang="0">
                    <a:pos x="231" y="62"/>
                  </a:cxn>
                  <a:cxn ang="0">
                    <a:pos x="227" y="70"/>
                  </a:cxn>
                  <a:cxn ang="0">
                    <a:pos x="206" y="82"/>
                  </a:cxn>
                  <a:cxn ang="0">
                    <a:pos x="192" y="81"/>
                  </a:cxn>
                  <a:cxn ang="0">
                    <a:pos x="184" y="73"/>
                  </a:cxn>
                  <a:cxn ang="0">
                    <a:pos x="178" y="56"/>
                  </a:cxn>
                  <a:cxn ang="0">
                    <a:pos x="180" y="44"/>
                  </a:cxn>
                  <a:cxn ang="0">
                    <a:pos x="185" y="34"/>
                  </a:cxn>
                  <a:cxn ang="0">
                    <a:pos x="151" y="0"/>
                  </a:cxn>
                  <a:cxn ang="0">
                    <a:pos x="4" y="287"/>
                  </a:cxn>
                  <a:cxn ang="0">
                    <a:pos x="0" y="299"/>
                  </a:cxn>
                  <a:cxn ang="0">
                    <a:pos x="5" y="307"/>
                  </a:cxn>
                  <a:cxn ang="0">
                    <a:pos x="15" y="316"/>
                  </a:cxn>
                  <a:cxn ang="0">
                    <a:pos x="29" y="320"/>
                  </a:cxn>
                  <a:cxn ang="0">
                    <a:pos x="40" y="316"/>
                  </a:cxn>
                  <a:cxn ang="0">
                    <a:pos x="50" y="310"/>
                  </a:cxn>
                  <a:cxn ang="0">
                    <a:pos x="57" y="303"/>
                  </a:cxn>
                  <a:cxn ang="0">
                    <a:pos x="70" y="305"/>
                  </a:cxn>
                  <a:cxn ang="0">
                    <a:pos x="81" y="313"/>
                  </a:cxn>
                  <a:cxn ang="0">
                    <a:pos x="84" y="324"/>
                  </a:cxn>
                  <a:cxn ang="0">
                    <a:pos x="231" y="62"/>
                  </a:cxn>
                </a:cxnLst>
                <a:rect l="0" t="0" r="r" b="b"/>
                <a:pathLst>
                  <a:path w="231" h="324">
                    <a:moveTo>
                      <a:pt x="231" y="62"/>
                    </a:moveTo>
                    <a:cubicBezTo>
                      <a:pt x="226" y="70"/>
                      <a:pt x="221" y="67"/>
                      <a:pt x="227" y="70"/>
                    </a:cubicBezTo>
                    <a:lnTo>
                      <a:pt x="206" y="82"/>
                    </a:lnTo>
                    <a:lnTo>
                      <a:pt x="192" y="81"/>
                    </a:lnTo>
                    <a:lnTo>
                      <a:pt x="184" y="73"/>
                    </a:lnTo>
                    <a:lnTo>
                      <a:pt x="178" y="56"/>
                    </a:lnTo>
                    <a:lnTo>
                      <a:pt x="180" y="44"/>
                    </a:lnTo>
                    <a:lnTo>
                      <a:pt x="185" y="34"/>
                    </a:lnTo>
                    <a:lnTo>
                      <a:pt x="151" y="0"/>
                    </a:lnTo>
                    <a:lnTo>
                      <a:pt x="4" y="287"/>
                    </a:lnTo>
                    <a:lnTo>
                      <a:pt x="0" y="299"/>
                    </a:lnTo>
                    <a:lnTo>
                      <a:pt x="5" y="307"/>
                    </a:lnTo>
                    <a:lnTo>
                      <a:pt x="15" y="316"/>
                    </a:lnTo>
                    <a:lnTo>
                      <a:pt x="29" y="320"/>
                    </a:lnTo>
                    <a:lnTo>
                      <a:pt x="40" y="316"/>
                    </a:lnTo>
                    <a:lnTo>
                      <a:pt x="50" y="310"/>
                    </a:lnTo>
                    <a:cubicBezTo>
                      <a:pt x="52" y="308"/>
                      <a:pt x="53" y="304"/>
                      <a:pt x="57" y="303"/>
                    </a:cubicBezTo>
                    <a:cubicBezTo>
                      <a:pt x="60" y="303"/>
                      <a:pt x="67" y="303"/>
                      <a:pt x="70" y="305"/>
                    </a:cubicBezTo>
                    <a:cubicBezTo>
                      <a:pt x="74" y="307"/>
                      <a:pt x="79" y="310"/>
                      <a:pt x="81" y="313"/>
                    </a:cubicBezTo>
                    <a:lnTo>
                      <a:pt x="84" y="324"/>
                    </a:lnTo>
                    <a:lnTo>
                      <a:pt x="231" y="62"/>
                    </a:lnTo>
                    <a:close/>
                  </a:path>
                </a:pathLst>
              </a:custGeom>
              <a:gradFill rotWithShape="1">
                <a:gsLst>
                  <a:gs pos="0">
                    <a:srgbClr val="C0C0C0"/>
                  </a:gs>
                  <a:gs pos="50000">
                    <a:schemeClr val="bg2"/>
                  </a:gs>
                  <a:gs pos="100000">
                    <a:srgbClr val="C0C0C0"/>
                  </a:gs>
                </a:gsLst>
                <a:lin ang="0" scaled="1"/>
              </a:gradFill>
              <a:ln w="9525">
                <a:solidFill>
                  <a:srgbClr val="C0C0C0"/>
                </a:solidFill>
                <a:round/>
                <a:headEnd/>
                <a:tailEnd/>
              </a:ln>
              <a:effectLst/>
            </p:spPr>
            <p:txBody>
              <a:bodyPr/>
              <a:lstStyle/>
              <a:p>
                <a:endParaRPr lang="en-US"/>
              </a:p>
            </p:txBody>
          </p:sp>
          <p:sp>
            <p:nvSpPr>
              <p:cNvPr id="11381" name="Freeform 117"/>
              <p:cNvSpPr>
                <a:spLocks/>
              </p:cNvSpPr>
              <p:nvPr/>
            </p:nvSpPr>
            <p:spPr bwMode="auto">
              <a:xfrm>
                <a:off x="685" y="974"/>
                <a:ext cx="119" cy="139"/>
              </a:xfrm>
              <a:custGeom>
                <a:avLst/>
                <a:gdLst/>
                <a:ahLst/>
                <a:cxnLst>
                  <a:cxn ang="0">
                    <a:pos x="0" y="62"/>
                  </a:cxn>
                  <a:cxn ang="0">
                    <a:pos x="4" y="70"/>
                  </a:cxn>
                  <a:cxn ang="0">
                    <a:pos x="25" y="82"/>
                  </a:cxn>
                  <a:cxn ang="0">
                    <a:pos x="39" y="81"/>
                  </a:cxn>
                  <a:cxn ang="0">
                    <a:pos x="47" y="73"/>
                  </a:cxn>
                  <a:cxn ang="0">
                    <a:pos x="53" y="56"/>
                  </a:cxn>
                  <a:cxn ang="0">
                    <a:pos x="51" y="44"/>
                  </a:cxn>
                  <a:cxn ang="0">
                    <a:pos x="46" y="34"/>
                  </a:cxn>
                  <a:cxn ang="0">
                    <a:pos x="80" y="0"/>
                  </a:cxn>
                  <a:cxn ang="0">
                    <a:pos x="227" y="287"/>
                  </a:cxn>
                  <a:cxn ang="0">
                    <a:pos x="231" y="299"/>
                  </a:cxn>
                  <a:cxn ang="0">
                    <a:pos x="226" y="307"/>
                  </a:cxn>
                  <a:cxn ang="0">
                    <a:pos x="216" y="316"/>
                  </a:cxn>
                  <a:cxn ang="0">
                    <a:pos x="202" y="320"/>
                  </a:cxn>
                  <a:cxn ang="0">
                    <a:pos x="191" y="316"/>
                  </a:cxn>
                  <a:cxn ang="0">
                    <a:pos x="181" y="310"/>
                  </a:cxn>
                  <a:cxn ang="0">
                    <a:pos x="174" y="303"/>
                  </a:cxn>
                  <a:cxn ang="0">
                    <a:pos x="161" y="305"/>
                  </a:cxn>
                  <a:cxn ang="0">
                    <a:pos x="150" y="313"/>
                  </a:cxn>
                  <a:cxn ang="0">
                    <a:pos x="145" y="321"/>
                  </a:cxn>
                  <a:cxn ang="0">
                    <a:pos x="0" y="62"/>
                  </a:cxn>
                </a:cxnLst>
                <a:rect l="0" t="0" r="r" b="b"/>
                <a:pathLst>
                  <a:path w="231" h="321">
                    <a:moveTo>
                      <a:pt x="0" y="62"/>
                    </a:moveTo>
                    <a:cubicBezTo>
                      <a:pt x="5" y="70"/>
                      <a:pt x="10" y="67"/>
                      <a:pt x="4" y="70"/>
                    </a:cubicBezTo>
                    <a:lnTo>
                      <a:pt x="25" y="82"/>
                    </a:lnTo>
                    <a:lnTo>
                      <a:pt x="39" y="81"/>
                    </a:lnTo>
                    <a:lnTo>
                      <a:pt x="47" y="73"/>
                    </a:lnTo>
                    <a:lnTo>
                      <a:pt x="53" y="56"/>
                    </a:lnTo>
                    <a:lnTo>
                      <a:pt x="51" y="44"/>
                    </a:lnTo>
                    <a:lnTo>
                      <a:pt x="46" y="34"/>
                    </a:lnTo>
                    <a:lnTo>
                      <a:pt x="80" y="0"/>
                    </a:lnTo>
                    <a:lnTo>
                      <a:pt x="227" y="287"/>
                    </a:lnTo>
                    <a:lnTo>
                      <a:pt x="231" y="299"/>
                    </a:lnTo>
                    <a:lnTo>
                      <a:pt x="226" y="307"/>
                    </a:lnTo>
                    <a:lnTo>
                      <a:pt x="216" y="316"/>
                    </a:lnTo>
                    <a:lnTo>
                      <a:pt x="202" y="320"/>
                    </a:lnTo>
                    <a:lnTo>
                      <a:pt x="191" y="316"/>
                    </a:lnTo>
                    <a:lnTo>
                      <a:pt x="181" y="310"/>
                    </a:lnTo>
                    <a:cubicBezTo>
                      <a:pt x="179" y="308"/>
                      <a:pt x="178" y="304"/>
                      <a:pt x="174" y="303"/>
                    </a:cubicBezTo>
                    <a:cubicBezTo>
                      <a:pt x="171" y="303"/>
                      <a:pt x="164" y="303"/>
                      <a:pt x="161" y="305"/>
                    </a:cubicBezTo>
                    <a:cubicBezTo>
                      <a:pt x="157" y="307"/>
                      <a:pt x="153" y="310"/>
                      <a:pt x="150" y="313"/>
                    </a:cubicBezTo>
                    <a:lnTo>
                      <a:pt x="145" y="321"/>
                    </a:lnTo>
                    <a:lnTo>
                      <a:pt x="0" y="62"/>
                    </a:lnTo>
                    <a:close/>
                  </a:path>
                </a:pathLst>
              </a:custGeom>
              <a:gradFill rotWithShape="1">
                <a:gsLst>
                  <a:gs pos="0">
                    <a:srgbClr val="C0C0C0"/>
                  </a:gs>
                  <a:gs pos="50000">
                    <a:schemeClr val="bg2"/>
                  </a:gs>
                  <a:gs pos="100000">
                    <a:srgbClr val="C0C0C0"/>
                  </a:gs>
                </a:gsLst>
                <a:lin ang="0" scaled="1"/>
              </a:gradFill>
              <a:ln w="9525">
                <a:solidFill>
                  <a:srgbClr val="C0C0C0"/>
                </a:solidFill>
                <a:round/>
                <a:headEnd/>
                <a:tailEnd/>
              </a:ln>
              <a:effectLst/>
            </p:spPr>
            <p:txBody>
              <a:bodyPr/>
              <a:lstStyle/>
              <a:p>
                <a:endParaRPr lang="en-US"/>
              </a:p>
            </p:txBody>
          </p:sp>
          <p:sp>
            <p:nvSpPr>
              <p:cNvPr id="11382" name="Oval 118"/>
              <p:cNvSpPr>
                <a:spLocks noChangeArrowheads="1"/>
              </p:cNvSpPr>
              <p:nvPr/>
            </p:nvSpPr>
            <p:spPr bwMode="auto">
              <a:xfrm rot="1911552" flipH="1">
                <a:off x="531" y="712"/>
                <a:ext cx="24" cy="62"/>
              </a:xfrm>
              <a:prstGeom prst="ellipse">
                <a:avLst/>
              </a:prstGeom>
              <a:solidFill>
                <a:srgbClr val="DDDDDD"/>
              </a:solidFill>
              <a:ln w="9525">
                <a:noFill/>
                <a:round/>
                <a:headEnd/>
                <a:tailEnd/>
              </a:ln>
              <a:effectLst/>
              <a:scene3d>
                <a:camera prst="legacyPerspectiveTop">
                  <a:rot lat="21299999" lon="20699999" rev="0"/>
                </a:camera>
                <a:lightRig rig="legacyFlat2" dir="b"/>
              </a:scene3d>
              <a:sp3d extrusionH="227000" prstMaterial="legacyMetal">
                <a:bevelT w="13500" h="13500" prst="angle"/>
                <a:bevelB w="13500" h="13500" prst="angle"/>
                <a:extrusionClr>
                  <a:srgbClr val="DDDDDD"/>
                </a:extrusionClr>
              </a:sp3d>
            </p:spPr>
            <p:txBody>
              <a:bodyPr wrap="none" anchor="ctr">
                <a:flatTx/>
              </a:bodyPr>
              <a:lstStyle/>
              <a:p>
                <a:endParaRPr lang="en-US"/>
              </a:p>
            </p:txBody>
          </p:sp>
          <p:sp>
            <p:nvSpPr>
              <p:cNvPr id="11383" name="Oval 119"/>
              <p:cNvSpPr>
                <a:spLocks noChangeArrowheads="1"/>
              </p:cNvSpPr>
              <p:nvPr/>
            </p:nvSpPr>
            <p:spPr bwMode="auto">
              <a:xfrm rot="754752" flipH="1">
                <a:off x="423" y="840"/>
                <a:ext cx="24" cy="62"/>
              </a:xfrm>
              <a:prstGeom prst="ellipse">
                <a:avLst/>
              </a:prstGeom>
              <a:solidFill>
                <a:srgbClr val="DDDDDD"/>
              </a:solidFill>
              <a:ln w="9525">
                <a:noFill/>
                <a:round/>
                <a:headEnd/>
                <a:tailEnd/>
              </a:ln>
              <a:effectLst/>
              <a:scene3d>
                <a:camera prst="legacyPerspectiveTop">
                  <a:rot lat="21299999" lon="20699999" rev="0"/>
                </a:camera>
                <a:lightRig rig="legacyFlat2" dir="b"/>
              </a:scene3d>
              <a:sp3d extrusionH="227000" prstMaterial="legacyMetal">
                <a:bevelT w="13500" h="13500" prst="angle"/>
                <a:bevelB w="13500" h="13500" prst="angle"/>
                <a:extrusionClr>
                  <a:srgbClr val="DDDDDD"/>
                </a:extrusionClr>
              </a:sp3d>
            </p:spPr>
            <p:txBody>
              <a:bodyPr wrap="none" anchor="ctr">
                <a:flatTx/>
              </a:bodyPr>
              <a:lstStyle/>
              <a:p>
                <a:endParaRPr lang="en-US"/>
              </a:p>
            </p:txBody>
          </p:sp>
          <p:sp>
            <p:nvSpPr>
              <p:cNvPr id="11384" name="Oval 120"/>
              <p:cNvSpPr>
                <a:spLocks noChangeArrowheads="1"/>
              </p:cNvSpPr>
              <p:nvPr/>
            </p:nvSpPr>
            <p:spPr bwMode="auto">
              <a:xfrm rot="968407" flipH="1">
                <a:off x="392" y="999"/>
                <a:ext cx="24" cy="62"/>
              </a:xfrm>
              <a:prstGeom prst="ellipse">
                <a:avLst/>
              </a:prstGeom>
              <a:solidFill>
                <a:srgbClr val="DDDDDD"/>
              </a:solidFill>
              <a:ln w="9525">
                <a:noFill/>
                <a:round/>
                <a:headEnd/>
                <a:tailEnd/>
              </a:ln>
              <a:effectLst/>
              <a:scene3d>
                <a:camera prst="legacyPerspectiveTop">
                  <a:rot lat="21299999" lon="20699999" rev="0"/>
                </a:camera>
                <a:lightRig rig="legacyFlat2" dir="b"/>
              </a:scene3d>
              <a:sp3d extrusionH="227000" prstMaterial="legacyMetal">
                <a:bevelT w="13500" h="13500" prst="angle"/>
                <a:bevelB w="13500" h="13500" prst="angle"/>
                <a:extrusionClr>
                  <a:srgbClr val="DDDDDD"/>
                </a:extrusionClr>
              </a:sp3d>
            </p:spPr>
            <p:txBody>
              <a:bodyPr wrap="none" anchor="ctr">
                <a:flatTx/>
              </a:bodyPr>
              <a:lstStyle/>
              <a:p>
                <a:endParaRPr lang="en-US"/>
              </a:p>
            </p:txBody>
          </p:sp>
          <p:sp>
            <p:nvSpPr>
              <p:cNvPr id="11385" name="Freeform 121"/>
              <p:cNvSpPr>
                <a:spLocks/>
              </p:cNvSpPr>
              <p:nvPr/>
            </p:nvSpPr>
            <p:spPr bwMode="auto">
              <a:xfrm rot="754752">
                <a:off x="390" y="857"/>
                <a:ext cx="48" cy="157"/>
              </a:xfrm>
              <a:custGeom>
                <a:avLst/>
                <a:gdLst/>
                <a:ahLst/>
                <a:cxnLst>
                  <a:cxn ang="0">
                    <a:pos x="94" y="24"/>
                  </a:cxn>
                  <a:cxn ang="0">
                    <a:pos x="94" y="36"/>
                  </a:cxn>
                  <a:cxn ang="0">
                    <a:pos x="82" y="61"/>
                  </a:cxn>
                  <a:cxn ang="0">
                    <a:pos x="70" y="69"/>
                  </a:cxn>
                  <a:cxn ang="0">
                    <a:pos x="60" y="64"/>
                  </a:cxn>
                  <a:cxn ang="0">
                    <a:pos x="49" y="48"/>
                  </a:cxn>
                  <a:cxn ang="0">
                    <a:pos x="45" y="33"/>
                  </a:cxn>
                  <a:cxn ang="0">
                    <a:pos x="45" y="19"/>
                  </a:cxn>
                  <a:cxn ang="0">
                    <a:pos x="4" y="0"/>
                  </a:cxn>
                  <a:cxn ang="0">
                    <a:pos x="0" y="407"/>
                  </a:cxn>
                  <a:cxn ang="0">
                    <a:pos x="2" y="424"/>
                  </a:cxn>
                  <a:cxn ang="0">
                    <a:pos x="9" y="434"/>
                  </a:cxn>
                  <a:cxn ang="0">
                    <a:pos x="23" y="437"/>
                  </a:cxn>
                  <a:cxn ang="0">
                    <a:pos x="38" y="433"/>
                  </a:cxn>
                  <a:cxn ang="0">
                    <a:pos x="45" y="421"/>
                  </a:cxn>
                  <a:cxn ang="0">
                    <a:pos x="50" y="409"/>
                  </a:cxn>
                  <a:cxn ang="0">
                    <a:pos x="53" y="397"/>
                  </a:cxn>
                  <a:cxn ang="0">
                    <a:pos x="65" y="391"/>
                  </a:cxn>
                  <a:cxn ang="0">
                    <a:pos x="77" y="395"/>
                  </a:cxn>
                  <a:cxn ang="0">
                    <a:pos x="81" y="406"/>
                  </a:cxn>
                  <a:cxn ang="0">
                    <a:pos x="94" y="24"/>
                  </a:cxn>
                </a:cxnLst>
                <a:rect l="0" t="0" r="r" b="b"/>
                <a:pathLst>
                  <a:path w="94" h="437">
                    <a:moveTo>
                      <a:pt x="94" y="24"/>
                    </a:moveTo>
                    <a:cubicBezTo>
                      <a:pt x="93" y="36"/>
                      <a:pt x="89" y="36"/>
                      <a:pt x="94" y="36"/>
                    </a:cubicBezTo>
                    <a:lnTo>
                      <a:pt x="82" y="61"/>
                    </a:lnTo>
                    <a:lnTo>
                      <a:pt x="70" y="69"/>
                    </a:lnTo>
                    <a:lnTo>
                      <a:pt x="60" y="64"/>
                    </a:lnTo>
                    <a:lnTo>
                      <a:pt x="49" y="48"/>
                    </a:lnTo>
                    <a:lnTo>
                      <a:pt x="45" y="33"/>
                    </a:lnTo>
                    <a:lnTo>
                      <a:pt x="45" y="19"/>
                    </a:lnTo>
                    <a:lnTo>
                      <a:pt x="4" y="0"/>
                    </a:lnTo>
                    <a:lnTo>
                      <a:pt x="0" y="407"/>
                    </a:lnTo>
                    <a:lnTo>
                      <a:pt x="2" y="424"/>
                    </a:lnTo>
                    <a:lnTo>
                      <a:pt x="9" y="434"/>
                    </a:lnTo>
                    <a:lnTo>
                      <a:pt x="23" y="437"/>
                    </a:lnTo>
                    <a:lnTo>
                      <a:pt x="38" y="433"/>
                    </a:lnTo>
                    <a:lnTo>
                      <a:pt x="45" y="421"/>
                    </a:lnTo>
                    <a:lnTo>
                      <a:pt x="50" y="409"/>
                    </a:lnTo>
                    <a:cubicBezTo>
                      <a:pt x="51" y="405"/>
                      <a:pt x="50" y="400"/>
                      <a:pt x="53" y="397"/>
                    </a:cubicBezTo>
                    <a:cubicBezTo>
                      <a:pt x="56" y="394"/>
                      <a:pt x="61" y="391"/>
                      <a:pt x="65" y="391"/>
                    </a:cubicBezTo>
                    <a:cubicBezTo>
                      <a:pt x="69" y="391"/>
                      <a:pt x="74" y="393"/>
                      <a:pt x="77" y="395"/>
                    </a:cubicBezTo>
                    <a:lnTo>
                      <a:pt x="81" y="406"/>
                    </a:lnTo>
                    <a:lnTo>
                      <a:pt x="94" y="24"/>
                    </a:lnTo>
                    <a:close/>
                  </a:path>
                </a:pathLst>
              </a:custGeom>
              <a:gradFill rotWithShape="1">
                <a:gsLst>
                  <a:gs pos="0">
                    <a:srgbClr val="C0C0C0"/>
                  </a:gs>
                  <a:gs pos="50000">
                    <a:schemeClr val="bg2"/>
                  </a:gs>
                  <a:gs pos="100000">
                    <a:srgbClr val="C0C0C0"/>
                  </a:gs>
                </a:gsLst>
                <a:lin ang="0" scaled="1"/>
              </a:gradFill>
              <a:ln w="9525">
                <a:solidFill>
                  <a:srgbClr val="C0C0C0"/>
                </a:solidFill>
                <a:round/>
                <a:headEnd/>
                <a:tailEnd/>
              </a:ln>
              <a:effectLst/>
            </p:spPr>
            <p:txBody>
              <a:bodyPr/>
              <a:lstStyle/>
              <a:p>
                <a:endParaRPr lang="en-US"/>
              </a:p>
            </p:txBody>
          </p:sp>
          <p:sp>
            <p:nvSpPr>
              <p:cNvPr id="11386" name="Freeform 122"/>
              <p:cNvSpPr>
                <a:spLocks/>
              </p:cNvSpPr>
              <p:nvPr/>
            </p:nvSpPr>
            <p:spPr bwMode="auto">
              <a:xfrm>
                <a:off x="409" y="721"/>
                <a:ext cx="134" cy="134"/>
              </a:xfrm>
              <a:custGeom>
                <a:avLst/>
                <a:gdLst/>
                <a:ahLst/>
                <a:cxnLst>
                  <a:cxn ang="0">
                    <a:pos x="260" y="70"/>
                  </a:cxn>
                  <a:cxn ang="0">
                    <a:pos x="255" y="74"/>
                  </a:cxn>
                  <a:cxn ang="0">
                    <a:pos x="240" y="75"/>
                  </a:cxn>
                  <a:cxn ang="0">
                    <a:pos x="233" y="67"/>
                  </a:cxn>
                  <a:cxn ang="0">
                    <a:pos x="228" y="63"/>
                  </a:cxn>
                  <a:cxn ang="0">
                    <a:pos x="227" y="52"/>
                  </a:cxn>
                  <a:cxn ang="0">
                    <a:pos x="230" y="42"/>
                  </a:cxn>
                  <a:cxn ang="0">
                    <a:pos x="236" y="25"/>
                  </a:cxn>
                  <a:cxn ang="0">
                    <a:pos x="200" y="0"/>
                  </a:cxn>
                  <a:cxn ang="0">
                    <a:pos x="6" y="167"/>
                  </a:cxn>
                  <a:cxn ang="0">
                    <a:pos x="0" y="174"/>
                  </a:cxn>
                  <a:cxn ang="0">
                    <a:pos x="4" y="181"/>
                  </a:cxn>
                  <a:cxn ang="0">
                    <a:pos x="12" y="189"/>
                  </a:cxn>
                  <a:cxn ang="0">
                    <a:pos x="26" y="194"/>
                  </a:cxn>
                  <a:cxn ang="0">
                    <a:pos x="37" y="194"/>
                  </a:cxn>
                  <a:cxn ang="0">
                    <a:pos x="48" y="193"/>
                  </a:cxn>
                  <a:cxn ang="0">
                    <a:pos x="55" y="189"/>
                  </a:cxn>
                  <a:cxn ang="0">
                    <a:pos x="68" y="193"/>
                  </a:cxn>
                  <a:cxn ang="0">
                    <a:pos x="77" y="201"/>
                  </a:cxn>
                  <a:cxn ang="0">
                    <a:pos x="79" y="209"/>
                  </a:cxn>
                  <a:cxn ang="0">
                    <a:pos x="260" y="70"/>
                  </a:cxn>
                </a:cxnLst>
                <a:rect l="0" t="0" r="r" b="b"/>
                <a:pathLst>
                  <a:path w="260" h="209">
                    <a:moveTo>
                      <a:pt x="260" y="70"/>
                    </a:moveTo>
                    <a:cubicBezTo>
                      <a:pt x="254" y="74"/>
                      <a:pt x="250" y="71"/>
                      <a:pt x="255" y="74"/>
                    </a:cubicBezTo>
                    <a:lnTo>
                      <a:pt x="240" y="75"/>
                    </a:lnTo>
                    <a:lnTo>
                      <a:pt x="233" y="67"/>
                    </a:lnTo>
                    <a:lnTo>
                      <a:pt x="228" y="63"/>
                    </a:lnTo>
                    <a:lnTo>
                      <a:pt x="227" y="52"/>
                    </a:lnTo>
                    <a:lnTo>
                      <a:pt x="230" y="42"/>
                    </a:lnTo>
                    <a:lnTo>
                      <a:pt x="236" y="25"/>
                    </a:lnTo>
                    <a:lnTo>
                      <a:pt x="200" y="0"/>
                    </a:lnTo>
                    <a:lnTo>
                      <a:pt x="6" y="167"/>
                    </a:lnTo>
                    <a:lnTo>
                      <a:pt x="0" y="174"/>
                    </a:lnTo>
                    <a:lnTo>
                      <a:pt x="4" y="181"/>
                    </a:lnTo>
                    <a:lnTo>
                      <a:pt x="12" y="189"/>
                    </a:lnTo>
                    <a:lnTo>
                      <a:pt x="26" y="194"/>
                    </a:lnTo>
                    <a:lnTo>
                      <a:pt x="37" y="194"/>
                    </a:lnTo>
                    <a:lnTo>
                      <a:pt x="48" y="193"/>
                    </a:lnTo>
                    <a:cubicBezTo>
                      <a:pt x="50" y="191"/>
                      <a:pt x="51" y="189"/>
                      <a:pt x="55" y="189"/>
                    </a:cubicBezTo>
                    <a:cubicBezTo>
                      <a:pt x="58" y="190"/>
                      <a:pt x="65" y="192"/>
                      <a:pt x="68" y="193"/>
                    </a:cubicBezTo>
                    <a:cubicBezTo>
                      <a:pt x="71" y="196"/>
                      <a:pt x="76" y="199"/>
                      <a:pt x="77" y="201"/>
                    </a:cubicBezTo>
                    <a:lnTo>
                      <a:pt x="79" y="209"/>
                    </a:lnTo>
                    <a:lnTo>
                      <a:pt x="260" y="70"/>
                    </a:lnTo>
                    <a:close/>
                  </a:path>
                </a:pathLst>
              </a:custGeom>
              <a:gradFill rotWithShape="1">
                <a:gsLst>
                  <a:gs pos="0">
                    <a:srgbClr val="C0C0C0"/>
                  </a:gs>
                  <a:gs pos="50000">
                    <a:schemeClr val="bg2"/>
                  </a:gs>
                  <a:gs pos="100000">
                    <a:srgbClr val="C0C0C0"/>
                  </a:gs>
                </a:gsLst>
                <a:lin ang="0" scaled="1"/>
              </a:gradFill>
              <a:ln w="9525">
                <a:solidFill>
                  <a:srgbClr val="C0C0C0"/>
                </a:solidFill>
                <a:round/>
                <a:headEnd/>
                <a:tailEnd/>
              </a:ln>
              <a:effectLst/>
            </p:spPr>
            <p:txBody>
              <a:bodyPr/>
              <a:lstStyle/>
              <a:p>
                <a:endParaRPr lang="en-US"/>
              </a:p>
            </p:txBody>
          </p:sp>
          <p:sp>
            <p:nvSpPr>
              <p:cNvPr id="11387" name="Freeform 123"/>
              <p:cNvSpPr>
                <a:spLocks/>
              </p:cNvSpPr>
              <p:nvPr/>
            </p:nvSpPr>
            <p:spPr bwMode="auto">
              <a:xfrm>
                <a:off x="336" y="1032"/>
                <a:ext cx="109" cy="89"/>
              </a:xfrm>
              <a:custGeom>
                <a:avLst/>
                <a:gdLst/>
                <a:ahLst/>
                <a:cxnLst>
                  <a:cxn ang="0">
                    <a:pos x="162" y="0"/>
                  </a:cxn>
                  <a:cxn ang="0">
                    <a:pos x="155" y="20"/>
                  </a:cxn>
                  <a:cxn ang="0">
                    <a:pos x="144" y="36"/>
                  </a:cxn>
                  <a:cxn ang="0">
                    <a:pos x="135" y="45"/>
                  </a:cxn>
                  <a:cxn ang="0">
                    <a:pos x="117" y="45"/>
                  </a:cxn>
                  <a:cxn ang="0">
                    <a:pos x="108" y="30"/>
                  </a:cxn>
                  <a:cxn ang="0">
                    <a:pos x="106" y="18"/>
                  </a:cxn>
                  <a:cxn ang="0">
                    <a:pos x="66" y="0"/>
                  </a:cxn>
                  <a:cxn ang="0">
                    <a:pos x="42" y="18"/>
                  </a:cxn>
                  <a:cxn ang="0">
                    <a:pos x="9" y="42"/>
                  </a:cxn>
                  <a:cxn ang="0">
                    <a:pos x="0" y="104"/>
                  </a:cxn>
                  <a:cxn ang="0">
                    <a:pos x="14" y="104"/>
                  </a:cxn>
                  <a:cxn ang="0">
                    <a:pos x="20" y="63"/>
                  </a:cxn>
                  <a:cxn ang="0">
                    <a:pos x="18" y="120"/>
                  </a:cxn>
                  <a:cxn ang="0">
                    <a:pos x="24" y="129"/>
                  </a:cxn>
                  <a:cxn ang="0">
                    <a:pos x="33" y="128"/>
                  </a:cxn>
                  <a:cxn ang="0">
                    <a:pos x="38" y="72"/>
                  </a:cxn>
                  <a:cxn ang="0">
                    <a:pos x="42" y="126"/>
                  </a:cxn>
                  <a:cxn ang="0">
                    <a:pos x="50" y="132"/>
                  </a:cxn>
                  <a:cxn ang="0">
                    <a:pos x="59" y="137"/>
                  </a:cxn>
                  <a:cxn ang="0">
                    <a:pos x="60" y="78"/>
                  </a:cxn>
                  <a:cxn ang="0">
                    <a:pos x="66" y="125"/>
                  </a:cxn>
                  <a:cxn ang="0">
                    <a:pos x="75" y="132"/>
                  </a:cxn>
                  <a:cxn ang="0">
                    <a:pos x="81" y="125"/>
                  </a:cxn>
                  <a:cxn ang="0">
                    <a:pos x="84" y="89"/>
                  </a:cxn>
                  <a:cxn ang="0">
                    <a:pos x="117" y="65"/>
                  </a:cxn>
                  <a:cxn ang="0">
                    <a:pos x="162" y="60"/>
                  </a:cxn>
                  <a:cxn ang="0">
                    <a:pos x="189" y="65"/>
                  </a:cxn>
                  <a:cxn ang="0">
                    <a:pos x="215" y="60"/>
                  </a:cxn>
                  <a:cxn ang="0">
                    <a:pos x="212" y="44"/>
                  </a:cxn>
                  <a:cxn ang="0">
                    <a:pos x="186" y="38"/>
                  </a:cxn>
                  <a:cxn ang="0">
                    <a:pos x="174" y="30"/>
                  </a:cxn>
                  <a:cxn ang="0">
                    <a:pos x="162" y="0"/>
                  </a:cxn>
                </a:cxnLst>
                <a:rect l="0" t="0" r="r" b="b"/>
                <a:pathLst>
                  <a:path w="215" h="137">
                    <a:moveTo>
                      <a:pt x="162" y="0"/>
                    </a:moveTo>
                    <a:cubicBezTo>
                      <a:pt x="162" y="4"/>
                      <a:pt x="158" y="14"/>
                      <a:pt x="155" y="20"/>
                    </a:cubicBezTo>
                    <a:lnTo>
                      <a:pt x="144" y="36"/>
                    </a:lnTo>
                    <a:lnTo>
                      <a:pt x="135" y="45"/>
                    </a:lnTo>
                    <a:lnTo>
                      <a:pt x="117" y="45"/>
                    </a:lnTo>
                    <a:lnTo>
                      <a:pt x="108" y="30"/>
                    </a:lnTo>
                    <a:lnTo>
                      <a:pt x="106" y="18"/>
                    </a:lnTo>
                    <a:lnTo>
                      <a:pt x="66" y="0"/>
                    </a:lnTo>
                    <a:lnTo>
                      <a:pt x="42" y="18"/>
                    </a:lnTo>
                    <a:lnTo>
                      <a:pt x="9" y="42"/>
                    </a:lnTo>
                    <a:lnTo>
                      <a:pt x="0" y="104"/>
                    </a:lnTo>
                    <a:lnTo>
                      <a:pt x="14" y="104"/>
                    </a:lnTo>
                    <a:lnTo>
                      <a:pt x="20" y="63"/>
                    </a:lnTo>
                    <a:lnTo>
                      <a:pt x="18" y="120"/>
                    </a:lnTo>
                    <a:lnTo>
                      <a:pt x="24" y="129"/>
                    </a:lnTo>
                    <a:lnTo>
                      <a:pt x="33" y="128"/>
                    </a:lnTo>
                    <a:lnTo>
                      <a:pt x="38" y="72"/>
                    </a:lnTo>
                    <a:lnTo>
                      <a:pt x="42" y="126"/>
                    </a:lnTo>
                    <a:lnTo>
                      <a:pt x="50" y="132"/>
                    </a:lnTo>
                    <a:lnTo>
                      <a:pt x="59" y="137"/>
                    </a:lnTo>
                    <a:lnTo>
                      <a:pt x="60" y="78"/>
                    </a:lnTo>
                    <a:lnTo>
                      <a:pt x="66" y="125"/>
                    </a:lnTo>
                    <a:lnTo>
                      <a:pt x="75" y="132"/>
                    </a:lnTo>
                    <a:lnTo>
                      <a:pt x="81" y="125"/>
                    </a:lnTo>
                    <a:lnTo>
                      <a:pt x="84" y="89"/>
                    </a:lnTo>
                    <a:lnTo>
                      <a:pt x="117" y="65"/>
                    </a:lnTo>
                    <a:lnTo>
                      <a:pt x="162" y="60"/>
                    </a:lnTo>
                    <a:lnTo>
                      <a:pt x="189" y="65"/>
                    </a:lnTo>
                    <a:lnTo>
                      <a:pt x="215" y="60"/>
                    </a:lnTo>
                    <a:lnTo>
                      <a:pt x="212" y="44"/>
                    </a:lnTo>
                    <a:lnTo>
                      <a:pt x="186" y="38"/>
                    </a:lnTo>
                    <a:lnTo>
                      <a:pt x="174" y="30"/>
                    </a:lnTo>
                    <a:lnTo>
                      <a:pt x="162" y="0"/>
                    </a:lnTo>
                    <a:close/>
                  </a:path>
                </a:pathLst>
              </a:custGeom>
              <a:gradFill rotWithShape="1">
                <a:gsLst>
                  <a:gs pos="0">
                    <a:srgbClr val="C0C0C0"/>
                  </a:gs>
                  <a:gs pos="100000">
                    <a:schemeClr val="bg2"/>
                  </a:gs>
                </a:gsLst>
                <a:lin ang="5400000" scaled="1"/>
              </a:gradFill>
              <a:ln w="9525">
                <a:solidFill>
                  <a:srgbClr val="C0C0C0"/>
                </a:solidFill>
                <a:round/>
                <a:headEnd/>
                <a:tailEnd/>
              </a:ln>
              <a:effectLst/>
            </p:spPr>
            <p:txBody>
              <a:bodyPr/>
              <a:lstStyle/>
              <a:p>
                <a:endParaRPr lang="en-US"/>
              </a:p>
            </p:txBody>
          </p:sp>
          <p:sp>
            <p:nvSpPr>
              <p:cNvPr id="11388" name="Oval 124"/>
              <p:cNvSpPr>
                <a:spLocks noChangeArrowheads="1"/>
              </p:cNvSpPr>
              <p:nvPr/>
            </p:nvSpPr>
            <p:spPr bwMode="auto">
              <a:xfrm rot="-1945264">
                <a:off x="739" y="715"/>
                <a:ext cx="23" cy="53"/>
              </a:xfrm>
              <a:prstGeom prst="ellipse">
                <a:avLst/>
              </a:prstGeom>
              <a:solidFill>
                <a:srgbClr val="DDDDDD"/>
              </a:solidFill>
              <a:ln w="9525">
                <a:noFill/>
                <a:round/>
                <a:headEnd/>
                <a:tailEnd/>
              </a:ln>
              <a:effectLst/>
              <a:scene3d>
                <a:camera prst="legacyPerspectiveTopRight">
                  <a:rot lat="21299999" lon="0" rev="0"/>
                </a:camera>
                <a:lightRig rig="legacyFlat4" dir="t"/>
              </a:scene3d>
              <a:sp3d extrusionH="430200" prstMaterial="legacyMetal">
                <a:bevelT w="13500" h="13500" prst="angle"/>
                <a:bevelB w="13500" h="13500" prst="angle"/>
                <a:extrusionClr>
                  <a:srgbClr val="DDDDDD"/>
                </a:extrusionClr>
              </a:sp3d>
            </p:spPr>
            <p:txBody>
              <a:bodyPr wrap="none" anchor="ctr">
                <a:flatTx/>
              </a:bodyPr>
              <a:lstStyle/>
              <a:p>
                <a:endParaRPr lang="en-US"/>
              </a:p>
            </p:txBody>
          </p:sp>
          <p:sp>
            <p:nvSpPr>
              <p:cNvPr id="11389" name="Oval 125"/>
              <p:cNvSpPr>
                <a:spLocks noChangeArrowheads="1"/>
              </p:cNvSpPr>
              <p:nvPr/>
            </p:nvSpPr>
            <p:spPr bwMode="auto">
              <a:xfrm rot="-1121062">
                <a:off x="809" y="874"/>
                <a:ext cx="25" cy="64"/>
              </a:xfrm>
              <a:prstGeom prst="ellipse">
                <a:avLst/>
              </a:prstGeom>
              <a:solidFill>
                <a:srgbClr val="DDDDDD"/>
              </a:solidFill>
              <a:ln w="9525">
                <a:noFill/>
                <a:round/>
                <a:headEnd/>
                <a:tailEnd/>
              </a:ln>
              <a:effectLst/>
              <a:scene3d>
                <a:camera prst="legacyPerspectiveTopRight">
                  <a:rot lat="21299999" lon="0" rev="0"/>
                </a:camera>
                <a:lightRig rig="legacyFlat4" dir="t"/>
              </a:scene3d>
              <a:sp3d extrusionH="430200" prstMaterial="legacyMetal">
                <a:bevelT w="13500" h="13500" prst="angle"/>
                <a:bevelB w="13500" h="13500" prst="angle"/>
                <a:extrusionClr>
                  <a:srgbClr val="DDDDDD"/>
                </a:extrusionClr>
              </a:sp3d>
            </p:spPr>
            <p:txBody>
              <a:bodyPr wrap="none" anchor="ctr">
                <a:flatTx/>
              </a:bodyPr>
              <a:lstStyle/>
              <a:p>
                <a:endParaRPr lang="en-US"/>
              </a:p>
            </p:txBody>
          </p:sp>
          <p:sp>
            <p:nvSpPr>
              <p:cNvPr id="11390" name="Oval 126"/>
              <p:cNvSpPr>
                <a:spLocks noChangeArrowheads="1"/>
              </p:cNvSpPr>
              <p:nvPr/>
            </p:nvSpPr>
            <p:spPr bwMode="auto">
              <a:xfrm rot="691556">
                <a:off x="969" y="888"/>
                <a:ext cx="40" cy="47"/>
              </a:xfrm>
              <a:prstGeom prst="ellipse">
                <a:avLst/>
              </a:prstGeom>
              <a:solidFill>
                <a:srgbClr val="DDDDDD"/>
              </a:solidFill>
              <a:ln w="9525">
                <a:noFill/>
                <a:round/>
                <a:headEnd/>
                <a:tailEnd/>
              </a:ln>
              <a:effectLst/>
              <a:scene3d>
                <a:camera prst="legacyPerspectiveTopRight">
                  <a:rot lat="21299999" lon="20999999" rev="0"/>
                </a:camera>
                <a:lightRig rig="legacyFlat4" dir="t"/>
              </a:scene3d>
              <a:sp3d extrusionH="430200" prstMaterial="legacyMetal">
                <a:bevelT w="13500" h="13500" prst="angle"/>
                <a:bevelB w="13500" h="13500" prst="angle"/>
                <a:extrusionClr>
                  <a:srgbClr val="DDDDDD"/>
                </a:extrusionClr>
              </a:sp3d>
            </p:spPr>
            <p:txBody>
              <a:bodyPr wrap="none" anchor="ctr">
                <a:flatTx/>
              </a:bodyPr>
              <a:lstStyle/>
              <a:p>
                <a:endParaRPr lang="en-US"/>
              </a:p>
            </p:txBody>
          </p:sp>
          <p:sp>
            <p:nvSpPr>
              <p:cNvPr id="11391" name="Freeform 127"/>
              <p:cNvSpPr>
                <a:spLocks/>
              </p:cNvSpPr>
              <p:nvPr/>
            </p:nvSpPr>
            <p:spPr bwMode="auto">
              <a:xfrm>
                <a:off x="825" y="877"/>
                <a:ext cx="162" cy="61"/>
              </a:xfrm>
              <a:custGeom>
                <a:avLst/>
                <a:gdLst/>
                <a:ahLst/>
                <a:cxnLst>
                  <a:cxn ang="0">
                    <a:pos x="0" y="61"/>
                  </a:cxn>
                  <a:cxn ang="0">
                    <a:pos x="14" y="52"/>
                  </a:cxn>
                  <a:cxn ang="0">
                    <a:pos x="18" y="41"/>
                  </a:cxn>
                  <a:cxn ang="0">
                    <a:pos x="20" y="32"/>
                  </a:cxn>
                  <a:cxn ang="0">
                    <a:pos x="18" y="22"/>
                  </a:cxn>
                  <a:cxn ang="0">
                    <a:pos x="26" y="14"/>
                  </a:cxn>
                  <a:cxn ang="0">
                    <a:pos x="48" y="5"/>
                  </a:cxn>
                  <a:cxn ang="0">
                    <a:pos x="183" y="0"/>
                  </a:cxn>
                  <a:cxn ang="0">
                    <a:pos x="189" y="1"/>
                  </a:cxn>
                  <a:cxn ang="0">
                    <a:pos x="192" y="5"/>
                  </a:cxn>
                  <a:cxn ang="0">
                    <a:pos x="193" y="13"/>
                  </a:cxn>
                  <a:cxn ang="0">
                    <a:pos x="192" y="21"/>
                  </a:cxn>
                  <a:cxn ang="0">
                    <a:pos x="188" y="25"/>
                  </a:cxn>
                  <a:cxn ang="0">
                    <a:pos x="183" y="28"/>
                  </a:cxn>
                  <a:cxn ang="0">
                    <a:pos x="179" y="30"/>
                  </a:cxn>
                  <a:cxn ang="0">
                    <a:pos x="177" y="37"/>
                  </a:cxn>
                  <a:cxn ang="0">
                    <a:pos x="178" y="45"/>
                  </a:cxn>
                  <a:cxn ang="0">
                    <a:pos x="182" y="47"/>
                  </a:cxn>
                  <a:cxn ang="0">
                    <a:pos x="0" y="61"/>
                  </a:cxn>
                </a:cxnLst>
                <a:rect l="0" t="0" r="r" b="b"/>
                <a:pathLst>
                  <a:path w="193" h="61">
                    <a:moveTo>
                      <a:pt x="0" y="61"/>
                    </a:moveTo>
                    <a:cubicBezTo>
                      <a:pt x="4" y="60"/>
                      <a:pt x="11" y="55"/>
                      <a:pt x="14" y="52"/>
                    </a:cubicBezTo>
                    <a:lnTo>
                      <a:pt x="18" y="41"/>
                    </a:lnTo>
                    <a:lnTo>
                      <a:pt x="20" y="32"/>
                    </a:lnTo>
                    <a:lnTo>
                      <a:pt x="18" y="22"/>
                    </a:lnTo>
                    <a:lnTo>
                      <a:pt x="26" y="14"/>
                    </a:lnTo>
                    <a:lnTo>
                      <a:pt x="48" y="5"/>
                    </a:lnTo>
                    <a:lnTo>
                      <a:pt x="183" y="0"/>
                    </a:lnTo>
                    <a:lnTo>
                      <a:pt x="189" y="1"/>
                    </a:lnTo>
                    <a:lnTo>
                      <a:pt x="192" y="5"/>
                    </a:lnTo>
                    <a:lnTo>
                      <a:pt x="193" y="13"/>
                    </a:lnTo>
                    <a:lnTo>
                      <a:pt x="192" y="21"/>
                    </a:lnTo>
                    <a:lnTo>
                      <a:pt x="188" y="25"/>
                    </a:lnTo>
                    <a:lnTo>
                      <a:pt x="183" y="28"/>
                    </a:lnTo>
                    <a:cubicBezTo>
                      <a:pt x="182" y="29"/>
                      <a:pt x="180" y="28"/>
                      <a:pt x="179" y="30"/>
                    </a:cubicBezTo>
                    <a:cubicBezTo>
                      <a:pt x="178" y="32"/>
                      <a:pt x="177" y="35"/>
                      <a:pt x="177" y="37"/>
                    </a:cubicBezTo>
                    <a:cubicBezTo>
                      <a:pt x="177" y="40"/>
                      <a:pt x="178" y="43"/>
                      <a:pt x="178" y="45"/>
                    </a:cubicBezTo>
                    <a:lnTo>
                      <a:pt x="182" y="47"/>
                    </a:lnTo>
                    <a:lnTo>
                      <a:pt x="0" y="61"/>
                    </a:lnTo>
                    <a:close/>
                  </a:path>
                </a:pathLst>
              </a:custGeom>
              <a:gradFill rotWithShape="1">
                <a:gsLst>
                  <a:gs pos="0">
                    <a:srgbClr val="C0C0C0"/>
                  </a:gs>
                  <a:gs pos="50000">
                    <a:schemeClr val="bg2"/>
                  </a:gs>
                  <a:gs pos="100000">
                    <a:srgbClr val="C0C0C0"/>
                  </a:gs>
                </a:gsLst>
                <a:lin ang="0" scaled="1"/>
              </a:gradFill>
              <a:ln w="9525">
                <a:solidFill>
                  <a:srgbClr val="C0C0C0"/>
                </a:solidFill>
                <a:round/>
                <a:headEnd/>
                <a:tailEnd/>
              </a:ln>
              <a:effectLst/>
            </p:spPr>
            <p:txBody>
              <a:bodyPr/>
              <a:lstStyle/>
              <a:p>
                <a:endParaRPr lang="en-US"/>
              </a:p>
            </p:txBody>
          </p:sp>
          <p:sp>
            <p:nvSpPr>
              <p:cNvPr id="11392" name="Freeform 128"/>
              <p:cNvSpPr>
                <a:spLocks/>
              </p:cNvSpPr>
              <p:nvPr/>
            </p:nvSpPr>
            <p:spPr bwMode="auto">
              <a:xfrm rot="1426922">
                <a:off x="735" y="747"/>
                <a:ext cx="139" cy="127"/>
              </a:xfrm>
              <a:custGeom>
                <a:avLst/>
                <a:gdLst/>
                <a:ahLst/>
                <a:cxnLst>
                  <a:cxn ang="0">
                    <a:pos x="0" y="69"/>
                  </a:cxn>
                  <a:cxn ang="0">
                    <a:pos x="7" y="77"/>
                  </a:cxn>
                  <a:cxn ang="0">
                    <a:pos x="25" y="72"/>
                  </a:cxn>
                  <a:cxn ang="0">
                    <a:pos x="33" y="64"/>
                  </a:cxn>
                  <a:cxn ang="0">
                    <a:pos x="36" y="55"/>
                  </a:cxn>
                  <a:cxn ang="0">
                    <a:pos x="36" y="43"/>
                  </a:cxn>
                  <a:cxn ang="0">
                    <a:pos x="31" y="27"/>
                  </a:cxn>
                  <a:cxn ang="0">
                    <a:pos x="67" y="0"/>
                  </a:cxn>
                  <a:cxn ang="0">
                    <a:pos x="265" y="143"/>
                  </a:cxn>
                  <a:cxn ang="0">
                    <a:pos x="271" y="149"/>
                  </a:cxn>
                  <a:cxn ang="0">
                    <a:pos x="268" y="156"/>
                  </a:cxn>
                  <a:cxn ang="0">
                    <a:pos x="261" y="165"/>
                  </a:cxn>
                  <a:cxn ang="0">
                    <a:pos x="248" y="171"/>
                  </a:cxn>
                  <a:cxn ang="0">
                    <a:pos x="237" y="173"/>
                  </a:cxn>
                  <a:cxn ang="0">
                    <a:pos x="226" y="172"/>
                  </a:cxn>
                  <a:cxn ang="0">
                    <a:pos x="218" y="170"/>
                  </a:cxn>
                  <a:cxn ang="0">
                    <a:pos x="206" y="175"/>
                  </a:cxn>
                  <a:cxn ang="0">
                    <a:pos x="197" y="184"/>
                  </a:cxn>
                  <a:cxn ang="0">
                    <a:pos x="194" y="191"/>
                  </a:cxn>
                  <a:cxn ang="0">
                    <a:pos x="0" y="69"/>
                  </a:cxn>
                </a:cxnLst>
                <a:rect l="0" t="0" r="r" b="b"/>
                <a:pathLst>
                  <a:path w="271" h="191">
                    <a:moveTo>
                      <a:pt x="0" y="69"/>
                    </a:moveTo>
                    <a:cubicBezTo>
                      <a:pt x="7" y="72"/>
                      <a:pt x="12" y="73"/>
                      <a:pt x="7" y="77"/>
                    </a:cubicBezTo>
                    <a:lnTo>
                      <a:pt x="25" y="72"/>
                    </a:lnTo>
                    <a:lnTo>
                      <a:pt x="33" y="64"/>
                    </a:lnTo>
                    <a:lnTo>
                      <a:pt x="36" y="55"/>
                    </a:lnTo>
                    <a:lnTo>
                      <a:pt x="36" y="43"/>
                    </a:lnTo>
                    <a:lnTo>
                      <a:pt x="31" y="27"/>
                    </a:lnTo>
                    <a:lnTo>
                      <a:pt x="67" y="0"/>
                    </a:lnTo>
                    <a:lnTo>
                      <a:pt x="265" y="143"/>
                    </a:lnTo>
                    <a:lnTo>
                      <a:pt x="271" y="149"/>
                    </a:lnTo>
                    <a:lnTo>
                      <a:pt x="268" y="156"/>
                    </a:lnTo>
                    <a:lnTo>
                      <a:pt x="261" y="165"/>
                    </a:lnTo>
                    <a:lnTo>
                      <a:pt x="248" y="171"/>
                    </a:lnTo>
                    <a:lnTo>
                      <a:pt x="237" y="173"/>
                    </a:lnTo>
                    <a:lnTo>
                      <a:pt x="226" y="172"/>
                    </a:lnTo>
                    <a:cubicBezTo>
                      <a:pt x="224" y="171"/>
                      <a:pt x="222" y="170"/>
                      <a:pt x="218" y="170"/>
                    </a:cubicBezTo>
                    <a:cubicBezTo>
                      <a:pt x="215" y="171"/>
                      <a:pt x="208" y="173"/>
                      <a:pt x="206" y="175"/>
                    </a:cubicBezTo>
                    <a:cubicBezTo>
                      <a:pt x="203" y="178"/>
                      <a:pt x="200" y="181"/>
                      <a:pt x="197" y="184"/>
                    </a:cubicBezTo>
                    <a:lnTo>
                      <a:pt x="194" y="191"/>
                    </a:lnTo>
                    <a:lnTo>
                      <a:pt x="0" y="69"/>
                    </a:lnTo>
                    <a:close/>
                  </a:path>
                </a:pathLst>
              </a:custGeom>
              <a:gradFill rotWithShape="1">
                <a:gsLst>
                  <a:gs pos="0">
                    <a:srgbClr val="C0C0C0"/>
                  </a:gs>
                  <a:gs pos="50000">
                    <a:schemeClr val="bg2"/>
                  </a:gs>
                  <a:gs pos="100000">
                    <a:srgbClr val="C0C0C0"/>
                  </a:gs>
                </a:gsLst>
                <a:lin ang="0" scaled="1"/>
              </a:gradFill>
              <a:ln w="9525">
                <a:solidFill>
                  <a:srgbClr val="C0C0C0"/>
                </a:solidFill>
                <a:round/>
                <a:headEnd/>
                <a:tailEnd/>
              </a:ln>
              <a:effectLst/>
            </p:spPr>
            <p:txBody>
              <a:bodyPr/>
              <a:lstStyle/>
              <a:p>
                <a:endParaRPr lang="en-US"/>
              </a:p>
            </p:txBody>
          </p:sp>
          <p:sp>
            <p:nvSpPr>
              <p:cNvPr id="11393" name="Freeform 129"/>
              <p:cNvSpPr>
                <a:spLocks/>
              </p:cNvSpPr>
              <p:nvPr/>
            </p:nvSpPr>
            <p:spPr bwMode="auto">
              <a:xfrm>
                <a:off x="986" y="846"/>
                <a:ext cx="118" cy="98"/>
              </a:xfrm>
              <a:custGeom>
                <a:avLst/>
                <a:gdLst/>
                <a:ahLst/>
                <a:cxnLst>
                  <a:cxn ang="0">
                    <a:pos x="0" y="87"/>
                  </a:cxn>
                  <a:cxn ang="0">
                    <a:pos x="14" y="85"/>
                  </a:cxn>
                  <a:cxn ang="0">
                    <a:pos x="26" y="81"/>
                  </a:cxn>
                  <a:cxn ang="0">
                    <a:pos x="33" y="76"/>
                  </a:cxn>
                  <a:cxn ang="0">
                    <a:pos x="35" y="65"/>
                  </a:cxn>
                  <a:cxn ang="0">
                    <a:pos x="26" y="58"/>
                  </a:cxn>
                  <a:cxn ang="0">
                    <a:pos x="18" y="56"/>
                  </a:cxn>
                  <a:cxn ang="0">
                    <a:pos x="11" y="29"/>
                  </a:cxn>
                  <a:cxn ang="0">
                    <a:pos x="26" y="18"/>
                  </a:cxn>
                  <a:cxn ang="0">
                    <a:pos x="46" y="0"/>
                  </a:cxn>
                  <a:cxn ang="0">
                    <a:pos x="141" y="0"/>
                  </a:cxn>
                  <a:cxn ang="0">
                    <a:pos x="140" y="9"/>
                  </a:cxn>
                  <a:cxn ang="0">
                    <a:pos x="58" y="10"/>
                  </a:cxn>
                  <a:cxn ang="0">
                    <a:pos x="95" y="16"/>
                  </a:cxn>
                  <a:cxn ang="0">
                    <a:pos x="101" y="21"/>
                  </a:cxn>
                  <a:cxn ang="0">
                    <a:pos x="99" y="26"/>
                  </a:cxn>
                  <a:cxn ang="0">
                    <a:pos x="62" y="22"/>
                  </a:cxn>
                  <a:cxn ang="0">
                    <a:pos x="96" y="32"/>
                  </a:cxn>
                  <a:cxn ang="0">
                    <a:pos x="100" y="36"/>
                  </a:cxn>
                  <a:cxn ang="0">
                    <a:pos x="101" y="43"/>
                  </a:cxn>
                  <a:cxn ang="0">
                    <a:pos x="63" y="36"/>
                  </a:cxn>
                  <a:cxn ang="0">
                    <a:pos x="93" y="45"/>
                  </a:cxn>
                  <a:cxn ang="0">
                    <a:pos x="97" y="52"/>
                  </a:cxn>
                  <a:cxn ang="0">
                    <a:pos x="91" y="54"/>
                  </a:cxn>
                  <a:cxn ang="0">
                    <a:pos x="77" y="59"/>
                  </a:cxn>
                  <a:cxn ang="0">
                    <a:pos x="60" y="72"/>
                  </a:cxn>
                  <a:cxn ang="0">
                    <a:pos x="39" y="95"/>
                  </a:cxn>
                  <a:cxn ang="0">
                    <a:pos x="18" y="98"/>
                  </a:cxn>
                  <a:cxn ang="0">
                    <a:pos x="0" y="87"/>
                  </a:cxn>
                </a:cxnLst>
                <a:rect l="0" t="0" r="r" b="b"/>
                <a:pathLst>
                  <a:path w="141" h="98">
                    <a:moveTo>
                      <a:pt x="0" y="87"/>
                    </a:moveTo>
                    <a:cubicBezTo>
                      <a:pt x="3" y="88"/>
                      <a:pt x="9" y="86"/>
                      <a:pt x="14" y="85"/>
                    </a:cubicBezTo>
                    <a:lnTo>
                      <a:pt x="26" y="81"/>
                    </a:lnTo>
                    <a:lnTo>
                      <a:pt x="33" y="76"/>
                    </a:lnTo>
                    <a:lnTo>
                      <a:pt x="35" y="65"/>
                    </a:lnTo>
                    <a:lnTo>
                      <a:pt x="26" y="58"/>
                    </a:lnTo>
                    <a:lnTo>
                      <a:pt x="18" y="56"/>
                    </a:lnTo>
                    <a:lnTo>
                      <a:pt x="11" y="29"/>
                    </a:lnTo>
                    <a:lnTo>
                      <a:pt x="26" y="18"/>
                    </a:lnTo>
                    <a:lnTo>
                      <a:pt x="46" y="0"/>
                    </a:lnTo>
                    <a:lnTo>
                      <a:pt x="141" y="0"/>
                    </a:lnTo>
                    <a:lnTo>
                      <a:pt x="140" y="9"/>
                    </a:lnTo>
                    <a:lnTo>
                      <a:pt x="58" y="10"/>
                    </a:lnTo>
                    <a:lnTo>
                      <a:pt x="95" y="16"/>
                    </a:lnTo>
                    <a:lnTo>
                      <a:pt x="101" y="21"/>
                    </a:lnTo>
                    <a:lnTo>
                      <a:pt x="99" y="26"/>
                    </a:lnTo>
                    <a:lnTo>
                      <a:pt x="62" y="22"/>
                    </a:lnTo>
                    <a:lnTo>
                      <a:pt x="96" y="32"/>
                    </a:lnTo>
                    <a:lnTo>
                      <a:pt x="100" y="36"/>
                    </a:lnTo>
                    <a:lnTo>
                      <a:pt x="101" y="43"/>
                    </a:lnTo>
                    <a:lnTo>
                      <a:pt x="63" y="36"/>
                    </a:lnTo>
                    <a:lnTo>
                      <a:pt x="93" y="45"/>
                    </a:lnTo>
                    <a:lnTo>
                      <a:pt x="97" y="52"/>
                    </a:lnTo>
                    <a:lnTo>
                      <a:pt x="91" y="54"/>
                    </a:lnTo>
                    <a:lnTo>
                      <a:pt x="77" y="59"/>
                    </a:lnTo>
                    <a:lnTo>
                      <a:pt x="60" y="72"/>
                    </a:lnTo>
                    <a:lnTo>
                      <a:pt x="39" y="95"/>
                    </a:lnTo>
                    <a:lnTo>
                      <a:pt x="18" y="98"/>
                    </a:lnTo>
                    <a:lnTo>
                      <a:pt x="0" y="87"/>
                    </a:lnTo>
                    <a:close/>
                  </a:path>
                </a:pathLst>
              </a:custGeom>
              <a:gradFill rotWithShape="1">
                <a:gsLst>
                  <a:gs pos="0">
                    <a:srgbClr val="C0C0C0"/>
                  </a:gs>
                  <a:gs pos="100000">
                    <a:schemeClr val="bg2"/>
                  </a:gs>
                </a:gsLst>
                <a:lin ang="5400000" scaled="1"/>
              </a:gradFill>
              <a:ln w="9525">
                <a:solidFill>
                  <a:srgbClr val="C0C0C0"/>
                </a:solidFill>
                <a:round/>
                <a:headEnd/>
                <a:tailEnd/>
              </a:ln>
              <a:effectLst/>
            </p:spPr>
            <p:txBody>
              <a:bodyPr/>
              <a:lstStyle/>
              <a:p>
                <a:endParaRPr lang="en-US"/>
              </a:p>
            </p:txBody>
          </p:sp>
          <p:sp>
            <p:nvSpPr>
              <p:cNvPr id="11394" name="Freeform 130"/>
              <p:cNvSpPr>
                <a:spLocks/>
              </p:cNvSpPr>
              <p:nvPr/>
            </p:nvSpPr>
            <p:spPr bwMode="auto">
              <a:xfrm>
                <a:off x="520" y="655"/>
                <a:ext cx="259" cy="359"/>
              </a:xfrm>
              <a:custGeom>
                <a:avLst/>
                <a:gdLst/>
                <a:ahLst/>
                <a:cxnLst>
                  <a:cxn ang="0">
                    <a:pos x="222" y="313"/>
                  </a:cxn>
                  <a:cxn ang="0">
                    <a:pos x="213" y="305"/>
                  </a:cxn>
                  <a:cxn ang="0">
                    <a:pos x="198" y="301"/>
                  </a:cxn>
                  <a:cxn ang="0">
                    <a:pos x="192" y="305"/>
                  </a:cxn>
                  <a:cxn ang="0">
                    <a:pos x="188" y="315"/>
                  </a:cxn>
                  <a:cxn ang="0">
                    <a:pos x="190" y="328"/>
                  </a:cxn>
                  <a:cxn ang="0">
                    <a:pos x="193" y="338"/>
                  </a:cxn>
                  <a:cxn ang="0">
                    <a:pos x="197" y="347"/>
                  </a:cxn>
                  <a:cxn ang="0">
                    <a:pos x="180" y="359"/>
                  </a:cxn>
                  <a:cxn ang="0">
                    <a:pos x="131" y="359"/>
                  </a:cxn>
                  <a:cxn ang="0">
                    <a:pos x="112" y="347"/>
                  </a:cxn>
                  <a:cxn ang="0">
                    <a:pos x="116" y="338"/>
                  </a:cxn>
                  <a:cxn ang="0">
                    <a:pos x="123" y="324"/>
                  </a:cxn>
                  <a:cxn ang="0">
                    <a:pos x="123" y="313"/>
                  </a:cxn>
                  <a:cxn ang="0">
                    <a:pos x="120" y="303"/>
                  </a:cxn>
                  <a:cxn ang="0">
                    <a:pos x="115" y="301"/>
                  </a:cxn>
                  <a:cxn ang="0">
                    <a:pos x="104" y="303"/>
                  </a:cxn>
                  <a:cxn ang="0">
                    <a:pos x="94" y="314"/>
                  </a:cxn>
                  <a:cxn ang="0">
                    <a:pos x="67" y="303"/>
                  </a:cxn>
                  <a:cxn ang="0">
                    <a:pos x="67" y="219"/>
                  </a:cxn>
                  <a:cxn ang="0">
                    <a:pos x="27" y="110"/>
                  </a:cxn>
                  <a:cxn ang="0">
                    <a:pos x="37" y="101"/>
                  </a:cxn>
                  <a:cxn ang="0">
                    <a:pos x="40" y="87"/>
                  </a:cxn>
                  <a:cxn ang="0">
                    <a:pos x="36" y="74"/>
                  </a:cxn>
                  <a:cxn ang="0">
                    <a:pos x="27" y="67"/>
                  </a:cxn>
                  <a:cxn ang="0">
                    <a:pos x="0" y="49"/>
                  </a:cxn>
                  <a:cxn ang="0">
                    <a:pos x="16" y="43"/>
                  </a:cxn>
                  <a:cxn ang="0">
                    <a:pos x="94" y="31"/>
                  </a:cxn>
                  <a:cxn ang="0">
                    <a:pos x="110" y="31"/>
                  </a:cxn>
                  <a:cxn ang="0">
                    <a:pos x="111" y="0"/>
                  </a:cxn>
                  <a:cxn ang="0">
                    <a:pos x="176" y="0"/>
                  </a:cxn>
                  <a:cxn ang="0">
                    <a:pos x="176" y="29"/>
                  </a:cxn>
                  <a:cxn ang="0">
                    <a:pos x="189" y="29"/>
                  </a:cxn>
                  <a:cxn ang="0">
                    <a:pos x="292" y="37"/>
                  </a:cxn>
                  <a:cxn ang="0">
                    <a:pos x="311" y="50"/>
                  </a:cxn>
                  <a:cxn ang="0">
                    <a:pos x="278" y="63"/>
                  </a:cxn>
                  <a:cxn ang="0">
                    <a:pos x="269" y="68"/>
                  </a:cxn>
                  <a:cxn ang="0">
                    <a:pos x="265" y="85"/>
                  </a:cxn>
                  <a:cxn ang="0">
                    <a:pos x="268" y="98"/>
                  </a:cxn>
                  <a:cxn ang="0">
                    <a:pos x="276" y="106"/>
                  </a:cxn>
                  <a:cxn ang="0">
                    <a:pos x="245" y="223"/>
                  </a:cxn>
                  <a:cxn ang="0">
                    <a:pos x="245" y="297"/>
                  </a:cxn>
                  <a:cxn ang="0">
                    <a:pos x="222" y="313"/>
                  </a:cxn>
                </a:cxnLst>
                <a:rect l="0" t="0" r="r" b="b"/>
                <a:pathLst>
                  <a:path w="311" h="359">
                    <a:moveTo>
                      <a:pt x="222" y="313"/>
                    </a:moveTo>
                    <a:lnTo>
                      <a:pt x="213" y="305"/>
                    </a:lnTo>
                    <a:lnTo>
                      <a:pt x="198" y="301"/>
                    </a:lnTo>
                    <a:lnTo>
                      <a:pt x="192" y="305"/>
                    </a:lnTo>
                    <a:lnTo>
                      <a:pt x="188" y="315"/>
                    </a:lnTo>
                    <a:lnTo>
                      <a:pt x="190" y="328"/>
                    </a:lnTo>
                    <a:lnTo>
                      <a:pt x="193" y="338"/>
                    </a:lnTo>
                    <a:lnTo>
                      <a:pt x="197" y="347"/>
                    </a:lnTo>
                    <a:lnTo>
                      <a:pt x="180" y="359"/>
                    </a:lnTo>
                    <a:lnTo>
                      <a:pt x="131" y="359"/>
                    </a:lnTo>
                    <a:lnTo>
                      <a:pt x="112" y="347"/>
                    </a:lnTo>
                    <a:lnTo>
                      <a:pt x="116" y="338"/>
                    </a:lnTo>
                    <a:lnTo>
                      <a:pt x="123" y="324"/>
                    </a:lnTo>
                    <a:lnTo>
                      <a:pt x="123" y="313"/>
                    </a:lnTo>
                    <a:lnTo>
                      <a:pt x="120" y="303"/>
                    </a:lnTo>
                    <a:lnTo>
                      <a:pt x="115" y="301"/>
                    </a:lnTo>
                    <a:lnTo>
                      <a:pt x="104" y="303"/>
                    </a:lnTo>
                    <a:lnTo>
                      <a:pt x="94" y="314"/>
                    </a:lnTo>
                    <a:lnTo>
                      <a:pt x="67" y="303"/>
                    </a:lnTo>
                    <a:lnTo>
                      <a:pt x="67" y="219"/>
                    </a:lnTo>
                    <a:lnTo>
                      <a:pt x="27" y="110"/>
                    </a:lnTo>
                    <a:lnTo>
                      <a:pt x="37" y="101"/>
                    </a:lnTo>
                    <a:lnTo>
                      <a:pt x="40" y="87"/>
                    </a:lnTo>
                    <a:lnTo>
                      <a:pt x="36" y="74"/>
                    </a:lnTo>
                    <a:lnTo>
                      <a:pt x="27" y="67"/>
                    </a:lnTo>
                    <a:lnTo>
                      <a:pt x="0" y="49"/>
                    </a:lnTo>
                    <a:lnTo>
                      <a:pt x="16" y="43"/>
                    </a:lnTo>
                    <a:lnTo>
                      <a:pt x="94" y="31"/>
                    </a:lnTo>
                    <a:lnTo>
                      <a:pt x="110" y="31"/>
                    </a:lnTo>
                    <a:lnTo>
                      <a:pt x="111" y="0"/>
                    </a:lnTo>
                    <a:lnTo>
                      <a:pt x="176" y="0"/>
                    </a:lnTo>
                    <a:lnTo>
                      <a:pt x="176" y="29"/>
                    </a:lnTo>
                    <a:lnTo>
                      <a:pt x="189" y="29"/>
                    </a:lnTo>
                    <a:lnTo>
                      <a:pt x="292" y="37"/>
                    </a:lnTo>
                    <a:lnTo>
                      <a:pt x="311" y="50"/>
                    </a:lnTo>
                    <a:lnTo>
                      <a:pt x="278" y="63"/>
                    </a:lnTo>
                    <a:lnTo>
                      <a:pt x="269" y="68"/>
                    </a:lnTo>
                    <a:lnTo>
                      <a:pt x="265" y="85"/>
                    </a:lnTo>
                    <a:lnTo>
                      <a:pt x="268" y="98"/>
                    </a:lnTo>
                    <a:lnTo>
                      <a:pt x="276" y="106"/>
                    </a:lnTo>
                    <a:lnTo>
                      <a:pt x="245" y="223"/>
                    </a:lnTo>
                    <a:lnTo>
                      <a:pt x="245" y="297"/>
                    </a:lnTo>
                    <a:lnTo>
                      <a:pt x="222" y="313"/>
                    </a:lnTo>
                    <a:close/>
                  </a:path>
                </a:pathLst>
              </a:custGeom>
              <a:gradFill rotWithShape="1">
                <a:gsLst>
                  <a:gs pos="0">
                    <a:schemeClr val="bg2"/>
                  </a:gs>
                  <a:gs pos="50000">
                    <a:srgbClr val="DDDDDD"/>
                  </a:gs>
                  <a:gs pos="100000">
                    <a:schemeClr val="bg2"/>
                  </a:gs>
                </a:gsLst>
                <a:lin ang="0" scaled="1"/>
              </a:gradFill>
              <a:ln w="3175" cmpd="sng">
                <a:solidFill>
                  <a:srgbClr val="C0C0C0"/>
                </a:solidFill>
                <a:round/>
                <a:headEnd/>
                <a:tailEnd/>
              </a:ln>
              <a:effectLst/>
            </p:spPr>
            <p:txBody>
              <a:bodyPr/>
              <a:lstStyle/>
              <a:p>
                <a:endParaRPr lang="en-US"/>
              </a:p>
            </p:txBody>
          </p:sp>
          <p:sp>
            <p:nvSpPr>
              <p:cNvPr id="11395" name="Oval 131" descr="ISV_Face"/>
              <p:cNvSpPr>
                <a:spLocks noChangeArrowheads="1"/>
              </p:cNvSpPr>
              <p:nvPr/>
            </p:nvSpPr>
            <p:spPr bwMode="auto">
              <a:xfrm>
                <a:off x="559" y="480"/>
                <a:ext cx="149" cy="186"/>
              </a:xfrm>
              <a:prstGeom prst="ellipse">
                <a:avLst/>
              </a:prstGeom>
              <a:blipFill dpi="0" rotWithShape="0">
                <a:blip r:embed="rId9" cstate="print"/>
                <a:srcRect/>
                <a:stretch>
                  <a:fillRect/>
                </a:stretch>
              </a:blipFill>
              <a:ln w="9525">
                <a:noFill/>
                <a:round/>
                <a:headEnd/>
                <a:tailEnd/>
              </a:ln>
              <a:effectLst/>
            </p:spPr>
            <p:txBody>
              <a:bodyPr wrap="none" anchor="ctr"/>
              <a:lstStyle/>
              <a:p>
                <a:endParaRPr lang="en-US"/>
              </a:p>
            </p:txBody>
          </p:sp>
        </p:grpSp>
        <p:sp>
          <p:nvSpPr>
            <p:cNvPr id="11396" name="WordArt 132"/>
            <p:cNvSpPr>
              <a:spLocks noChangeArrowheads="1" noChangeShapeType="1" noTextEdit="1"/>
            </p:cNvSpPr>
            <p:nvPr/>
          </p:nvSpPr>
          <p:spPr bwMode="auto">
            <a:xfrm>
              <a:off x="592" y="786"/>
              <a:ext cx="124" cy="93"/>
            </a:xfrm>
            <a:prstGeom prst="rect">
              <a:avLst/>
            </a:prstGeom>
          </p:spPr>
          <p:txBody>
            <a:bodyPr wrap="none" fromWordArt="1">
              <a:prstTxWarp prst="textCanUp">
                <a:avLst>
                  <a:gd name="adj" fmla="val 85532"/>
                </a:avLst>
              </a:prstTxWarp>
              <a:scene3d>
                <a:camera prst="legacyObliqueTopLeft">
                  <a:rot lat="20699999" lon="1200000" rev="0"/>
                </a:camera>
                <a:lightRig rig="legacyNormal3" dir="r"/>
              </a:scene3d>
              <a:sp3d extrusionH="201600" prstMaterial="legacyMatte">
                <a:extrusionClr>
                  <a:srgbClr val="0066CC"/>
                </a:extrusionClr>
              </a:sp3d>
            </a:bodyPr>
            <a:lstStyle/>
            <a:p>
              <a:pPr algn="ctr"/>
              <a:r>
                <a:rPr lang="en-US" sz="1200" b="1" kern="10">
                  <a:ln w="9525">
                    <a:round/>
                    <a:headEnd/>
                    <a:tailEnd/>
                  </a:ln>
                  <a:gradFill rotWithShape="0">
                    <a:gsLst>
                      <a:gs pos="0">
                        <a:srgbClr val="FFFF00"/>
                      </a:gs>
                      <a:gs pos="100000">
                        <a:srgbClr val="008000"/>
                      </a:gs>
                    </a:gsLst>
                    <a:lin ang="5400000" scaled="1"/>
                  </a:gradFill>
                  <a:latin typeface="Times New Roman"/>
                  <a:cs typeface="Times New Roman"/>
                </a:rPr>
                <a:t>ISV</a:t>
              </a:r>
            </a:p>
          </p:txBody>
        </p:sp>
      </p:grpSp>
      <p:grpSp>
        <p:nvGrpSpPr>
          <p:cNvPr id="22" name="Group 133"/>
          <p:cNvGrpSpPr>
            <a:grpSpLocks/>
          </p:cNvGrpSpPr>
          <p:nvPr/>
        </p:nvGrpSpPr>
        <p:grpSpPr bwMode="auto">
          <a:xfrm>
            <a:off x="5351463" y="914400"/>
            <a:ext cx="3640137" cy="1331913"/>
            <a:chOff x="3408" y="51"/>
            <a:chExt cx="2352" cy="957"/>
          </a:xfrm>
        </p:grpSpPr>
        <p:sp>
          <p:nvSpPr>
            <p:cNvPr id="11398" name="Freeform 134"/>
            <p:cNvSpPr>
              <a:spLocks/>
            </p:cNvSpPr>
            <p:nvPr/>
          </p:nvSpPr>
          <p:spPr bwMode="auto">
            <a:xfrm>
              <a:off x="5027" y="410"/>
              <a:ext cx="203" cy="232"/>
            </a:xfrm>
            <a:custGeom>
              <a:avLst/>
              <a:gdLst/>
              <a:ahLst/>
              <a:cxnLst>
                <a:cxn ang="0">
                  <a:pos x="203" y="230"/>
                </a:cxn>
                <a:cxn ang="0">
                  <a:pos x="203" y="192"/>
                </a:cxn>
                <a:cxn ang="0">
                  <a:pos x="203" y="153"/>
                </a:cxn>
                <a:cxn ang="0">
                  <a:pos x="189" y="100"/>
                </a:cxn>
                <a:cxn ang="0">
                  <a:pos x="175" y="58"/>
                </a:cxn>
                <a:cxn ang="0">
                  <a:pos x="137" y="31"/>
                </a:cxn>
                <a:cxn ang="0">
                  <a:pos x="96" y="5"/>
                </a:cxn>
                <a:cxn ang="0">
                  <a:pos x="46" y="0"/>
                </a:cxn>
                <a:cxn ang="0">
                  <a:pos x="18" y="2"/>
                </a:cxn>
                <a:cxn ang="0">
                  <a:pos x="0" y="13"/>
                </a:cxn>
                <a:cxn ang="0">
                  <a:pos x="27" y="35"/>
                </a:cxn>
                <a:cxn ang="0">
                  <a:pos x="107" y="69"/>
                </a:cxn>
                <a:cxn ang="0">
                  <a:pos x="149" y="105"/>
                </a:cxn>
                <a:cxn ang="0">
                  <a:pos x="185" y="164"/>
                </a:cxn>
                <a:cxn ang="0">
                  <a:pos x="185" y="198"/>
                </a:cxn>
                <a:cxn ang="0">
                  <a:pos x="185" y="232"/>
                </a:cxn>
                <a:cxn ang="0">
                  <a:pos x="203" y="230"/>
                </a:cxn>
              </a:cxnLst>
              <a:rect l="0" t="0" r="r" b="b"/>
              <a:pathLst>
                <a:path w="203" h="232">
                  <a:moveTo>
                    <a:pt x="203" y="230"/>
                  </a:moveTo>
                  <a:lnTo>
                    <a:pt x="203" y="192"/>
                  </a:lnTo>
                  <a:lnTo>
                    <a:pt x="203" y="153"/>
                  </a:lnTo>
                  <a:lnTo>
                    <a:pt x="189" y="100"/>
                  </a:lnTo>
                  <a:lnTo>
                    <a:pt x="175" y="58"/>
                  </a:lnTo>
                  <a:lnTo>
                    <a:pt x="137" y="31"/>
                  </a:lnTo>
                  <a:lnTo>
                    <a:pt x="96" y="5"/>
                  </a:lnTo>
                  <a:lnTo>
                    <a:pt x="46" y="0"/>
                  </a:lnTo>
                  <a:lnTo>
                    <a:pt x="18" y="2"/>
                  </a:lnTo>
                  <a:lnTo>
                    <a:pt x="0" y="13"/>
                  </a:lnTo>
                  <a:lnTo>
                    <a:pt x="27" y="35"/>
                  </a:lnTo>
                  <a:lnTo>
                    <a:pt x="107" y="69"/>
                  </a:lnTo>
                  <a:lnTo>
                    <a:pt x="149" y="105"/>
                  </a:lnTo>
                  <a:lnTo>
                    <a:pt x="185" y="164"/>
                  </a:lnTo>
                  <a:lnTo>
                    <a:pt x="185" y="198"/>
                  </a:lnTo>
                  <a:lnTo>
                    <a:pt x="185" y="232"/>
                  </a:lnTo>
                  <a:lnTo>
                    <a:pt x="203" y="230"/>
                  </a:lnTo>
                  <a:close/>
                </a:path>
              </a:pathLst>
            </a:custGeom>
            <a:solidFill>
              <a:schemeClr val="tx1"/>
            </a:solidFill>
            <a:ln w="9525">
              <a:solidFill>
                <a:schemeClr val="tx1"/>
              </a:solidFill>
              <a:round/>
              <a:headEnd/>
              <a:tailEnd/>
            </a:ln>
            <a:effectLst/>
          </p:spPr>
          <p:txBody>
            <a:bodyPr/>
            <a:lstStyle/>
            <a:p>
              <a:endParaRPr lang="en-US"/>
            </a:p>
          </p:txBody>
        </p:sp>
        <p:grpSp>
          <p:nvGrpSpPr>
            <p:cNvPr id="23" name="Group 135"/>
            <p:cNvGrpSpPr>
              <a:grpSpLocks/>
            </p:cNvGrpSpPr>
            <p:nvPr/>
          </p:nvGrpSpPr>
          <p:grpSpPr bwMode="auto">
            <a:xfrm>
              <a:off x="4868" y="455"/>
              <a:ext cx="362" cy="406"/>
              <a:chOff x="2592" y="2832"/>
              <a:chExt cx="672" cy="1008"/>
            </a:xfrm>
          </p:grpSpPr>
          <p:sp>
            <p:nvSpPr>
              <p:cNvPr id="11400" name="Oval 136"/>
              <p:cNvSpPr>
                <a:spLocks noChangeArrowheads="1"/>
              </p:cNvSpPr>
              <p:nvPr/>
            </p:nvSpPr>
            <p:spPr bwMode="auto">
              <a:xfrm>
                <a:off x="2592" y="2832"/>
                <a:ext cx="672" cy="1008"/>
              </a:xfrm>
              <a:prstGeom prst="ellipse">
                <a:avLst/>
              </a:prstGeom>
              <a:solidFill>
                <a:srgbClr val="808080"/>
              </a:solidFill>
              <a:ln w="9525">
                <a:solidFill>
                  <a:schemeClr val="tx1"/>
                </a:solidFill>
                <a:round/>
                <a:headEnd/>
                <a:tailEnd/>
              </a:ln>
              <a:effectLst/>
            </p:spPr>
            <p:txBody>
              <a:bodyPr wrap="none" anchor="ctr"/>
              <a:lstStyle/>
              <a:p>
                <a:endParaRPr lang="en-US"/>
              </a:p>
            </p:txBody>
          </p:sp>
          <p:sp>
            <p:nvSpPr>
              <p:cNvPr id="11401" name="Oval 137"/>
              <p:cNvSpPr>
                <a:spLocks noChangeArrowheads="1"/>
              </p:cNvSpPr>
              <p:nvPr/>
            </p:nvSpPr>
            <p:spPr bwMode="auto">
              <a:xfrm>
                <a:off x="2720" y="2904"/>
                <a:ext cx="540" cy="928"/>
              </a:xfrm>
              <a:prstGeom prst="ellipse">
                <a:avLst/>
              </a:prstGeom>
              <a:solidFill>
                <a:srgbClr val="333333"/>
              </a:solidFill>
              <a:ln w="9525">
                <a:noFill/>
                <a:round/>
                <a:headEnd/>
                <a:tailEnd/>
              </a:ln>
              <a:effectLst/>
            </p:spPr>
            <p:txBody>
              <a:bodyPr wrap="none" anchor="ctr"/>
              <a:lstStyle/>
              <a:p>
                <a:endParaRPr lang="en-US"/>
              </a:p>
            </p:txBody>
          </p:sp>
          <p:sp>
            <p:nvSpPr>
              <p:cNvPr id="11402" name="Oval 138"/>
              <p:cNvSpPr>
                <a:spLocks noChangeArrowheads="1"/>
              </p:cNvSpPr>
              <p:nvPr/>
            </p:nvSpPr>
            <p:spPr bwMode="auto">
              <a:xfrm>
                <a:off x="2832" y="3072"/>
                <a:ext cx="336" cy="576"/>
              </a:xfrm>
              <a:prstGeom prst="ellipse">
                <a:avLst/>
              </a:prstGeom>
              <a:gradFill rotWithShape="1">
                <a:gsLst>
                  <a:gs pos="0">
                    <a:schemeClr val="bg1"/>
                  </a:gs>
                  <a:gs pos="100000">
                    <a:srgbClr val="969696"/>
                  </a:gs>
                </a:gsLst>
                <a:path path="shape">
                  <a:fillToRect l="50000" t="50000" r="50000" b="50000"/>
                </a:path>
              </a:gradFill>
              <a:ln w="9525">
                <a:noFill/>
                <a:round/>
                <a:headEnd/>
                <a:tailEnd/>
              </a:ln>
              <a:effectLst/>
            </p:spPr>
            <p:txBody>
              <a:bodyPr wrap="none" anchor="ctr"/>
              <a:lstStyle/>
              <a:p>
                <a:endParaRPr lang="en-US"/>
              </a:p>
            </p:txBody>
          </p:sp>
          <p:sp>
            <p:nvSpPr>
              <p:cNvPr id="11403" name="Freeform 139"/>
              <p:cNvSpPr>
                <a:spLocks/>
              </p:cNvSpPr>
              <p:nvPr/>
            </p:nvSpPr>
            <p:spPr bwMode="auto">
              <a:xfrm>
                <a:off x="2868" y="3216"/>
                <a:ext cx="68" cy="128"/>
              </a:xfrm>
              <a:custGeom>
                <a:avLst/>
                <a:gdLst/>
                <a:ahLst/>
                <a:cxnLst>
                  <a:cxn ang="0">
                    <a:pos x="28" y="0"/>
                  </a:cxn>
                  <a:cxn ang="0">
                    <a:pos x="8" y="44"/>
                  </a:cxn>
                  <a:cxn ang="0">
                    <a:pos x="0" y="124"/>
                  </a:cxn>
                  <a:cxn ang="0">
                    <a:pos x="48" y="128"/>
                  </a:cxn>
                  <a:cxn ang="0">
                    <a:pos x="68" y="88"/>
                  </a:cxn>
                  <a:cxn ang="0">
                    <a:pos x="64" y="52"/>
                  </a:cxn>
                  <a:cxn ang="0">
                    <a:pos x="28" y="0"/>
                  </a:cxn>
                </a:cxnLst>
                <a:rect l="0" t="0" r="r" b="b"/>
                <a:pathLst>
                  <a:path w="68" h="128">
                    <a:moveTo>
                      <a:pt x="28" y="0"/>
                    </a:moveTo>
                    <a:lnTo>
                      <a:pt x="8" y="44"/>
                    </a:lnTo>
                    <a:lnTo>
                      <a:pt x="0" y="124"/>
                    </a:lnTo>
                    <a:lnTo>
                      <a:pt x="48" y="128"/>
                    </a:lnTo>
                    <a:lnTo>
                      <a:pt x="68" y="88"/>
                    </a:lnTo>
                    <a:lnTo>
                      <a:pt x="64" y="52"/>
                    </a:lnTo>
                    <a:lnTo>
                      <a:pt x="28" y="0"/>
                    </a:lnTo>
                    <a:close/>
                  </a:path>
                </a:pathLst>
              </a:custGeom>
              <a:solidFill>
                <a:srgbClr val="333333"/>
              </a:solidFill>
              <a:ln w="9525">
                <a:solidFill>
                  <a:schemeClr val="tx1"/>
                </a:solidFill>
                <a:round/>
                <a:headEnd/>
                <a:tailEnd/>
              </a:ln>
              <a:effectLst/>
            </p:spPr>
            <p:txBody>
              <a:bodyPr/>
              <a:lstStyle/>
              <a:p>
                <a:endParaRPr lang="en-US"/>
              </a:p>
            </p:txBody>
          </p:sp>
          <p:sp>
            <p:nvSpPr>
              <p:cNvPr id="11404" name="Freeform 140"/>
              <p:cNvSpPr>
                <a:spLocks/>
              </p:cNvSpPr>
              <p:nvPr/>
            </p:nvSpPr>
            <p:spPr bwMode="auto">
              <a:xfrm>
                <a:off x="2940" y="3116"/>
                <a:ext cx="76" cy="88"/>
              </a:xfrm>
              <a:custGeom>
                <a:avLst/>
                <a:gdLst/>
                <a:ahLst/>
                <a:cxnLst>
                  <a:cxn ang="0">
                    <a:pos x="0" y="44"/>
                  </a:cxn>
                  <a:cxn ang="0">
                    <a:pos x="20" y="88"/>
                  </a:cxn>
                  <a:cxn ang="0">
                    <a:pos x="60" y="80"/>
                  </a:cxn>
                  <a:cxn ang="0">
                    <a:pos x="76" y="44"/>
                  </a:cxn>
                  <a:cxn ang="0">
                    <a:pos x="68" y="0"/>
                  </a:cxn>
                  <a:cxn ang="0">
                    <a:pos x="32" y="12"/>
                  </a:cxn>
                  <a:cxn ang="0">
                    <a:pos x="0" y="44"/>
                  </a:cxn>
                </a:cxnLst>
                <a:rect l="0" t="0" r="r" b="b"/>
                <a:pathLst>
                  <a:path w="76" h="88">
                    <a:moveTo>
                      <a:pt x="0" y="44"/>
                    </a:moveTo>
                    <a:lnTo>
                      <a:pt x="20" y="88"/>
                    </a:lnTo>
                    <a:lnTo>
                      <a:pt x="60" y="80"/>
                    </a:lnTo>
                    <a:lnTo>
                      <a:pt x="76" y="44"/>
                    </a:lnTo>
                    <a:lnTo>
                      <a:pt x="68" y="0"/>
                    </a:lnTo>
                    <a:lnTo>
                      <a:pt x="32" y="12"/>
                    </a:lnTo>
                    <a:lnTo>
                      <a:pt x="0" y="44"/>
                    </a:lnTo>
                    <a:close/>
                  </a:path>
                </a:pathLst>
              </a:custGeom>
              <a:solidFill>
                <a:srgbClr val="333333"/>
              </a:solidFill>
              <a:ln w="9525">
                <a:solidFill>
                  <a:schemeClr val="tx1"/>
                </a:solidFill>
                <a:round/>
                <a:headEnd/>
                <a:tailEnd/>
              </a:ln>
              <a:effectLst/>
            </p:spPr>
            <p:txBody>
              <a:bodyPr/>
              <a:lstStyle/>
              <a:p>
                <a:endParaRPr lang="en-US"/>
              </a:p>
            </p:txBody>
          </p:sp>
          <p:sp>
            <p:nvSpPr>
              <p:cNvPr id="11405" name="Freeform 141"/>
              <p:cNvSpPr>
                <a:spLocks/>
              </p:cNvSpPr>
              <p:nvPr/>
            </p:nvSpPr>
            <p:spPr bwMode="auto">
              <a:xfrm>
                <a:off x="2880" y="3436"/>
                <a:ext cx="72" cy="104"/>
              </a:xfrm>
              <a:custGeom>
                <a:avLst/>
                <a:gdLst/>
                <a:ahLst/>
                <a:cxnLst>
                  <a:cxn ang="0">
                    <a:pos x="60" y="104"/>
                  </a:cxn>
                  <a:cxn ang="0">
                    <a:pos x="36" y="80"/>
                  </a:cxn>
                  <a:cxn ang="0">
                    <a:pos x="0" y="28"/>
                  </a:cxn>
                  <a:cxn ang="0">
                    <a:pos x="32" y="4"/>
                  </a:cxn>
                  <a:cxn ang="0">
                    <a:pos x="72" y="0"/>
                  </a:cxn>
                  <a:cxn ang="0">
                    <a:pos x="72" y="48"/>
                  </a:cxn>
                  <a:cxn ang="0">
                    <a:pos x="72" y="80"/>
                  </a:cxn>
                  <a:cxn ang="0">
                    <a:pos x="60" y="104"/>
                  </a:cxn>
                </a:cxnLst>
                <a:rect l="0" t="0" r="r" b="b"/>
                <a:pathLst>
                  <a:path w="72" h="104">
                    <a:moveTo>
                      <a:pt x="60" y="104"/>
                    </a:moveTo>
                    <a:cubicBezTo>
                      <a:pt x="52" y="93"/>
                      <a:pt x="45" y="89"/>
                      <a:pt x="36" y="80"/>
                    </a:cubicBezTo>
                    <a:lnTo>
                      <a:pt x="0" y="28"/>
                    </a:lnTo>
                    <a:lnTo>
                      <a:pt x="32" y="4"/>
                    </a:lnTo>
                    <a:lnTo>
                      <a:pt x="72" y="0"/>
                    </a:lnTo>
                    <a:lnTo>
                      <a:pt x="72" y="48"/>
                    </a:lnTo>
                    <a:lnTo>
                      <a:pt x="72" y="80"/>
                    </a:lnTo>
                    <a:lnTo>
                      <a:pt x="60" y="104"/>
                    </a:lnTo>
                    <a:close/>
                  </a:path>
                </a:pathLst>
              </a:custGeom>
              <a:solidFill>
                <a:srgbClr val="333333"/>
              </a:solidFill>
              <a:ln w="9525">
                <a:solidFill>
                  <a:schemeClr val="tx1"/>
                </a:solidFill>
                <a:round/>
                <a:headEnd/>
                <a:tailEnd/>
              </a:ln>
              <a:effectLst/>
            </p:spPr>
            <p:txBody>
              <a:bodyPr/>
              <a:lstStyle/>
              <a:p>
                <a:endParaRPr lang="en-US"/>
              </a:p>
            </p:txBody>
          </p:sp>
          <p:sp>
            <p:nvSpPr>
              <p:cNvPr id="11406" name="Freeform 142"/>
              <p:cNvSpPr>
                <a:spLocks/>
              </p:cNvSpPr>
              <p:nvPr/>
            </p:nvSpPr>
            <p:spPr bwMode="auto">
              <a:xfrm>
                <a:off x="2996" y="3468"/>
                <a:ext cx="76" cy="100"/>
              </a:xfrm>
              <a:custGeom>
                <a:avLst/>
                <a:gdLst/>
                <a:ahLst/>
                <a:cxnLst>
                  <a:cxn ang="0">
                    <a:pos x="0" y="100"/>
                  </a:cxn>
                  <a:cxn ang="0">
                    <a:pos x="56" y="84"/>
                  </a:cxn>
                  <a:cxn ang="0">
                    <a:pos x="76" y="56"/>
                  </a:cxn>
                  <a:cxn ang="0">
                    <a:pos x="56" y="28"/>
                  </a:cxn>
                  <a:cxn ang="0">
                    <a:pos x="16" y="0"/>
                  </a:cxn>
                  <a:cxn ang="0">
                    <a:pos x="12" y="40"/>
                  </a:cxn>
                  <a:cxn ang="0">
                    <a:pos x="0" y="100"/>
                  </a:cxn>
                </a:cxnLst>
                <a:rect l="0" t="0" r="r" b="b"/>
                <a:pathLst>
                  <a:path w="76" h="100">
                    <a:moveTo>
                      <a:pt x="0" y="100"/>
                    </a:moveTo>
                    <a:lnTo>
                      <a:pt x="56" y="84"/>
                    </a:lnTo>
                    <a:lnTo>
                      <a:pt x="76" y="56"/>
                    </a:lnTo>
                    <a:lnTo>
                      <a:pt x="56" y="28"/>
                    </a:lnTo>
                    <a:lnTo>
                      <a:pt x="16" y="0"/>
                    </a:lnTo>
                    <a:lnTo>
                      <a:pt x="12" y="40"/>
                    </a:lnTo>
                    <a:lnTo>
                      <a:pt x="0" y="100"/>
                    </a:lnTo>
                    <a:close/>
                  </a:path>
                </a:pathLst>
              </a:custGeom>
              <a:solidFill>
                <a:srgbClr val="333333"/>
              </a:solidFill>
              <a:ln w="9525">
                <a:solidFill>
                  <a:schemeClr val="tx1"/>
                </a:solidFill>
                <a:round/>
                <a:headEnd/>
                <a:tailEnd/>
              </a:ln>
              <a:effectLst/>
            </p:spPr>
            <p:txBody>
              <a:bodyPr/>
              <a:lstStyle/>
              <a:p>
                <a:endParaRPr lang="en-US"/>
              </a:p>
            </p:txBody>
          </p:sp>
          <p:sp>
            <p:nvSpPr>
              <p:cNvPr id="11407" name="Freeform 143"/>
              <p:cNvSpPr>
                <a:spLocks/>
              </p:cNvSpPr>
              <p:nvPr/>
            </p:nvSpPr>
            <p:spPr bwMode="auto">
              <a:xfrm>
                <a:off x="3064" y="3352"/>
                <a:ext cx="64" cy="104"/>
              </a:xfrm>
              <a:custGeom>
                <a:avLst/>
                <a:gdLst/>
                <a:ahLst/>
                <a:cxnLst>
                  <a:cxn ang="0">
                    <a:pos x="56" y="0"/>
                  </a:cxn>
                  <a:cxn ang="0">
                    <a:pos x="64" y="56"/>
                  </a:cxn>
                  <a:cxn ang="0">
                    <a:pos x="56" y="104"/>
                  </a:cxn>
                  <a:cxn ang="0">
                    <a:pos x="28" y="84"/>
                  </a:cxn>
                  <a:cxn ang="0">
                    <a:pos x="0" y="56"/>
                  </a:cxn>
                  <a:cxn ang="0">
                    <a:pos x="0" y="28"/>
                  </a:cxn>
                  <a:cxn ang="0">
                    <a:pos x="24" y="8"/>
                  </a:cxn>
                  <a:cxn ang="0">
                    <a:pos x="56" y="0"/>
                  </a:cxn>
                </a:cxnLst>
                <a:rect l="0" t="0" r="r" b="b"/>
                <a:pathLst>
                  <a:path w="64" h="104">
                    <a:moveTo>
                      <a:pt x="56" y="0"/>
                    </a:moveTo>
                    <a:lnTo>
                      <a:pt x="64" y="56"/>
                    </a:lnTo>
                    <a:lnTo>
                      <a:pt x="56" y="104"/>
                    </a:lnTo>
                    <a:lnTo>
                      <a:pt x="28" y="84"/>
                    </a:lnTo>
                    <a:lnTo>
                      <a:pt x="0" y="56"/>
                    </a:lnTo>
                    <a:lnTo>
                      <a:pt x="0" y="28"/>
                    </a:lnTo>
                    <a:lnTo>
                      <a:pt x="24" y="8"/>
                    </a:lnTo>
                    <a:lnTo>
                      <a:pt x="56" y="0"/>
                    </a:lnTo>
                    <a:close/>
                  </a:path>
                </a:pathLst>
              </a:custGeom>
              <a:solidFill>
                <a:srgbClr val="333333"/>
              </a:solidFill>
              <a:ln w="9525">
                <a:solidFill>
                  <a:schemeClr val="tx1"/>
                </a:solidFill>
                <a:round/>
                <a:headEnd/>
                <a:tailEnd/>
              </a:ln>
              <a:effectLst/>
            </p:spPr>
            <p:txBody>
              <a:bodyPr/>
              <a:lstStyle/>
              <a:p>
                <a:endParaRPr lang="en-US"/>
              </a:p>
            </p:txBody>
          </p:sp>
          <p:sp>
            <p:nvSpPr>
              <p:cNvPr id="11408" name="Freeform 144"/>
              <p:cNvSpPr>
                <a:spLocks/>
              </p:cNvSpPr>
              <p:nvPr/>
            </p:nvSpPr>
            <p:spPr bwMode="auto">
              <a:xfrm>
                <a:off x="3072" y="3184"/>
                <a:ext cx="56" cy="96"/>
              </a:xfrm>
              <a:custGeom>
                <a:avLst/>
                <a:gdLst/>
                <a:ahLst/>
                <a:cxnLst>
                  <a:cxn ang="0">
                    <a:pos x="20" y="0"/>
                  </a:cxn>
                  <a:cxn ang="0">
                    <a:pos x="44" y="16"/>
                  </a:cxn>
                  <a:cxn ang="0">
                    <a:pos x="56" y="64"/>
                  </a:cxn>
                  <a:cxn ang="0">
                    <a:pos x="24" y="96"/>
                  </a:cxn>
                  <a:cxn ang="0">
                    <a:pos x="0" y="92"/>
                  </a:cxn>
                  <a:cxn ang="0">
                    <a:pos x="4" y="28"/>
                  </a:cxn>
                  <a:cxn ang="0">
                    <a:pos x="20" y="0"/>
                  </a:cxn>
                </a:cxnLst>
                <a:rect l="0" t="0" r="r" b="b"/>
                <a:pathLst>
                  <a:path w="56" h="96">
                    <a:moveTo>
                      <a:pt x="20" y="0"/>
                    </a:moveTo>
                    <a:lnTo>
                      <a:pt x="44" y="16"/>
                    </a:lnTo>
                    <a:lnTo>
                      <a:pt x="56" y="64"/>
                    </a:lnTo>
                    <a:lnTo>
                      <a:pt x="24" y="96"/>
                    </a:lnTo>
                    <a:lnTo>
                      <a:pt x="0" y="92"/>
                    </a:lnTo>
                    <a:lnTo>
                      <a:pt x="4" y="28"/>
                    </a:lnTo>
                    <a:lnTo>
                      <a:pt x="20" y="0"/>
                    </a:lnTo>
                    <a:close/>
                  </a:path>
                </a:pathLst>
              </a:custGeom>
              <a:solidFill>
                <a:srgbClr val="333333"/>
              </a:solidFill>
              <a:ln w="9525">
                <a:solidFill>
                  <a:schemeClr val="tx1"/>
                </a:solidFill>
                <a:round/>
                <a:headEnd/>
                <a:tailEnd/>
              </a:ln>
              <a:effectLst/>
            </p:spPr>
            <p:txBody>
              <a:bodyPr/>
              <a:lstStyle/>
              <a:p>
                <a:endParaRPr lang="en-US"/>
              </a:p>
            </p:txBody>
          </p:sp>
        </p:grpSp>
        <p:sp>
          <p:nvSpPr>
            <p:cNvPr id="11409" name="Freeform 145"/>
            <p:cNvSpPr>
              <a:spLocks/>
            </p:cNvSpPr>
            <p:nvPr/>
          </p:nvSpPr>
          <p:spPr bwMode="auto">
            <a:xfrm>
              <a:off x="4172" y="499"/>
              <a:ext cx="203" cy="232"/>
            </a:xfrm>
            <a:custGeom>
              <a:avLst/>
              <a:gdLst/>
              <a:ahLst/>
              <a:cxnLst>
                <a:cxn ang="0">
                  <a:pos x="408" y="572"/>
                </a:cxn>
                <a:cxn ang="0">
                  <a:pos x="408" y="476"/>
                </a:cxn>
                <a:cxn ang="0">
                  <a:pos x="408" y="380"/>
                </a:cxn>
                <a:cxn ang="0">
                  <a:pos x="380" y="248"/>
                </a:cxn>
                <a:cxn ang="0">
                  <a:pos x="352" y="144"/>
                </a:cxn>
                <a:cxn ang="0">
                  <a:pos x="276" y="76"/>
                </a:cxn>
                <a:cxn ang="0">
                  <a:pos x="192" y="12"/>
                </a:cxn>
                <a:cxn ang="0">
                  <a:pos x="92" y="0"/>
                </a:cxn>
                <a:cxn ang="0">
                  <a:pos x="36" y="4"/>
                </a:cxn>
                <a:cxn ang="0">
                  <a:pos x="0" y="32"/>
                </a:cxn>
                <a:cxn ang="0">
                  <a:pos x="80" y="48"/>
                </a:cxn>
                <a:cxn ang="0">
                  <a:pos x="252" y="148"/>
                </a:cxn>
                <a:cxn ang="0">
                  <a:pos x="332" y="276"/>
                </a:cxn>
                <a:cxn ang="0">
                  <a:pos x="372" y="408"/>
                </a:cxn>
                <a:cxn ang="0">
                  <a:pos x="372" y="492"/>
                </a:cxn>
                <a:cxn ang="0">
                  <a:pos x="372" y="576"/>
                </a:cxn>
                <a:cxn ang="0">
                  <a:pos x="408" y="572"/>
                </a:cxn>
              </a:cxnLst>
              <a:rect l="0" t="0" r="r" b="b"/>
              <a:pathLst>
                <a:path w="408" h="576">
                  <a:moveTo>
                    <a:pt x="408" y="572"/>
                  </a:moveTo>
                  <a:lnTo>
                    <a:pt x="408" y="476"/>
                  </a:lnTo>
                  <a:lnTo>
                    <a:pt x="408" y="380"/>
                  </a:lnTo>
                  <a:lnTo>
                    <a:pt x="380" y="248"/>
                  </a:lnTo>
                  <a:lnTo>
                    <a:pt x="352" y="144"/>
                  </a:lnTo>
                  <a:lnTo>
                    <a:pt x="276" y="76"/>
                  </a:lnTo>
                  <a:lnTo>
                    <a:pt x="192" y="12"/>
                  </a:lnTo>
                  <a:lnTo>
                    <a:pt x="92" y="0"/>
                  </a:lnTo>
                  <a:lnTo>
                    <a:pt x="36" y="4"/>
                  </a:lnTo>
                  <a:lnTo>
                    <a:pt x="0" y="32"/>
                  </a:lnTo>
                  <a:lnTo>
                    <a:pt x="80" y="48"/>
                  </a:lnTo>
                  <a:lnTo>
                    <a:pt x="252" y="148"/>
                  </a:lnTo>
                  <a:lnTo>
                    <a:pt x="332" y="276"/>
                  </a:lnTo>
                  <a:lnTo>
                    <a:pt x="372" y="408"/>
                  </a:lnTo>
                  <a:lnTo>
                    <a:pt x="372" y="492"/>
                  </a:lnTo>
                  <a:lnTo>
                    <a:pt x="372" y="576"/>
                  </a:lnTo>
                  <a:lnTo>
                    <a:pt x="408" y="572"/>
                  </a:lnTo>
                  <a:close/>
                </a:path>
              </a:pathLst>
            </a:custGeom>
            <a:solidFill>
              <a:schemeClr val="tx1"/>
            </a:solidFill>
            <a:ln w="9525">
              <a:solidFill>
                <a:schemeClr val="tx1"/>
              </a:solidFill>
              <a:round/>
              <a:headEnd/>
              <a:tailEnd/>
            </a:ln>
            <a:effectLst/>
          </p:spPr>
          <p:txBody>
            <a:bodyPr/>
            <a:lstStyle/>
            <a:p>
              <a:endParaRPr lang="en-US"/>
            </a:p>
          </p:txBody>
        </p:sp>
        <p:grpSp>
          <p:nvGrpSpPr>
            <p:cNvPr id="24" name="Group 146"/>
            <p:cNvGrpSpPr>
              <a:grpSpLocks/>
            </p:cNvGrpSpPr>
            <p:nvPr/>
          </p:nvGrpSpPr>
          <p:grpSpPr bwMode="auto">
            <a:xfrm>
              <a:off x="4381" y="421"/>
              <a:ext cx="362" cy="407"/>
              <a:chOff x="2592" y="2832"/>
              <a:chExt cx="672" cy="1008"/>
            </a:xfrm>
          </p:grpSpPr>
          <p:sp>
            <p:nvSpPr>
              <p:cNvPr id="11411" name="Oval 147"/>
              <p:cNvSpPr>
                <a:spLocks noChangeArrowheads="1"/>
              </p:cNvSpPr>
              <p:nvPr/>
            </p:nvSpPr>
            <p:spPr bwMode="auto">
              <a:xfrm>
                <a:off x="2592" y="2832"/>
                <a:ext cx="672" cy="1008"/>
              </a:xfrm>
              <a:prstGeom prst="ellipse">
                <a:avLst/>
              </a:prstGeom>
              <a:solidFill>
                <a:srgbClr val="808080"/>
              </a:solidFill>
              <a:ln w="9525">
                <a:solidFill>
                  <a:schemeClr val="tx1"/>
                </a:solidFill>
                <a:round/>
                <a:headEnd/>
                <a:tailEnd/>
              </a:ln>
              <a:effectLst/>
            </p:spPr>
            <p:txBody>
              <a:bodyPr wrap="none" anchor="ctr"/>
              <a:lstStyle/>
              <a:p>
                <a:endParaRPr lang="en-US"/>
              </a:p>
            </p:txBody>
          </p:sp>
          <p:sp>
            <p:nvSpPr>
              <p:cNvPr id="11412" name="Oval 148"/>
              <p:cNvSpPr>
                <a:spLocks noChangeArrowheads="1"/>
              </p:cNvSpPr>
              <p:nvPr/>
            </p:nvSpPr>
            <p:spPr bwMode="auto">
              <a:xfrm>
                <a:off x="2720" y="2904"/>
                <a:ext cx="540" cy="928"/>
              </a:xfrm>
              <a:prstGeom prst="ellipse">
                <a:avLst/>
              </a:prstGeom>
              <a:solidFill>
                <a:srgbClr val="333333"/>
              </a:solidFill>
              <a:ln w="9525">
                <a:noFill/>
                <a:round/>
                <a:headEnd/>
                <a:tailEnd/>
              </a:ln>
              <a:effectLst/>
            </p:spPr>
            <p:txBody>
              <a:bodyPr wrap="none" anchor="ctr"/>
              <a:lstStyle/>
              <a:p>
                <a:endParaRPr lang="en-US"/>
              </a:p>
            </p:txBody>
          </p:sp>
          <p:sp>
            <p:nvSpPr>
              <p:cNvPr id="11413" name="Oval 149"/>
              <p:cNvSpPr>
                <a:spLocks noChangeArrowheads="1"/>
              </p:cNvSpPr>
              <p:nvPr/>
            </p:nvSpPr>
            <p:spPr bwMode="auto">
              <a:xfrm>
                <a:off x="2832" y="3072"/>
                <a:ext cx="336" cy="576"/>
              </a:xfrm>
              <a:prstGeom prst="ellipse">
                <a:avLst/>
              </a:prstGeom>
              <a:gradFill rotWithShape="1">
                <a:gsLst>
                  <a:gs pos="0">
                    <a:schemeClr val="bg1"/>
                  </a:gs>
                  <a:gs pos="100000">
                    <a:srgbClr val="969696"/>
                  </a:gs>
                </a:gsLst>
                <a:path path="shape">
                  <a:fillToRect l="50000" t="50000" r="50000" b="50000"/>
                </a:path>
              </a:gradFill>
              <a:ln w="9525">
                <a:noFill/>
                <a:round/>
                <a:headEnd/>
                <a:tailEnd/>
              </a:ln>
              <a:effectLst/>
            </p:spPr>
            <p:txBody>
              <a:bodyPr wrap="none" anchor="ctr"/>
              <a:lstStyle/>
              <a:p>
                <a:endParaRPr lang="en-US"/>
              </a:p>
            </p:txBody>
          </p:sp>
          <p:sp>
            <p:nvSpPr>
              <p:cNvPr id="11414" name="Freeform 150"/>
              <p:cNvSpPr>
                <a:spLocks/>
              </p:cNvSpPr>
              <p:nvPr/>
            </p:nvSpPr>
            <p:spPr bwMode="auto">
              <a:xfrm>
                <a:off x="2868" y="3216"/>
                <a:ext cx="68" cy="128"/>
              </a:xfrm>
              <a:custGeom>
                <a:avLst/>
                <a:gdLst/>
                <a:ahLst/>
                <a:cxnLst>
                  <a:cxn ang="0">
                    <a:pos x="28" y="0"/>
                  </a:cxn>
                  <a:cxn ang="0">
                    <a:pos x="8" y="44"/>
                  </a:cxn>
                  <a:cxn ang="0">
                    <a:pos x="0" y="124"/>
                  </a:cxn>
                  <a:cxn ang="0">
                    <a:pos x="48" y="128"/>
                  </a:cxn>
                  <a:cxn ang="0">
                    <a:pos x="68" y="88"/>
                  </a:cxn>
                  <a:cxn ang="0">
                    <a:pos x="64" y="52"/>
                  </a:cxn>
                  <a:cxn ang="0">
                    <a:pos x="28" y="0"/>
                  </a:cxn>
                </a:cxnLst>
                <a:rect l="0" t="0" r="r" b="b"/>
                <a:pathLst>
                  <a:path w="68" h="128">
                    <a:moveTo>
                      <a:pt x="28" y="0"/>
                    </a:moveTo>
                    <a:lnTo>
                      <a:pt x="8" y="44"/>
                    </a:lnTo>
                    <a:lnTo>
                      <a:pt x="0" y="124"/>
                    </a:lnTo>
                    <a:lnTo>
                      <a:pt x="48" y="128"/>
                    </a:lnTo>
                    <a:lnTo>
                      <a:pt x="68" y="88"/>
                    </a:lnTo>
                    <a:lnTo>
                      <a:pt x="64" y="52"/>
                    </a:lnTo>
                    <a:lnTo>
                      <a:pt x="28" y="0"/>
                    </a:lnTo>
                    <a:close/>
                  </a:path>
                </a:pathLst>
              </a:custGeom>
              <a:solidFill>
                <a:srgbClr val="333333"/>
              </a:solidFill>
              <a:ln w="9525">
                <a:solidFill>
                  <a:schemeClr val="tx1"/>
                </a:solidFill>
                <a:round/>
                <a:headEnd/>
                <a:tailEnd/>
              </a:ln>
              <a:effectLst/>
            </p:spPr>
            <p:txBody>
              <a:bodyPr/>
              <a:lstStyle/>
              <a:p>
                <a:endParaRPr lang="en-US"/>
              </a:p>
            </p:txBody>
          </p:sp>
          <p:sp>
            <p:nvSpPr>
              <p:cNvPr id="11415" name="Freeform 151"/>
              <p:cNvSpPr>
                <a:spLocks/>
              </p:cNvSpPr>
              <p:nvPr/>
            </p:nvSpPr>
            <p:spPr bwMode="auto">
              <a:xfrm>
                <a:off x="2940" y="3116"/>
                <a:ext cx="76" cy="88"/>
              </a:xfrm>
              <a:custGeom>
                <a:avLst/>
                <a:gdLst/>
                <a:ahLst/>
                <a:cxnLst>
                  <a:cxn ang="0">
                    <a:pos x="0" y="44"/>
                  </a:cxn>
                  <a:cxn ang="0">
                    <a:pos x="20" y="88"/>
                  </a:cxn>
                  <a:cxn ang="0">
                    <a:pos x="60" y="80"/>
                  </a:cxn>
                  <a:cxn ang="0">
                    <a:pos x="76" y="44"/>
                  </a:cxn>
                  <a:cxn ang="0">
                    <a:pos x="68" y="0"/>
                  </a:cxn>
                  <a:cxn ang="0">
                    <a:pos x="32" y="12"/>
                  </a:cxn>
                  <a:cxn ang="0">
                    <a:pos x="0" y="44"/>
                  </a:cxn>
                </a:cxnLst>
                <a:rect l="0" t="0" r="r" b="b"/>
                <a:pathLst>
                  <a:path w="76" h="88">
                    <a:moveTo>
                      <a:pt x="0" y="44"/>
                    </a:moveTo>
                    <a:lnTo>
                      <a:pt x="20" y="88"/>
                    </a:lnTo>
                    <a:lnTo>
                      <a:pt x="60" y="80"/>
                    </a:lnTo>
                    <a:lnTo>
                      <a:pt x="76" y="44"/>
                    </a:lnTo>
                    <a:lnTo>
                      <a:pt x="68" y="0"/>
                    </a:lnTo>
                    <a:lnTo>
                      <a:pt x="32" y="12"/>
                    </a:lnTo>
                    <a:lnTo>
                      <a:pt x="0" y="44"/>
                    </a:lnTo>
                    <a:close/>
                  </a:path>
                </a:pathLst>
              </a:custGeom>
              <a:solidFill>
                <a:srgbClr val="333333"/>
              </a:solidFill>
              <a:ln w="9525">
                <a:solidFill>
                  <a:schemeClr val="tx1"/>
                </a:solidFill>
                <a:round/>
                <a:headEnd/>
                <a:tailEnd/>
              </a:ln>
              <a:effectLst/>
            </p:spPr>
            <p:txBody>
              <a:bodyPr/>
              <a:lstStyle/>
              <a:p>
                <a:endParaRPr lang="en-US"/>
              </a:p>
            </p:txBody>
          </p:sp>
          <p:sp>
            <p:nvSpPr>
              <p:cNvPr id="11416" name="Freeform 152"/>
              <p:cNvSpPr>
                <a:spLocks/>
              </p:cNvSpPr>
              <p:nvPr/>
            </p:nvSpPr>
            <p:spPr bwMode="auto">
              <a:xfrm>
                <a:off x="2880" y="3436"/>
                <a:ext cx="72" cy="104"/>
              </a:xfrm>
              <a:custGeom>
                <a:avLst/>
                <a:gdLst/>
                <a:ahLst/>
                <a:cxnLst>
                  <a:cxn ang="0">
                    <a:pos x="60" y="104"/>
                  </a:cxn>
                  <a:cxn ang="0">
                    <a:pos x="36" y="80"/>
                  </a:cxn>
                  <a:cxn ang="0">
                    <a:pos x="0" y="28"/>
                  </a:cxn>
                  <a:cxn ang="0">
                    <a:pos x="32" y="4"/>
                  </a:cxn>
                  <a:cxn ang="0">
                    <a:pos x="72" y="0"/>
                  </a:cxn>
                  <a:cxn ang="0">
                    <a:pos x="72" y="48"/>
                  </a:cxn>
                  <a:cxn ang="0">
                    <a:pos x="72" y="80"/>
                  </a:cxn>
                  <a:cxn ang="0">
                    <a:pos x="60" y="104"/>
                  </a:cxn>
                </a:cxnLst>
                <a:rect l="0" t="0" r="r" b="b"/>
                <a:pathLst>
                  <a:path w="72" h="104">
                    <a:moveTo>
                      <a:pt x="60" y="104"/>
                    </a:moveTo>
                    <a:cubicBezTo>
                      <a:pt x="52" y="93"/>
                      <a:pt x="45" y="89"/>
                      <a:pt x="36" y="80"/>
                    </a:cubicBezTo>
                    <a:lnTo>
                      <a:pt x="0" y="28"/>
                    </a:lnTo>
                    <a:lnTo>
                      <a:pt x="32" y="4"/>
                    </a:lnTo>
                    <a:lnTo>
                      <a:pt x="72" y="0"/>
                    </a:lnTo>
                    <a:lnTo>
                      <a:pt x="72" y="48"/>
                    </a:lnTo>
                    <a:lnTo>
                      <a:pt x="72" y="80"/>
                    </a:lnTo>
                    <a:lnTo>
                      <a:pt x="60" y="104"/>
                    </a:lnTo>
                    <a:close/>
                  </a:path>
                </a:pathLst>
              </a:custGeom>
              <a:solidFill>
                <a:srgbClr val="333333"/>
              </a:solidFill>
              <a:ln w="9525">
                <a:solidFill>
                  <a:schemeClr val="tx1"/>
                </a:solidFill>
                <a:round/>
                <a:headEnd/>
                <a:tailEnd/>
              </a:ln>
              <a:effectLst/>
            </p:spPr>
            <p:txBody>
              <a:bodyPr/>
              <a:lstStyle/>
              <a:p>
                <a:endParaRPr lang="en-US"/>
              </a:p>
            </p:txBody>
          </p:sp>
          <p:sp>
            <p:nvSpPr>
              <p:cNvPr id="11417" name="Freeform 153"/>
              <p:cNvSpPr>
                <a:spLocks/>
              </p:cNvSpPr>
              <p:nvPr/>
            </p:nvSpPr>
            <p:spPr bwMode="auto">
              <a:xfrm>
                <a:off x="2996" y="3468"/>
                <a:ext cx="76" cy="100"/>
              </a:xfrm>
              <a:custGeom>
                <a:avLst/>
                <a:gdLst/>
                <a:ahLst/>
                <a:cxnLst>
                  <a:cxn ang="0">
                    <a:pos x="0" y="100"/>
                  </a:cxn>
                  <a:cxn ang="0">
                    <a:pos x="56" y="84"/>
                  </a:cxn>
                  <a:cxn ang="0">
                    <a:pos x="76" y="56"/>
                  </a:cxn>
                  <a:cxn ang="0">
                    <a:pos x="56" y="28"/>
                  </a:cxn>
                  <a:cxn ang="0">
                    <a:pos x="16" y="0"/>
                  </a:cxn>
                  <a:cxn ang="0">
                    <a:pos x="12" y="40"/>
                  </a:cxn>
                  <a:cxn ang="0">
                    <a:pos x="0" y="100"/>
                  </a:cxn>
                </a:cxnLst>
                <a:rect l="0" t="0" r="r" b="b"/>
                <a:pathLst>
                  <a:path w="76" h="100">
                    <a:moveTo>
                      <a:pt x="0" y="100"/>
                    </a:moveTo>
                    <a:lnTo>
                      <a:pt x="56" y="84"/>
                    </a:lnTo>
                    <a:lnTo>
                      <a:pt x="76" y="56"/>
                    </a:lnTo>
                    <a:lnTo>
                      <a:pt x="56" y="28"/>
                    </a:lnTo>
                    <a:lnTo>
                      <a:pt x="16" y="0"/>
                    </a:lnTo>
                    <a:lnTo>
                      <a:pt x="12" y="40"/>
                    </a:lnTo>
                    <a:lnTo>
                      <a:pt x="0" y="100"/>
                    </a:lnTo>
                    <a:close/>
                  </a:path>
                </a:pathLst>
              </a:custGeom>
              <a:solidFill>
                <a:srgbClr val="333333"/>
              </a:solidFill>
              <a:ln w="9525">
                <a:solidFill>
                  <a:schemeClr val="tx1"/>
                </a:solidFill>
                <a:round/>
                <a:headEnd/>
                <a:tailEnd/>
              </a:ln>
              <a:effectLst/>
            </p:spPr>
            <p:txBody>
              <a:bodyPr/>
              <a:lstStyle/>
              <a:p>
                <a:endParaRPr lang="en-US"/>
              </a:p>
            </p:txBody>
          </p:sp>
          <p:sp>
            <p:nvSpPr>
              <p:cNvPr id="11418" name="Freeform 154"/>
              <p:cNvSpPr>
                <a:spLocks/>
              </p:cNvSpPr>
              <p:nvPr/>
            </p:nvSpPr>
            <p:spPr bwMode="auto">
              <a:xfrm>
                <a:off x="3064" y="3352"/>
                <a:ext cx="64" cy="104"/>
              </a:xfrm>
              <a:custGeom>
                <a:avLst/>
                <a:gdLst/>
                <a:ahLst/>
                <a:cxnLst>
                  <a:cxn ang="0">
                    <a:pos x="56" y="0"/>
                  </a:cxn>
                  <a:cxn ang="0">
                    <a:pos x="64" y="56"/>
                  </a:cxn>
                  <a:cxn ang="0">
                    <a:pos x="56" y="104"/>
                  </a:cxn>
                  <a:cxn ang="0">
                    <a:pos x="28" y="84"/>
                  </a:cxn>
                  <a:cxn ang="0">
                    <a:pos x="0" y="56"/>
                  </a:cxn>
                  <a:cxn ang="0">
                    <a:pos x="0" y="28"/>
                  </a:cxn>
                  <a:cxn ang="0">
                    <a:pos x="24" y="8"/>
                  </a:cxn>
                  <a:cxn ang="0">
                    <a:pos x="56" y="0"/>
                  </a:cxn>
                </a:cxnLst>
                <a:rect l="0" t="0" r="r" b="b"/>
                <a:pathLst>
                  <a:path w="64" h="104">
                    <a:moveTo>
                      <a:pt x="56" y="0"/>
                    </a:moveTo>
                    <a:lnTo>
                      <a:pt x="64" y="56"/>
                    </a:lnTo>
                    <a:lnTo>
                      <a:pt x="56" y="104"/>
                    </a:lnTo>
                    <a:lnTo>
                      <a:pt x="28" y="84"/>
                    </a:lnTo>
                    <a:lnTo>
                      <a:pt x="0" y="56"/>
                    </a:lnTo>
                    <a:lnTo>
                      <a:pt x="0" y="28"/>
                    </a:lnTo>
                    <a:lnTo>
                      <a:pt x="24" y="8"/>
                    </a:lnTo>
                    <a:lnTo>
                      <a:pt x="56" y="0"/>
                    </a:lnTo>
                    <a:close/>
                  </a:path>
                </a:pathLst>
              </a:custGeom>
              <a:solidFill>
                <a:srgbClr val="333333"/>
              </a:solidFill>
              <a:ln w="9525">
                <a:solidFill>
                  <a:schemeClr val="tx1"/>
                </a:solidFill>
                <a:round/>
                <a:headEnd/>
                <a:tailEnd/>
              </a:ln>
              <a:effectLst/>
            </p:spPr>
            <p:txBody>
              <a:bodyPr/>
              <a:lstStyle/>
              <a:p>
                <a:endParaRPr lang="en-US"/>
              </a:p>
            </p:txBody>
          </p:sp>
          <p:sp>
            <p:nvSpPr>
              <p:cNvPr id="11419" name="Freeform 155"/>
              <p:cNvSpPr>
                <a:spLocks/>
              </p:cNvSpPr>
              <p:nvPr/>
            </p:nvSpPr>
            <p:spPr bwMode="auto">
              <a:xfrm>
                <a:off x="3072" y="3184"/>
                <a:ext cx="56" cy="96"/>
              </a:xfrm>
              <a:custGeom>
                <a:avLst/>
                <a:gdLst/>
                <a:ahLst/>
                <a:cxnLst>
                  <a:cxn ang="0">
                    <a:pos x="20" y="0"/>
                  </a:cxn>
                  <a:cxn ang="0">
                    <a:pos x="44" y="16"/>
                  </a:cxn>
                  <a:cxn ang="0">
                    <a:pos x="56" y="64"/>
                  </a:cxn>
                  <a:cxn ang="0">
                    <a:pos x="24" y="96"/>
                  </a:cxn>
                  <a:cxn ang="0">
                    <a:pos x="0" y="92"/>
                  </a:cxn>
                  <a:cxn ang="0">
                    <a:pos x="4" y="28"/>
                  </a:cxn>
                  <a:cxn ang="0">
                    <a:pos x="20" y="0"/>
                  </a:cxn>
                </a:cxnLst>
                <a:rect l="0" t="0" r="r" b="b"/>
                <a:pathLst>
                  <a:path w="56" h="96">
                    <a:moveTo>
                      <a:pt x="20" y="0"/>
                    </a:moveTo>
                    <a:lnTo>
                      <a:pt x="44" y="16"/>
                    </a:lnTo>
                    <a:lnTo>
                      <a:pt x="56" y="64"/>
                    </a:lnTo>
                    <a:lnTo>
                      <a:pt x="24" y="96"/>
                    </a:lnTo>
                    <a:lnTo>
                      <a:pt x="0" y="92"/>
                    </a:lnTo>
                    <a:lnTo>
                      <a:pt x="4" y="28"/>
                    </a:lnTo>
                    <a:lnTo>
                      <a:pt x="20" y="0"/>
                    </a:lnTo>
                    <a:close/>
                  </a:path>
                </a:pathLst>
              </a:custGeom>
              <a:solidFill>
                <a:srgbClr val="333333"/>
              </a:solidFill>
              <a:ln w="9525">
                <a:solidFill>
                  <a:schemeClr val="tx1"/>
                </a:solidFill>
                <a:round/>
                <a:headEnd/>
                <a:tailEnd/>
              </a:ln>
              <a:effectLst/>
            </p:spPr>
            <p:txBody>
              <a:bodyPr/>
              <a:lstStyle/>
              <a:p>
                <a:endParaRPr lang="en-US"/>
              </a:p>
            </p:txBody>
          </p:sp>
        </p:grpSp>
        <p:grpSp>
          <p:nvGrpSpPr>
            <p:cNvPr id="25" name="Group 156"/>
            <p:cNvGrpSpPr>
              <a:grpSpLocks/>
            </p:cNvGrpSpPr>
            <p:nvPr/>
          </p:nvGrpSpPr>
          <p:grpSpPr bwMode="auto">
            <a:xfrm>
              <a:off x="4003" y="512"/>
              <a:ext cx="362" cy="406"/>
              <a:chOff x="2592" y="2832"/>
              <a:chExt cx="672" cy="1008"/>
            </a:xfrm>
          </p:grpSpPr>
          <p:sp>
            <p:nvSpPr>
              <p:cNvPr id="11421" name="Oval 157"/>
              <p:cNvSpPr>
                <a:spLocks noChangeArrowheads="1"/>
              </p:cNvSpPr>
              <p:nvPr/>
            </p:nvSpPr>
            <p:spPr bwMode="auto">
              <a:xfrm>
                <a:off x="2592" y="2832"/>
                <a:ext cx="672" cy="1008"/>
              </a:xfrm>
              <a:prstGeom prst="ellipse">
                <a:avLst/>
              </a:prstGeom>
              <a:solidFill>
                <a:srgbClr val="808080"/>
              </a:solidFill>
              <a:ln w="9525">
                <a:solidFill>
                  <a:schemeClr val="tx1"/>
                </a:solidFill>
                <a:round/>
                <a:headEnd/>
                <a:tailEnd/>
              </a:ln>
              <a:effectLst/>
            </p:spPr>
            <p:txBody>
              <a:bodyPr wrap="none" anchor="ctr"/>
              <a:lstStyle/>
              <a:p>
                <a:endParaRPr lang="en-US"/>
              </a:p>
            </p:txBody>
          </p:sp>
          <p:sp>
            <p:nvSpPr>
              <p:cNvPr id="11422" name="Oval 158"/>
              <p:cNvSpPr>
                <a:spLocks noChangeArrowheads="1"/>
              </p:cNvSpPr>
              <p:nvPr/>
            </p:nvSpPr>
            <p:spPr bwMode="auto">
              <a:xfrm>
                <a:off x="2720" y="2904"/>
                <a:ext cx="540" cy="928"/>
              </a:xfrm>
              <a:prstGeom prst="ellipse">
                <a:avLst/>
              </a:prstGeom>
              <a:solidFill>
                <a:srgbClr val="333333"/>
              </a:solidFill>
              <a:ln w="9525">
                <a:noFill/>
                <a:round/>
                <a:headEnd/>
                <a:tailEnd/>
              </a:ln>
              <a:effectLst/>
            </p:spPr>
            <p:txBody>
              <a:bodyPr wrap="none" anchor="ctr"/>
              <a:lstStyle/>
              <a:p>
                <a:endParaRPr lang="en-US"/>
              </a:p>
            </p:txBody>
          </p:sp>
          <p:sp>
            <p:nvSpPr>
              <p:cNvPr id="11423" name="Oval 159"/>
              <p:cNvSpPr>
                <a:spLocks noChangeArrowheads="1"/>
              </p:cNvSpPr>
              <p:nvPr/>
            </p:nvSpPr>
            <p:spPr bwMode="auto">
              <a:xfrm>
                <a:off x="2832" y="3072"/>
                <a:ext cx="336" cy="576"/>
              </a:xfrm>
              <a:prstGeom prst="ellipse">
                <a:avLst/>
              </a:prstGeom>
              <a:gradFill rotWithShape="1">
                <a:gsLst>
                  <a:gs pos="0">
                    <a:schemeClr val="bg1"/>
                  </a:gs>
                  <a:gs pos="100000">
                    <a:srgbClr val="969696"/>
                  </a:gs>
                </a:gsLst>
                <a:path path="shape">
                  <a:fillToRect l="50000" t="50000" r="50000" b="50000"/>
                </a:path>
              </a:gradFill>
              <a:ln w="9525">
                <a:noFill/>
                <a:round/>
                <a:headEnd/>
                <a:tailEnd/>
              </a:ln>
              <a:effectLst/>
            </p:spPr>
            <p:txBody>
              <a:bodyPr wrap="none" anchor="ctr"/>
              <a:lstStyle/>
              <a:p>
                <a:endParaRPr lang="en-US"/>
              </a:p>
            </p:txBody>
          </p:sp>
          <p:sp>
            <p:nvSpPr>
              <p:cNvPr id="11424" name="Freeform 160"/>
              <p:cNvSpPr>
                <a:spLocks/>
              </p:cNvSpPr>
              <p:nvPr/>
            </p:nvSpPr>
            <p:spPr bwMode="auto">
              <a:xfrm>
                <a:off x="2868" y="3216"/>
                <a:ext cx="68" cy="128"/>
              </a:xfrm>
              <a:custGeom>
                <a:avLst/>
                <a:gdLst/>
                <a:ahLst/>
                <a:cxnLst>
                  <a:cxn ang="0">
                    <a:pos x="28" y="0"/>
                  </a:cxn>
                  <a:cxn ang="0">
                    <a:pos x="8" y="44"/>
                  </a:cxn>
                  <a:cxn ang="0">
                    <a:pos x="0" y="124"/>
                  </a:cxn>
                  <a:cxn ang="0">
                    <a:pos x="48" y="128"/>
                  </a:cxn>
                  <a:cxn ang="0">
                    <a:pos x="68" y="88"/>
                  </a:cxn>
                  <a:cxn ang="0">
                    <a:pos x="64" y="52"/>
                  </a:cxn>
                  <a:cxn ang="0">
                    <a:pos x="28" y="0"/>
                  </a:cxn>
                </a:cxnLst>
                <a:rect l="0" t="0" r="r" b="b"/>
                <a:pathLst>
                  <a:path w="68" h="128">
                    <a:moveTo>
                      <a:pt x="28" y="0"/>
                    </a:moveTo>
                    <a:lnTo>
                      <a:pt x="8" y="44"/>
                    </a:lnTo>
                    <a:lnTo>
                      <a:pt x="0" y="124"/>
                    </a:lnTo>
                    <a:lnTo>
                      <a:pt x="48" y="128"/>
                    </a:lnTo>
                    <a:lnTo>
                      <a:pt x="68" y="88"/>
                    </a:lnTo>
                    <a:lnTo>
                      <a:pt x="64" y="52"/>
                    </a:lnTo>
                    <a:lnTo>
                      <a:pt x="28" y="0"/>
                    </a:lnTo>
                    <a:close/>
                  </a:path>
                </a:pathLst>
              </a:custGeom>
              <a:solidFill>
                <a:srgbClr val="333333"/>
              </a:solidFill>
              <a:ln w="9525">
                <a:solidFill>
                  <a:schemeClr val="tx1"/>
                </a:solidFill>
                <a:round/>
                <a:headEnd/>
                <a:tailEnd/>
              </a:ln>
              <a:effectLst/>
            </p:spPr>
            <p:txBody>
              <a:bodyPr/>
              <a:lstStyle/>
              <a:p>
                <a:endParaRPr lang="en-US"/>
              </a:p>
            </p:txBody>
          </p:sp>
          <p:sp>
            <p:nvSpPr>
              <p:cNvPr id="11425" name="Freeform 161"/>
              <p:cNvSpPr>
                <a:spLocks/>
              </p:cNvSpPr>
              <p:nvPr/>
            </p:nvSpPr>
            <p:spPr bwMode="auto">
              <a:xfrm>
                <a:off x="2940" y="3116"/>
                <a:ext cx="76" cy="88"/>
              </a:xfrm>
              <a:custGeom>
                <a:avLst/>
                <a:gdLst/>
                <a:ahLst/>
                <a:cxnLst>
                  <a:cxn ang="0">
                    <a:pos x="0" y="44"/>
                  </a:cxn>
                  <a:cxn ang="0">
                    <a:pos x="20" y="88"/>
                  </a:cxn>
                  <a:cxn ang="0">
                    <a:pos x="60" y="80"/>
                  </a:cxn>
                  <a:cxn ang="0">
                    <a:pos x="76" y="44"/>
                  </a:cxn>
                  <a:cxn ang="0">
                    <a:pos x="68" y="0"/>
                  </a:cxn>
                  <a:cxn ang="0">
                    <a:pos x="32" y="12"/>
                  </a:cxn>
                  <a:cxn ang="0">
                    <a:pos x="0" y="44"/>
                  </a:cxn>
                </a:cxnLst>
                <a:rect l="0" t="0" r="r" b="b"/>
                <a:pathLst>
                  <a:path w="76" h="88">
                    <a:moveTo>
                      <a:pt x="0" y="44"/>
                    </a:moveTo>
                    <a:lnTo>
                      <a:pt x="20" y="88"/>
                    </a:lnTo>
                    <a:lnTo>
                      <a:pt x="60" y="80"/>
                    </a:lnTo>
                    <a:lnTo>
                      <a:pt x="76" y="44"/>
                    </a:lnTo>
                    <a:lnTo>
                      <a:pt x="68" y="0"/>
                    </a:lnTo>
                    <a:lnTo>
                      <a:pt x="32" y="12"/>
                    </a:lnTo>
                    <a:lnTo>
                      <a:pt x="0" y="44"/>
                    </a:lnTo>
                    <a:close/>
                  </a:path>
                </a:pathLst>
              </a:custGeom>
              <a:solidFill>
                <a:srgbClr val="333333"/>
              </a:solidFill>
              <a:ln w="9525">
                <a:solidFill>
                  <a:schemeClr val="tx1"/>
                </a:solidFill>
                <a:round/>
                <a:headEnd/>
                <a:tailEnd/>
              </a:ln>
              <a:effectLst/>
            </p:spPr>
            <p:txBody>
              <a:bodyPr/>
              <a:lstStyle/>
              <a:p>
                <a:endParaRPr lang="en-US"/>
              </a:p>
            </p:txBody>
          </p:sp>
          <p:sp>
            <p:nvSpPr>
              <p:cNvPr id="11426" name="Freeform 162"/>
              <p:cNvSpPr>
                <a:spLocks/>
              </p:cNvSpPr>
              <p:nvPr/>
            </p:nvSpPr>
            <p:spPr bwMode="auto">
              <a:xfrm>
                <a:off x="2880" y="3436"/>
                <a:ext cx="72" cy="104"/>
              </a:xfrm>
              <a:custGeom>
                <a:avLst/>
                <a:gdLst/>
                <a:ahLst/>
                <a:cxnLst>
                  <a:cxn ang="0">
                    <a:pos x="60" y="104"/>
                  </a:cxn>
                  <a:cxn ang="0">
                    <a:pos x="36" y="80"/>
                  </a:cxn>
                  <a:cxn ang="0">
                    <a:pos x="0" y="28"/>
                  </a:cxn>
                  <a:cxn ang="0">
                    <a:pos x="32" y="4"/>
                  </a:cxn>
                  <a:cxn ang="0">
                    <a:pos x="72" y="0"/>
                  </a:cxn>
                  <a:cxn ang="0">
                    <a:pos x="72" y="48"/>
                  </a:cxn>
                  <a:cxn ang="0">
                    <a:pos x="72" y="80"/>
                  </a:cxn>
                  <a:cxn ang="0">
                    <a:pos x="60" y="104"/>
                  </a:cxn>
                </a:cxnLst>
                <a:rect l="0" t="0" r="r" b="b"/>
                <a:pathLst>
                  <a:path w="72" h="104">
                    <a:moveTo>
                      <a:pt x="60" y="104"/>
                    </a:moveTo>
                    <a:cubicBezTo>
                      <a:pt x="52" y="93"/>
                      <a:pt x="45" y="89"/>
                      <a:pt x="36" y="80"/>
                    </a:cubicBezTo>
                    <a:lnTo>
                      <a:pt x="0" y="28"/>
                    </a:lnTo>
                    <a:lnTo>
                      <a:pt x="32" y="4"/>
                    </a:lnTo>
                    <a:lnTo>
                      <a:pt x="72" y="0"/>
                    </a:lnTo>
                    <a:lnTo>
                      <a:pt x="72" y="48"/>
                    </a:lnTo>
                    <a:lnTo>
                      <a:pt x="72" y="80"/>
                    </a:lnTo>
                    <a:lnTo>
                      <a:pt x="60" y="104"/>
                    </a:lnTo>
                    <a:close/>
                  </a:path>
                </a:pathLst>
              </a:custGeom>
              <a:solidFill>
                <a:srgbClr val="333333"/>
              </a:solidFill>
              <a:ln w="9525">
                <a:solidFill>
                  <a:schemeClr val="tx1"/>
                </a:solidFill>
                <a:round/>
                <a:headEnd/>
                <a:tailEnd/>
              </a:ln>
              <a:effectLst/>
            </p:spPr>
            <p:txBody>
              <a:bodyPr/>
              <a:lstStyle/>
              <a:p>
                <a:endParaRPr lang="en-US"/>
              </a:p>
            </p:txBody>
          </p:sp>
          <p:sp>
            <p:nvSpPr>
              <p:cNvPr id="11427" name="Freeform 163"/>
              <p:cNvSpPr>
                <a:spLocks/>
              </p:cNvSpPr>
              <p:nvPr/>
            </p:nvSpPr>
            <p:spPr bwMode="auto">
              <a:xfrm>
                <a:off x="2996" y="3468"/>
                <a:ext cx="76" cy="100"/>
              </a:xfrm>
              <a:custGeom>
                <a:avLst/>
                <a:gdLst/>
                <a:ahLst/>
                <a:cxnLst>
                  <a:cxn ang="0">
                    <a:pos x="0" y="100"/>
                  </a:cxn>
                  <a:cxn ang="0">
                    <a:pos x="56" y="84"/>
                  </a:cxn>
                  <a:cxn ang="0">
                    <a:pos x="76" y="56"/>
                  </a:cxn>
                  <a:cxn ang="0">
                    <a:pos x="56" y="28"/>
                  </a:cxn>
                  <a:cxn ang="0">
                    <a:pos x="16" y="0"/>
                  </a:cxn>
                  <a:cxn ang="0">
                    <a:pos x="12" y="40"/>
                  </a:cxn>
                  <a:cxn ang="0">
                    <a:pos x="0" y="100"/>
                  </a:cxn>
                </a:cxnLst>
                <a:rect l="0" t="0" r="r" b="b"/>
                <a:pathLst>
                  <a:path w="76" h="100">
                    <a:moveTo>
                      <a:pt x="0" y="100"/>
                    </a:moveTo>
                    <a:lnTo>
                      <a:pt x="56" y="84"/>
                    </a:lnTo>
                    <a:lnTo>
                      <a:pt x="76" y="56"/>
                    </a:lnTo>
                    <a:lnTo>
                      <a:pt x="56" y="28"/>
                    </a:lnTo>
                    <a:lnTo>
                      <a:pt x="16" y="0"/>
                    </a:lnTo>
                    <a:lnTo>
                      <a:pt x="12" y="40"/>
                    </a:lnTo>
                    <a:lnTo>
                      <a:pt x="0" y="100"/>
                    </a:lnTo>
                    <a:close/>
                  </a:path>
                </a:pathLst>
              </a:custGeom>
              <a:solidFill>
                <a:srgbClr val="333333"/>
              </a:solidFill>
              <a:ln w="9525">
                <a:solidFill>
                  <a:schemeClr val="tx1"/>
                </a:solidFill>
                <a:round/>
                <a:headEnd/>
                <a:tailEnd/>
              </a:ln>
              <a:effectLst/>
            </p:spPr>
            <p:txBody>
              <a:bodyPr/>
              <a:lstStyle/>
              <a:p>
                <a:endParaRPr lang="en-US"/>
              </a:p>
            </p:txBody>
          </p:sp>
          <p:sp>
            <p:nvSpPr>
              <p:cNvPr id="11428" name="Freeform 164"/>
              <p:cNvSpPr>
                <a:spLocks/>
              </p:cNvSpPr>
              <p:nvPr/>
            </p:nvSpPr>
            <p:spPr bwMode="auto">
              <a:xfrm>
                <a:off x="3064" y="3352"/>
                <a:ext cx="64" cy="104"/>
              </a:xfrm>
              <a:custGeom>
                <a:avLst/>
                <a:gdLst/>
                <a:ahLst/>
                <a:cxnLst>
                  <a:cxn ang="0">
                    <a:pos x="56" y="0"/>
                  </a:cxn>
                  <a:cxn ang="0">
                    <a:pos x="64" y="56"/>
                  </a:cxn>
                  <a:cxn ang="0">
                    <a:pos x="56" y="104"/>
                  </a:cxn>
                  <a:cxn ang="0">
                    <a:pos x="28" y="84"/>
                  </a:cxn>
                  <a:cxn ang="0">
                    <a:pos x="0" y="56"/>
                  </a:cxn>
                  <a:cxn ang="0">
                    <a:pos x="0" y="28"/>
                  </a:cxn>
                  <a:cxn ang="0">
                    <a:pos x="24" y="8"/>
                  </a:cxn>
                  <a:cxn ang="0">
                    <a:pos x="56" y="0"/>
                  </a:cxn>
                </a:cxnLst>
                <a:rect l="0" t="0" r="r" b="b"/>
                <a:pathLst>
                  <a:path w="64" h="104">
                    <a:moveTo>
                      <a:pt x="56" y="0"/>
                    </a:moveTo>
                    <a:lnTo>
                      <a:pt x="64" y="56"/>
                    </a:lnTo>
                    <a:lnTo>
                      <a:pt x="56" y="104"/>
                    </a:lnTo>
                    <a:lnTo>
                      <a:pt x="28" y="84"/>
                    </a:lnTo>
                    <a:lnTo>
                      <a:pt x="0" y="56"/>
                    </a:lnTo>
                    <a:lnTo>
                      <a:pt x="0" y="28"/>
                    </a:lnTo>
                    <a:lnTo>
                      <a:pt x="24" y="8"/>
                    </a:lnTo>
                    <a:lnTo>
                      <a:pt x="56" y="0"/>
                    </a:lnTo>
                    <a:close/>
                  </a:path>
                </a:pathLst>
              </a:custGeom>
              <a:solidFill>
                <a:srgbClr val="333333"/>
              </a:solidFill>
              <a:ln w="9525">
                <a:solidFill>
                  <a:schemeClr val="tx1"/>
                </a:solidFill>
                <a:round/>
                <a:headEnd/>
                <a:tailEnd/>
              </a:ln>
              <a:effectLst/>
            </p:spPr>
            <p:txBody>
              <a:bodyPr/>
              <a:lstStyle/>
              <a:p>
                <a:endParaRPr lang="en-US"/>
              </a:p>
            </p:txBody>
          </p:sp>
          <p:sp>
            <p:nvSpPr>
              <p:cNvPr id="11429" name="Freeform 165"/>
              <p:cNvSpPr>
                <a:spLocks/>
              </p:cNvSpPr>
              <p:nvPr/>
            </p:nvSpPr>
            <p:spPr bwMode="auto">
              <a:xfrm>
                <a:off x="3072" y="3184"/>
                <a:ext cx="56" cy="96"/>
              </a:xfrm>
              <a:custGeom>
                <a:avLst/>
                <a:gdLst/>
                <a:ahLst/>
                <a:cxnLst>
                  <a:cxn ang="0">
                    <a:pos x="20" y="0"/>
                  </a:cxn>
                  <a:cxn ang="0">
                    <a:pos x="44" y="16"/>
                  </a:cxn>
                  <a:cxn ang="0">
                    <a:pos x="56" y="64"/>
                  </a:cxn>
                  <a:cxn ang="0">
                    <a:pos x="24" y="96"/>
                  </a:cxn>
                  <a:cxn ang="0">
                    <a:pos x="0" y="92"/>
                  </a:cxn>
                  <a:cxn ang="0">
                    <a:pos x="4" y="28"/>
                  </a:cxn>
                  <a:cxn ang="0">
                    <a:pos x="20" y="0"/>
                  </a:cxn>
                </a:cxnLst>
                <a:rect l="0" t="0" r="r" b="b"/>
                <a:pathLst>
                  <a:path w="56" h="96">
                    <a:moveTo>
                      <a:pt x="20" y="0"/>
                    </a:moveTo>
                    <a:lnTo>
                      <a:pt x="44" y="16"/>
                    </a:lnTo>
                    <a:lnTo>
                      <a:pt x="56" y="64"/>
                    </a:lnTo>
                    <a:lnTo>
                      <a:pt x="24" y="96"/>
                    </a:lnTo>
                    <a:lnTo>
                      <a:pt x="0" y="92"/>
                    </a:lnTo>
                    <a:lnTo>
                      <a:pt x="4" y="28"/>
                    </a:lnTo>
                    <a:lnTo>
                      <a:pt x="20" y="0"/>
                    </a:lnTo>
                    <a:close/>
                  </a:path>
                </a:pathLst>
              </a:custGeom>
              <a:solidFill>
                <a:srgbClr val="333333"/>
              </a:solidFill>
              <a:ln w="9525">
                <a:solidFill>
                  <a:schemeClr val="tx1"/>
                </a:solidFill>
                <a:round/>
                <a:headEnd/>
                <a:tailEnd/>
              </a:ln>
              <a:effectLst/>
            </p:spPr>
            <p:txBody>
              <a:bodyPr/>
              <a:lstStyle/>
              <a:p>
                <a:endParaRPr lang="en-US"/>
              </a:p>
            </p:txBody>
          </p:sp>
        </p:grpSp>
        <p:grpSp>
          <p:nvGrpSpPr>
            <p:cNvPr id="26" name="Group 166"/>
            <p:cNvGrpSpPr>
              <a:grpSpLocks/>
            </p:cNvGrpSpPr>
            <p:nvPr/>
          </p:nvGrpSpPr>
          <p:grpSpPr bwMode="auto">
            <a:xfrm>
              <a:off x="3480" y="497"/>
              <a:ext cx="362" cy="406"/>
              <a:chOff x="2592" y="2832"/>
              <a:chExt cx="672" cy="1008"/>
            </a:xfrm>
          </p:grpSpPr>
          <p:sp>
            <p:nvSpPr>
              <p:cNvPr id="11431" name="Oval 167"/>
              <p:cNvSpPr>
                <a:spLocks noChangeArrowheads="1"/>
              </p:cNvSpPr>
              <p:nvPr/>
            </p:nvSpPr>
            <p:spPr bwMode="auto">
              <a:xfrm>
                <a:off x="2592" y="2832"/>
                <a:ext cx="672" cy="1008"/>
              </a:xfrm>
              <a:prstGeom prst="ellipse">
                <a:avLst/>
              </a:prstGeom>
              <a:solidFill>
                <a:srgbClr val="808080"/>
              </a:solidFill>
              <a:ln w="9525">
                <a:solidFill>
                  <a:schemeClr val="tx1"/>
                </a:solidFill>
                <a:round/>
                <a:headEnd/>
                <a:tailEnd/>
              </a:ln>
              <a:effectLst/>
            </p:spPr>
            <p:txBody>
              <a:bodyPr wrap="none" anchor="ctr"/>
              <a:lstStyle/>
              <a:p>
                <a:endParaRPr lang="en-US"/>
              </a:p>
            </p:txBody>
          </p:sp>
          <p:sp>
            <p:nvSpPr>
              <p:cNvPr id="11432" name="Oval 168"/>
              <p:cNvSpPr>
                <a:spLocks noChangeArrowheads="1"/>
              </p:cNvSpPr>
              <p:nvPr/>
            </p:nvSpPr>
            <p:spPr bwMode="auto">
              <a:xfrm>
                <a:off x="2720" y="2904"/>
                <a:ext cx="540" cy="928"/>
              </a:xfrm>
              <a:prstGeom prst="ellipse">
                <a:avLst/>
              </a:prstGeom>
              <a:solidFill>
                <a:srgbClr val="333333"/>
              </a:solidFill>
              <a:ln w="9525">
                <a:noFill/>
                <a:round/>
                <a:headEnd/>
                <a:tailEnd/>
              </a:ln>
              <a:effectLst/>
            </p:spPr>
            <p:txBody>
              <a:bodyPr wrap="none" anchor="ctr"/>
              <a:lstStyle/>
              <a:p>
                <a:endParaRPr lang="en-US"/>
              </a:p>
            </p:txBody>
          </p:sp>
          <p:sp>
            <p:nvSpPr>
              <p:cNvPr id="11433" name="Oval 169"/>
              <p:cNvSpPr>
                <a:spLocks noChangeArrowheads="1"/>
              </p:cNvSpPr>
              <p:nvPr/>
            </p:nvSpPr>
            <p:spPr bwMode="auto">
              <a:xfrm>
                <a:off x="2832" y="3072"/>
                <a:ext cx="336" cy="576"/>
              </a:xfrm>
              <a:prstGeom prst="ellipse">
                <a:avLst/>
              </a:prstGeom>
              <a:gradFill rotWithShape="1">
                <a:gsLst>
                  <a:gs pos="0">
                    <a:schemeClr val="bg1"/>
                  </a:gs>
                  <a:gs pos="100000">
                    <a:srgbClr val="969696"/>
                  </a:gs>
                </a:gsLst>
                <a:path path="shape">
                  <a:fillToRect l="50000" t="50000" r="50000" b="50000"/>
                </a:path>
              </a:gradFill>
              <a:ln w="9525">
                <a:noFill/>
                <a:round/>
                <a:headEnd/>
                <a:tailEnd/>
              </a:ln>
              <a:effectLst/>
            </p:spPr>
            <p:txBody>
              <a:bodyPr wrap="none" anchor="ctr"/>
              <a:lstStyle/>
              <a:p>
                <a:endParaRPr lang="en-US"/>
              </a:p>
            </p:txBody>
          </p:sp>
          <p:sp>
            <p:nvSpPr>
              <p:cNvPr id="11434" name="Freeform 170"/>
              <p:cNvSpPr>
                <a:spLocks/>
              </p:cNvSpPr>
              <p:nvPr/>
            </p:nvSpPr>
            <p:spPr bwMode="auto">
              <a:xfrm>
                <a:off x="2868" y="3216"/>
                <a:ext cx="68" cy="128"/>
              </a:xfrm>
              <a:custGeom>
                <a:avLst/>
                <a:gdLst/>
                <a:ahLst/>
                <a:cxnLst>
                  <a:cxn ang="0">
                    <a:pos x="28" y="0"/>
                  </a:cxn>
                  <a:cxn ang="0">
                    <a:pos x="8" y="44"/>
                  </a:cxn>
                  <a:cxn ang="0">
                    <a:pos x="0" y="124"/>
                  </a:cxn>
                  <a:cxn ang="0">
                    <a:pos x="48" y="128"/>
                  </a:cxn>
                  <a:cxn ang="0">
                    <a:pos x="68" y="88"/>
                  </a:cxn>
                  <a:cxn ang="0">
                    <a:pos x="64" y="52"/>
                  </a:cxn>
                  <a:cxn ang="0">
                    <a:pos x="28" y="0"/>
                  </a:cxn>
                </a:cxnLst>
                <a:rect l="0" t="0" r="r" b="b"/>
                <a:pathLst>
                  <a:path w="68" h="128">
                    <a:moveTo>
                      <a:pt x="28" y="0"/>
                    </a:moveTo>
                    <a:lnTo>
                      <a:pt x="8" y="44"/>
                    </a:lnTo>
                    <a:lnTo>
                      <a:pt x="0" y="124"/>
                    </a:lnTo>
                    <a:lnTo>
                      <a:pt x="48" y="128"/>
                    </a:lnTo>
                    <a:lnTo>
                      <a:pt x="68" y="88"/>
                    </a:lnTo>
                    <a:lnTo>
                      <a:pt x="64" y="52"/>
                    </a:lnTo>
                    <a:lnTo>
                      <a:pt x="28" y="0"/>
                    </a:lnTo>
                    <a:close/>
                  </a:path>
                </a:pathLst>
              </a:custGeom>
              <a:solidFill>
                <a:srgbClr val="333333"/>
              </a:solidFill>
              <a:ln w="9525">
                <a:solidFill>
                  <a:schemeClr val="tx1"/>
                </a:solidFill>
                <a:round/>
                <a:headEnd/>
                <a:tailEnd/>
              </a:ln>
              <a:effectLst/>
            </p:spPr>
            <p:txBody>
              <a:bodyPr/>
              <a:lstStyle/>
              <a:p>
                <a:endParaRPr lang="en-US"/>
              </a:p>
            </p:txBody>
          </p:sp>
          <p:sp>
            <p:nvSpPr>
              <p:cNvPr id="11435" name="Freeform 171"/>
              <p:cNvSpPr>
                <a:spLocks/>
              </p:cNvSpPr>
              <p:nvPr/>
            </p:nvSpPr>
            <p:spPr bwMode="auto">
              <a:xfrm>
                <a:off x="2940" y="3116"/>
                <a:ext cx="76" cy="88"/>
              </a:xfrm>
              <a:custGeom>
                <a:avLst/>
                <a:gdLst/>
                <a:ahLst/>
                <a:cxnLst>
                  <a:cxn ang="0">
                    <a:pos x="0" y="44"/>
                  </a:cxn>
                  <a:cxn ang="0">
                    <a:pos x="20" y="88"/>
                  </a:cxn>
                  <a:cxn ang="0">
                    <a:pos x="60" y="80"/>
                  </a:cxn>
                  <a:cxn ang="0">
                    <a:pos x="76" y="44"/>
                  </a:cxn>
                  <a:cxn ang="0">
                    <a:pos x="68" y="0"/>
                  </a:cxn>
                  <a:cxn ang="0">
                    <a:pos x="32" y="12"/>
                  </a:cxn>
                  <a:cxn ang="0">
                    <a:pos x="0" y="44"/>
                  </a:cxn>
                </a:cxnLst>
                <a:rect l="0" t="0" r="r" b="b"/>
                <a:pathLst>
                  <a:path w="76" h="88">
                    <a:moveTo>
                      <a:pt x="0" y="44"/>
                    </a:moveTo>
                    <a:lnTo>
                      <a:pt x="20" y="88"/>
                    </a:lnTo>
                    <a:lnTo>
                      <a:pt x="60" y="80"/>
                    </a:lnTo>
                    <a:lnTo>
                      <a:pt x="76" y="44"/>
                    </a:lnTo>
                    <a:lnTo>
                      <a:pt x="68" y="0"/>
                    </a:lnTo>
                    <a:lnTo>
                      <a:pt x="32" y="12"/>
                    </a:lnTo>
                    <a:lnTo>
                      <a:pt x="0" y="44"/>
                    </a:lnTo>
                    <a:close/>
                  </a:path>
                </a:pathLst>
              </a:custGeom>
              <a:solidFill>
                <a:srgbClr val="333333"/>
              </a:solidFill>
              <a:ln w="9525">
                <a:solidFill>
                  <a:schemeClr val="tx1"/>
                </a:solidFill>
                <a:round/>
                <a:headEnd/>
                <a:tailEnd/>
              </a:ln>
              <a:effectLst/>
            </p:spPr>
            <p:txBody>
              <a:bodyPr/>
              <a:lstStyle/>
              <a:p>
                <a:endParaRPr lang="en-US"/>
              </a:p>
            </p:txBody>
          </p:sp>
          <p:sp>
            <p:nvSpPr>
              <p:cNvPr id="11436" name="Freeform 172"/>
              <p:cNvSpPr>
                <a:spLocks/>
              </p:cNvSpPr>
              <p:nvPr/>
            </p:nvSpPr>
            <p:spPr bwMode="auto">
              <a:xfrm>
                <a:off x="2880" y="3436"/>
                <a:ext cx="72" cy="104"/>
              </a:xfrm>
              <a:custGeom>
                <a:avLst/>
                <a:gdLst/>
                <a:ahLst/>
                <a:cxnLst>
                  <a:cxn ang="0">
                    <a:pos x="60" y="104"/>
                  </a:cxn>
                  <a:cxn ang="0">
                    <a:pos x="36" y="80"/>
                  </a:cxn>
                  <a:cxn ang="0">
                    <a:pos x="0" y="28"/>
                  </a:cxn>
                  <a:cxn ang="0">
                    <a:pos x="32" y="4"/>
                  </a:cxn>
                  <a:cxn ang="0">
                    <a:pos x="72" y="0"/>
                  </a:cxn>
                  <a:cxn ang="0">
                    <a:pos x="72" y="48"/>
                  </a:cxn>
                  <a:cxn ang="0">
                    <a:pos x="72" y="80"/>
                  </a:cxn>
                  <a:cxn ang="0">
                    <a:pos x="60" y="104"/>
                  </a:cxn>
                </a:cxnLst>
                <a:rect l="0" t="0" r="r" b="b"/>
                <a:pathLst>
                  <a:path w="72" h="104">
                    <a:moveTo>
                      <a:pt x="60" y="104"/>
                    </a:moveTo>
                    <a:cubicBezTo>
                      <a:pt x="52" y="93"/>
                      <a:pt x="45" y="89"/>
                      <a:pt x="36" y="80"/>
                    </a:cubicBezTo>
                    <a:lnTo>
                      <a:pt x="0" y="28"/>
                    </a:lnTo>
                    <a:lnTo>
                      <a:pt x="32" y="4"/>
                    </a:lnTo>
                    <a:lnTo>
                      <a:pt x="72" y="0"/>
                    </a:lnTo>
                    <a:lnTo>
                      <a:pt x="72" y="48"/>
                    </a:lnTo>
                    <a:lnTo>
                      <a:pt x="72" y="80"/>
                    </a:lnTo>
                    <a:lnTo>
                      <a:pt x="60" y="104"/>
                    </a:lnTo>
                    <a:close/>
                  </a:path>
                </a:pathLst>
              </a:custGeom>
              <a:solidFill>
                <a:srgbClr val="333333"/>
              </a:solidFill>
              <a:ln w="9525">
                <a:solidFill>
                  <a:schemeClr val="tx1"/>
                </a:solidFill>
                <a:round/>
                <a:headEnd/>
                <a:tailEnd/>
              </a:ln>
              <a:effectLst/>
            </p:spPr>
            <p:txBody>
              <a:bodyPr/>
              <a:lstStyle/>
              <a:p>
                <a:endParaRPr lang="en-US"/>
              </a:p>
            </p:txBody>
          </p:sp>
          <p:sp>
            <p:nvSpPr>
              <p:cNvPr id="11437" name="Freeform 173"/>
              <p:cNvSpPr>
                <a:spLocks/>
              </p:cNvSpPr>
              <p:nvPr/>
            </p:nvSpPr>
            <p:spPr bwMode="auto">
              <a:xfrm>
                <a:off x="2996" y="3468"/>
                <a:ext cx="76" cy="100"/>
              </a:xfrm>
              <a:custGeom>
                <a:avLst/>
                <a:gdLst/>
                <a:ahLst/>
                <a:cxnLst>
                  <a:cxn ang="0">
                    <a:pos x="0" y="100"/>
                  </a:cxn>
                  <a:cxn ang="0">
                    <a:pos x="56" y="84"/>
                  </a:cxn>
                  <a:cxn ang="0">
                    <a:pos x="76" y="56"/>
                  </a:cxn>
                  <a:cxn ang="0">
                    <a:pos x="56" y="28"/>
                  </a:cxn>
                  <a:cxn ang="0">
                    <a:pos x="16" y="0"/>
                  </a:cxn>
                  <a:cxn ang="0">
                    <a:pos x="12" y="40"/>
                  </a:cxn>
                  <a:cxn ang="0">
                    <a:pos x="0" y="100"/>
                  </a:cxn>
                </a:cxnLst>
                <a:rect l="0" t="0" r="r" b="b"/>
                <a:pathLst>
                  <a:path w="76" h="100">
                    <a:moveTo>
                      <a:pt x="0" y="100"/>
                    </a:moveTo>
                    <a:lnTo>
                      <a:pt x="56" y="84"/>
                    </a:lnTo>
                    <a:lnTo>
                      <a:pt x="76" y="56"/>
                    </a:lnTo>
                    <a:lnTo>
                      <a:pt x="56" y="28"/>
                    </a:lnTo>
                    <a:lnTo>
                      <a:pt x="16" y="0"/>
                    </a:lnTo>
                    <a:lnTo>
                      <a:pt x="12" y="40"/>
                    </a:lnTo>
                    <a:lnTo>
                      <a:pt x="0" y="100"/>
                    </a:lnTo>
                    <a:close/>
                  </a:path>
                </a:pathLst>
              </a:custGeom>
              <a:solidFill>
                <a:srgbClr val="333333"/>
              </a:solidFill>
              <a:ln w="9525">
                <a:solidFill>
                  <a:schemeClr val="tx1"/>
                </a:solidFill>
                <a:round/>
                <a:headEnd/>
                <a:tailEnd/>
              </a:ln>
              <a:effectLst/>
            </p:spPr>
            <p:txBody>
              <a:bodyPr/>
              <a:lstStyle/>
              <a:p>
                <a:endParaRPr lang="en-US"/>
              </a:p>
            </p:txBody>
          </p:sp>
          <p:sp>
            <p:nvSpPr>
              <p:cNvPr id="11438" name="Freeform 174"/>
              <p:cNvSpPr>
                <a:spLocks/>
              </p:cNvSpPr>
              <p:nvPr/>
            </p:nvSpPr>
            <p:spPr bwMode="auto">
              <a:xfrm>
                <a:off x="3064" y="3352"/>
                <a:ext cx="64" cy="104"/>
              </a:xfrm>
              <a:custGeom>
                <a:avLst/>
                <a:gdLst/>
                <a:ahLst/>
                <a:cxnLst>
                  <a:cxn ang="0">
                    <a:pos x="56" y="0"/>
                  </a:cxn>
                  <a:cxn ang="0">
                    <a:pos x="64" y="56"/>
                  </a:cxn>
                  <a:cxn ang="0">
                    <a:pos x="56" y="104"/>
                  </a:cxn>
                  <a:cxn ang="0">
                    <a:pos x="28" y="84"/>
                  </a:cxn>
                  <a:cxn ang="0">
                    <a:pos x="0" y="56"/>
                  </a:cxn>
                  <a:cxn ang="0">
                    <a:pos x="0" y="28"/>
                  </a:cxn>
                  <a:cxn ang="0">
                    <a:pos x="24" y="8"/>
                  </a:cxn>
                  <a:cxn ang="0">
                    <a:pos x="56" y="0"/>
                  </a:cxn>
                </a:cxnLst>
                <a:rect l="0" t="0" r="r" b="b"/>
                <a:pathLst>
                  <a:path w="64" h="104">
                    <a:moveTo>
                      <a:pt x="56" y="0"/>
                    </a:moveTo>
                    <a:lnTo>
                      <a:pt x="64" y="56"/>
                    </a:lnTo>
                    <a:lnTo>
                      <a:pt x="56" y="104"/>
                    </a:lnTo>
                    <a:lnTo>
                      <a:pt x="28" y="84"/>
                    </a:lnTo>
                    <a:lnTo>
                      <a:pt x="0" y="56"/>
                    </a:lnTo>
                    <a:lnTo>
                      <a:pt x="0" y="28"/>
                    </a:lnTo>
                    <a:lnTo>
                      <a:pt x="24" y="8"/>
                    </a:lnTo>
                    <a:lnTo>
                      <a:pt x="56" y="0"/>
                    </a:lnTo>
                    <a:close/>
                  </a:path>
                </a:pathLst>
              </a:custGeom>
              <a:solidFill>
                <a:srgbClr val="333333"/>
              </a:solidFill>
              <a:ln w="9525">
                <a:solidFill>
                  <a:schemeClr val="tx1"/>
                </a:solidFill>
                <a:round/>
                <a:headEnd/>
                <a:tailEnd/>
              </a:ln>
              <a:effectLst/>
            </p:spPr>
            <p:txBody>
              <a:bodyPr/>
              <a:lstStyle/>
              <a:p>
                <a:endParaRPr lang="en-US"/>
              </a:p>
            </p:txBody>
          </p:sp>
          <p:sp>
            <p:nvSpPr>
              <p:cNvPr id="11439" name="Freeform 175"/>
              <p:cNvSpPr>
                <a:spLocks/>
              </p:cNvSpPr>
              <p:nvPr/>
            </p:nvSpPr>
            <p:spPr bwMode="auto">
              <a:xfrm>
                <a:off x="3072" y="3184"/>
                <a:ext cx="56" cy="96"/>
              </a:xfrm>
              <a:custGeom>
                <a:avLst/>
                <a:gdLst/>
                <a:ahLst/>
                <a:cxnLst>
                  <a:cxn ang="0">
                    <a:pos x="20" y="0"/>
                  </a:cxn>
                  <a:cxn ang="0">
                    <a:pos x="44" y="16"/>
                  </a:cxn>
                  <a:cxn ang="0">
                    <a:pos x="56" y="64"/>
                  </a:cxn>
                  <a:cxn ang="0">
                    <a:pos x="24" y="96"/>
                  </a:cxn>
                  <a:cxn ang="0">
                    <a:pos x="0" y="92"/>
                  </a:cxn>
                  <a:cxn ang="0">
                    <a:pos x="4" y="28"/>
                  </a:cxn>
                  <a:cxn ang="0">
                    <a:pos x="20" y="0"/>
                  </a:cxn>
                </a:cxnLst>
                <a:rect l="0" t="0" r="r" b="b"/>
                <a:pathLst>
                  <a:path w="56" h="96">
                    <a:moveTo>
                      <a:pt x="20" y="0"/>
                    </a:moveTo>
                    <a:lnTo>
                      <a:pt x="44" y="16"/>
                    </a:lnTo>
                    <a:lnTo>
                      <a:pt x="56" y="64"/>
                    </a:lnTo>
                    <a:lnTo>
                      <a:pt x="24" y="96"/>
                    </a:lnTo>
                    <a:lnTo>
                      <a:pt x="0" y="92"/>
                    </a:lnTo>
                    <a:lnTo>
                      <a:pt x="4" y="28"/>
                    </a:lnTo>
                    <a:lnTo>
                      <a:pt x="20" y="0"/>
                    </a:lnTo>
                    <a:close/>
                  </a:path>
                </a:pathLst>
              </a:custGeom>
              <a:solidFill>
                <a:srgbClr val="333333"/>
              </a:solidFill>
              <a:ln w="9525">
                <a:solidFill>
                  <a:schemeClr val="tx1"/>
                </a:solidFill>
                <a:round/>
                <a:headEnd/>
                <a:tailEnd/>
              </a:ln>
              <a:effectLst/>
            </p:spPr>
            <p:txBody>
              <a:bodyPr/>
              <a:lstStyle/>
              <a:p>
                <a:endParaRPr lang="en-US"/>
              </a:p>
            </p:txBody>
          </p:sp>
        </p:grpSp>
        <p:grpSp>
          <p:nvGrpSpPr>
            <p:cNvPr id="27" name="Group 176"/>
            <p:cNvGrpSpPr>
              <a:grpSpLocks/>
            </p:cNvGrpSpPr>
            <p:nvPr/>
          </p:nvGrpSpPr>
          <p:grpSpPr bwMode="auto">
            <a:xfrm>
              <a:off x="3611" y="459"/>
              <a:ext cx="72" cy="77"/>
              <a:chOff x="1488" y="1776"/>
              <a:chExt cx="144" cy="192"/>
            </a:xfrm>
          </p:grpSpPr>
          <p:sp>
            <p:nvSpPr>
              <p:cNvPr id="11441" name="Oval 177"/>
              <p:cNvSpPr>
                <a:spLocks noChangeArrowheads="1"/>
              </p:cNvSpPr>
              <p:nvPr/>
            </p:nvSpPr>
            <p:spPr bwMode="auto">
              <a:xfrm>
                <a:off x="1488" y="1776"/>
                <a:ext cx="144" cy="192"/>
              </a:xfrm>
              <a:prstGeom prst="ellipse">
                <a:avLst/>
              </a:prstGeom>
              <a:solidFill>
                <a:schemeClr val="bg1"/>
              </a:solidFill>
              <a:ln w="9525">
                <a:solidFill>
                  <a:schemeClr val="bg1"/>
                </a:solidFill>
                <a:round/>
                <a:headEnd/>
                <a:tailEnd/>
              </a:ln>
              <a:effectLst/>
            </p:spPr>
            <p:txBody>
              <a:bodyPr wrap="none" anchor="ctr"/>
              <a:lstStyle/>
              <a:p>
                <a:endParaRPr lang="en-US"/>
              </a:p>
            </p:txBody>
          </p:sp>
          <p:sp>
            <p:nvSpPr>
              <p:cNvPr id="11442" name="Freeform 178"/>
              <p:cNvSpPr>
                <a:spLocks/>
              </p:cNvSpPr>
              <p:nvPr/>
            </p:nvSpPr>
            <p:spPr bwMode="auto">
              <a:xfrm>
                <a:off x="1513" y="1806"/>
                <a:ext cx="98" cy="54"/>
              </a:xfrm>
              <a:custGeom>
                <a:avLst/>
                <a:gdLst/>
                <a:ahLst/>
                <a:cxnLst>
                  <a:cxn ang="0">
                    <a:pos x="2" y="51"/>
                  </a:cxn>
                  <a:cxn ang="0">
                    <a:pos x="86" y="54"/>
                  </a:cxn>
                  <a:cxn ang="0">
                    <a:pos x="77" y="21"/>
                  </a:cxn>
                  <a:cxn ang="0">
                    <a:pos x="56" y="3"/>
                  </a:cxn>
                  <a:cxn ang="0">
                    <a:pos x="32" y="3"/>
                  </a:cxn>
                  <a:cxn ang="0">
                    <a:pos x="14" y="18"/>
                  </a:cxn>
                  <a:cxn ang="0">
                    <a:pos x="2" y="33"/>
                  </a:cxn>
                  <a:cxn ang="0">
                    <a:pos x="2" y="51"/>
                  </a:cxn>
                </a:cxnLst>
                <a:rect l="0" t="0" r="r" b="b"/>
                <a:pathLst>
                  <a:path w="98" h="54">
                    <a:moveTo>
                      <a:pt x="2" y="51"/>
                    </a:moveTo>
                    <a:lnTo>
                      <a:pt x="86" y="54"/>
                    </a:lnTo>
                    <a:cubicBezTo>
                      <a:pt x="98" y="49"/>
                      <a:pt x="82" y="29"/>
                      <a:pt x="77" y="21"/>
                    </a:cubicBezTo>
                    <a:cubicBezTo>
                      <a:pt x="72" y="13"/>
                      <a:pt x="63" y="6"/>
                      <a:pt x="56" y="3"/>
                    </a:cubicBezTo>
                    <a:cubicBezTo>
                      <a:pt x="49" y="0"/>
                      <a:pt x="39" y="0"/>
                      <a:pt x="32" y="3"/>
                    </a:cubicBezTo>
                    <a:cubicBezTo>
                      <a:pt x="25" y="6"/>
                      <a:pt x="19" y="13"/>
                      <a:pt x="14" y="18"/>
                    </a:cubicBezTo>
                    <a:cubicBezTo>
                      <a:pt x="9" y="23"/>
                      <a:pt x="4" y="28"/>
                      <a:pt x="2" y="33"/>
                    </a:cubicBezTo>
                    <a:cubicBezTo>
                      <a:pt x="0" y="38"/>
                      <a:pt x="2" y="47"/>
                      <a:pt x="2" y="51"/>
                    </a:cubicBezTo>
                    <a:close/>
                  </a:path>
                </a:pathLst>
              </a:custGeom>
              <a:solidFill>
                <a:srgbClr val="969696"/>
              </a:solidFill>
              <a:ln w="9525">
                <a:solidFill>
                  <a:srgbClr val="969696"/>
                </a:solidFill>
                <a:round/>
                <a:headEnd/>
                <a:tailEnd/>
              </a:ln>
              <a:effectLst/>
            </p:spPr>
            <p:txBody>
              <a:bodyPr/>
              <a:lstStyle/>
              <a:p>
                <a:endParaRPr lang="en-US"/>
              </a:p>
            </p:txBody>
          </p:sp>
          <p:sp>
            <p:nvSpPr>
              <p:cNvPr id="11443" name="Freeform 179"/>
              <p:cNvSpPr>
                <a:spLocks/>
              </p:cNvSpPr>
              <p:nvPr/>
            </p:nvSpPr>
            <p:spPr bwMode="auto">
              <a:xfrm rot="130994" flipV="1">
                <a:off x="1509" y="1883"/>
                <a:ext cx="98" cy="54"/>
              </a:xfrm>
              <a:custGeom>
                <a:avLst/>
                <a:gdLst/>
                <a:ahLst/>
                <a:cxnLst>
                  <a:cxn ang="0">
                    <a:pos x="2" y="51"/>
                  </a:cxn>
                  <a:cxn ang="0">
                    <a:pos x="86" y="54"/>
                  </a:cxn>
                  <a:cxn ang="0">
                    <a:pos x="77" y="21"/>
                  </a:cxn>
                  <a:cxn ang="0">
                    <a:pos x="56" y="3"/>
                  </a:cxn>
                  <a:cxn ang="0">
                    <a:pos x="32" y="3"/>
                  </a:cxn>
                  <a:cxn ang="0">
                    <a:pos x="14" y="18"/>
                  </a:cxn>
                  <a:cxn ang="0">
                    <a:pos x="2" y="33"/>
                  </a:cxn>
                  <a:cxn ang="0">
                    <a:pos x="2" y="51"/>
                  </a:cxn>
                </a:cxnLst>
                <a:rect l="0" t="0" r="r" b="b"/>
                <a:pathLst>
                  <a:path w="98" h="54">
                    <a:moveTo>
                      <a:pt x="2" y="51"/>
                    </a:moveTo>
                    <a:lnTo>
                      <a:pt x="86" y="54"/>
                    </a:lnTo>
                    <a:cubicBezTo>
                      <a:pt x="98" y="49"/>
                      <a:pt x="82" y="29"/>
                      <a:pt x="77" y="21"/>
                    </a:cubicBezTo>
                    <a:cubicBezTo>
                      <a:pt x="72" y="13"/>
                      <a:pt x="63" y="6"/>
                      <a:pt x="56" y="3"/>
                    </a:cubicBezTo>
                    <a:cubicBezTo>
                      <a:pt x="49" y="0"/>
                      <a:pt x="39" y="0"/>
                      <a:pt x="32" y="3"/>
                    </a:cubicBezTo>
                    <a:cubicBezTo>
                      <a:pt x="25" y="6"/>
                      <a:pt x="19" y="13"/>
                      <a:pt x="14" y="18"/>
                    </a:cubicBezTo>
                    <a:cubicBezTo>
                      <a:pt x="9" y="23"/>
                      <a:pt x="4" y="28"/>
                      <a:pt x="2" y="33"/>
                    </a:cubicBezTo>
                    <a:cubicBezTo>
                      <a:pt x="0" y="38"/>
                      <a:pt x="2" y="47"/>
                      <a:pt x="2" y="51"/>
                    </a:cubicBezTo>
                    <a:close/>
                  </a:path>
                </a:pathLst>
              </a:custGeom>
              <a:solidFill>
                <a:srgbClr val="969696"/>
              </a:solidFill>
              <a:ln w="9525">
                <a:solidFill>
                  <a:srgbClr val="969696"/>
                </a:solidFill>
                <a:round/>
                <a:headEnd/>
                <a:tailEnd/>
              </a:ln>
              <a:effectLst/>
            </p:spPr>
            <p:txBody>
              <a:bodyPr/>
              <a:lstStyle/>
              <a:p>
                <a:endParaRPr lang="en-US"/>
              </a:p>
            </p:txBody>
          </p:sp>
        </p:grpSp>
        <p:sp>
          <p:nvSpPr>
            <p:cNvPr id="11444" name="Freeform 180"/>
            <p:cNvSpPr>
              <a:spLocks/>
            </p:cNvSpPr>
            <p:nvPr/>
          </p:nvSpPr>
          <p:spPr bwMode="auto">
            <a:xfrm>
              <a:off x="3420" y="515"/>
              <a:ext cx="745" cy="271"/>
            </a:xfrm>
            <a:custGeom>
              <a:avLst/>
              <a:gdLst/>
              <a:ahLst/>
              <a:cxnLst>
                <a:cxn ang="0">
                  <a:pos x="0" y="195"/>
                </a:cxn>
                <a:cxn ang="0">
                  <a:pos x="96" y="243"/>
                </a:cxn>
                <a:cxn ang="0">
                  <a:pos x="144" y="243"/>
                </a:cxn>
                <a:cxn ang="0">
                  <a:pos x="144" y="435"/>
                </a:cxn>
                <a:cxn ang="0">
                  <a:pos x="768" y="435"/>
                </a:cxn>
                <a:cxn ang="0">
                  <a:pos x="816" y="531"/>
                </a:cxn>
                <a:cxn ang="0">
                  <a:pos x="918" y="498"/>
                </a:cxn>
                <a:cxn ang="0">
                  <a:pos x="1077" y="513"/>
                </a:cxn>
                <a:cxn ang="0">
                  <a:pos x="1215" y="489"/>
                </a:cxn>
                <a:cxn ang="0">
                  <a:pos x="1263" y="360"/>
                </a:cxn>
                <a:cxn ang="0">
                  <a:pos x="1296" y="222"/>
                </a:cxn>
                <a:cxn ang="0">
                  <a:pos x="1374" y="102"/>
                </a:cxn>
                <a:cxn ang="0">
                  <a:pos x="1497" y="0"/>
                </a:cxn>
                <a:cxn ang="0">
                  <a:pos x="1407" y="96"/>
                </a:cxn>
                <a:cxn ang="0">
                  <a:pos x="1365" y="171"/>
                </a:cxn>
                <a:cxn ang="0">
                  <a:pos x="1338" y="255"/>
                </a:cxn>
                <a:cxn ang="0">
                  <a:pos x="1311" y="366"/>
                </a:cxn>
                <a:cxn ang="0">
                  <a:pos x="1290" y="468"/>
                </a:cxn>
                <a:cxn ang="0">
                  <a:pos x="1266" y="567"/>
                </a:cxn>
                <a:cxn ang="0">
                  <a:pos x="1254" y="609"/>
                </a:cxn>
                <a:cxn ang="0">
                  <a:pos x="1242" y="630"/>
                </a:cxn>
                <a:cxn ang="0">
                  <a:pos x="1206" y="672"/>
                </a:cxn>
                <a:cxn ang="0">
                  <a:pos x="159" y="672"/>
                </a:cxn>
                <a:cxn ang="0">
                  <a:pos x="114" y="615"/>
                </a:cxn>
                <a:cxn ang="0">
                  <a:pos x="111" y="588"/>
                </a:cxn>
                <a:cxn ang="0">
                  <a:pos x="123" y="534"/>
                </a:cxn>
                <a:cxn ang="0">
                  <a:pos x="57" y="522"/>
                </a:cxn>
                <a:cxn ang="0">
                  <a:pos x="6" y="462"/>
                </a:cxn>
                <a:cxn ang="0">
                  <a:pos x="6" y="321"/>
                </a:cxn>
                <a:cxn ang="0">
                  <a:pos x="0" y="195"/>
                </a:cxn>
              </a:cxnLst>
              <a:rect l="0" t="0" r="r" b="b"/>
              <a:pathLst>
                <a:path w="1497" h="672">
                  <a:moveTo>
                    <a:pt x="0" y="195"/>
                  </a:moveTo>
                  <a:lnTo>
                    <a:pt x="96" y="243"/>
                  </a:lnTo>
                  <a:lnTo>
                    <a:pt x="144" y="243"/>
                  </a:lnTo>
                  <a:lnTo>
                    <a:pt x="144" y="435"/>
                  </a:lnTo>
                  <a:lnTo>
                    <a:pt x="768" y="435"/>
                  </a:lnTo>
                  <a:lnTo>
                    <a:pt x="816" y="531"/>
                  </a:lnTo>
                  <a:lnTo>
                    <a:pt x="918" y="498"/>
                  </a:lnTo>
                  <a:lnTo>
                    <a:pt x="1077" y="513"/>
                  </a:lnTo>
                  <a:lnTo>
                    <a:pt x="1215" y="489"/>
                  </a:lnTo>
                  <a:lnTo>
                    <a:pt x="1263" y="360"/>
                  </a:lnTo>
                  <a:lnTo>
                    <a:pt x="1296" y="222"/>
                  </a:lnTo>
                  <a:lnTo>
                    <a:pt x="1374" y="102"/>
                  </a:lnTo>
                  <a:lnTo>
                    <a:pt x="1497" y="0"/>
                  </a:lnTo>
                  <a:lnTo>
                    <a:pt x="1407" y="96"/>
                  </a:lnTo>
                  <a:lnTo>
                    <a:pt x="1365" y="171"/>
                  </a:lnTo>
                  <a:lnTo>
                    <a:pt x="1338" y="255"/>
                  </a:lnTo>
                  <a:lnTo>
                    <a:pt x="1311" y="366"/>
                  </a:lnTo>
                  <a:lnTo>
                    <a:pt x="1290" y="468"/>
                  </a:lnTo>
                  <a:lnTo>
                    <a:pt x="1266" y="567"/>
                  </a:lnTo>
                  <a:lnTo>
                    <a:pt x="1254" y="609"/>
                  </a:lnTo>
                  <a:lnTo>
                    <a:pt x="1242" y="630"/>
                  </a:lnTo>
                  <a:lnTo>
                    <a:pt x="1206" y="672"/>
                  </a:lnTo>
                  <a:lnTo>
                    <a:pt x="159" y="672"/>
                  </a:lnTo>
                  <a:lnTo>
                    <a:pt x="114" y="615"/>
                  </a:lnTo>
                  <a:lnTo>
                    <a:pt x="111" y="588"/>
                  </a:lnTo>
                  <a:lnTo>
                    <a:pt x="123" y="534"/>
                  </a:lnTo>
                  <a:lnTo>
                    <a:pt x="57" y="522"/>
                  </a:lnTo>
                  <a:lnTo>
                    <a:pt x="6" y="462"/>
                  </a:lnTo>
                  <a:lnTo>
                    <a:pt x="6" y="321"/>
                  </a:lnTo>
                  <a:lnTo>
                    <a:pt x="0" y="195"/>
                  </a:lnTo>
                  <a:close/>
                </a:path>
              </a:pathLst>
            </a:custGeom>
            <a:solidFill>
              <a:srgbClr val="003300">
                <a:alpha val="69000"/>
              </a:srgbClr>
            </a:solidFill>
            <a:ln w="9525">
              <a:noFill/>
              <a:round/>
              <a:headEnd/>
              <a:tailEnd/>
            </a:ln>
            <a:effectLst/>
          </p:spPr>
          <p:txBody>
            <a:bodyPr/>
            <a:lstStyle/>
            <a:p>
              <a:endParaRPr lang="en-US"/>
            </a:p>
          </p:txBody>
        </p:sp>
        <p:sp>
          <p:nvSpPr>
            <p:cNvPr id="11445" name="Freeform 181"/>
            <p:cNvSpPr>
              <a:spLocks/>
            </p:cNvSpPr>
            <p:nvPr/>
          </p:nvSpPr>
          <p:spPr bwMode="auto">
            <a:xfrm>
              <a:off x="4418" y="144"/>
              <a:ext cx="301" cy="218"/>
            </a:xfrm>
            <a:custGeom>
              <a:avLst/>
              <a:gdLst/>
              <a:ahLst/>
              <a:cxnLst>
                <a:cxn ang="0">
                  <a:pos x="605" y="512"/>
                </a:cxn>
                <a:cxn ang="0">
                  <a:pos x="444" y="518"/>
                </a:cxn>
                <a:cxn ang="0">
                  <a:pos x="263" y="528"/>
                </a:cxn>
                <a:cxn ang="0">
                  <a:pos x="102" y="540"/>
                </a:cxn>
                <a:cxn ang="0">
                  <a:pos x="38" y="540"/>
                </a:cxn>
                <a:cxn ang="0">
                  <a:pos x="0" y="525"/>
                </a:cxn>
                <a:cxn ang="0">
                  <a:pos x="5" y="492"/>
                </a:cxn>
                <a:cxn ang="0">
                  <a:pos x="21" y="380"/>
                </a:cxn>
                <a:cxn ang="0">
                  <a:pos x="65" y="248"/>
                </a:cxn>
                <a:cxn ang="0">
                  <a:pos x="102" y="134"/>
                </a:cxn>
                <a:cxn ang="0">
                  <a:pos x="129" y="65"/>
                </a:cxn>
                <a:cxn ang="0">
                  <a:pos x="149" y="44"/>
                </a:cxn>
                <a:cxn ang="0">
                  <a:pos x="192" y="29"/>
                </a:cxn>
                <a:cxn ang="0">
                  <a:pos x="371" y="12"/>
                </a:cxn>
                <a:cxn ang="0">
                  <a:pos x="501" y="0"/>
                </a:cxn>
                <a:cxn ang="0">
                  <a:pos x="522" y="35"/>
                </a:cxn>
                <a:cxn ang="0">
                  <a:pos x="540" y="89"/>
                </a:cxn>
                <a:cxn ang="0">
                  <a:pos x="557" y="176"/>
                </a:cxn>
                <a:cxn ang="0">
                  <a:pos x="572" y="296"/>
                </a:cxn>
                <a:cxn ang="0">
                  <a:pos x="585" y="399"/>
                </a:cxn>
                <a:cxn ang="0">
                  <a:pos x="605" y="512"/>
                </a:cxn>
              </a:cxnLst>
              <a:rect l="0" t="0" r="r" b="b"/>
              <a:pathLst>
                <a:path w="605" h="540">
                  <a:moveTo>
                    <a:pt x="605" y="512"/>
                  </a:moveTo>
                  <a:lnTo>
                    <a:pt x="444" y="518"/>
                  </a:lnTo>
                  <a:lnTo>
                    <a:pt x="263" y="528"/>
                  </a:lnTo>
                  <a:lnTo>
                    <a:pt x="102" y="540"/>
                  </a:lnTo>
                  <a:lnTo>
                    <a:pt x="38" y="540"/>
                  </a:lnTo>
                  <a:lnTo>
                    <a:pt x="0" y="525"/>
                  </a:lnTo>
                  <a:lnTo>
                    <a:pt x="5" y="492"/>
                  </a:lnTo>
                  <a:lnTo>
                    <a:pt x="21" y="380"/>
                  </a:lnTo>
                  <a:lnTo>
                    <a:pt x="65" y="248"/>
                  </a:lnTo>
                  <a:lnTo>
                    <a:pt x="102" y="134"/>
                  </a:lnTo>
                  <a:lnTo>
                    <a:pt x="129" y="65"/>
                  </a:lnTo>
                  <a:lnTo>
                    <a:pt x="149" y="44"/>
                  </a:lnTo>
                  <a:lnTo>
                    <a:pt x="192" y="29"/>
                  </a:lnTo>
                  <a:lnTo>
                    <a:pt x="371" y="12"/>
                  </a:lnTo>
                  <a:lnTo>
                    <a:pt x="501" y="0"/>
                  </a:lnTo>
                  <a:lnTo>
                    <a:pt x="522" y="35"/>
                  </a:lnTo>
                  <a:lnTo>
                    <a:pt x="540" y="89"/>
                  </a:lnTo>
                  <a:lnTo>
                    <a:pt x="557" y="176"/>
                  </a:lnTo>
                  <a:lnTo>
                    <a:pt x="572" y="296"/>
                  </a:lnTo>
                  <a:lnTo>
                    <a:pt x="585" y="399"/>
                  </a:lnTo>
                  <a:lnTo>
                    <a:pt x="605" y="512"/>
                  </a:lnTo>
                  <a:close/>
                </a:path>
              </a:pathLst>
            </a:custGeom>
            <a:solidFill>
              <a:srgbClr val="001000">
                <a:alpha val="50999"/>
              </a:srgbClr>
            </a:solidFill>
            <a:ln w="9525">
              <a:noFill/>
              <a:round/>
              <a:headEnd/>
              <a:tailEnd/>
            </a:ln>
            <a:effectLst/>
          </p:spPr>
          <p:txBody>
            <a:bodyPr/>
            <a:lstStyle/>
            <a:p>
              <a:endParaRPr lang="en-US"/>
            </a:p>
          </p:txBody>
        </p:sp>
        <p:sp>
          <p:nvSpPr>
            <p:cNvPr id="11446" name="Freeform 182"/>
            <p:cNvSpPr>
              <a:spLocks/>
            </p:cNvSpPr>
            <p:nvPr/>
          </p:nvSpPr>
          <p:spPr bwMode="auto">
            <a:xfrm>
              <a:off x="3408" y="51"/>
              <a:ext cx="1945" cy="736"/>
            </a:xfrm>
            <a:custGeom>
              <a:avLst/>
              <a:gdLst/>
              <a:ahLst/>
              <a:cxnLst>
                <a:cxn ang="0">
                  <a:pos x="121" y="1779"/>
                </a:cxn>
                <a:cxn ang="0">
                  <a:pos x="1225" y="1827"/>
                </a:cxn>
                <a:cxn ang="0">
                  <a:pos x="1300" y="1699"/>
                </a:cxn>
                <a:cxn ang="0">
                  <a:pos x="1406" y="1299"/>
                </a:cxn>
                <a:cxn ang="0">
                  <a:pos x="1641" y="1118"/>
                </a:cxn>
                <a:cxn ang="0">
                  <a:pos x="1881" y="1256"/>
                </a:cxn>
                <a:cxn ang="0">
                  <a:pos x="1945" y="1539"/>
                </a:cxn>
                <a:cxn ang="0">
                  <a:pos x="1908" y="1752"/>
                </a:cxn>
                <a:cxn ang="0">
                  <a:pos x="3118" y="1688"/>
                </a:cxn>
                <a:cxn ang="0">
                  <a:pos x="3108" y="1598"/>
                </a:cxn>
                <a:cxn ang="0">
                  <a:pos x="3172" y="1443"/>
                </a:cxn>
                <a:cxn ang="0">
                  <a:pos x="3262" y="1123"/>
                </a:cxn>
                <a:cxn ang="0">
                  <a:pos x="3502" y="1022"/>
                </a:cxn>
                <a:cxn ang="0">
                  <a:pos x="3641" y="1219"/>
                </a:cxn>
                <a:cxn ang="0">
                  <a:pos x="3646" y="1432"/>
                </a:cxn>
                <a:cxn ang="0">
                  <a:pos x="3689" y="1486"/>
                </a:cxn>
                <a:cxn ang="0">
                  <a:pos x="3849" y="1406"/>
                </a:cxn>
                <a:cxn ang="0">
                  <a:pos x="3913" y="1118"/>
                </a:cxn>
                <a:cxn ang="0">
                  <a:pos x="3849" y="1016"/>
                </a:cxn>
                <a:cxn ang="0">
                  <a:pos x="3854" y="814"/>
                </a:cxn>
                <a:cxn ang="0">
                  <a:pos x="3741" y="617"/>
                </a:cxn>
                <a:cxn ang="0">
                  <a:pos x="3234" y="227"/>
                </a:cxn>
                <a:cxn ang="0">
                  <a:pos x="2656" y="237"/>
                </a:cxn>
                <a:cxn ang="0">
                  <a:pos x="2638" y="741"/>
                </a:cxn>
                <a:cxn ang="0">
                  <a:pos x="2221" y="264"/>
                </a:cxn>
                <a:cxn ang="0">
                  <a:pos x="2041" y="684"/>
                </a:cxn>
                <a:cxn ang="0">
                  <a:pos x="1978" y="735"/>
                </a:cxn>
                <a:cxn ang="0">
                  <a:pos x="2083" y="288"/>
                </a:cxn>
                <a:cxn ang="0">
                  <a:pos x="1804" y="249"/>
                </a:cxn>
                <a:cxn ang="0">
                  <a:pos x="1357" y="294"/>
                </a:cxn>
                <a:cxn ang="0">
                  <a:pos x="1087" y="504"/>
                </a:cxn>
                <a:cxn ang="0">
                  <a:pos x="1207" y="693"/>
                </a:cxn>
                <a:cxn ang="0">
                  <a:pos x="1981" y="735"/>
                </a:cxn>
                <a:cxn ang="0">
                  <a:pos x="2068" y="774"/>
                </a:cxn>
                <a:cxn ang="0">
                  <a:pos x="2746" y="735"/>
                </a:cxn>
                <a:cxn ang="0">
                  <a:pos x="3091" y="231"/>
                </a:cxn>
                <a:cxn ang="0">
                  <a:pos x="3289" y="467"/>
                </a:cxn>
                <a:cxn ang="0">
                  <a:pos x="3799" y="615"/>
                </a:cxn>
                <a:cxn ang="0">
                  <a:pos x="3764" y="467"/>
                </a:cxn>
                <a:cxn ang="0">
                  <a:pos x="3561" y="126"/>
                </a:cxn>
                <a:cxn ang="0">
                  <a:pos x="3486" y="94"/>
                </a:cxn>
                <a:cxn ang="0">
                  <a:pos x="3012" y="8"/>
                </a:cxn>
                <a:cxn ang="0">
                  <a:pos x="2185" y="24"/>
                </a:cxn>
                <a:cxn ang="0">
                  <a:pos x="1774" y="62"/>
                </a:cxn>
                <a:cxn ang="0">
                  <a:pos x="1812" y="158"/>
                </a:cxn>
                <a:cxn ang="0">
                  <a:pos x="2409" y="67"/>
                </a:cxn>
                <a:cxn ang="0">
                  <a:pos x="2577" y="119"/>
                </a:cxn>
                <a:cxn ang="0">
                  <a:pos x="2990" y="67"/>
                </a:cxn>
                <a:cxn ang="0">
                  <a:pos x="3102" y="115"/>
                </a:cxn>
                <a:cxn ang="0">
                  <a:pos x="3348" y="72"/>
                </a:cxn>
                <a:cxn ang="0">
                  <a:pos x="2356" y="120"/>
                </a:cxn>
                <a:cxn ang="0">
                  <a:pos x="1700" y="158"/>
                </a:cxn>
                <a:cxn ang="0">
                  <a:pos x="1364" y="190"/>
                </a:cxn>
                <a:cxn ang="0">
                  <a:pos x="1028" y="451"/>
                </a:cxn>
                <a:cxn ang="0">
                  <a:pos x="798" y="723"/>
                </a:cxn>
                <a:cxn ang="0">
                  <a:pos x="276" y="856"/>
                </a:cxn>
                <a:cxn ang="0">
                  <a:pos x="132" y="974"/>
                </a:cxn>
                <a:cxn ang="0">
                  <a:pos x="36" y="1230"/>
                </a:cxn>
                <a:cxn ang="0">
                  <a:pos x="14" y="1534"/>
                </a:cxn>
                <a:cxn ang="0">
                  <a:pos x="89" y="1726"/>
                </a:cxn>
              </a:cxnLst>
              <a:rect l="0" t="0" r="r" b="b"/>
              <a:pathLst>
                <a:path w="3913" h="1827">
                  <a:moveTo>
                    <a:pt x="121" y="1731"/>
                  </a:moveTo>
                  <a:lnTo>
                    <a:pt x="121" y="1779"/>
                  </a:lnTo>
                  <a:lnTo>
                    <a:pt x="169" y="1827"/>
                  </a:lnTo>
                  <a:lnTo>
                    <a:pt x="1225" y="1827"/>
                  </a:lnTo>
                  <a:cubicBezTo>
                    <a:pt x="1409" y="1819"/>
                    <a:pt x="1261" y="1800"/>
                    <a:pt x="1273" y="1779"/>
                  </a:cubicBezTo>
                  <a:cubicBezTo>
                    <a:pt x="1285" y="1758"/>
                    <a:pt x="1289" y="1742"/>
                    <a:pt x="1300" y="1699"/>
                  </a:cubicBezTo>
                  <a:cubicBezTo>
                    <a:pt x="1311" y="1656"/>
                    <a:pt x="1319" y="1590"/>
                    <a:pt x="1337" y="1523"/>
                  </a:cubicBezTo>
                  <a:cubicBezTo>
                    <a:pt x="1355" y="1456"/>
                    <a:pt x="1375" y="1359"/>
                    <a:pt x="1406" y="1299"/>
                  </a:cubicBezTo>
                  <a:cubicBezTo>
                    <a:pt x="1437" y="1239"/>
                    <a:pt x="1485" y="1190"/>
                    <a:pt x="1524" y="1160"/>
                  </a:cubicBezTo>
                  <a:cubicBezTo>
                    <a:pt x="1563" y="1130"/>
                    <a:pt x="1603" y="1121"/>
                    <a:pt x="1641" y="1118"/>
                  </a:cubicBezTo>
                  <a:cubicBezTo>
                    <a:pt x="1679" y="1115"/>
                    <a:pt x="1713" y="1121"/>
                    <a:pt x="1753" y="1144"/>
                  </a:cubicBezTo>
                  <a:cubicBezTo>
                    <a:pt x="1793" y="1167"/>
                    <a:pt x="1852" y="1212"/>
                    <a:pt x="1881" y="1256"/>
                  </a:cubicBezTo>
                  <a:cubicBezTo>
                    <a:pt x="1910" y="1300"/>
                    <a:pt x="1913" y="1359"/>
                    <a:pt x="1924" y="1406"/>
                  </a:cubicBezTo>
                  <a:cubicBezTo>
                    <a:pt x="1935" y="1453"/>
                    <a:pt x="1944" y="1496"/>
                    <a:pt x="1945" y="1539"/>
                  </a:cubicBezTo>
                  <a:cubicBezTo>
                    <a:pt x="1946" y="1582"/>
                    <a:pt x="1935" y="1632"/>
                    <a:pt x="1929" y="1667"/>
                  </a:cubicBezTo>
                  <a:cubicBezTo>
                    <a:pt x="1923" y="1702"/>
                    <a:pt x="1902" y="1735"/>
                    <a:pt x="1908" y="1752"/>
                  </a:cubicBezTo>
                  <a:cubicBezTo>
                    <a:pt x="1914" y="1769"/>
                    <a:pt x="1764" y="1779"/>
                    <a:pt x="1966" y="1768"/>
                  </a:cubicBezTo>
                  <a:lnTo>
                    <a:pt x="3118" y="1688"/>
                  </a:lnTo>
                  <a:cubicBezTo>
                    <a:pt x="3311" y="1667"/>
                    <a:pt x="3126" y="1655"/>
                    <a:pt x="3124" y="1640"/>
                  </a:cubicBezTo>
                  <a:lnTo>
                    <a:pt x="3108" y="1598"/>
                  </a:lnTo>
                  <a:cubicBezTo>
                    <a:pt x="3111" y="1581"/>
                    <a:pt x="3134" y="1565"/>
                    <a:pt x="3145" y="1539"/>
                  </a:cubicBezTo>
                  <a:cubicBezTo>
                    <a:pt x="3156" y="1513"/>
                    <a:pt x="3163" y="1482"/>
                    <a:pt x="3172" y="1443"/>
                  </a:cubicBezTo>
                  <a:cubicBezTo>
                    <a:pt x="3181" y="1404"/>
                    <a:pt x="3183" y="1357"/>
                    <a:pt x="3198" y="1304"/>
                  </a:cubicBezTo>
                  <a:cubicBezTo>
                    <a:pt x="3213" y="1251"/>
                    <a:pt x="3233" y="1170"/>
                    <a:pt x="3262" y="1123"/>
                  </a:cubicBezTo>
                  <a:cubicBezTo>
                    <a:pt x="3291" y="1076"/>
                    <a:pt x="3329" y="1039"/>
                    <a:pt x="3369" y="1022"/>
                  </a:cubicBezTo>
                  <a:cubicBezTo>
                    <a:pt x="3409" y="1005"/>
                    <a:pt x="3467" y="1011"/>
                    <a:pt x="3502" y="1022"/>
                  </a:cubicBezTo>
                  <a:cubicBezTo>
                    <a:pt x="3537" y="1033"/>
                    <a:pt x="3554" y="1053"/>
                    <a:pt x="3577" y="1086"/>
                  </a:cubicBezTo>
                  <a:cubicBezTo>
                    <a:pt x="3600" y="1119"/>
                    <a:pt x="3628" y="1179"/>
                    <a:pt x="3641" y="1219"/>
                  </a:cubicBezTo>
                  <a:cubicBezTo>
                    <a:pt x="3654" y="1259"/>
                    <a:pt x="3656" y="1291"/>
                    <a:pt x="3657" y="1326"/>
                  </a:cubicBezTo>
                  <a:cubicBezTo>
                    <a:pt x="3658" y="1361"/>
                    <a:pt x="3649" y="1399"/>
                    <a:pt x="3646" y="1432"/>
                  </a:cubicBezTo>
                  <a:lnTo>
                    <a:pt x="3641" y="1523"/>
                  </a:lnTo>
                  <a:lnTo>
                    <a:pt x="3689" y="1486"/>
                  </a:lnTo>
                  <a:lnTo>
                    <a:pt x="3742" y="1443"/>
                  </a:lnTo>
                  <a:cubicBezTo>
                    <a:pt x="3769" y="1430"/>
                    <a:pt x="3823" y="1435"/>
                    <a:pt x="3849" y="1406"/>
                  </a:cubicBezTo>
                  <a:cubicBezTo>
                    <a:pt x="3875" y="1377"/>
                    <a:pt x="3886" y="1315"/>
                    <a:pt x="3897" y="1267"/>
                  </a:cubicBezTo>
                  <a:cubicBezTo>
                    <a:pt x="3908" y="1219"/>
                    <a:pt x="3913" y="1153"/>
                    <a:pt x="3913" y="1118"/>
                  </a:cubicBezTo>
                  <a:cubicBezTo>
                    <a:pt x="3913" y="1083"/>
                    <a:pt x="3908" y="1076"/>
                    <a:pt x="3897" y="1059"/>
                  </a:cubicBezTo>
                  <a:cubicBezTo>
                    <a:pt x="3886" y="1042"/>
                    <a:pt x="3855" y="1043"/>
                    <a:pt x="3849" y="1016"/>
                  </a:cubicBezTo>
                  <a:cubicBezTo>
                    <a:pt x="3843" y="989"/>
                    <a:pt x="3859" y="933"/>
                    <a:pt x="3860" y="899"/>
                  </a:cubicBezTo>
                  <a:cubicBezTo>
                    <a:pt x="3861" y="865"/>
                    <a:pt x="3863" y="861"/>
                    <a:pt x="3854" y="814"/>
                  </a:cubicBezTo>
                  <a:cubicBezTo>
                    <a:pt x="3845" y="767"/>
                    <a:pt x="3824" y="647"/>
                    <a:pt x="3805" y="614"/>
                  </a:cubicBezTo>
                  <a:lnTo>
                    <a:pt x="3741" y="617"/>
                  </a:lnTo>
                  <a:cubicBezTo>
                    <a:pt x="3697" y="551"/>
                    <a:pt x="3625" y="281"/>
                    <a:pt x="3540" y="216"/>
                  </a:cubicBezTo>
                  <a:lnTo>
                    <a:pt x="3234" y="227"/>
                  </a:lnTo>
                  <a:lnTo>
                    <a:pt x="3078" y="231"/>
                  </a:lnTo>
                  <a:lnTo>
                    <a:pt x="2656" y="237"/>
                  </a:lnTo>
                  <a:lnTo>
                    <a:pt x="2746" y="735"/>
                  </a:lnTo>
                  <a:lnTo>
                    <a:pt x="2638" y="741"/>
                  </a:lnTo>
                  <a:cubicBezTo>
                    <a:pt x="2603" y="658"/>
                    <a:pt x="2603" y="313"/>
                    <a:pt x="2533" y="234"/>
                  </a:cubicBezTo>
                  <a:lnTo>
                    <a:pt x="2221" y="264"/>
                  </a:lnTo>
                  <a:cubicBezTo>
                    <a:pt x="2156" y="283"/>
                    <a:pt x="2170" y="281"/>
                    <a:pt x="2140" y="351"/>
                  </a:cubicBezTo>
                  <a:cubicBezTo>
                    <a:pt x="2110" y="421"/>
                    <a:pt x="2058" y="617"/>
                    <a:pt x="2041" y="684"/>
                  </a:cubicBezTo>
                  <a:lnTo>
                    <a:pt x="2035" y="753"/>
                  </a:lnTo>
                  <a:lnTo>
                    <a:pt x="1978" y="735"/>
                  </a:lnTo>
                  <a:cubicBezTo>
                    <a:pt x="1975" y="693"/>
                    <a:pt x="2003" y="575"/>
                    <a:pt x="2020" y="501"/>
                  </a:cubicBezTo>
                  <a:cubicBezTo>
                    <a:pt x="2037" y="427"/>
                    <a:pt x="2081" y="331"/>
                    <a:pt x="2083" y="288"/>
                  </a:cubicBezTo>
                  <a:cubicBezTo>
                    <a:pt x="2085" y="245"/>
                    <a:pt x="2078" y="249"/>
                    <a:pt x="2032" y="243"/>
                  </a:cubicBezTo>
                  <a:lnTo>
                    <a:pt x="1804" y="249"/>
                  </a:lnTo>
                  <a:cubicBezTo>
                    <a:pt x="1727" y="252"/>
                    <a:pt x="1641" y="254"/>
                    <a:pt x="1567" y="261"/>
                  </a:cubicBezTo>
                  <a:cubicBezTo>
                    <a:pt x="1493" y="268"/>
                    <a:pt x="1415" y="275"/>
                    <a:pt x="1357" y="294"/>
                  </a:cubicBezTo>
                  <a:cubicBezTo>
                    <a:pt x="1299" y="313"/>
                    <a:pt x="1264" y="343"/>
                    <a:pt x="1219" y="378"/>
                  </a:cubicBezTo>
                  <a:cubicBezTo>
                    <a:pt x="1174" y="413"/>
                    <a:pt x="1139" y="450"/>
                    <a:pt x="1087" y="504"/>
                  </a:cubicBezTo>
                  <a:cubicBezTo>
                    <a:pt x="1035" y="558"/>
                    <a:pt x="887" y="670"/>
                    <a:pt x="907" y="702"/>
                  </a:cubicBezTo>
                  <a:cubicBezTo>
                    <a:pt x="927" y="734"/>
                    <a:pt x="1097" y="694"/>
                    <a:pt x="1207" y="693"/>
                  </a:cubicBezTo>
                  <a:cubicBezTo>
                    <a:pt x="1317" y="692"/>
                    <a:pt x="1441" y="689"/>
                    <a:pt x="1570" y="696"/>
                  </a:cubicBezTo>
                  <a:cubicBezTo>
                    <a:pt x="1699" y="703"/>
                    <a:pt x="1904" y="726"/>
                    <a:pt x="1981" y="735"/>
                  </a:cubicBezTo>
                  <a:lnTo>
                    <a:pt x="2032" y="753"/>
                  </a:lnTo>
                  <a:lnTo>
                    <a:pt x="2068" y="774"/>
                  </a:lnTo>
                  <a:lnTo>
                    <a:pt x="2512" y="747"/>
                  </a:lnTo>
                  <a:lnTo>
                    <a:pt x="2746" y="735"/>
                  </a:lnTo>
                  <a:lnTo>
                    <a:pt x="3160" y="702"/>
                  </a:lnTo>
                  <a:cubicBezTo>
                    <a:pt x="3217" y="618"/>
                    <a:pt x="3080" y="310"/>
                    <a:pt x="3091" y="231"/>
                  </a:cubicBezTo>
                  <a:lnTo>
                    <a:pt x="3229" y="227"/>
                  </a:lnTo>
                  <a:cubicBezTo>
                    <a:pt x="3262" y="266"/>
                    <a:pt x="3265" y="400"/>
                    <a:pt x="3289" y="467"/>
                  </a:cubicBezTo>
                  <a:cubicBezTo>
                    <a:pt x="3313" y="534"/>
                    <a:pt x="3289" y="602"/>
                    <a:pt x="3374" y="627"/>
                  </a:cubicBezTo>
                  <a:lnTo>
                    <a:pt x="3799" y="615"/>
                  </a:lnTo>
                  <a:lnTo>
                    <a:pt x="3805" y="615"/>
                  </a:lnTo>
                  <a:cubicBezTo>
                    <a:pt x="3799" y="590"/>
                    <a:pt x="3787" y="528"/>
                    <a:pt x="3764" y="467"/>
                  </a:cubicBezTo>
                  <a:cubicBezTo>
                    <a:pt x="3741" y="406"/>
                    <a:pt x="3702" y="305"/>
                    <a:pt x="3668" y="248"/>
                  </a:cubicBezTo>
                  <a:cubicBezTo>
                    <a:pt x="3634" y="191"/>
                    <a:pt x="3589" y="147"/>
                    <a:pt x="3561" y="126"/>
                  </a:cubicBezTo>
                  <a:cubicBezTo>
                    <a:pt x="3533" y="105"/>
                    <a:pt x="3509" y="125"/>
                    <a:pt x="3497" y="120"/>
                  </a:cubicBezTo>
                  <a:lnTo>
                    <a:pt x="3486" y="94"/>
                  </a:lnTo>
                  <a:cubicBezTo>
                    <a:pt x="3473" y="77"/>
                    <a:pt x="3501" y="33"/>
                    <a:pt x="3422" y="19"/>
                  </a:cubicBezTo>
                  <a:cubicBezTo>
                    <a:pt x="3343" y="5"/>
                    <a:pt x="3159" y="11"/>
                    <a:pt x="3012" y="8"/>
                  </a:cubicBezTo>
                  <a:cubicBezTo>
                    <a:pt x="2865" y="5"/>
                    <a:pt x="2680" y="0"/>
                    <a:pt x="2542" y="3"/>
                  </a:cubicBezTo>
                  <a:cubicBezTo>
                    <a:pt x="2404" y="6"/>
                    <a:pt x="2304" y="18"/>
                    <a:pt x="2185" y="24"/>
                  </a:cubicBezTo>
                  <a:cubicBezTo>
                    <a:pt x="2066" y="30"/>
                    <a:pt x="1896" y="34"/>
                    <a:pt x="1828" y="40"/>
                  </a:cubicBezTo>
                  <a:cubicBezTo>
                    <a:pt x="1760" y="46"/>
                    <a:pt x="1795" y="42"/>
                    <a:pt x="1774" y="62"/>
                  </a:cubicBezTo>
                  <a:cubicBezTo>
                    <a:pt x="1753" y="82"/>
                    <a:pt x="1694" y="142"/>
                    <a:pt x="1700" y="158"/>
                  </a:cubicBezTo>
                  <a:lnTo>
                    <a:pt x="1812" y="158"/>
                  </a:lnTo>
                  <a:lnTo>
                    <a:pt x="1860" y="88"/>
                  </a:lnTo>
                  <a:lnTo>
                    <a:pt x="2409" y="67"/>
                  </a:lnTo>
                  <a:lnTo>
                    <a:pt x="2355" y="122"/>
                  </a:lnTo>
                  <a:lnTo>
                    <a:pt x="2577" y="119"/>
                  </a:lnTo>
                  <a:lnTo>
                    <a:pt x="2580" y="62"/>
                  </a:lnTo>
                  <a:lnTo>
                    <a:pt x="2990" y="67"/>
                  </a:lnTo>
                  <a:lnTo>
                    <a:pt x="2996" y="115"/>
                  </a:lnTo>
                  <a:lnTo>
                    <a:pt x="3102" y="115"/>
                  </a:lnTo>
                  <a:lnTo>
                    <a:pt x="3097" y="67"/>
                  </a:lnTo>
                  <a:lnTo>
                    <a:pt x="3348" y="72"/>
                  </a:lnTo>
                  <a:lnTo>
                    <a:pt x="3353" y="115"/>
                  </a:lnTo>
                  <a:lnTo>
                    <a:pt x="2356" y="120"/>
                  </a:lnTo>
                  <a:lnTo>
                    <a:pt x="1812" y="163"/>
                  </a:lnTo>
                  <a:lnTo>
                    <a:pt x="1700" y="158"/>
                  </a:lnTo>
                  <a:lnTo>
                    <a:pt x="1486" y="174"/>
                  </a:lnTo>
                  <a:cubicBezTo>
                    <a:pt x="1430" y="179"/>
                    <a:pt x="1406" y="176"/>
                    <a:pt x="1364" y="190"/>
                  </a:cubicBezTo>
                  <a:cubicBezTo>
                    <a:pt x="1322" y="204"/>
                    <a:pt x="1292" y="216"/>
                    <a:pt x="1236" y="259"/>
                  </a:cubicBezTo>
                  <a:cubicBezTo>
                    <a:pt x="1180" y="302"/>
                    <a:pt x="1087" y="392"/>
                    <a:pt x="1028" y="451"/>
                  </a:cubicBezTo>
                  <a:cubicBezTo>
                    <a:pt x="969" y="510"/>
                    <a:pt x="922" y="566"/>
                    <a:pt x="884" y="611"/>
                  </a:cubicBezTo>
                  <a:cubicBezTo>
                    <a:pt x="846" y="656"/>
                    <a:pt x="869" y="692"/>
                    <a:pt x="798" y="723"/>
                  </a:cubicBezTo>
                  <a:cubicBezTo>
                    <a:pt x="727" y="754"/>
                    <a:pt x="544" y="776"/>
                    <a:pt x="457" y="798"/>
                  </a:cubicBezTo>
                  <a:cubicBezTo>
                    <a:pt x="370" y="820"/>
                    <a:pt x="326" y="837"/>
                    <a:pt x="276" y="856"/>
                  </a:cubicBezTo>
                  <a:cubicBezTo>
                    <a:pt x="226" y="875"/>
                    <a:pt x="182" y="895"/>
                    <a:pt x="158" y="915"/>
                  </a:cubicBezTo>
                  <a:cubicBezTo>
                    <a:pt x="134" y="935"/>
                    <a:pt x="144" y="926"/>
                    <a:pt x="132" y="974"/>
                  </a:cubicBezTo>
                  <a:cubicBezTo>
                    <a:pt x="120" y="1022"/>
                    <a:pt x="100" y="1160"/>
                    <a:pt x="84" y="1203"/>
                  </a:cubicBezTo>
                  <a:lnTo>
                    <a:pt x="36" y="1230"/>
                  </a:lnTo>
                  <a:cubicBezTo>
                    <a:pt x="23" y="1249"/>
                    <a:pt x="8" y="1269"/>
                    <a:pt x="4" y="1320"/>
                  </a:cubicBezTo>
                  <a:cubicBezTo>
                    <a:pt x="0" y="1371"/>
                    <a:pt x="12" y="1479"/>
                    <a:pt x="14" y="1534"/>
                  </a:cubicBezTo>
                  <a:cubicBezTo>
                    <a:pt x="16" y="1589"/>
                    <a:pt x="2" y="1619"/>
                    <a:pt x="14" y="1651"/>
                  </a:cubicBezTo>
                  <a:cubicBezTo>
                    <a:pt x="26" y="1683"/>
                    <a:pt x="71" y="1713"/>
                    <a:pt x="89" y="1726"/>
                  </a:cubicBezTo>
                  <a:lnTo>
                    <a:pt x="121" y="1731"/>
                  </a:lnTo>
                  <a:close/>
                </a:path>
              </a:pathLst>
            </a:custGeom>
            <a:gradFill rotWithShape="1">
              <a:gsLst>
                <a:gs pos="0">
                  <a:srgbClr val="00CC00"/>
                </a:gs>
                <a:gs pos="100000">
                  <a:srgbClr val="008000"/>
                </a:gs>
              </a:gsLst>
              <a:lin ang="5400000" scaled="1"/>
            </a:gradFill>
            <a:ln w="9525">
              <a:noFill/>
              <a:round/>
              <a:headEnd/>
              <a:tailEnd/>
            </a:ln>
            <a:effectLst/>
          </p:spPr>
          <p:txBody>
            <a:bodyPr/>
            <a:lstStyle/>
            <a:p>
              <a:endParaRPr lang="en-US"/>
            </a:p>
          </p:txBody>
        </p:sp>
        <p:grpSp>
          <p:nvGrpSpPr>
            <p:cNvPr id="28" name="Group 183"/>
            <p:cNvGrpSpPr>
              <a:grpSpLocks/>
            </p:cNvGrpSpPr>
            <p:nvPr/>
          </p:nvGrpSpPr>
          <p:grpSpPr bwMode="auto">
            <a:xfrm>
              <a:off x="3454" y="428"/>
              <a:ext cx="602" cy="145"/>
              <a:chOff x="1164" y="1701"/>
              <a:chExt cx="1218" cy="360"/>
            </a:xfrm>
          </p:grpSpPr>
          <p:sp>
            <p:nvSpPr>
              <p:cNvPr id="11448" name="Freeform 184"/>
              <p:cNvSpPr>
                <a:spLocks/>
              </p:cNvSpPr>
              <p:nvPr/>
            </p:nvSpPr>
            <p:spPr bwMode="auto">
              <a:xfrm>
                <a:off x="1164" y="1701"/>
                <a:ext cx="1218" cy="360"/>
              </a:xfrm>
              <a:custGeom>
                <a:avLst/>
                <a:gdLst/>
                <a:ahLst/>
                <a:cxnLst>
                  <a:cxn ang="0">
                    <a:pos x="84" y="27"/>
                  </a:cxn>
                  <a:cxn ang="0">
                    <a:pos x="162" y="39"/>
                  </a:cxn>
                  <a:cxn ang="0">
                    <a:pos x="141" y="273"/>
                  </a:cxn>
                  <a:cxn ang="0">
                    <a:pos x="210" y="273"/>
                  </a:cxn>
                  <a:cxn ang="0">
                    <a:pos x="186" y="111"/>
                  </a:cxn>
                  <a:cxn ang="0">
                    <a:pos x="192" y="45"/>
                  </a:cxn>
                  <a:cxn ang="0">
                    <a:pos x="285" y="48"/>
                  </a:cxn>
                  <a:cxn ang="0">
                    <a:pos x="300" y="294"/>
                  </a:cxn>
                  <a:cxn ang="0">
                    <a:pos x="492" y="291"/>
                  </a:cxn>
                  <a:cxn ang="0">
                    <a:pos x="600" y="42"/>
                  </a:cxn>
                  <a:cxn ang="0">
                    <a:pos x="729" y="48"/>
                  </a:cxn>
                  <a:cxn ang="0">
                    <a:pos x="636" y="270"/>
                  </a:cxn>
                  <a:cxn ang="0">
                    <a:pos x="771" y="264"/>
                  </a:cxn>
                  <a:cxn ang="0">
                    <a:pos x="846" y="42"/>
                  </a:cxn>
                  <a:cxn ang="0">
                    <a:pos x="1098" y="0"/>
                  </a:cxn>
                  <a:cxn ang="0">
                    <a:pos x="1167" y="15"/>
                  </a:cxn>
                  <a:cxn ang="0">
                    <a:pos x="1218" y="84"/>
                  </a:cxn>
                  <a:cxn ang="0">
                    <a:pos x="1017" y="264"/>
                  </a:cxn>
                  <a:cxn ang="0">
                    <a:pos x="927" y="279"/>
                  </a:cxn>
                  <a:cxn ang="0">
                    <a:pos x="810" y="303"/>
                  </a:cxn>
                  <a:cxn ang="0">
                    <a:pos x="672" y="324"/>
                  </a:cxn>
                  <a:cxn ang="0">
                    <a:pos x="606" y="315"/>
                  </a:cxn>
                  <a:cxn ang="0">
                    <a:pos x="582" y="360"/>
                  </a:cxn>
                  <a:cxn ang="0">
                    <a:pos x="225" y="357"/>
                  </a:cxn>
                  <a:cxn ang="0">
                    <a:pos x="213" y="327"/>
                  </a:cxn>
                  <a:cxn ang="0">
                    <a:pos x="105" y="312"/>
                  </a:cxn>
                  <a:cxn ang="0">
                    <a:pos x="36" y="285"/>
                  </a:cxn>
                  <a:cxn ang="0">
                    <a:pos x="0" y="264"/>
                  </a:cxn>
                  <a:cxn ang="0">
                    <a:pos x="48" y="18"/>
                  </a:cxn>
                  <a:cxn ang="0">
                    <a:pos x="84" y="27"/>
                  </a:cxn>
                </a:cxnLst>
                <a:rect l="0" t="0" r="r" b="b"/>
                <a:pathLst>
                  <a:path w="1218" h="360">
                    <a:moveTo>
                      <a:pt x="84" y="27"/>
                    </a:moveTo>
                    <a:lnTo>
                      <a:pt x="162" y="39"/>
                    </a:lnTo>
                    <a:lnTo>
                      <a:pt x="141" y="273"/>
                    </a:lnTo>
                    <a:lnTo>
                      <a:pt x="210" y="273"/>
                    </a:lnTo>
                    <a:lnTo>
                      <a:pt x="186" y="111"/>
                    </a:lnTo>
                    <a:lnTo>
                      <a:pt x="192" y="45"/>
                    </a:lnTo>
                    <a:lnTo>
                      <a:pt x="285" y="48"/>
                    </a:lnTo>
                    <a:lnTo>
                      <a:pt x="300" y="294"/>
                    </a:lnTo>
                    <a:lnTo>
                      <a:pt x="492" y="291"/>
                    </a:lnTo>
                    <a:lnTo>
                      <a:pt x="600" y="42"/>
                    </a:lnTo>
                    <a:lnTo>
                      <a:pt x="729" y="48"/>
                    </a:lnTo>
                    <a:lnTo>
                      <a:pt x="636" y="270"/>
                    </a:lnTo>
                    <a:lnTo>
                      <a:pt x="771" y="264"/>
                    </a:lnTo>
                    <a:lnTo>
                      <a:pt x="846" y="42"/>
                    </a:lnTo>
                    <a:lnTo>
                      <a:pt x="1098" y="0"/>
                    </a:lnTo>
                    <a:lnTo>
                      <a:pt x="1167" y="15"/>
                    </a:lnTo>
                    <a:lnTo>
                      <a:pt x="1218" y="84"/>
                    </a:lnTo>
                    <a:lnTo>
                      <a:pt x="1017" y="264"/>
                    </a:lnTo>
                    <a:lnTo>
                      <a:pt x="927" y="279"/>
                    </a:lnTo>
                    <a:lnTo>
                      <a:pt x="810" y="303"/>
                    </a:lnTo>
                    <a:lnTo>
                      <a:pt x="672" y="324"/>
                    </a:lnTo>
                    <a:lnTo>
                      <a:pt x="606" y="315"/>
                    </a:lnTo>
                    <a:lnTo>
                      <a:pt x="582" y="360"/>
                    </a:lnTo>
                    <a:lnTo>
                      <a:pt x="225" y="357"/>
                    </a:lnTo>
                    <a:lnTo>
                      <a:pt x="213" y="327"/>
                    </a:lnTo>
                    <a:lnTo>
                      <a:pt x="105" y="312"/>
                    </a:lnTo>
                    <a:lnTo>
                      <a:pt x="36" y="285"/>
                    </a:lnTo>
                    <a:lnTo>
                      <a:pt x="0" y="264"/>
                    </a:lnTo>
                    <a:lnTo>
                      <a:pt x="48" y="18"/>
                    </a:lnTo>
                    <a:lnTo>
                      <a:pt x="84" y="27"/>
                    </a:lnTo>
                    <a:close/>
                  </a:path>
                </a:pathLst>
              </a:custGeom>
              <a:gradFill rotWithShape="1">
                <a:gsLst>
                  <a:gs pos="0">
                    <a:srgbClr val="C0C0C0"/>
                  </a:gs>
                  <a:gs pos="50000">
                    <a:srgbClr val="FFFFFF"/>
                  </a:gs>
                  <a:gs pos="100000">
                    <a:srgbClr val="C0C0C0"/>
                  </a:gs>
                </a:gsLst>
                <a:lin ang="0" scaled="1"/>
              </a:gradFill>
              <a:ln w="9525">
                <a:noFill/>
                <a:round/>
                <a:headEnd/>
                <a:tailEnd/>
              </a:ln>
              <a:effectLst/>
            </p:spPr>
            <p:txBody>
              <a:bodyPr/>
              <a:lstStyle/>
              <a:p>
                <a:endParaRPr lang="en-US"/>
              </a:p>
            </p:txBody>
          </p:sp>
          <p:sp>
            <p:nvSpPr>
              <p:cNvPr id="11449" name="Freeform 185"/>
              <p:cNvSpPr>
                <a:spLocks/>
              </p:cNvSpPr>
              <p:nvPr/>
            </p:nvSpPr>
            <p:spPr bwMode="auto">
              <a:xfrm>
                <a:off x="1304" y="1739"/>
                <a:ext cx="708" cy="252"/>
              </a:xfrm>
              <a:custGeom>
                <a:avLst/>
                <a:gdLst/>
                <a:ahLst/>
                <a:cxnLst>
                  <a:cxn ang="0">
                    <a:pos x="72" y="231"/>
                  </a:cxn>
                  <a:cxn ang="0">
                    <a:pos x="0" y="231"/>
                  </a:cxn>
                  <a:cxn ang="0">
                    <a:pos x="75" y="231"/>
                  </a:cxn>
                  <a:cxn ang="0">
                    <a:pos x="51" y="48"/>
                  </a:cxn>
                  <a:cxn ang="0">
                    <a:pos x="57" y="3"/>
                  </a:cxn>
                  <a:cxn ang="0">
                    <a:pos x="147" y="9"/>
                  </a:cxn>
                  <a:cxn ang="0">
                    <a:pos x="162" y="252"/>
                  </a:cxn>
                  <a:cxn ang="0">
                    <a:pos x="354" y="252"/>
                  </a:cxn>
                  <a:cxn ang="0">
                    <a:pos x="459" y="3"/>
                  </a:cxn>
                  <a:cxn ang="0">
                    <a:pos x="591" y="6"/>
                  </a:cxn>
                  <a:cxn ang="0">
                    <a:pos x="501" y="228"/>
                  </a:cxn>
                  <a:cxn ang="0">
                    <a:pos x="636" y="222"/>
                  </a:cxn>
                  <a:cxn ang="0">
                    <a:pos x="708" y="9"/>
                  </a:cxn>
                  <a:cxn ang="0">
                    <a:pos x="585" y="6"/>
                  </a:cxn>
                  <a:cxn ang="0">
                    <a:pos x="453" y="3"/>
                  </a:cxn>
                  <a:cxn ang="0">
                    <a:pos x="303" y="0"/>
                  </a:cxn>
                  <a:cxn ang="0">
                    <a:pos x="219" y="9"/>
                  </a:cxn>
                  <a:cxn ang="0">
                    <a:pos x="144" y="12"/>
                  </a:cxn>
                  <a:cxn ang="0">
                    <a:pos x="60" y="6"/>
                  </a:cxn>
                  <a:cxn ang="0">
                    <a:pos x="21" y="0"/>
                  </a:cxn>
                  <a:cxn ang="0">
                    <a:pos x="24" y="42"/>
                  </a:cxn>
                  <a:cxn ang="0">
                    <a:pos x="3" y="228"/>
                  </a:cxn>
                  <a:cxn ang="0">
                    <a:pos x="72" y="231"/>
                  </a:cxn>
                </a:cxnLst>
                <a:rect l="0" t="0" r="r" b="b"/>
                <a:pathLst>
                  <a:path w="708" h="252">
                    <a:moveTo>
                      <a:pt x="72" y="231"/>
                    </a:moveTo>
                    <a:lnTo>
                      <a:pt x="0" y="231"/>
                    </a:lnTo>
                    <a:lnTo>
                      <a:pt x="75" y="231"/>
                    </a:lnTo>
                    <a:lnTo>
                      <a:pt x="51" y="48"/>
                    </a:lnTo>
                    <a:lnTo>
                      <a:pt x="57" y="3"/>
                    </a:lnTo>
                    <a:lnTo>
                      <a:pt x="147" y="9"/>
                    </a:lnTo>
                    <a:lnTo>
                      <a:pt x="162" y="252"/>
                    </a:lnTo>
                    <a:lnTo>
                      <a:pt x="354" y="252"/>
                    </a:lnTo>
                    <a:lnTo>
                      <a:pt x="459" y="3"/>
                    </a:lnTo>
                    <a:lnTo>
                      <a:pt x="591" y="6"/>
                    </a:lnTo>
                    <a:lnTo>
                      <a:pt x="501" y="228"/>
                    </a:lnTo>
                    <a:lnTo>
                      <a:pt x="636" y="222"/>
                    </a:lnTo>
                    <a:lnTo>
                      <a:pt x="708" y="9"/>
                    </a:lnTo>
                    <a:lnTo>
                      <a:pt x="585" y="6"/>
                    </a:lnTo>
                    <a:lnTo>
                      <a:pt x="453" y="3"/>
                    </a:lnTo>
                    <a:lnTo>
                      <a:pt x="303" y="0"/>
                    </a:lnTo>
                    <a:lnTo>
                      <a:pt x="219" y="9"/>
                    </a:lnTo>
                    <a:lnTo>
                      <a:pt x="144" y="12"/>
                    </a:lnTo>
                    <a:lnTo>
                      <a:pt x="60" y="6"/>
                    </a:lnTo>
                    <a:lnTo>
                      <a:pt x="21" y="0"/>
                    </a:lnTo>
                    <a:lnTo>
                      <a:pt x="24" y="42"/>
                    </a:lnTo>
                    <a:lnTo>
                      <a:pt x="3" y="228"/>
                    </a:lnTo>
                    <a:lnTo>
                      <a:pt x="72" y="231"/>
                    </a:lnTo>
                    <a:close/>
                  </a:path>
                </a:pathLst>
              </a:custGeom>
              <a:solidFill>
                <a:srgbClr val="333333"/>
              </a:solidFill>
              <a:ln w="9525">
                <a:noFill/>
                <a:round/>
                <a:headEnd/>
                <a:tailEnd/>
              </a:ln>
              <a:effectLst/>
            </p:spPr>
            <p:txBody>
              <a:bodyPr/>
              <a:lstStyle/>
              <a:p>
                <a:endParaRPr lang="en-US"/>
              </a:p>
            </p:txBody>
          </p:sp>
        </p:grpSp>
        <p:sp>
          <p:nvSpPr>
            <p:cNvPr id="11450" name="Freeform 186"/>
            <p:cNvSpPr>
              <a:spLocks/>
            </p:cNvSpPr>
            <p:nvPr/>
          </p:nvSpPr>
          <p:spPr bwMode="auto">
            <a:xfrm>
              <a:off x="3492" y="624"/>
              <a:ext cx="318" cy="47"/>
            </a:xfrm>
            <a:custGeom>
              <a:avLst/>
              <a:gdLst/>
              <a:ahLst/>
              <a:cxnLst>
                <a:cxn ang="0">
                  <a:pos x="3" y="21"/>
                </a:cxn>
                <a:cxn ang="0">
                  <a:pos x="3" y="117"/>
                </a:cxn>
                <a:cxn ang="0">
                  <a:pos x="99" y="117"/>
                </a:cxn>
                <a:cxn ang="0">
                  <a:pos x="99" y="21"/>
                </a:cxn>
                <a:cxn ang="0">
                  <a:pos x="147" y="21"/>
                </a:cxn>
                <a:cxn ang="0">
                  <a:pos x="147" y="117"/>
                </a:cxn>
                <a:cxn ang="0">
                  <a:pos x="372" y="114"/>
                </a:cxn>
                <a:cxn ang="0">
                  <a:pos x="372" y="24"/>
                </a:cxn>
                <a:cxn ang="0">
                  <a:pos x="429" y="18"/>
                </a:cxn>
                <a:cxn ang="0">
                  <a:pos x="429" y="117"/>
                </a:cxn>
                <a:cxn ang="0">
                  <a:pos x="627" y="117"/>
                </a:cxn>
                <a:cxn ang="0">
                  <a:pos x="639" y="42"/>
                </a:cxn>
                <a:cxn ang="0">
                  <a:pos x="624" y="0"/>
                </a:cxn>
                <a:cxn ang="0">
                  <a:pos x="0" y="0"/>
                </a:cxn>
                <a:cxn ang="0">
                  <a:pos x="3" y="21"/>
                </a:cxn>
              </a:cxnLst>
              <a:rect l="0" t="0" r="r" b="b"/>
              <a:pathLst>
                <a:path w="639" h="117">
                  <a:moveTo>
                    <a:pt x="3" y="21"/>
                  </a:moveTo>
                  <a:lnTo>
                    <a:pt x="3" y="117"/>
                  </a:lnTo>
                  <a:lnTo>
                    <a:pt x="99" y="117"/>
                  </a:lnTo>
                  <a:lnTo>
                    <a:pt x="99" y="21"/>
                  </a:lnTo>
                  <a:lnTo>
                    <a:pt x="147" y="21"/>
                  </a:lnTo>
                  <a:lnTo>
                    <a:pt x="147" y="117"/>
                  </a:lnTo>
                  <a:lnTo>
                    <a:pt x="372" y="114"/>
                  </a:lnTo>
                  <a:lnTo>
                    <a:pt x="372" y="24"/>
                  </a:lnTo>
                  <a:lnTo>
                    <a:pt x="429" y="18"/>
                  </a:lnTo>
                  <a:lnTo>
                    <a:pt x="429" y="117"/>
                  </a:lnTo>
                  <a:lnTo>
                    <a:pt x="627" y="117"/>
                  </a:lnTo>
                  <a:lnTo>
                    <a:pt x="639" y="42"/>
                  </a:lnTo>
                  <a:lnTo>
                    <a:pt x="624" y="0"/>
                  </a:lnTo>
                  <a:lnTo>
                    <a:pt x="0" y="0"/>
                  </a:lnTo>
                  <a:lnTo>
                    <a:pt x="3" y="21"/>
                  </a:lnTo>
                  <a:close/>
                </a:path>
              </a:pathLst>
            </a:custGeom>
            <a:solidFill>
              <a:srgbClr val="001000"/>
            </a:solidFill>
            <a:ln w="9525">
              <a:noFill/>
              <a:round/>
              <a:headEnd/>
              <a:tailEnd/>
            </a:ln>
            <a:effectLst/>
          </p:spPr>
          <p:txBody>
            <a:bodyPr/>
            <a:lstStyle/>
            <a:p>
              <a:endParaRPr lang="en-US"/>
            </a:p>
          </p:txBody>
        </p:sp>
        <p:sp>
          <p:nvSpPr>
            <p:cNvPr id="11451" name="Oval 187"/>
            <p:cNvSpPr>
              <a:spLocks noChangeArrowheads="1"/>
            </p:cNvSpPr>
            <p:nvPr/>
          </p:nvSpPr>
          <p:spPr bwMode="auto">
            <a:xfrm>
              <a:off x="3874" y="633"/>
              <a:ext cx="67" cy="72"/>
            </a:xfrm>
            <a:prstGeom prst="ellipse">
              <a:avLst/>
            </a:prstGeom>
            <a:gradFill rotWithShape="1">
              <a:gsLst>
                <a:gs pos="0">
                  <a:srgbClr val="333333"/>
                </a:gs>
                <a:gs pos="100000">
                  <a:srgbClr val="B2B2B2"/>
                </a:gs>
              </a:gsLst>
              <a:lin ang="0" scaled="1"/>
            </a:gradFill>
            <a:ln w="9525">
              <a:noFill/>
              <a:round/>
              <a:headEnd/>
              <a:tailEnd/>
            </a:ln>
            <a:effectLst/>
          </p:spPr>
          <p:txBody>
            <a:bodyPr wrap="none" anchor="ctr"/>
            <a:lstStyle/>
            <a:p>
              <a:endParaRPr lang="en-US"/>
            </a:p>
          </p:txBody>
        </p:sp>
        <p:sp>
          <p:nvSpPr>
            <p:cNvPr id="11452" name="Freeform 188"/>
            <p:cNvSpPr>
              <a:spLocks/>
            </p:cNvSpPr>
            <p:nvPr/>
          </p:nvSpPr>
          <p:spPr bwMode="auto">
            <a:xfrm>
              <a:off x="3488" y="98"/>
              <a:ext cx="1125" cy="334"/>
            </a:xfrm>
            <a:custGeom>
              <a:avLst/>
              <a:gdLst/>
              <a:ahLst/>
              <a:cxnLst>
                <a:cxn ang="0">
                  <a:pos x="18" y="828"/>
                </a:cxn>
                <a:cxn ang="0">
                  <a:pos x="132" y="795"/>
                </a:cxn>
                <a:cxn ang="0">
                  <a:pos x="420" y="762"/>
                </a:cxn>
                <a:cxn ang="0">
                  <a:pos x="654" y="762"/>
                </a:cxn>
                <a:cxn ang="0">
                  <a:pos x="807" y="786"/>
                </a:cxn>
                <a:cxn ang="0">
                  <a:pos x="1074" y="723"/>
                </a:cxn>
                <a:cxn ang="0">
                  <a:pos x="1455" y="669"/>
                </a:cxn>
                <a:cxn ang="0">
                  <a:pos x="1539" y="624"/>
                </a:cxn>
                <a:cxn ang="0">
                  <a:pos x="1224" y="651"/>
                </a:cxn>
                <a:cxn ang="0">
                  <a:pos x="876" y="723"/>
                </a:cxn>
                <a:cxn ang="0">
                  <a:pos x="858" y="693"/>
                </a:cxn>
                <a:cxn ang="0">
                  <a:pos x="1299" y="612"/>
                </a:cxn>
                <a:cxn ang="0">
                  <a:pos x="1206" y="591"/>
                </a:cxn>
                <a:cxn ang="0">
                  <a:pos x="870" y="606"/>
                </a:cxn>
                <a:cxn ang="0">
                  <a:pos x="714" y="603"/>
                </a:cxn>
                <a:cxn ang="0">
                  <a:pos x="822" y="444"/>
                </a:cxn>
                <a:cxn ang="0">
                  <a:pos x="1131" y="162"/>
                </a:cxn>
                <a:cxn ang="0">
                  <a:pos x="1350" y="102"/>
                </a:cxn>
                <a:cxn ang="0">
                  <a:pos x="1653" y="78"/>
                </a:cxn>
                <a:cxn ang="0">
                  <a:pos x="1905" y="72"/>
                </a:cxn>
                <a:cxn ang="0">
                  <a:pos x="2211" y="45"/>
                </a:cxn>
                <a:cxn ang="0">
                  <a:pos x="2265" y="0"/>
                </a:cxn>
                <a:cxn ang="0">
                  <a:pos x="1950" y="24"/>
                </a:cxn>
                <a:cxn ang="0">
                  <a:pos x="1659" y="42"/>
                </a:cxn>
                <a:cxn ang="0">
                  <a:pos x="1278" y="63"/>
                </a:cxn>
                <a:cxn ang="0">
                  <a:pos x="1131" y="105"/>
                </a:cxn>
                <a:cxn ang="0">
                  <a:pos x="951" y="258"/>
                </a:cxn>
                <a:cxn ang="0">
                  <a:pos x="774" y="447"/>
                </a:cxn>
                <a:cxn ang="0">
                  <a:pos x="705" y="543"/>
                </a:cxn>
                <a:cxn ang="0">
                  <a:pos x="690" y="603"/>
                </a:cxn>
                <a:cxn ang="0">
                  <a:pos x="432" y="672"/>
                </a:cxn>
                <a:cxn ang="0">
                  <a:pos x="159" y="735"/>
                </a:cxn>
                <a:cxn ang="0">
                  <a:pos x="21" y="798"/>
                </a:cxn>
              </a:cxnLst>
              <a:rect l="0" t="0" r="r" b="b"/>
              <a:pathLst>
                <a:path w="2265" h="828">
                  <a:moveTo>
                    <a:pt x="0" y="807"/>
                  </a:moveTo>
                  <a:lnTo>
                    <a:pt x="18" y="828"/>
                  </a:lnTo>
                  <a:lnTo>
                    <a:pt x="69" y="828"/>
                  </a:lnTo>
                  <a:lnTo>
                    <a:pt x="132" y="795"/>
                  </a:lnTo>
                  <a:lnTo>
                    <a:pt x="279" y="771"/>
                  </a:lnTo>
                  <a:lnTo>
                    <a:pt x="420" y="762"/>
                  </a:lnTo>
                  <a:lnTo>
                    <a:pt x="588" y="756"/>
                  </a:lnTo>
                  <a:lnTo>
                    <a:pt x="654" y="762"/>
                  </a:lnTo>
                  <a:lnTo>
                    <a:pt x="726" y="768"/>
                  </a:lnTo>
                  <a:lnTo>
                    <a:pt x="807" y="786"/>
                  </a:lnTo>
                  <a:lnTo>
                    <a:pt x="879" y="774"/>
                  </a:lnTo>
                  <a:lnTo>
                    <a:pt x="1074" y="723"/>
                  </a:lnTo>
                  <a:lnTo>
                    <a:pt x="1278" y="699"/>
                  </a:lnTo>
                  <a:lnTo>
                    <a:pt x="1455" y="669"/>
                  </a:lnTo>
                  <a:lnTo>
                    <a:pt x="1590" y="645"/>
                  </a:lnTo>
                  <a:lnTo>
                    <a:pt x="1539" y="624"/>
                  </a:lnTo>
                  <a:lnTo>
                    <a:pt x="1446" y="612"/>
                  </a:lnTo>
                  <a:lnTo>
                    <a:pt x="1224" y="651"/>
                  </a:lnTo>
                  <a:lnTo>
                    <a:pt x="1038" y="696"/>
                  </a:lnTo>
                  <a:lnTo>
                    <a:pt x="876" y="723"/>
                  </a:lnTo>
                  <a:lnTo>
                    <a:pt x="849" y="717"/>
                  </a:lnTo>
                  <a:lnTo>
                    <a:pt x="858" y="693"/>
                  </a:lnTo>
                  <a:lnTo>
                    <a:pt x="1089" y="648"/>
                  </a:lnTo>
                  <a:lnTo>
                    <a:pt x="1299" y="612"/>
                  </a:lnTo>
                  <a:lnTo>
                    <a:pt x="1335" y="594"/>
                  </a:lnTo>
                  <a:lnTo>
                    <a:pt x="1206" y="591"/>
                  </a:lnTo>
                  <a:lnTo>
                    <a:pt x="1044" y="597"/>
                  </a:lnTo>
                  <a:lnTo>
                    <a:pt x="870" y="606"/>
                  </a:lnTo>
                  <a:lnTo>
                    <a:pt x="756" y="606"/>
                  </a:lnTo>
                  <a:lnTo>
                    <a:pt x="714" y="603"/>
                  </a:lnTo>
                  <a:lnTo>
                    <a:pt x="705" y="573"/>
                  </a:lnTo>
                  <a:lnTo>
                    <a:pt x="822" y="444"/>
                  </a:lnTo>
                  <a:lnTo>
                    <a:pt x="990" y="282"/>
                  </a:lnTo>
                  <a:lnTo>
                    <a:pt x="1131" y="162"/>
                  </a:lnTo>
                  <a:lnTo>
                    <a:pt x="1224" y="111"/>
                  </a:lnTo>
                  <a:lnTo>
                    <a:pt x="1350" y="102"/>
                  </a:lnTo>
                  <a:lnTo>
                    <a:pt x="1503" y="90"/>
                  </a:lnTo>
                  <a:lnTo>
                    <a:pt x="1653" y="78"/>
                  </a:lnTo>
                  <a:lnTo>
                    <a:pt x="1800" y="75"/>
                  </a:lnTo>
                  <a:lnTo>
                    <a:pt x="1905" y="72"/>
                  </a:lnTo>
                  <a:lnTo>
                    <a:pt x="2016" y="63"/>
                  </a:lnTo>
                  <a:lnTo>
                    <a:pt x="2211" y="45"/>
                  </a:lnTo>
                  <a:lnTo>
                    <a:pt x="2265" y="42"/>
                  </a:lnTo>
                  <a:lnTo>
                    <a:pt x="2265" y="0"/>
                  </a:lnTo>
                  <a:lnTo>
                    <a:pt x="2169" y="3"/>
                  </a:lnTo>
                  <a:lnTo>
                    <a:pt x="1950" y="24"/>
                  </a:lnTo>
                  <a:lnTo>
                    <a:pt x="1743" y="39"/>
                  </a:lnTo>
                  <a:lnTo>
                    <a:pt x="1659" y="42"/>
                  </a:lnTo>
                  <a:lnTo>
                    <a:pt x="1602" y="39"/>
                  </a:lnTo>
                  <a:lnTo>
                    <a:pt x="1278" y="63"/>
                  </a:lnTo>
                  <a:lnTo>
                    <a:pt x="1206" y="72"/>
                  </a:lnTo>
                  <a:lnTo>
                    <a:pt x="1131" y="105"/>
                  </a:lnTo>
                  <a:lnTo>
                    <a:pt x="1059" y="162"/>
                  </a:lnTo>
                  <a:lnTo>
                    <a:pt x="951" y="258"/>
                  </a:lnTo>
                  <a:lnTo>
                    <a:pt x="876" y="330"/>
                  </a:lnTo>
                  <a:lnTo>
                    <a:pt x="774" y="447"/>
                  </a:lnTo>
                  <a:lnTo>
                    <a:pt x="723" y="510"/>
                  </a:lnTo>
                  <a:lnTo>
                    <a:pt x="705" y="543"/>
                  </a:lnTo>
                  <a:lnTo>
                    <a:pt x="705" y="576"/>
                  </a:lnTo>
                  <a:lnTo>
                    <a:pt x="690" y="603"/>
                  </a:lnTo>
                  <a:lnTo>
                    <a:pt x="618" y="621"/>
                  </a:lnTo>
                  <a:lnTo>
                    <a:pt x="432" y="672"/>
                  </a:lnTo>
                  <a:lnTo>
                    <a:pt x="288" y="702"/>
                  </a:lnTo>
                  <a:lnTo>
                    <a:pt x="159" y="735"/>
                  </a:lnTo>
                  <a:lnTo>
                    <a:pt x="66" y="774"/>
                  </a:lnTo>
                  <a:lnTo>
                    <a:pt x="21" y="798"/>
                  </a:lnTo>
                  <a:lnTo>
                    <a:pt x="0" y="807"/>
                  </a:lnTo>
                  <a:close/>
                </a:path>
              </a:pathLst>
            </a:custGeom>
            <a:solidFill>
              <a:srgbClr val="00FF00"/>
            </a:solidFill>
            <a:ln w="9525">
              <a:noFill/>
              <a:round/>
              <a:headEnd/>
              <a:tailEnd/>
            </a:ln>
            <a:effectLst/>
          </p:spPr>
          <p:txBody>
            <a:bodyPr/>
            <a:lstStyle/>
            <a:p>
              <a:endParaRPr lang="en-US"/>
            </a:p>
          </p:txBody>
        </p:sp>
        <p:grpSp>
          <p:nvGrpSpPr>
            <p:cNvPr id="29" name="Group 189"/>
            <p:cNvGrpSpPr>
              <a:grpSpLocks/>
            </p:cNvGrpSpPr>
            <p:nvPr/>
          </p:nvGrpSpPr>
          <p:grpSpPr bwMode="auto">
            <a:xfrm>
              <a:off x="3857" y="147"/>
              <a:ext cx="587" cy="200"/>
              <a:chOff x="1983" y="1004"/>
              <a:chExt cx="1181" cy="495"/>
            </a:xfrm>
          </p:grpSpPr>
          <p:sp>
            <p:nvSpPr>
              <p:cNvPr id="11454" name="Freeform 190"/>
              <p:cNvSpPr>
                <a:spLocks/>
              </p:cNvSpPr>
              <p:nvPr/>
            </p:nvSpPr>
            <p:spPr bwMode="auto">
              <a:xfrm>
                <a:off x="1983" y="1004"/>
                <a:ext cx="1181" cy="495"/>
              </a:xfrm>
              <a:custGeom>
                <a:avLst/>
                <a:gdLst/>
                <a:ahLst/>
                <a:cxnLst>
                  <a:cxn ang="0">
                    <a:pos x="0" y="453"/>
                  </a:cxn>
                  <a:cxn ang="0">
                    <a:pos x="12" y="469"/>
                  </a:cxn>
                  <a:cxn ang="0">
                    <a:pos x="50" y="475"/>
                  </a:cxn>
                  <a:cxn ang="0">
                    <a:pos x="251" y="456"/>
                  </a:cxn>
                  <a:cxn ang="0">
                    <a:pos x="446" y="451"/>
                  </a:cxn>
                  <a:cxn ang="0">
                    <a:pos x="684" y="459"/>
                  </a:cxn>
                  <a:cxn ang="0">
                    <a:pos x="884" y="477"/>
                  </a:cxn>
                  <a:cxn ang="0">
                    <a:pos x="1074" y="495"/>
                  </a:cxn>
                  <a:cxn ang="0">
                    <a:pos x="1073" y="484"/>
                  </a:cxn>
                  <a:cxn ang="0">
                    <a:pos x="1092" y="357"/>
                  </a:cxn>
                  <a:cxn ang="0">
                    <a:pos x="1124" y="237"/>
                  </a:cxn>
                  <a:cxn ang="0">
                    <a:pos x="1161" y="124"/>
                  </a:cxn>
                  <a:cxn ang="0">
                    <a:pos x="1181" y="44"/>
                  </a:cxn>
                  <a:cxn ang="0">
                    <a:pos x="1173" y="12"/>
                  </a:cxn>
                  <a:cxn ang="0">
                    <a:pos x="1141" y="0"/>
                  </a:cxn>
                  <a:cxn ang="0">
                    <a:pos x="969" y="0"/>
                  </a:cxn>
                  <a:cxn ang="0">
                    <a:pos x="809" y="4"/>
                  </a:cxn>
                  <a:cxn ang="0">
                    <a:pos x="709" y="12"/>
                  </a:cxn>
                  <a:cxn ang="0">
                    <a:pos x="573" y="20"/>
                  </a:cxn>
                  <a:cxn ang="0">
                    <a:pos x="465" y="44"/>
                  </a:cxn>
                  <a:cxn ang="0">
                    <a:pos x="396" y="78"/>
                  </a:cxn>
                  <a:cxn ang="0">
                    <a:pos x="305" y="144"/>
                  </a:cxn>
                  <a:cxn ang="0">
                    <a:pos x="218" y="229"/>
                  </a:cxn>
                  <a:cxn ang="0">
                    <a:pos x="138" y="304"/>
                  </a:cxn>
                  <a:cxn ang="0">
                    <a:pos x="81" y="354"/>
                  </a:cxn>
                  <a:cxn ang="0">
                    <a:pos x="18" y="417"/>
                  </a:cxn>
                  <a:cxn ang="0">
                    <a:pos x="0" y="453"/>
                  </a:cxn>
                </a:cxnLst>
                <a:rect l="0" t="0" r="r" b="b"/>
                <a:pathLst>
                  <a:path w="1181" h="495">
                    <a:moveTo>
                      <a:pt x="0" y="453"/>
                    </a:moveTo>
                    <a:lnTo>
                      <a:pt x="12" y="469"/>
                    </a:lnTo>
                    <a:lnTo>
                      <a:pt x="50" y="475"/>
                    </a:lnTo>
                    <a:lnTo>
                      <a:pt x="251" y="456"/>
                    </a:lnTo>
                    <a:lnTo>
                      <a:pt x="446" y="451"/>
                    </a:lnTo>
                    <a:lnTo>
                      <a:pt x="684" y="459"/>
                    </a:lnTo>
                    <a:lnTo>
                      <a:pt x="884" y="477"/>
                    </a:lnTo>
                    <a:lnTo>
                      <a:pt x="1074" y="495"/>
                    </a:lnTo>
                    <a:lnTo>
                      <a:pt x="1073" y="484"/>
                    </a:lnTo>
                    <a:lnTo>
                      <a:pt x="1092" y="357"/>
                    </a:lnTo>
                    <a:lnTo>
                      <a:pt x="1124" y="237"/>
                    </a:lnTo>
                    <a:lnTo>
                      <a:pt x="1161" y="124"/>
                    </a:lnTo>
                    <a:lnTo>
                      <a:pt x="1181" y="44"/>
                    </a:lnTo>
                    <a:lnTo>
                      <a:pt x="1173" y="12"/>
                    </a:lnTo>
                    <a:lnTo>
                      <a:pt x="1141" y="0"/>
                    </a:lnTo>
                    <a:lnTo>
                      <a:pt x="969" y="0"/>
                    </a:lnTo>
                    <a:lnTo>
                      <a:pt x="809" y="4"/>
                    </a:lnTo>
                    <a:lnTo>
                      <a:pt x="709" y="12"/>
                    </a:lnTo>
                    <a:lnTo>
                      <a:pt x="573" y="20"/>
                    </a:lnTo>
                    <a:lnTo>
                      <a:pt x="465" y="44"/>
                    </a:lnTo>
                    <a:lnTo>
                      <a:pt x="396" y="78"/>
                    </a:lnTo>
                    <a:lnTo>
                      <a:pt x="305" y="144"/>
                    </a:lnTo>
                    <a:lnTo>
                      <a:pt x="218" y="229"/>
                    </a:lnTo>
                    <a:lnTo>
                      <a:pt x="138" y="304"/>
                    </a:lnTo>
                    <a:lnTo>
                      <a:pt x="81" y="354"/>
                    </a:lnTo>
                    <a:lnTo>
                      <a:pt x="18" y="417"/>
                    </a:lnTo>
                    <a:lnTo>
                      <a:pt x="0" y="453"/>
                    </a:lnTo>
                    <a:close/>
                  </a:path>
                </a:pathLst>
              </a:custGeom>
              <a:solidFill>
                <a:srgbClr val="333333">
                  <a:alpha val="49001"/>
                </a:srgbClr>
              </a:solidFill>
              <a:ln w="9525">
                <a:noFill/>
                <a:round/>
                <a:headEnd/>
                <a:tailEnd/>
              </a:ln>
              <a:effectLst/>
            </p:spPr>
            <p:txBody>
              <a:bodyPr/>
              <a:lstStyle/>
              <a:p>
                <a:endParaRPr lang="en-US"/>
              </a:p>
            </p:txBody>
          </p:sp>
          <p:sp>
            <p:nvSpPr>
              <p:cNvPr id="11455" name="Freeform 191"/>
              <p:cNvSpPr>
                <a:spLocks/>
              </p:cNvSpPr>
              <p:nvPr/>
            </p:nvSpPr>
            <p:spPr bwMode="auto">
              <a:xfrm>
                <a:off x="2036" y="1092"/>
                <a:ext cx="640" cy="348"/>
              </a:xfrm>
              <a:custGeom>
                <a:avLst/>
                <a:gdLst/>
                <a:ahLst/>
                <a:cxnLst>
                  <a:cxn ang="0">
                    <a:pos x="636" y="0"/>
                  </a:cxn>
                  <a:cxn ang="0">
                    <a:pos x="640" y="52"/>
                  </a:cxn>
                  <a:cxn ang="0">
                    <a:pos x="616" y="120"/>
                  </a:cxn>
                  <a:cxn ang="0">
                    <a:pos x="596" y="204"/>
                  </a:cxn>
                  <a:cxn ang="0">
                    <a:pos x="580" y="264"/>
                  </a:cxn>
                  <a:cxn ang="0">
                    <a:pos x="580" y="308"/>
                  </a:cxn>
                  <a:cxn ang="0">
                    <a:pos x="428" y="308"/>
                  </a:cxn>
                  <a:cxn ang="0">
                    <a:pos x="284" y="308"/>
                  </a:cxn>
                  <a:cxn ang="0">
                    <a:pos x="168" y="320"/>
                  </a:cxn>
                  <a:cxn ang="0">
                    <a:pos x="84" y="336"/>
                  </a:cxn>
                  <a:cxn ang="0">
                    <a:pos x="28" y="344"/>
                  </a:cxn>
                  <a:cxn ang="0">
                    <a:pos x="0" y="348"/>
                  </a:cxn>
                  <a:cxn ang="0">
                    <a:pos x="44" y="284"/>
                  </a:cxn>
                  <a:cxn ang="0">
                    <a:pos x="152" y="192"/>
                  </a:cxn>
                  <a:cxn ang="0">
                    <a:pos x="264" y="100"/>
                  </a:cxn>
                  <a:cxn ang="0">
                    <a:pos x="336" y="28"/>
                  </a:cxn>
                  <a:cxn ang="0">
                    <a:pos x="412" y="8"/>
                  </a:cxn>
                  <a:cxn ang="0">
                    <a:pos x="496" y="0"/>
                  </a:cxn>
                  <a:cxn ang="0">
                    <a:pos x="636" y="0"/>
                  </a:cxn>
                </a:cxnLst>
                <a:rect l="0" t="0" r="r" b="b"/>
                <a:pathLst>
                  <a:path w="640" h="348">
                    <a:moveTo>
                      <a:pt x="636" y="0"/>
                    </a:moveTo>
                    <a:lnTo>
                      <a:pt x="640" y="52"/>
                    </a:lnTo>
                    <a:lnTo>
                      <a:pt x="616" y="120"/>
                    </a:lnTo>
                    <a:lnTo>
                      <a:pt x="596" y="204"/>
                    </a:lnTo>
                    <a:lnTo>
                      <a:pt x="580" y="264"/>
                    </a:lnTo>
                    <a:lnTo>
                      <a:pt x="580" y="308"/>
                    </a:lnTo>
                    <a:lnTo>
                      <a:pt x="428" y="308"/>
                    </a:lnTo>
                    <a:lnTo>
                      <a:pt x="284" y="308"/>
                    </a:lnTo>
                    <a:lnTo>
                      <a:pt x="168" y="320"/>
                    </a:lnTo>
                    <a:lnTo>
                      <a:pt x="84" y="336"/>
                    </a:lnTo>
                    <a:lnTo>
                      <a:pt x="28" y="344"/>
                    </a:lnTo>
                    <a:lnTo>
                      <a:pt x="0" y="348"/>
                    </a:lnTo>
                    <a:lnTo>
                      <a:pt x="44" y="284"/>
                    </a:lnTo>
                    <a:lnTo>
                      <a:pt x="152" y="192"/>
                    </a:lnTo>
                    <a:lnTo>
                      <a:pt x="264" y="100"/>
                    </a:lnTo>
                    <a:lnTo>
                      <a:pt x="336" y="28"/>
                    </a:lnTo>
                    <a:lnTo>
                      <a:pt x="412" y="8"/>
                    </a:lnTo>
                    <a:lnTo>
                      <a:pt x="496" y="0"/>
                    </a:lnTo>
                    <a:lnTo>
                      <a:pt x="636" y="0"/>
                    </a:lnTo>
                    <a:close/>
                  </a:path>
                </a:pathLst>
              </a:custGeom>
              <a:solidFill>
                <a:srgbClr val="FFFFFF">
                  <a:alpha val="49001"/>
                </a:srgbClr>
              </a:solidFill>
              <a:ln w="9525">
                <a:noFill/>
                <a:round/>
                <a:headEnd/>
                <a:tailEnd/>
              </a:ln>
              <a:effectLst/>
            </p:spPr>
            <p:txBody>
              <a:bodyPr/>
              <a:lstStyle/>
              <a:p>
                <a:endParaRPr lang="en-US"/>
              </a:p>
            </p:txBody>
          </p:sp>
        </p:grpSp>
        <p:sp>
          <p:nvSpPr>
            <p:cNvPr id="11456" name="Freeform 192"/>
            <p:cNvSpPr>
              <a:spLocks/>
            </p:cNvSpPr>
            <p:nvPr/>
          </p:nvSpPr>
          <p:spPr bwMode="auto">
            <a:xfrm>
              <a:off x="4728" y="144"/>
              <a:ext cx="259" cy="203"/>
            </a:xfrm>
            <a:custGeom>
              <a:avLst/>
              <a:gdLst/>
              <a:ahLst/>
              <a:cxnLst>
                <a:cxn ang="0">
                  <a:pos x="510" y="472"/>
                </a:cxn>
                <a:cxn ang="0">
                  <a:pos x="368" y="484"/>
                </a:cxn>
                <a:cxn ang="0">
                  <a:pos x="231" y="496"/>
                </a:cxn>
                <a:cxn ang="0">
                  <a:pos x="129" y="501"/>
                </a:cxn>
                <a:cxn ang="0">
                  <a:pos x="87" y="505"/>
                </a:cxn>
                <a:cxn ang="0">
                  <a:pos x="77" y="445"/>
                </a:cxn>
                <a:cxn ang="0">
                  <a:pos x="66" y="376"/>
                </a:cxn>
                <a:cxn ang="0">
                  <a:pos x="53" y="305"/>
                </a:cxn>
                <a:cxn ang="0">
                  <a:pos x="37" y="213"/>
                </a:cxn>
                <a:cxn ang="0">
                  <a:pos x="21" y="141"/>
                </a:cxn>
                <a:cxn ang="0">
                  <a:pos x="13" y="89"/>
                </a:cxn>
                <a:cxn ang="0">
                  <a:pos x="0" y="6"/>
                </a:cxn>
                <a:cxn ang="0">
                  <a:pos x="97" y="5"/>
                </a:cxn>
                <a:cxn ang="0">
                  <a:pos x="239" y="1"/>
                </a:cxn>
                <a:cxn ang="0">
                  <a:pos x="438" y="0"/>
                </a:cxn>
                <a:cxn ang="0">
                  <a:pos x="447" y="73"/>
                </a:cxn>
                <a:cxn ang="0">
                  <a:pos x="475" y="181"/>
                </a:cxn>
                <a:cxn ang="0">
                  <a:pos x="509" y="297"/>
                </a:cxn>
                <a:cxn ang="0">
                  <a:pos x="521" y="401"/>
                </a:cxn>
                <a:cxn ang="0">
                  <a:pos x="510" y="472"/>
                </a:cxn>
              </a:cxnLst>
              <a:rect l="0" t="0" r="r" b="b"/>
              <a:pathLst>
                <a:path w="521" h="505">
                  <a:moveTo>
                    <a:pt x="510" y="472"/>
                  </a:moveTo>
                  <a:lnTo>
                    <a:pt x="368" y="484"/>
                  </a:lnTo>
                  <a:lnTo>
                    <a:pt x="231" y="496"/>
                  </a:lnTo>
                  <a:lnTo>
                    <a:pt x="129" y="501"/>
                  </a:lnTo>
                  <a:lnTo>
                    <a:pt x="87" y="505"/>
                  </a:lnTo>
                  <a:lnTo>
                    <a:pt x="77" y="445"/>
                  </a:lnTo>
                  <a:lnTo>
                    <a:pt x="66" y="376"/>
                  </a:lnTo>
                  <a:lnTo>
                    <a:pt x="53" y="305"/>
                  </a:lnTo>
                  <a:lnTo>
                    <a:pt x="37" y="213"/>
                  </a:lnTo>
                  <a:lnTo>
                    <a:pt x="21" y="141"/>
                  </a:lnTo>
                  <a:lnTo>
                    <a:pt x="13" y="89"/>
                  </a:lnTo>
                  <a:lnTo>
                    <a:pt x="0" y="6"/>
                  </a:lnTo>
                  <a:lnTo>
                    <a:pt x="97" y="5"/>
                  </a:lnTo>
                  <a:lnTo>
                    <a:pt x="239" y="1"/>
                  </a:lnTo>
                  <a:lnTo>
                    <a:pt x="438" y="0"/>
                  </a:lnTo>
                  <a:lnTo>
                    <a:pt x="447" y="73"/>
                  </a:lnTo>
                  <a:lnTo>
                    <a:pt x="475" y="181"/>
                  </a:lnTo>
                  <a:lnTo>
                    <a:pt x="509" y="297"/>
                  </a:lnTo>
                  <a:lnTo>
                    <a:pt x="521" y="401"/>
                  </a:lnTo>
                  <a:lnTo>
                    <a:pt x="510" y="472"/>
                  </a:lnTo>
                  <a:close/>
                </a:path>
              </a:pathLst>
            </a:custGeom>
            <a:solidFill>
              <a:srgbClr val="001000">
                <a:alpha val="50999"/>
              </a:srgbClr>
            </a:solidFill>
            <a:ln w="9525">
              <a:noFill/>
              <a:round/>
              <a:headEnd/>
              <a:tailEnd/>
            </a:ln>
            <a:effectLst/>
          </p:spPr>
          <p:txBody>
            <a:bodyPr/>
            <a:lstStyle/>
            <a:p>
              <a:endParaRPr lang="en-US"/>
            </a:p>
          </p:txBody>
        </p:sp>
        <p:sp>
          <p:nvSpPr>
            <p:cNvPr id="11457" name="Freeform 193"/>
            <p:cNvSpPr>
              <a:spLocks/>
            </p:cNvSpPr>
            <p:nvPr/>
          </p:nvSpPr>
          <p:spPr bwMode="auto">
            <a:xfrm>
              <a:off x="5015" y="138"/>
              <a:ext cx="253" cy="167"/>
            </a:xfrm>
            <a:custGeom>
              <a:avLst/>
              <a:gdLst/>
              <a:ahLst/>
              <a:cxnLst>
                <a:cxn ang="0">
                  <a:pos x="452" y="404"/>
                </a:cxn>
                <a:cxn ang="0">
                  <a:pos x="331" y="409"/>
                </a:cxn>
                <a:cxn ang="0">
                  <a:pos x="234" y="408"/>
                </a:cxn>
                <a:cxn ang="0">
                  <a:pos x="145" y="412"/>
                </a:cxn>
                <a:cxn ang="0">
                  <a:pos x="112" y="400"/>
                </a:cxn>
                <a:cxn ang="0">
                  <a:pos x="83" y="376"/>
                </a:cxn>
                <a:cxn ang="0">
                  <a:pos x="70" y="326"/>
                </a:cxn>
                <a:cxn ang="0">
                  <a:pos x="58" y="268"/>
                </a:cxn>
                <a:cxn ang="0">
                  <a:pos x="42" y="202"/>
                </a:cxn>
                <a:cxn ang="0">
                  <a:pos x="24" y="130"/>
                </a:cxn>
                <a:cxn ang="0">
                  <a:pos x="14" y="76"/>
                </a:cxn>
                <a:cxn ang="0">
                  <a:pos x="0" y="10"/>
                </a:cxn>
                <a:cxn ang="0">
                  <a:pos x="96" y="6"/>
                </a:cxn>
                <a:cxn ang="0">
                  <a:pos x="240" y="0"/>
                </a:cxn>
                <a:cxn ang="0">
                  <a:pos x="312" y="0"/>
                </a:cxn>
                <a:cxn ang="0">
                  <a:pos x="361" y="58"/>
                </a:cxn>
                <a:cxn ang="0">
                  <a:pos x="420" y="184"/>
                </a:cxn>
                <a:cxn ang="0">
                  <a:pos x="464" y="298"/>
                </a:cxn>
                <a:cxn ang="0">
                  <a:pos x="509" y="401"/>
                </a:cxn>
                <a:cxn ang="0">
                  <a:pos x="452" y="404"/>
                </a:cxn>
              </a:cxnLst>
              <a:rect l="0" t="0" r="r" b="b"/>
              <a:pathLst>
                <a:path w="509" h="412">
                  <a:moveTo>
                    <a:pt x="452" y="404"/>
                  </a:moveTo>
                  <a:lnTo>
                    <a:pt x="331" y="409"/>
                  </a:lnTo>
                  <a:lnTo>
                    <a:pt x="234" y="408"/>
                  </a:lnTo>
                  <a:lnTo>
                    <a:pt x="145" y="412"/>
                  </a:lnTo>
                  <a:lnTo>
                    <a:pt x="112" y="400"/>
                  </a:lnTo>
                  <a:lnTo>
                    <a:pt x="83" y="376"/>
                  </a:lnTo>
                  <a:lnTo>
                    <a:pt x="70" y="326"/>
                  </a:lnTo>
                  <a:lnTo>
                    <a:pt x="58" y="268"/>
                  </a:lnTo>
                  <a:lnTo>
                    <a:pt x="42" y="202"/>
                  </a:lnTo>
                  <a:lnTo>
                    <a:pt x="24" y="130"/>
                  </a:lnTo>
                  <a:lnTo>
                    <a:pt x="14" y="76"/>
                  </a:lnTo>
                  <a:lnTo>
                    <a:pt x="0" y="10"/>
                  </a:lnTo>
                  <a:lnTo>
                    <a:pt x="96" y="6"/>
                  </a:lnTo>
                  <a:lnTo>
                    <a:pt x="240" y="0"/>
                  </a:lnTo>
                  <a:lnTo>
                    <a:pt x="312" y="0"/>
                  </a:lnTo>
                  <a:lnTo>
                    <a:pt x="361" y="58"/>
                  </a:lnTo>
                  <a:lnTo>
                    <a:pt x="420" y="184"/>
                  </a:lnTo>
                  <a:lnTo>
                    <a:pt x="464" y="298"/>
                  </a:lnTo>
                  <a:lnTo>
                    <a:pt x="509" y="401"/>
                  </a:lnTo>
                  <a:lnTo>
                    <a:pt x="452" y="404"/>
                  </a:lnTo>
                  <a:close/>
                </a:path>
              </a:pathLst>
            </a:custGeom>
            <a:solidFill>
              <a:srgbClr val="001000">
                <a:alpha val="50999"/>
              </a:srgbClr>
            </a:solidFill>
            <a:ln w="9525">
              <a:noFill/>
              <a:round/>
              <a:headEnd/>
              <a:tailEnd/>
            </a:ln>
            <a:effectLst/>
          </p:spPr>
          <p:txBody>
            <a:bodyPr/>
            <a:lstStyle/>
            <a:p>
              <a:endParaRPr lang="en-US"/>
            </a:p>
          </p:txBody>
        </p:sp>
        <p:sp>
          <p:nvSpPr>
            <p:cNvPr id="11458" name="WordArt 194"/>
            <p:cNvSpPr>
              <a:spLocks noChangeArrowheads="1" noChangeShapeType="1" noTextEdit="1"/>
            </p:cNvSpPr>
            <p:nvPr/>
          </p:nvSpPr>
          <p:spPr bwMode="auto">
            <a:xfrm>
              <a:off x="4470" y="381"/>
              <a:ext cx="288" cy="192"/>
            </a:xfrm>
            <a:prstGeom prst="rect">
              <a:avLst/>
            </a:prstGeom>
          </p:spPr>
          <p:txBody>
            <a:bodyPr wrap="none" fromWordArt="1">
              <a:prstTxWarp prst="textCanUp">
                <a:avLst>
                  <a:gd name="adj" fmla="val 76921"/>
                </a:avLst>
              </a:prstTxWarp>
              <a:scene3d>
                <a:camera prst="legacyPerspectiveBottom"/>
                <a:lightRig rig="legacyNormal3" dir="t"/>
              </a:scene3d>
              <a:sp3d extrusionH="201600" prstMaterial="legacyMatte">
                <a:extrusionClr>
                  <a:srgbClr val="0066CC"/>
                </a:extrusionClr>
              </a:sp3d>
            </a:bodyPr>
            <a:lstStyle/>
            <a:p>
              <a:pPr algn="ctr"/>
              <a:r>
                <a:rPr lang="en-US" sz="1200" b="1" kern="10">
                  <a:ln w="9525">
                    <a:round/>
                    <a:headEnd/>
                    <a:tailEnd/>
                  </a:ln>
                  <a:gradFill rotWithShape="0">
                    <a:gsLst>
                      <a:gs pos="0">
                        <a:srgbClr val="FFFF00"/>
                      </a:gs>
                      <a:gs pos="100000">
                        <a:srgbClr val="008000"/>
                      </a:gs>
                    </a:gsLst>
                    <a:lin ang="5400000" scaled="1"/>
                  </a:gradFill>
                  <a:latin typeface="Times New Roman"/>
                  <a:cs typeface="Times New Roman"/>
                </a:rPr>
                <a:t>ISV</a:t>
              </a:r>
            </a:p>
          </p:txBody>
        </p:sp>
        <p:sp>
          <p:nvSpPr>
            <p:cNvPr id="11459" name="Freeform 195"/>
            <p:cNvSpPr>
              <a:spLocks/>
            </p:cNvSpPr>
            <p:nvPr/>
          </p:nvSpPr>
          <p:spPr bwMode="auto">
            <a:xfrm>
              <a:off x="3956" y="422"/>
              <a:ext cx="440" cy="206"/>
            </a:xfrm>
            <a:custGeom>
              <a:avLst/>
              <a:gdLst/>
              <a:ahLst/>
              <a:cxnLst>
                <a:cxn ang="0">
                  <a:pos x="216" y="477"/>
                </a:cxn>
                <a:cxn ang="0">
                  <a:pos x="177" y="504"/>
                </a:cxn>
                <a:cxn ang="0">
                  <a:pos x="90" y="510"/>
                </a:cxn>
                <a:cxn ang="0">
                  <a:pos x="33" y="474"/>
                </a:cxn>
                <a:cxn ang="0">
                  <a:pos x="0" y="405"/>
                </a:cxn>
                <a:cxn ang="0">
                  <a:pos x="42" y="315"/>
                </a:cxn>
                <a:cxn ang="0">
                  <a:pos x="135" y="195"/>
                </a:cxn>
                <a:cxn ang="0">
                  <a:pos x="237" y="105"/>
                </a:cxn>
                <a:cxn ang="0">
                  <a:pos x="366" y="27"/>
                </a:cxn>
                <a:cxn ang="0">
                  <a:pos x="495" y="0"/>
                </a:cxn>
                <a:cxn ang="0">
                  <a:pos x="624" y="18"/>
                </a:cxn>
                <a:cxn ang="0">
                  <a:pos x="726" y="81"/>
                </a:cxn>
                <a:cxn ang="0">
                  <a:pos x="801" y="177"/>
                </a:cxn>
                <a:cxn ang="0">
                  <a:pos x="864" y="285"/>
                </a:cxn>
                <a:cxn ang="0">
                  <a:pos x="885" y="360"/>
                </a:cxn>
                <a:cxn ang="0">
                  <a:pos x="873" y="390"/>
                </a:cxn>
                <a:cxn ang="0">
                  <a:pos x="843" y="393"/>
                </a:cxn>
                <a:cxn ang="0">
                  <a:pos x="819" y="339"/>
                </a:cxn>
                <a:cxn ang="0">
                  <a:pos x="753" y="249"/>
                </a:cxn>
                <a:cxn ang="0">
                  <a:pos x="678" y="195"/>
                </a:cxn>
                <a:cxn ang="0">
                  <a:pos x="573" y="174"/>
                </a:cxn>
                <a:cxn ang="0">
                  <a:pos x="477" y="180"/>
                </a:cxn>
                <a:cxn ang="0">
                  <a:pos x="399" y="228"/>
                </a:cxn>
                <a:cxn ang="0">
                  <a:pos x="363" y="270"/>
                </a:cxn>
                <a:cxn ang="0">
                  <a:pos x="327" y="297"/>
                </a:cxn>
                <a:cxn ang="0">
                  <a:pos x="297" y="324"/>
                </a:cxn>
                <a:cxn ang="0">
                  <a:pos x="261" y="393"/>
                </a:cxn>
                <a:cxn ang="0">
                  <a:pos x="225" y="441"/>
                </a:cxn>
                <a:cxn ang="0">
                  <a:pos x="216" y="477"/>
                </a:cxn>
              </a:cxnLst>
              <a:rect l="0" t="0" r="r" b="b"/>
              <a:pathLst>
                <a:path w="885" h="510">
                  <a:moveTo>
                    <a:pt x="216" y="477"/>
                  </a:moveTo>
                  <a:lnTo>
                    <a:pt x="177" y="504"/>
                  </a:lnTo>
                  <a:lnTo>
                    <a:pt x="90" y="510"/>
                  </a:lnTo>
                  <a:lnTo>
                    <a:pt x="33" y="474"/>
                  </a:lnTo>
                  <a:lnTo>
                    <a:pt x="0" y="405"/>
                  </a:lnTo>
                  <a:lnTo>
                    <a:pt x="42" y="315"/>
                  </a:lnTo>
                  <a:lnTo>
                    <a:pt x="135" y="195"/>
                  </a:lnTo>
                  <a:lnTo>
                    <a:pt x="237" y="105"/>
                  </a:lnTo>
                  <a:lnTo>
                    <a:pt x="366" y="27"/>
                  </a:lnTo>
                  <a:lnTo>
                    <a:pt x="495" y="0"/>
                  </a:lnTo>
                  <a:lnTo>
                    <a:pt x="624" y="18"/>
                  </a:lnTo>
                  <a:lnTo>
                    <a:pt x="726" y="81"/>
                  </a:lnTo>
                  <a:lnTo>
                    <a:pt x="801" y="177"/>
                  </a:lnTo>
                  <a:lnTo>
                    <a:pt x="864" y="285"/>
                  </a:lnTo>
                  <a:lnTo>
                    <a:pt x="885" y="360"/>
                  </a:lnTo>
                  <a:lnTo>
                    <a:pt x="873" y="390"/>
                  </a:lnTo>
                  <a:lnTo>
                    <a:pt x="843" y="393"/>
                  </a:lnTo>
                  <a:lnTo>
                    <a:pt x="819" y="339"/>
                  </a:lnTo>
                  <a:lnTo>
                    <a:pt x="753" y="249"/>
                  </a:lnTo>
                  <a:lnTo>
                    <a:pt x="678" y="195"/>
                  </a:lnTo>
                  <a:lnTo>
                    <a:pt x="573" y="174"/>
                  </a:lnTo>
                  <a:lnTo>
                    <a:pt x="477" y="180"/>
                  </a:lnTo>
                  <a:lnTo>
                    <a:pt x="399" y="228"/>
                  </a:lnTo>
                  <a:lnTo>
                    <a:pt x="363" y="270"/>
                  </a:lnTo>
                  <a:lnTo>
                    <a:pt x="327" y="297"/>
                  </a:lnTo>
                  <a:lnTo>
                    <a:pt x="297" y="324"/>
                  </a:lnTo>
                  <a:lnTo>
                    <a:pt x="261" y="393"/>
                  </a:lnTo>
                  <a:lnTo>
                    <a:pt x="225" y="441"/>
                  </a:lnTo>
                  <a:lnTo>
                    <a:pt x="216" y="477"/>
                  </a:lnTo>
                  <a:close/>
                </a:path>
              </a:pathLst>
            </a:custGeom>
            <a:gradFill rotWithShape="1">
              <a:gsLst>
                <a:gs pos="0">
                  <a:srgbClr val="00FF00"/>
                </a:gs>
                <a:gs pos="100000">
                  <a:srgbClr val="008000"/>
                </a:gs>
              </a:gsLst>
              <a:lin ang="5400000" scaled="1"/>
            </a:gradFill>
            <a:ln w="9525">
              <a:noFill/>
              <a:round/>
              <a:headEnd/>
              <a:tailEnd/>
            </a:ln>
            <a:effectLst/>
          </p:spPr>
          <p:txBody>
            <a:bodyPr/>
            <a:lstStyle/>
            <a:p>
              <a:endParaRPr lang="en-US"/>
            </a:p>
          </p:txBody>
        </p:sp>
        <p:sp>
          <p:nvSpPr>
            <p:cNvPr id="11460" name="Freeform 196"/>
            <p:cNvSpPr>
              <a:spLocks/>
            </p:cNvSpPr>
            <p:nvPr/>
          </p:nvSpPr>
          <p:spPr bwMode="auto">
            <a:xfrm>
              <a:off x="4433" y="558"/>
              <a:ext cx="480" cy="67"/>
            </a:xfrm>
            <a:custGeom>
              <a:avLst/>
              <a:gdLst/>
              <a:ahLst/>
              <a:cxnLst>
                <a:cxn ang="0">
                  <a:pos x="3" y="108"/>
                </a:cxn>
                <a:cxn ang="0">
                  <a:pos x="0" y="129"/>
                </a:cxn>
                <a:cxn ang="0">
                  <a:pos x="3" y="153"/>
                </a:cxn>
                <a:cxn ang="0">
                  <a:pos x="42" y="168"/>
                </a:cxn>
                <a:cxn ang="0">
                  <a:pos x="228" y="153"/>
                </a:cxn>
                <a:cxn ang="0">
                  <a:pos x="477" y="132"/>
                </a:cxn>
                <a:cxn ang="0">
                  <a:pos x="741" y="111"/>
                </a:cxn>
                <a:cxn ang="0">
                  <a:pos x="900" y="90"/>
                </a:cxn>
                <a:cxn ang="0">
                  <a:pos x="954" y="78"/>
                </a:cxn>
                <a:cxn ang="0">
                  <a:pos x="966" y="42"/>
                </a:cxn>
                <a:cxn ang="0">
                  <a:pos x="954" y="21"/>
                </a:cxn>
                <a:cxn ang="0">
                  <a:pos x="918" y="0"/>
                </a:cxn>
                <a:cxn ang="0">
                  <a:pos x="651" y="27"/>
                </a:cxn>
                <a:cxn ang="0">
                  <a:pos x="348" y="57"/>
                </a:cxn>
                <a:cxn ang="0">
                  <a:pos x="69" y="81"/>
                </a:cxn>
                <a:cxn ang="0">
                  <a:pos x="18" y="90"/>
                </a:cxn>
                <a:cxn ang="0">
                  <a:pos x="3" y="108"/>
                </a:cxn>
              </a:cxnLst>
              <a:rect l="0" t="0" r="r" b="b"/>
              <a:pathLst>
                <a:path w="966" h="168">
                  <a:moveTo>
                    <a:pt x="3" y="108"/>
                  </a:moveTo>
                  <a:lnTo>
                    <a:pt x="0" y="129"/>
                  </a:lnTo>
                  <a:lnTo>
                    <a:pt x="3" y="153"/>
                  </a:lnTo>
                  <a:lnTo>
                    <a:pt x="42" y="168"/>
                  </a:lnTo>
                  <a:lnTo>
                    <a:pt x="228" y="153"/>
                  </a:lnTo>
                  <a:lnTo>
                    <a:pt x="477" y="132"/>
                  </a:lnTo>
                  <a:lnTo>
                    <a:pt x="741" y="111"/>
                  </a:lnTo>
                  <a:lnTo>
                    <a:pt x="900" y="90"/>
                  </a:lnTo>
                  <a:lnTo>
                    <a:pt x="954" y="78"/>
                  </a:lnTo>
                  <a:lnTo>
                    <a:pt x="966" y="42"/>
                  </a:lnTo>
                  <a:lnTo>
                    <a:pt x="954" y="21"/>
                  </a:lnTo>
                  <a:lnTo>
                    <a:pt x="918" y="0"/>
                  </a:lnTo>
                  <a:lnTo>
                    <a:pt x="651" y="27"/>
                  </a:lnTo>
                  <a:lnTo>
                    <a:pt x="348" y="57"/>
                  </a:lnTo>
                  <a:lnTo>
                    <a:pt x="69" y="81"/>
                  </a:lnTo>
                  <a:lnTo>
                    <a:pt x="18" y="90"/>
                  </a:lnTo>
                  <a:lnTo>
                    <a:pt x="3" y="108"/>
                  </a:lnTo>
                  <a:close/>
                </a:path>
              </a:pathLst>
            </a:custGeom>
            <a:gradFill rotWithShape="1">
              <a:gsLst>
                <a:gs pos="0">
                  <a:srgbClr val="175814"/>
                </a:gs>
                <a:gs pos="100000">
                  <a:srgbClr val="00FF00"/>
                </a:gs>
              </a:gsLst>
              <a:lin ang="5400000" scaled="1"/>
            </a:gradFill>
            <a:ln w="9525">
              <a:noFill/>
              <a:round/>
              <a:headEnd/>
              <a:tailEnd/>
            </a:ln>
            <a:effectLst/>
          </p:spPr>
          <p:txBody>
            <a:bodyPr/>
            <a:lstStyle/>
            <a:p>
              <a:endParaRPr lang="en-US"/>
            </a:p>
          </p:txBody>
        </p:sp>
        <p:sp>
          <p:nvSpPr>
            <p:cNvPr id="11461" name="Freeform 197"/>
            <p:cNvSpPr>
              <a:spLocks/>
            </p:cNvSpPr>
            <p:nvPr/>
          </p:nvSpPr>
          <p:spPr bwMode="auto">
            <a:xfrm>
              <a:off x="4937" y="402"/>
              <a:ext cx="297" cy="151"/>
            </a:xfrm>
            <a:custGeom>
              <a:avLst/>
              <a:gdLst/>
              <a:ahLst/>
              <a:cxnLst>
                <a:cxn ang="0">
                  <a:pos x="125" y="292"/>
                </a:cxn>
                <a:cxn ang="0">
                  <a:pos x="99" y="333"/>
                </a:cxn>
                <a:cxn ang="0">
                  <a:pos x="63" y="375"/>
                </a:cxn>
                <a:cxn ang="0">
                  <a:pos x="0" y="366"/>
                </a:cxn>
                <a:cxn ang="0">
                  <a:pos x="9" y="264"/>
                </a:cxn>
                <a:cxn ang="0">
                  <a:pos x="60" y="195"/>
                </a:cxn>
                <a:cxn ang="0">
                  <a:pos x="114" y="123"/>
                </a:cxn>
                <a:cxn ang="0">
                  <a:pos x="171" y="69"/>
                </a:cxn>
                <a:cxn ang="0">
                  <a:pos x="249" y="15"/>
                </a:cxn>
                <a:cxn ang="0">
                  <a:pos x="324" y="0"/>
                </a:cxn>
                <a:cxn ang="0">
                  <a:pos x="413" y="8"/>
                </a:cxn>
                <a:cxn ang="0">
                  <a:pos x="485" y="47"/>
                </a:cxn>
                <a:cxn ang="0">
                  <a:pos x="538" y="106"/>
                </a:cxn>
                <a:cxn ang="0">
                  <a:pos x="582" y="173"/>
                </a:cxn>
                <a:cxn ang="0">
                  <a:pos x="597" y="219"/>
                </a:cxn>
                <a:cxn ang="0">
                  <a:pos x="594" y="306"/>
                </a:cxn>
                <a:cxn ang="0">
                  <a:pos x="567" y="240"/>
                </a:cxn>
                <a:cxn ang="0">
                  <a:pos x="550" y="206"/>
                </a:cxn>
                <a:cxn ang="0">
                  <a:pos x="504" y="151"/>
                </a:cxn>
                <a:cxn ang="0">
                  <a:pos x="451" y="117"/>
                </a:cxn>
                <a:cxn ang="0">
                  <a:pos x="377" y="104"/>
                </a:cxn>
                <a:cxn ang="0">
                  <a:pos x="309" y="108"/>
                </a:cxn>
                <a:cxn ang="0">
                  <a:pos x="254" y="138"/>
                </a:cxn>
                <a:cxn ang="0">
                  <a:pos x="229" y="164"/>
                </a:cxn>
                <a:cxn ang="0">
                  <a:pos x="204" y="180"/>
                </a:cxn>
                <a:cxn ang="0">
                  <a:pos x="182" y="197"/>
                </a:cxn>
                <a:cxn ang="0">
                  <a:pos x="157" y="240"/>
                </a:cxn>
                <a:cxn ang="0">
                  <a:pos x="132" y="269"/>
                </a:cxn>
                <a:cxn ang="0">
                  <a:pos x="125" y="292"/>
                </a:cxn>
              </a:cxnLst>
              <a:rect l="0" t="0" r="r" b="b"/>
              <a:pathLst>
                <a:path w="597" h="375">
                  <a:moveTo>
                    <a:pt x="125" y="292"/>
                  </a:moveTo>
                  <a:lnTo>
                    <a:pt x="99" y="333"/>
                  </a:lnTo>
                  <a:lnTo>
                    <a:pt x="63" y="375"/>
                  </a:lnTo>
                  <a:lnTo>
                    <a:pt x="0" y="366"/>
                  </a:lnTo>
                  <a:lnTo>
                    <a:pt x="9" y="264"/>
                  </a:lnTo>
                  <a:lnTo>
                    <a:pt x="60" y="195"/>
                  </a:lnTo>
                  <a:lnTo>
                    <a:pt x="114" y="123"/>
                  </a:lnTo>
                  <a:lnTo>
                    <a:pt x="171" y="69"/>
                  </a:lnTo>
                  <a:lnTo>
                    <a:pt x="249" y="15"/>
                  </a:lnTo>
                  <a:lnTo>
                    <a:pt x="324" y="0"/>
                  </a:lnTo>
                  <a:lnTo>
                    <a:pt x="413" y="8"/>
                  </a:lnTo>
                  <a:lnTo>
                    <a:pt x="485" y="47"/>
                  </a:lnTo>
                  <a:lnTo>
                    <a:pt x="538" y="106"/>
                  </a:lnTo>
                  <a:lnTo>
                    <a:pt x="582" y="173"/>
                  </a:lnTo>
                  <a:lnTo>
                    <a:pt x="597" y="219"/>
                  </a:lnTo>
                  <a:lnTo>
                    <a:pt x="594" y="306"/>
                  </a:lnTo>
                  <a:lnTo>
                    <a:pt x="567" y="240"/>
                  </a:lnTo>
                  <a:lnTo>
                    <a:pt x="550" y="206"/>
                  </a:lnTo>
                  <a:lnTo>
                    <a:pt x="504" y="151"/>
                  </a:lnTo>
                  <a:lnTo>
                    <a:pt x="451" y="117"/>
                  </a:lnTo>
                  <a:lnTo>
                    <a:pt x="377" y="104"/>
                  </a:lnTo>
                  <a:lnTo>
                    <a:pt x="309" y="108"/>
                  </a:lnTo>
                  <a:lnTo>
                    <a:pt x="254" y="138"/>
                  </a:lnTo>
                  <a:lnTo>
                    <a:pt x="229" y="164"/>
                  </a:lnTo>
                  <a:lnTo>
                    <a:pt x="204" y="180"/>
                  </a:lnTo>
                  <a:lnTo>
                    <a:pt x="182" y="197"/>
                  </a:lnTo>
                  <a:lnTo>
                    <a:pt x="157" y="240"/>
                  </a:lnTo>
                  <a:lnTo>
                    <a:pt x="132" y="269"/>
                  </a:lnTo>
                  <a:lnTo>
                    <a:pt x="125" y="292"/>
                  </a:lnTo>
                  <a:close/>
                </a:path>
              </a:pathLst>
            </a:custGeom>
            <a:gradFill rotWithShape="1">
              <a:gsLst>
                <a:gs pos="0">
                  <a:srgbClr val="00FF00"/>
                </a:gs>
                <a:gs pos="100000">
                  <a:srgbClr val="008000"/>
                </a:gs>
              </a:gsLst>
              <a:lin ang="5400000" scaled="1"/>
            </a:gradFill>
            <a:ln w="9525">
              <a:noFill/>
              <a:round/>
              <a:headEnd/>
              <a:tailEnd/>
            </a:ln>
            <a:effectLst/>
          </p:spPr>
          <p:txBody>
            <a:bodyPr/>
            <a:lstStyle/>
            <a:p>
              <a:endParaRPr lang="en-US"/>
            </a:p>
          </p:txBody>
        </p:sp>
        <p:sp>
          <p:nvSpPr>
            <p:cNvPr id="11462" name="Freeform 198"/>
            <p:cNvSpPr>
              <a:spLocks/>
            </p:cNvSpPr>
            <p:nvPr/>
          </p:nvSpPr>
          <p:spPr bwMode="auto">
            <a:xfrm>
              <a:off x="3453" y="804"/>
              <a:ext cx="2307" cy="204"/>
            </a:xfrm>
            <a:custGeom>
              <a:avLst/>
              <a:gdLst/>
              <a:ahLst/>
              <a:cxnLst>
                <a:cxn ang="0">
                  <a:pos x="162" y="93"/>
                </a:cxn>
                <a:cxn ang="0">
                  <a:pos x="132" y="99"/>
                </a:cxn>
                <a:cxn ang="0">
                  <a:pos x="108" y="114"/>
                </a:cxn>
                <a:cxn ang="0">
                  <a:pos x="84" y="132"/>
                </a:cxn>
                <a:cxn ang="0">
                  <a:pos x="72" y="156"/>
                </a:cxn>
                <a:cxn ang="0">
                  <a:pos x="51" y="177"/>
                </a:cxn>
                <a:cxn ang="0">
                  <a:pos x="18" y="180"/>
                </a:cxn>
                <a:cxn ang="0">
                  <a:pos x="0" y="204"/>
                </a:cxn>
                <a:cxn ang="0">
                  <a:pos x="2307" y="204"/>
                </a:cxn>
                <a:cxn ang="0">
                  <a:pos x="2295" y="141"/>
                </a:cxn>
                <a:cxn ang="0">
                  <a:pos x="2259" y="87"/>
                </a:cxn>
                <a:cxn ang="0">
                  <a:pos x="2214" y="36"/>
                </a:cxn>
                <a:cxn ang="0">
                  <a:pos x="1697" y="33"/>
                </a:cxn>
                <a:cxn ang="0">
                  <a:pos x="1661" y="49"/>
                </a:cxn>
                <a:cxn ang="0">
                  <a:pos x="1631" y="59"/>
                </a:cxn>
                <a:cxn ang="0">
                  <a:pos x="1583" y="61"/>
                </a:cxn>
                <a:cxn ang="0">
                  <a:pos x="1529" y="59"/>
                </a:cxn>
                <a:cxn ang="0">
                  <a:pos x="1291" y="67"/>
                </a:cxn>
                <a:cxn ang="0">
                  <a:pos x="1269" y="41"/>
                </a:cxn>
                <a:cxn ang="0">
                  <a:pos x="1251" y="21"/>
                </a:cxn>
                <a:cxn ang="0">
                  <a:pos x="1231" y="5"/>
                </a:cxn>
                <a:cxn ang="0">
                  <a:pos x="1206" y="0"/>
                </a:cxn>
                <a:cxn ang="0">
                  <a:pos x="1188" y="12"/>
                </a:cxn>
                <a:cxn ang="0">
                  <a:pos x="1149" y="21"/>
                </a:cxn>
                <a:cxn ang="0">
                  <a:pos x="1113" y="27"/>
                </a:cxn>
                <a:cxn ang="0">
                  <a:pos x="1077" y="24"/>
                </a:cxn>
                <a:cxn ang="0">
                  <a:pos x="1044" y="18"/>
                </a:cxn>
                <a:cxn ang="0">
                  <a:pos x="1031" y="25"/>
                </a:cxn>
                <a:cxn ang="0">
                  <a:pos x="1015" y="45"/>
                </a:cxn>
                <a:cxn ang="0">
                  <a:pos x="995" y="83"/>
                </a:cxn>
                <a:cxn ang="0">
                  <a:pos x="834" y="90"/>
                </a:cxn>
                <a:cxn ang="0">
                  <a:pos x="807" y="105"/>
                </a:cxn>
                <a:cxn ang="0">
                  <a:pos x="774" y="111"/>
                </a:cxn>
                <a:cxn ang="0">
                  <a:pos x="744" y="117"/>
                </a:cxn>
                <a:cxn ang="0">
                  <a:pos x="702" y="114"/>
                </a:cxn>
                <a:cxn ang="0">
                  <a:pos x="657" y="99"/>
                </a:cxn>
                <a:cxn ang="0">
                  <a:pos x="349" y="107"/>
                </a:cxn>
                <a:cxn ang="0">
                  <a:pos x="321" y="91"/>
                </a:cxn>
                <a:cxn ang="0">
                  <a:pos x="297" y="84"/>
                </a:cxn>
                <a:cxn ang="0">
                  <a:pos x="264" y="93"/>
                </a:cxn>
                <a:cxn ang="0">
                  <a:pos x="234" y="102"/>
                </a:cxn>
                <a:cxn ang="0">
                  <a:pos x="210" y="102"/>
                </a:cxn>
                <a:cxn ang="0">
                  <a:pos x="162" y="93"/>
                </a:cxn>
              </a:cxnLst>
              <a:rect l="0" t="0" r="r" b="b"/>
              <a:pathLst>
                <a:path w="2307" h="204">
                  <a:moveTo>
                    <a:pt x="162" y="93"/>
                  </a:moveTo>
                  <a:lnTo>
                    <a:pt x="132" y="99"/>
                  </a:lnTo>
                  <a:lnTo>
                    <a:pt x="108" y="114"/>
                  </a:lnTo>
                  <a:lnTo>
                    <a:pt x="84" y="132"/>
                  </a:lnTo>
                  <a:lnTo>
                    <a:pt x="72" y="156"/>
                  </a:lnTo>
                  <a:lnTo>
                    <a:pt x="51" y="177"/>
                  </a:lnTo>
                  <a:lnTo>
                    <a:pt x="18" y="180"/>
                  </a:lnTo>
                  <a:lnTo>
                    <a:pt x="0" y="204"/>
                  </a:lnTo>
                  <a:lnTo>
                    <a:pt x="2307" y="204"/>
                  </a:lnTo>
                  <a:lnTo>
                    <a:pt x="2295" y="141"/>
                  </a:lnTo>
                  <a:lnTo>
                    <a:pt x="2259" y="87"/>
                  </a:lnTo>
                  <a:lnTo>
                    <a:pt x="2214" y="36"/>
                  </a:lnTo>
                  <a:lnTo>
                    <a:pt x="1697" y="33"/>
                  </a:lnTo>
                  <a:lnTo>
                    <a:pt x="1661" y="49"/>
                  </a:lnTo>
                  <a:lnTo>
                    <a:pt x="1631" y="59"/>
                  </a:lnTo>
                  <a:lnTo>
                    <a:pt x="1583" y="61"/>
                  </a:lnTo>
                  <a:lnTo>
                    <a:pt x="1529" y="59"/>
                  </a:lnTo>
                  <a:lnTo>
                    <a:pt x="1291" y="67"/>
                  </a:lnTo>
                  <a:lnTo>
                    <a:pt x="1269" y="41"/>
                  </a:lnTo>
                  <a:lnTo>
                    <a:pt x="1251" y="21"/>
                  </a:lnTo>
                  <a:lnTo>
                    <a:pt x="1231" y="5"/>
                  </a:lnTo>
                  <a:lnTo>
                    <a:pt x="1206" y="0"/>
                  </a:lnTo>
                  <a:lnTo>
                    <a:pt x="1188" y="12"/>
                  </a:lnTo>
                  <a:lnTo>
                    <a:pt x="1149" y="21"/>
                  </a:lnTo>
                  <a:lnTo>
                    <a:pt x="1113" y="27"/>
                  </a:lnTo>
                  <a:lnTo>
                    <a:pt x="1077" y="24"/>
                  </a:lnTo>
                  <a:lnTo>
                    <a:pt x="1044" y="18"/>
                  </a:lnTo>
                  <a:lnTo>
                    <a:pt x="1031" y="25"/>
                  </a:lnTo>
                  <a:lnTo>
                    <a:pt x="1015" y="45"/>
                  </a:lnTo>
                  <a:lnTo>
                    <a:pt x="995" y="83"/>
                  </a:lnTo>
                  <a:lnTo>
                    <a:pt x="834" y="90"/>
                  </a:lnTo>
                  <a:lnTo>
                    <a:pt x="807" y="105"/>
                  </a:lnTo>
                  <a:lnTo>
                    <a:pt x="774" y="111"/>
                  </a:lnTo>
                  <a:lnTo>
                    <a:pt x="744" y="117"/>
                  </a:lnTo>
                  <a:lnTo>
                    <a:pt x="702" y="114"/>
                  </a:lnTo>
                  <a:lnTo>
                    <a:pt x="657" y="99"/>
                  </a:lnTo>
                  <a:lnTo>
                    <a:pt x="349" y="107"/>
                  </a:lnTo>
                  <a:lnTo>
                    <a:pt x="321" y="91"/>
                  </a:lnTo>
                  <a:lnTo>
                    <a:pt x="297" y="84"/>
                  </a:lnTo>
                  <a:lnTo>
                    <a:pt x="264" y="93"/>
                  </a:lnTo>
                  <a:lnTo>
                    <a:pt x="234" y="102"/>
                  </a:lnTo>
                  <a:lnTo>
                    <a:pt x="210" y="102"/>
                  </a:lnTo>
                  <a:lnTo>
                    <a:pt x="162" y="93"/>
                  </a:lnTo>
                  <a:close/>
                </a:path>
              </a:pathLst>
            </a:custGeom>
            <a:solidFill>
              <a:srgbClr val="C0C0C0"/>
            </a:solidFill>
            <a:ln w="9525">
              <a:noFill/>
              <a:round/>
              <a:headEnd/>
              <a:tailEnd/>
            </a:ln>
            <a:effectLst/>
          </p:spPr>
          <p:txBody>
            <a:bodyPr/>
            <a:lstStyle/>
            <a:p>
              <a:endParaRPr lang="en-US"/>
            </a:p>
          </p:txBody>
        </p:sp>
        <p:sp>
          <p:nvSpPr>
            <p:cNvPr id="11463" name="Oval 199" descr="ISV_Face"/>
            <p:cNvSpPr>
              <a:spLocks noChangeArrowheads="1"/>
            </p:cNvSpPr>
            <p:nvPr/>
          </p:nvSpPr>
          <p:spPr bwMode="auto">
            <a:xfrm>
              <a:off x="4536" y="165"/>
              <a:ext cx="149" cy="186"/>
            </a:xfrm>
            <a:prstGeom prst="ellipse">
              <a:avLst/>
            </a:prstGeom>
            <a:blipFill dpi="0" rotWithShape="0">
              <a:blip r:embed="rId9" cstate="print"/>
              <a:srcRect/>
              <a:stretch>
                <a:fillRect/>
              </a:stretch>
            </a:blipFill>
            <a:ln w="9525">
              <a:noFill/>
              <a:round/>
              <a:headEnd/>
              <a:tailEnd/>
            </a:ln>
            <a:effectLst/>
          </p:spPr>
          <p:txBody>
            <a:bodyPr wrap="none" anchor="ctr"/>
            <a:lstStyle/>
            <a:p>
              <a:endParaRPr lang="en-US"/>
            </a:p>
          </p:txBody>
        </p:sp>
        <p:sp>
          <p:nvSpPr>
            <p:cNvPr id="11464" name="Freeform 200"/>
            <p:cNvSpPr>
              <a:spLocks/>
            </p:cNvSpPr>
            <p:nvPr/>
          </p:nvSpPr>
          <p:spPr bwMode="auto">
            <a:xfrm>
              <a:off x="4426" y="283"/>
              <a:ext cx="160" cy="100"/>
            </a:xfrm>
            <a:custGeom>
              <a:avLst/>
              <a:gdLst/>
              <a:ahLst/>
              <a:cxnLst>
                <a:cxn ang="0">
                  <a:pos x="136" y="196"/>
                </a:cxn>
                <a:cxn ang="0">
                  <a:pos x="92" y="204"/>
                </a:cxn>
                <a:cxn ang="0">
                  <a:pos x="80" y="236"/>
                </a:cxn>
                <a:cxn ang="0">
                  <a:pos x="40" y="248"/>
                </a:cxn>
                <a:cxn ang="0">
                  <a:pos x="16" y="232"/>
                </a:cxn>
                <a:cxn ang="0">
                  <a:pos x="8" y="196"/>
                </a:cxn>
                <a:cxn ang="0">
                  <a:pos x="32" y="160"/>
                </a:cxn>
                <a:cxn ang="0">
                  <a:pos x="0" y="124"/>
                </a:cxn>
                <a:cxn ang="0">
                  <a:pos x="0" y="88"/>
                </a:cxn>
                <a:cxn ang="0">
                  <a:pos x="16" y="60"/>
                </a:cxn>
                <a:cxn ang="0">
                  <a:pos x="44" y="36"/>
                </a:cxn>
                <a:cxn ang="0">
                  <a:pos x="96" y="16"/>
                </a:cxn>
                <a:cxn ang="0">
                  <a:pos x="160" y="4"/>
                </a:cxn>
                <a:cxn ang="0">
                  <a:pos x="220" y="0"/>
                </a:cxn>
                <a:cxn ang="0">
                  <a:pos x="272" y="0"/>
                </a:cxn>
                <a:cxn ang="0">
                  <a:pos x="316" y="36"/>
                </a:cxn>
                <a:cxn ang="0">
                  <a:pos x="320" y="72"/>
                </a:cxn>
                <a:cxn ang="0">
                  <a:pos x="316" y="100"/>
                </a:cxn>
                <a:cxn ang="0">
                  <a:pos x="304" y="124"/>
                </a:cxn>
                <a:cxn ang="0">
                  <a:pos x="272" y="140"/>
                </a:cxn>
                <a:cxn ang="0">
                  <a:pos x="220" y="148"/>
                </a:cxn>
                <a:cxn ang="0">
                  <a:pos x="188" y="160"/>
                </a:cxn>
                <a:cxn ang="0">
                  <a:pos x="160" y="160"/>
                </a:cxn>
                <a:cxn ang="0">
                  <a:pos x="132" y="160"/>
                </a:cxn>
                <a:cxn ang="0">
                  <a:pos x="136" y="196"/>
                </a:cxn>
              </a:cxnLst>
              <a:rect l="0" t="0" r="r" b="b"/>
              <a:pathLst>
                <a:path w="320" h="248">
                  <a:moveTo>
                    <a:pt x="136" y="196"/>
                  </a:moveTo>
                  <a:lnTo>
                    <a:pt x="92" y="204"/>
                  </a:lnTo>
                  <a:lnTo>
                    <a:pt x="80" y="236"/>
                  </a:lnTo>
                  <a:lnTo>
                    <a:pt x="40" y="248"/>
                  </a:lnTo>
                  <a:lnTo>
                    <a:pt x="16" y="232"/>
                  </a:lnTo>
                  <a:lnTo>
                    <a:pt x="8" y="196"/>
                  </a:lnTo>
                  <a:lnTo>
                    <a:pt x="32" y="160"/>
                  </a:lnTo>
                  <a:lnTo>
                    <a:pt x="0" y="124"/>
                  </a:lnTo>
                  <a:lnTo>
                    <a:pt x="0" y="88"/>
                  </a:lnTo>
                  <a:lnTo>
                    <a:pt x="16" y="60"/>
                  </a:lnTo>
                  <a:lnTo>
                    <a:pt x="44" y="36"/>
                  </a:lnTo>
                  <a:lnTo>
                    <a:pt x="96" y="16"/>
                  </a:lnTo>
                  <a:lnTo>
                    <a:pt x="160" y="4"/>
                  </a:lnTo>
                  <a:lnTo>
                    <a:pt x="220" y="0"/>
                  </a:lnTo>
                  <a:lnTo>
                    <a:pt x="272" y="0"/>
                  </a:lnTo>
                  <a:lnTo>
                    <a:pt x="316" y="36"/>
                  </a:lnTo>
                  <a:lnTo>
                    <a:pt x="320" y="72"/>
                  </a:lnTo>
                  <a:lnTo>
                    <a:pt x="316" y="100"/>
                  </a:lnTo>
                  <a:lnTo>
                    <a:pt x="304" y="124"/>
                  </a:lnTo>
                  <a:lnTo>
                    <a:pt x="272" y="140"/>
                  </a:lnTo>
                  <a:lnTo>
                    <a:pt x="220" y="148"/>
                  </a:lnTo>
                  <a:lnTo>
                    <a:pt x="188" y="160"/>
                  </a:lnTo>
                  <a:lnTo>
                    <a:pt x="160" y="160"/>
                  </a:lnTo>
                  <a:lnTo>
                    <a:pt x="132" y="160"/>
                  </a:lnTo>
                  <a:lnTo>
                    <a:pt x="136" y="196"/>
                  </a:lnTo>
                  <a:close/>
                </a:path>
              </a:pathLst>
            </a:custGeom>
            <a:gradFill rotWithShape="1">
              <a:gsLst>
                <a:gs pos="0">
                  <a:srgbClr val="00FF00"/>
                </a:gs>
                <a:gs pos="100000">
                  <a:srgbClr val="175814"/>
                </a:gs>
              </a:gsLst>
              <a:lin ang="5400000" scaled="1"/>
            </a:gradFill>
            <a:ln w="9525">
              <a:noFill/>
              <a:round/>
              <a:headEnd/>
              <a:tailEnd/>
            </a:ln>
            <a:effectLst/>
          </p:spPr>
          <p:txBody>
            <a:bodyPr/>
            <a:lstStyle/>
            <a:p>
              <a:endParaRPr lang="en-US"/>
            </a:p>
          </p:txBody>
        </p:sp>
      </p:grpSp>
      <p:sp>
        <p:nvSpPr>
          <p:cNvPr id="11465" name="Rectangle 201"/>
          <p:cNvSpPr>
            <a:spLocks noChangeArrowheads="1"/>
          </p:cNvSpPr>
          <p:nvPr/>
        </p:nvSpPr>
        <p:spPr bwMode="auto">
          <a:xfrm>
            <a:off x="152400" y="141288"/>
            <a:ext cx="8861425" cy="519112"/>
          </a:xfrm>
          <a:prstGeom prst="rect">
            <a:avLst/>
          </a:prstGeom>
          <a:noFill/>
          <a:ln w="9525">
            <a:noFill/>
            <a:miter lim="800000"/>
            <a:headEnd/>
            <a:tailEnd/>
          </a:ln>
          <a:effectLst/>
        </p:spPr>
        <p:txBody>
          <a:bodyPr rIns="0">
            <a:spAutoFit/>
          </a:bodyPr>
          <a:lstStyle/>
          <a:p>
            <a:pPr algn="ctr"/>
            <a:r>
              <a:rPr lang="en-US" sz="2800" b="1"/>
              <a:t>Multiscale Modeling </a:t>
            </a:r>
            <a:endParaRPr lang="en-US" sz="200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Line 2"/>
          <p:cNvSpPr>
            <a:spLocks noChangeShapeType="1"/>
          </p:cNvSpPr>
          <p:nvPr/>
        </p:nvSpPr>
        <p:spPr bwMode="auto">
          <a:xfrm flipV="1">
            <a:off x="2260600" y="5008563"/>
            <a:ext cx="525463" cy="60325"/>
          </a:xfrm>
          <a:prstGeom prst="line">
            <a:avLst/>
          </a:prstGeom>
          <a:noFill/>
          <a:ln w="9525">
            <a:solidFill>
              <a:schemeClr val="tx1"/>
            </a:solidFill>
            <a:round/>
            <a:headEnd/>
            <a:tailEnd type="triangle" w="med" len="med"/>
          </a:ln>
          <a:effectLst/>
        </p:spPr>
        <p:txBody>
          <a:bodyPr wrap="none" lIns="94354" tIns="47178" rIns="94354" bIns="47178" anchor="ctr"/>
          <a:lstStyle/>
          <a:p>
            <a:endParaRPr lang="en-US"/>
          </a:p>
        </p:txBody>
      </p:sp>
      <p:sp>
        <p:nvSpPr>
          <p:cNvPr id="12291" name="Oval 3"/>
          <p:cNvSpPr>
            <a:spLocks noChangeArrowheads="1"/>
          </p:cNvSpPr>
          <p:nvPr/>
        </p:nvSpPr>
        <p:spPr bwMode="auto">
          <a:xfrm>
            <a:off x="2916238" y="4714875"/>
            <a:ext cx="1509712" cy="706438"/>
          </a:xfrm>
          <a:prstGeom prst="ellipse">
            <a:avLst/>
          </a:prstGeom>
          <a:solidFill>
            <a:schemeClr val="folHlink"/>
          </a:solidFill>
          <a:ln w="9525">
            <a:solidFill>
              <a:schemeClr val="tx1"/>
            </a:solidFill>
            <a:round/>
            <a:headEnd/>
            <a:tailEnd/>
          </a:ln>
          <a:effectLst/>
        </p:spPr>
        <p:txBody>
          <a:bodyPr wrap="none" lIns="94354" tIns="47178" rIns="94354" bIns="47178" anchor="ctr"/>
          <a:lstStyle/>
          <a:p>
            <a:pPr algn="ctr" eaLnBrk="0" hangingPunct="0"/>
            <a:r>
              <a:rPr lang="en-US" sz="1200" b="1" u="sng">
                <a:latin typeface="Times" pitchFamily="18" charset="0"/>
              </a:rPr>
              <a:t>IVS Model</a:t>
            </a:r>
            <a:endParaRPr lang="en-US" sz="1000" b="1" u="sng">
              <a:latin typeface="Times" pitchFamily="18" charset="0"/>
            </a:endParaRPr>
          </a:p>
          <a:p>
            <a:pPr algn="ctr" eaLnBrk="0" hangingPunct="0"/>
            <a:r>
              <a:rPr lang="en-US" sz="1000">
                <a:latin typeface="Times" pitchFamily="18" charset="0"/>
              </a:rPr>
              <a:t>Void Growth</a:t>
            </a:r>
          </a:p>
          <a:p>
            <a:pPr algn="ctr" eaLnBrk="0" hangingPunct="0"/>
            <a:r>
              <a:rPr lang="en-US" sz="1000">
                <a:latin typeface="Times" pitchFamily="18" charset="0"/>
              </a:rPr>
              <a:t>Void/Void Coalescence</a:t>
            </a:r>
          </a:p>
          <a:p>
            <a:pPr algn="ctr" eaLnBrk="0" hangingPunct="0"/>
            <a:r>
              <a:rPr lang="en-US" sz="1000">
                <a:latin typeface="Times" pitchFamily="18" charset="0"/>
              </a:rPr>
              <a:t>Void/Particle Coalescence</a:t>
            </a:r>
            <a:endParaRPr lang="en-US" sz="1200">
              <a:latin typeface="Times" pitchFamily="18" charset="0"/>
            </a:endParaRPr>
          </a:p>
        </p:txBody>
      </p:sp>
      <p:sp>
        <p:nvSpPr>
          <p:cNvPr id="12292" name="Line 4"/>
          <p:cNvSpPr>
            <a:spLocks noChangeShapeType="1"/>
          </p:cNvSpPr>
          <p:nvPr/>
        </p:nvSpPr>
        <p:spPr bwMode="auto">
          <a:xfrm>
            <a:off x="2325688" y="5775325"/>
            <a:ext cx="655637" cy="117475"/>
          </a:xfrm>
          <a:prstGeom prst="line">
            <a:avLst/>
          </a:prstGeom>
          <a:noFill/>
          <a:ln w="9525">
            <a:solidFill>
              <a:schemeClr val="tx1"/>
            </a:solidFill>
            <a:round/>
            <a:headEnd/>
            <a:tailEnd type="triangle" w="med" len="med"/>
          </a:ln>
          <a:effectLst/>
        </p:spPr>
        <p:txBody>
          <a:bodyPr wrap="none" lIns="94354" tIns="47178" rIns="94354" bIns="47178" anchor="ctr"/>
          <a:lstStyle/>
          <a:p>
            <a:endParaRPr lang="en-US"/>
          </a:p>
        </p:txBody>
      </p:sp>
      <p:sp>
        <p:nvSpPr>
          <p:cNvPr id="12293" name="Rectangle 5"/>
          <p:cNvSpPr>
            <a:spLocks noChangeArrowheads="1"/>
          </p:cNvSpPr>
          <p:nvPr/>
        </p:nvSpPr>
        <p:spPr bwMode="auto">
          <a:xfrm>
            <a:off x="1473200" y="4656138"/>
            <a:ext cx="3017838" cy="1589087"/>
          </a:xfrm>
          <a:prstGeom prst="rect">
            <a:avLst/>
          </a:prstGeom>
          <a:solidFill>
            <a:srgbClr val="FFFF00"/>
          </a:solidFill>
          <a:ln w="76200">
            <a:solidFill>
              <a:schemeClr val="tx2"/>
            </a:solidFill>
            <a:miter lim="800000"/>
            <a:headEnd/>
            <a:tailEnd/>
          </a:ln>
          <a:effectLst/>
        </p:spPr>
        <p:txBody>
          <a:bodyPr wrap="none" lIns="94354" tIns="47178" rIns="94354" bIns="47178" anchor="ctr"/>
          <a:lstStyle/>
          <a:p>
            <a:pPr algn="ctr" eaLnBrk="0" hangingPunct="0"/>
            <a:endParaRPr lang="en-US" sz="2400" b="1">
              <a:latin typeface="Times" pitchFamily="18" charset="0"/>
            </a:endParaRPr>
          </a:p>
        </p:txBody>
      </p:sp>
      <p:sp>
        <p:nvSpPr>
          <p:cNvPr id="12294" name="AutoShape 6"/>
          <p:cNvSpPr>
            <a:spLocks noChangeArrowheads="1"/>
          </p:cNvSpPr>
          <p:nvPr/>
        </p:nvSpPr>
        <p:spPr bwMode="auto">
          <a:xfrm>
            <a:off x="3113088" y="5480050"/>
            <a:ext cx="1246187" cy="706438"/>
          </a:xfrm>
          <a:prstGeom prst="flowChartAlternateProcess">
            <a:avLst/>
          </a:prstGeom>
          <a:solidFill>
            <a:srgbClr val="FFCCFF"/>
          </a:solidFill>
          <a:ln w="9525">
            <a:solidFill>
              <a:schemeClr val="tx1"/>
            </a:solidFill>
            <a:miter lim="800000"/>
            <a:headEnd/>
            <a:tailEnd/>
          </a:ln>
          <a:effectLst/>
        </p:spPr>
        <p:txBody>
          <a:bodyPr wrap="none" lIns="94354" tIns="47178" rIns="94354" bIns="47178" anchor="ctr"/>
          <a:lstStyle/>
          <a:p>
            <a:pPr algn="ctr" eaLnBrk="0" hangingPunct="0"/>
            <a:r>
              <a:rPr lang="en-US" sz="1000" b="1" u="sng">
                <a:latin typeface="Times" pitchFamily="18" charset="0"/>
              </a:rPr>
              <a:t>Fem Analysis</a:t>
            </a:r>
            <a:endParaRPr lang="en-US" sz="1000">
              <a:latin typeface="Times" pitchFamily="18" charset="0"/>
            </a:endParaRPr>
          </a:p>
          <a:p>
            <a:pPr algn="ctr" eaLnBrk="0" hangingPunct="0"/>
            <a:r>
              <a:rPr lang="en-US" sz="1000">
                <a:latin typeface="Times" pitchFamily="18" charset="0"/>
              </a:rPr>
              <a:t>Idealized Geometry</a:t>
            </a:r>
          </a:p>
          <a:p>
            <a:pPr algn="ctr" eaLnBrk="0" hangingPunct="0"/>
            <a:r>
              <a:rPr lang="en-US" sz="1000">
                <a:latin typeface="Times" pitchFamily="18" charset="0"/>
              </a:rPr>
              <a:t>Realistic RVE Geometry</a:t>
            </a:r>
          </a:p>
          <a:p>
            <a:pPr algn="ctr" eaLnBrk="0" hangingPunct="0"/>
            <a:r>
              <a:rPr lang="en-US" sz="1000">
                <a:latin typeface="Times" pitchFamily="18" charset="0"/>
              </a:rPr>
              <a:t>Monotonic/Cyclic Loads</a:t>
            </a:r>
          </a:p>
          <a:p>
            <a:pPr algn="ctr" eaLnBrk="0" hangingPunct="0"/>
            <a:r>
              <a:rPr lang="en-US" sz="1000">
                <a:latin typeface="Times" pitchFamily="18" charset="0"/>
              </a:rPr>
              <a:t>Crystal Plasticity</a:t>
            </a:r>
          </a:p>
        </p:txBody>
      </p:sp>
      <p:sp>
        <p:nvSpPr>
          <p:cNvPr id="12295" name="AutoShape 7"/>
          <p:cNvSpPr>
            <a:spLocks noChangeArrowheads="1"/>
          </p:cNvSpPr>
          <p:nvPr/>
        </p:nvSpPr>
        <p:spPr bwMode="auto">
          <a:xfrm>
            <a:off x="1604963" y="5068888"/>
            <a:ext cx="1181100" cy="647700"/>
          </a:xfrm>
          <a:prstGeom prst="pentagon">
            <a:avLst/>
          </a:prstGeom>
          <a:solidFill>
            <a:srgbClr val="CCCCFF"/>
          </a:solidFill>
          <a:ln w="9525">
            <a:solidFill>
              <a:schemeClr val="tx1"/>
            </a:solidFill>
            <a:miter lim="800000"/>
            <a:headEnd/>
            <a:tailEnd/>
          </a:ln>
          <a:effectLst/>
        </p:spPr>
        <p:txBody>
          <a:bodyPr wrap="none" lIns="94354" tIns="47178" rIns="94354" bIns="47178" anchor="ctr"/>
          <a:lstStyle/>
          <a:p>
            <a:pPr algn="ctr" eaLnBrk="0" hangingPunct="0"/>
            <a:r>
              <a:rPr lang="en-US" sz="1000" b="1" u="sng">
                <a:latin typeface="Times" pitchFamily="18" charset="0"/>
              </a:rPr>
              <a:t>Experiment</a:t>
            </a:r>
            <a:endParaRPr lang="en-US" sz="1000">
              <a:latin typeface="Times" pitchFamily="18" charset="0"/>
            </a:endParaRPr>
          </a:p>
          <a:p>
            <a:pPr algn="ctr" eaLnBrk="0" hangingPunct="0"/>
            <a:r>
              <a:rPr lang="en-US" sz="1000">
                <a:latin typeface="Times" pitchFamily="18" charset="0"/>
              </a:rPr>
              <a:t>Fracture of Silicon</a:t>
            </a:r>
          </a:p>
          <a:p>
            <a:pPr algn="ctr" eaLnBrk="0" hangingPunct="0"/>
            <a:r>
              <a:rPr lang="en-US" sz="1000">
                <a:latin typeface="Times" pitchFamily="18" charset="0"/>
              </a:rPr>
              <a:t>Growth of Holes</a:t>
            </a:r>
          </a:p>
        </p:txBody>
      </p:sp>
      <p:sp>
        <p:nvSpPr>
          <p:cNvPr id="12296" name="Rectangle 8"/>
          <p:cNvSpPr>
            <a:spLocks noChangeArrowheads="1"/>
          </p:cNvSpPr>
          <p:nvPr/>
        </p:nvSpPr>
        <p:spPr bwMode="auto">
          <a:xfrm>
            <a:off x="685800" y="2713038"/>
            <a:ext cx="3149600" cy="1530350"/>
          </a:xfrm>
          <a:prstGeom prst="rect">
            <a:avLst/>
          </a:prstGeom>
          <a:solidFill>
            <a:srgbClr val="00FF99"/>
          </a:solidFill>
          <a:ln w="76200">
            <a:solidFill>
              <a:schemeClr val="tx1"/>
            </a:solidFill>
            <a:miter lim="800000"/>
            <a:headEnd/>
            <a:tailEnd/>
          </a:ln>
          <a:effectLst/>
        </p:spPr>
        <p:txBody>
          <a:bodyPr wrap="none" lIns="94354" tIns="47178" rIns="94354" bIns="47178" anchor="ctr"/>
          <a:lstStyle/>
          <a:p>
            <a:endParaRPr lang="en-US"/>
          </a:p>
        </p:txBody>
      </p:sp>
      <p:sp>
        <p:nvSpPr>
          <p:cNvPr id="12297" name="AutoShape 9"/>
          <p:cNvSpPr>
            <a:spLocks noChangeArrowheads="1"/>
          </p:cNvSpPr>
          <p:nvPr/>
        </p:nvSpPr>
        <p:spPr bwMode="auto">
          <a:xfrm>
            <a:off x="817563" y="3006725"/>
            <a:ext cx="1573212" cy="884238"/>
          </a:xfrm>
          <a:prstGeom prst="pentagon">
            <a:avLst/>
          </a:prstGeom>
          <a:solidFill>
            <a:srgbClr val="CCCCFF"/>
          </a:solidFill>
          <a:ln w="9525">
            <a:solidFill>
              <a:schemeClr val="tx1"/>
            </a:solidFill>
            <a:miter lim="800000"/>
            <a:headEnd/>
            <a:tailEnd/>
          </a:ln>
          <a:effectLst/>
        </p:spPr>
        <p:txBody>
          <a:bodyPr wrap="none" lIns="94354" tIns="47178" rIns="94354" bIns="47178" anchor="ctr"/>
          <a:lstStyle/>
          <a:p>
            <a:pPr algn="ctr" eaLnBrk="0" hangingPunct="0"/>
            <a:r>
              <a:rPr lang="en-US" sz="1000" b="1" u="sng">
                <a:latin typeface="Times" pitchFamily="18" charset="0"/>
              </a:rPr>
              <a:t>Experiment</a:t>
            </a:r>
            <a:endParaRPr lang="en-US" sz="1000">
              <a:latin typeface="Times" pitchFamily="18" charset="0"/>
            </a:endParaRPr>
          </a:p>
          <a:p>
            <a:pPr algn="ctr" eaLnBrk="0" hangingPunct="0"/>
            <a:r>
              <a:rPr lang="en-US" sz="1000">
                <a:latin typeface="Times" pitchFamily="18" charset="0"/>
              </a:rPr>
              <a:t>Uniaxial/torsion</a:t>
            </a:r>
          </a:p>
          <a:p>
            <a:pPr algn="ctr" eaLnBrk="0" hangingPunct="0"/>
            <a:r>
              <a:rPr lang="en-US" sz="1000">
                <a:latin typeface="Times" pitchFamily="18" charset="0"/>
              </a:rPr>
              <a:t>Notch Tensile</a:t>
            </a:r>
          </a:p>
          <a:p>
            <a:pPr algn="ctr" eaLnBrk="0" hangingPunct="0"/>
            <a:r>
              <a:rPr lang="en-US" sz="1000">
                <a:latin typeface="Times" pitchFamily="18" charset="0"/>
              </a:rPr>
              <a:t>Fatigue Crack Growth</a:t>
            </a:r>
          </a:p>
          <a:p>
            <a:pPr algn="ctr" eaLnBrk="0" hangingPunct="0"/>
            <a:r>
              <a:rPr lang="en-US" sz="1000">
                <a:latin typeface="Times" pitchFamily="18" charset="0"/>
              </a:rPr>
              <a:t>Cyclic Plasticity</a:t>
            </a:r>
          </a:p>
        </p:txBody>
      </p:sp>
      <p:sp>
        <p:nvSpPr>
          <p:cNvPr id="12298" name="AutoShape 10"/>
          <p:cNvSpPr>
            <a:spLocks noChangeArrowheads="1"/>
          </p:cNvSpPr>
          <p:nvPr/>
        </p:nvSpPr>
        <p:spPr bwMode="auto">
          <a:xfrm>
            <a:off x="2457450" y="3536950"/>
            <a:ext cx="1246188" cy="647700"/>
          </a:xfrm>
          <a:prstGeom prst="roundRect">
            <a:avLst>
              <a:gd name="adj" fmla="val 16667"/>
            </a:avLst>
          </a:prstGeom>
          <a:solidFill>
            <a:srgbClr val="FFCCFF"/>
          </a:solidFill>
          <a:ln w="9525">
            <a:solidFill>
              <a:schemeClr val="tx1"/>
            </a:solidFill>
            <a:round/>
            <a:headEnd/>
            <a:tailEnd/>
          </a:ln>
          <a:effectLst/>
        </p:spPr>
        <p:txBody>
          <a:bodyPr wrap="none" lIns="94354" tIns="47178" rIns="94354" bIns="47178" anchor="ctr"/>
          <a:lstStyle/>
          <a:p>
            <a:pPr algn="ctr" eaLnBrk="0" hangingPunct="0"/>
            <a:r>
              <a:rPr lang="en-US" sz="1000" b="1" u="sng">
                <a:latin typeface="Times" pitchFamily="18" charset="0"/>
              </a:rPr>
              <a:t>FEM Analysis</a:t>
            </a:r>
            <a:endParaRPr lang="en-US" sz="1000">
              <a:latin typeface="Times" pitchFamily="18" charset="0"/>
            </a:endParaRPr>
          </a:p>
          <a:p>
            <a:pPr algn="ctr" eaLnBrk="0" hangingPunct="0"/>
            <a:r>
              <a:rPr lang="en-US" sz="1000">
                <a:latin typeface="Times" pitchFamily="18" charset="0"/>
              </a:rPr>
              <a:t>Torsion/Comp</a:t>
            </a:r>
          </a:p>
          <a:p>
            <a:pPr algn="ctr" eaLnBrk="0" hangingPunct="0"/>
            <a:r>
              <a:rPr lang="en-US" sz="1000">
                <a:latin typeface="Times" pitchFamily="18" charset="0"/>
              </a:rPr>
              <a:t>Tension</a:t>
            </a:r>
          </a:p>
          <a:p>
            <a:pPr algn="ctr" eaLnBrk="0" hangingPunct="0"/>
            <a:r>
              <a:rPr lang="en-US" sz="1000">
                <a:latin typeface="Times" pitchFamily="18" charset="0"/>
              </a:rPr>
              <a:t>Monotonic/Cyclic</a:t>
            </a:r>
          </a:p>
        </p:txBody>
      </p:sp>
      <p:sp>
        <p:nvSpPr>
          <p:cNvPr id="12299" name="Oval 11"/>
          <p:cNvSpPr>
            <a:spLocks noChangeArrowheads="1"/>
          </p:cNvSpPr>
          <p:nvPr/>
        </p:nvSpPr>
        <p:spPr bwMode="auto">
          <a:xfrm>
            <a:off x="2390775" y="2828925"/>
            <a:ext cx="1379538" cy="531813"/>
          </a:xfrm>
          <a:prstGeom prst="ellipse">
            <a:avLst/>
          </a:prstGeom>
          <a:solidFill>
            <a:srgbClr val="CCFFCC"/>
          </a:solidFill>
          <a:ln w="9525">
            <a:solidFill>
              <a:schemeClr val="tx1"/>
            </a:solidFill>
            <a:round/>
            <a:headEnd/>
            <a:tailEnd/>
          </a:ln>
          <a:effectLst/>
        </p:spPr>
        <p:txBody>
          <a:bodyPr wrap="none" lIns="94354" tIns="47178" rIns="94354" bIns="47178" anchor="ctr"/>
          <a:lstStyle/>
          <a:p>
            <a:pPr algn="ctr" eaLnBrk="0" hangingPunct="0"/>
            <a:r>
              <a:rPr lang="en-US" sz="1000" b="1" u="sng">
                <a:latin typeface="Times" pitchFamily="18" charset="0"/>
              </a:rPr>
              <a:t>Continuum Model</a:t>
            </a:r>
            <a:endParaRPr lang="en-US" sz="1000">
              <a:latin typeface="Times" pitchFamily="18" charset="0"/>
            </a:endParaRPr>
          </a:p>
          <a:p>
            <a:pPr algn="ctr" eaLnBrk="0" hangingPunct="0"/>
            <a:r>
              <a:rPr lang="en-US" sz="1000">
                <a:latin typeface="Times" pitchFamily="18" charset="0"/>
              </a:rPr>
              <a:t>Cyclic Plasticity</a:t>
            </a:r>
          </a:p>
          <a:p>
            <a:pPr algn="ctr" eaLnBrk="0" hangingPunct="0"/>
            <a:r>
              <a:rPr lang="en-US" sz="1000">
                <a:latin typeface="Times" pitchFamily="18" charset="0"/>
              </a:rPr>
              <a:t>Damage</a:t>
            </a:r>
          </a:p>
        </p:txBody>
      </p:sp>
      <p:sp>
        <p:nvSpPr>
          <p:cNvPr id="12300" name="Line 12"/>
          <p:cNvSpPr>
            <a:spLocks noChangeShapeType="1"/>
          </p:cNvSpPr>
          <p:nvPr/>
        </p:nvSpPr>
        <p:spPr bwMode="auto">
          <a:xfrm flipH="1" flipV="1">
            <a:off x="1801813" y="3949700"/>
            <a:ext cx="588962" cy="115888"/>
          </a:xfrm>
          <a:prstGeom prst="line">
            <a:avLst/>
          </a:prstGeom>
          <a:noFill/>
          <a:ln w="9525">
            <a:solidFill>
              <a:schemeClr val="tx1"/>
            </a:solidFill>
            <a:round/>
            <a:headEnd/>
            <a:tailEnd type="triangle" w="med" len="med"/>
          </a:ln>
          <a:effectLst/>
        </p:spPr>
        <p:txBody>
          <a:bodyPr wrap="none" lIns="94354" tIns="47178" rIns="94354" bIns="47178" anchor="ctr"/>
          <a:lstStyle/>
          <a:p>
            <a:endParaRPr lang="en-US"/>
          </a:p>
        </p:txBody>
      </p:sp>
      <p:sp>
        <p:nvSpPr>
          <p:cNvPr id="12301" name="Line 13"/>
          <p:cNvSpPr>
            <a:spLocks noChangeShapeType="1"/>
          </p:cNvSpPr>
          <p:nvPr/>
        </p:nvSpPr>
        <p:spPr bwMode="auto">
          <a:xfrm flipV="1">
            <a:off x="1670050" y="2947988"/>
            <a:ext cx="720725" cy="58737"/>
          </a:xfrm>
          <a:prstGeom prst="line">
            <a:avLst/>
          </a:prstGeom>
          <a:noFill/>
          <a:ln w="9525">
            <a:solidFill>
              <a:schemeClr val="tx1"/>
            </a:solidFill>
            <a:round/>
            <a:headEnd/>
            <a:tailEnd type="triangle" w="med" len="med"/>
          </a:ln>
          <a:effectLst/>
        </p:spPr>
        <p:txBody>
          <a:bodyPr wrap="none" lIns="94354" tIns="47178" rIns="94354" bIns="47178" anchor="ctr"/>
          <a:lstStyle/>
          <a:p>
            <a:endParaRPr lang="en-US"/>
          </a:p>
        </p:txBody>
      </p:sp>
      <p:sp>
        <p:nvSpPr>
          <p:cNvPr id="12302" name="Rectangle 14"/>
          <p:cNvSpPr>
            <a:spLocks noChangeArrowheads="1"/>
          </p:cNvSpPr>
          <p:nvPr/>
        </p:nvSpPr>
        <p:spPr bwMode="auto">
          <a:xfrm>
            <a:off x="3835400" y="1360488"/>
            <a:ext cx="2228850" cy="1000125"/>
          </a:xfrm>
          <a:prstGeom prst="rect">
            <a:avLst/>
          </a:prstGeom>
          <a:solidFill>
            <a:srgbClr val="9966FF"/>
          </a:solidFill>
          <a:ln w="76200">
            <a:solidFill>
              <a:schemeClr val="tx1"/>
            </a:solidFill>
            <a:miter lim="800000"/>
            <a:headEnd/>
            <a:tailEnd/>
          </a:ln>
          <a:effectLst/>
        </p:spPr>
        <p:txBody>
          <a:bodyPr wrap="none" lIns="94354" tIns="47178" rIns="94354" bIns="47178" anchor="ctr"/>
          <a:lstStyle/>
          <a:p>
            <a:pPr eaLnBrk="0" hangingPunct="0"/>
            <a:endParaRPr lang="en-US" sz="1000">
              <a:latin typeface="Times" pitchFamily="18" charset="0"/>
            </a:endParaRPr>
          </a:p>
        </p:txBody>
      </p:sp>
      <p:sp>
        <p:nvSpPr>
          <p:cNvPr id="12303" name="Text Box 15"/>
          <p:cNvSpPr txBox="1">
            <a:spLocks noChangeArrowheads="1"/>
          </p:cNvSpPr>
          <p:nvPr/>
        </p:nvSpPr>
        <p:spPr bwMode="auto">
          <a:xfrm>
            <a:off x="4075113" y="1401763"/>
            <a:ext cx="1803400" cy="692150"/>
          </a:xfrm>
          <a:prstGeom prst="rect">
            <a:avLst/>
          </a:prstGeom>
          <a:noFill/>
          <a:ln w="9525">
            <a:noFill/>
            <a:miter lim="800000"/>
            <a:headEnd/>
            <a:tailEnd/>
          </a:ln>
          <a:effectLst/>
        </p:spPr>
        <p:txBody>
          <a:bodyPr wrap="none" lIns="94354" tIns="47178" rIns="94354" bIns="47178" anchor="ctr"/>
          <a:lstStyle/>
          <a:p>
            <a:pPr algn="ctr" eaLnBrk="0" hangingPunct="0"/>
            <a:r>
              <a:rPr lang="en-US" sz="1600" b="1" u="sng">
                <a:effectLst>
                  <a:outerShdw blurRad="38100" dist="38100" dir="2700000" algn="tl">
                    <a:srgbClr val="C0C0C0"/>
                  </a:outerShdw>
                </a:effectLst>
                <a:latin typeface="Times" pitchFamily="18" charset="0"/>
              </a:rPr>
              <a:t>Structural Scale</a:t>
            </a:r>
            <a:endParaRPr lang="en-US" sz="1000">
              <a:latin typeface="Times" pitchFamily="18" charset="0"/>
            </a:endParaRPr>
          </a:p>
          <a:p>
            <a:pPr algn="ctr" eaLnBrk="0" hangingPunct="0"/>
            <a:endParaRPr lang="en-US" sz="1000">
              <a:latin typeface="Times" pitchFamily="18" charset="0"/>
            </a:endParaRPr>
          </a:p>
        </p:txBody>
      </p:sp>
      <p:sp>
        <p:nvSpPr>
          <p:cNvPr id="12304" name="Rectangle 16"/>
          <p:cNvSpPr>
            <a:spLocks noChangeArrowheads="1"/>
          </p:cNvSpPr>
          <p:nvPr/>
        </p:nvSpPr>
        <p:spPr bwMode="auto">
          <a:xfrm>
            <a:off x="5638800" y="2579688"/>
            <a:ext cx="2819400" cy="1524000"/>
          </a:xfrm>
          <a:prstGeom prst="rect">
            <a:avLst/>
          </a:prstGeom>
          <a:solidFill>
            <a:srgbClr val="66CCFF"/>
          </a:solidFill>
          <a:ln w="76200">
            <a:solidFill>
              <a:schemeClr val="tx1"/>
            </a:solidFill>
            <a:miter lim="800000"/>
            <a:headEnd/>
            <a:tailEnd/>
          </a:ln>
          <a:effectLst/>
        </p:spPr>
        <p:txBody>
          <a:bodyPr wrap="none" lIns="94354" tIns="47178" rIns="94354" bIns="47178" anchor="ctr"/>
          <a:lstStyle/>
          <a:p>
            <a:endParaRPr lang="en-US"/>
          </a:p>
        </p:txBody>
      </p:sp>
      <p:sp>
        <p:nvSpPr>
          <p:cNvPr id="12305" name="AutoShape 17"/>
          <p:cNvSpPr>
            <a:spLocks noChangeArrowheads="1"/>
          </p:cNvSpPr>
          <p:nvPr/>
        </p:nvSpPr>
        <p:spPr bwMode="auto">
          <a:xfrm>
            <a:off x="3965575" y="1949450"/>
            <a:ext cx="917575" cy="352425"/>
          </a:xfrm>
          <a:prstGeom prst="pentagon">
            <a:avLst/>
          </a:prstGeom>
          <a:solidFill>
            <a:srgbClr val="CCCCFF"/>
          </a:solidFill>
          <a:ln w="9525">
            <a:solidFill>
              <a:schemeClr val="tx1"/>
            </a:solidFill>
            <a:miter lim="800000"/>
            <a:headEnd/>
            <a:tailEnd/>
          </a:ln>
          <a:effectLst/>
        </p:spPr>
        <p:txBody>
          <a:bodyPr wrap="none" lIns="94354" tIns="47178" rIns="94354" bIns="47178" anchor="ctr"/>
          <a:lstStyle/>
          <a:p>
            <a:pPr algn="ctr" eaLnBrk="0" hangingPunct="0"/>
            <a:r>
              <a:rPr lang="en-US" sz="1000" b="1" u="sng">
                <a:latin typeface="Times" pitchFamily="18" charset="0"/>
              </a:rPr>
              <a:t>Experiments</a:t>
            </a:r>
            <a:endParaRPr lang="en-US" sz="1000" u="sng">
              <a:latin typeface="Times" pitchFamily="18" charset="0"/>
            </a:endParaRPr>
          </a:p>
        </p:txBody>
      </p:sp>
      <p:sp>
        <p:nvSpPr>
          <p:cNvPr id="12306" name="AutoShape 18"/>
          <p:cNvSpPr>
            <a:spLocks noChangeArrowheads="1"/>
          </p:cNvSpPr>
          <p:nvPr/>
        </p:nvSpPr>
        <p:spPr bwMode="auto">
          <a:xfrm>
            <a:off x="5343525" y="2008188"/>
            <a:ext cx="655638" cy="293687"/>
          </a:xfrm>
          <a:prstGeom prst="roundRect">
            <a:avLst>
              <a:gd name="adj" fmla="val 16667"/>
            </a:avLst>
          </a:prstGeom>
          <a:solidFill>
            <a:srgbClr val="FFCCFF"/>
          </a:solidFill>
          <a:ln w="9525">
            <a:solidFill>
              <a:schemeClr val="tx1"/>
            </a:solidFill>
            <a:round/>
            <a:headEnd/>
            <a:tailEnd/>
          </a:ln>
          <a:effectLst/>
        </p:spPr>
        <p:txBody>
          <a:bodyPr wrap="none" lIns="94354" tIns="47178" rIns="94354" bIns="47178" anchor="ctr"/>
          <a:lstStyle/>
          <a:p>
            <a:pPr algn="ctr" eaLnBrk="0" hangingPunct="0"/>
            <a:r>
              <a:rPr lang="en-US" sz="1000" b="1" u="sng">
                <a:latin typeface="Times" pitchFamily="18" charset="0"/>
              </a:rPr>
              <a:t>FEM</a:t>
            </a:r>
            <a:endParaRPr lang="en-US" sz="1000">
              <a:latin typeface="Times" pitchFamily="18" charset="0"/>
            </a:endParaRPr>
          </a:p>
        </p:txBody>
      </p:sp>
      <p:sp>
        <p:nvSpPr>
          <p:cNvPr id="12307" name="Line 19"/>
          <p:cNvSpPr>
            <a:spLocks noChangeShapeType="1"/>
          </p:cNvSpPr>
          <p:nvPr/>
        </p:nvSpPr>
        <p:spPr bwMode="auto">
          <a:xfrm>
            <a:off x="4687888" y="2008188"/>
            <a:ext cx="590550" cy="58737"/>
          </a:xfrm>
          <a:prstGeom prst="line">
            <a:avLst/>
          </a:prstGeom>
          <a:noFill/>
          <a:ln w="9525">
            <a:solidFill>
              <a:schemeClr val="tx1"/>
            </a:solidFill>
            <a:round/>
            <a:headEnd/>
            <a:tailEnd type="triangle" w="med" len="med"/>
          </a:ln>
          <a:effectLst/>
        </p:spPr>
        <p:txBody>
          <a:bodyPr wrap="none" lIns="94354" tIns="47178" rIns="94354" bIns="47178" anchor="ctr"/>
          <a:lstStyle/>
          <a:p>
            <a:endParaRPr lang="en-US"/>
          </a:p>
        </p:txBody>
      </p:sp>
      <p:sp>
        <p:nvSpPr>
          <p:cNvPr id="12308" name="Line 20"/>
          <p:cNvSpPr>
            <a:spLocks noChangeShapeType="1"/>
          </p:cNvSpPr>
          <p:nvPr/>
        </p:nvSpPr>
        <p:spPr bwMode="auto">
          <a:xfrm flipH="1">
            <a:off x="4819650" y="2185988"/>
            <a:ext cx="458788" cy="57150"/>
          </a:xfrm>
          <a:prstGeom prst="line">
            <a:avLst/>
          </a:prstGeom>
          <a:noFill/>
          <a:ln w="9525">
            <a:solidFill>
              <a:schemeClr val="tx1"/>
            </a:solidFill>
            <a:round/>
            <a:headEnd/>
            <a:tailEnd type="triangle" w="med" len="med"/>
          </a:ln>
          <a:effectLst/>
        </p:spPr>
        <p:txBody>
          <a:bodyPr wrap="none" lIns="94354" tIns="47178" rIns="94354" bIns="47178" anchor="ctr"/>
          <a:lstStyle/>
          <a:p>
            <a:endParaRPr lang="en-US"/>
          </a:p>
        </p:txBody>
      </p:sp>
      <p:sp>
        <p:nvSpPr>
          <p:cNvPr id="12309" name="Oval 21"/>
          <p:cNvSpPr>
            <a:spLocks noChangeArrowheads="1"/>
          </p:cNvSpPr>
          <p:nvPr/>
        </p:nvSpPr>
        <p:spPr bwMode="auto">
          <a:xfrm>
            <a:off x="5803900" y="2984500"/>
            <a:ext cx="1047750" cy="530225"/>
          </a:xfrm>
          <a:prstGeom prst="ellipse">
            <a:avLst/>
          </a:prstGeom>
          <a:solidFill>
            <a:srgbClr val="CCFFCC"/>
          </a:solidFill>
          <a:ln w="9525">
            <a:solidFill>
              <a:schemeClr val="tx1"/>
            </a:solidFill>
            <a:round/>
            <a:headEnd/>
            <a:tailEnd/>
          </a:ln>
          <a:effectLst/>
        </p:spPr>
        <p:txBody>
          <a:bodyPr wrap="none" lIns="94354" tIns="47178" rIns="94354" bIns="47178" anchor="ctr"/>
          <a:lstStyle/>
          <a:p>
            <a:pPr algn="ctr" eaLnBrk="0" hangingPunct="0"/>
            <a:r>
              <a:rPr lang="en-US" sz="1000" b="1" u="sng">
                <a:latin typeface="Times" pitchFamily="18" charset="0"/>
              </a:rPr>
              <a:t>Model</a:t>
            </a:r>
            <a:endParaRPr lang="en-US" sz="1000">
              <a:latin typeface="Times" pitchFamily="18" charset="0"/>
            </a:endParaRPr>
          </a:p>
          <a:p>
            <a:pPr algn="ctr" eaLnBrk="0" hangingPunct="0"/>
            <a:r>
              <a:rPr lang="en-US" sz="1000">
                <a:latin typeface="Times" pitchFamily="18" charset="0"/>
              </a:rPr>
              <a:t>Cohesive Energy</a:t>
            </a:r>
          </a:p>
          <a:p>
            <a:pPr algn="ctr" eaLnBrk="0" hangingPunct="0"/>
            <a:r>
              <a:rPr lang="en-US" sz="1000">
                <a:latin typeface="Times" pitchFamily="18" charset="0"/>
              </a:rPr>
              <a:t>Critical Stress</a:t>
            </a:r>
          </a:p>
        </p:txBody>
      </p:sp>
      <p:sp>
        <p:nvSpPr>
          <p:cNvPr id="12310" name="AutoShape 22"/>
          <p:cNvSpPr>
            <a:spLocks noChangeArrowheads="1"/>
          </p:cNvSpPr>
          <p:nvPr/>
        </p:nvSpPr>
        <p:spPr bwMode="auto">
          <a:xfrm>
            <a:off x="7048500" y="3043238"/>
            <a:ext cx="984250" cy="471487"/>
          </a:xfrm>
          <a:prstGeom prst="roundRect">
            <a:avLst>
              <a:gd name="adj" fmla="val 16667"/>
            </a:avLst>
          </a:prstGeom>
          <a:solidFill>
            <a:srgbClr val="FFCCFF"/>
          </a:solidFill>
          <a:ln w="9525">
            <a:solidFill>
              <a:schemeClr val="tx1"/>
            </a:solidFill>
            <a:round/>
            <a:headEnd/>
            <a:tailEnd/>
          </a:ln>
          <a:effectLst/>
        </p:spPr>
        <p:txBody>
          <a:bodyPr wrap="none" lIns="94354" tIns="47178" rIns="94354" bIns="47178" anchor="ctr"/>
          <a:lstStyle/>
          <a:p>
            <a:pPr algn="ctr" eaLnBrk="0" hangingPunct="0"/>
            <a:r>
              <a:rPr lang="en-US" sz="1000" b="1" u="sng">
                <a:latin typeface="Times" pitchFamily="18" charset="0"/>
              </a:rPr>
              <a:t>Analysis</a:t>
            </a:r>
            <a:endParaRPr lang="en-US" sz="1000">
              <a:latin typeface="Times" pitchFamily="18" charset="0"/>
            </a:endParaRPr>
          </a:p>
          <a:p>
            <a:pPr algn="ctr" eaLnBrk="0" hangingPunct="0"/>
            <a:r>
              <a:rPr lang="en-US" sz="1000">
                <a:latin typeface="Times" pitchFamily="18" charset="0"/>
              </a:rPr>
              <a:t>Fracture</a:t>
            </a:r>
          </a:p>
          <a:p>
            <a:pPr algn="ctr" eaLnBrk="0" hangingPunct="0"/>
            <a:r>
              <a:rPr lang="en-US" sz="1000">
                <a:latin typeface="Times" pitchFamily="18" charset="0"/>
              </a:rPr>
              <a:t>Interface Debonding</a:t>
            </a:r>
          </a:p>
        </p:txBody>
      </p:sp>
      <p:sp>
        <p:nvSpPr>
          <p:cNvPr id="12311" name="Text Box 23"/>
          <p:cNvSpPr txBox="1">
            <a:spLocks noChangeArrowheads="1"/>
          </p:cNvSpPr>
          <p:nvPr/>
        </p:nvSpPr>
        <p:spPr bwMode="auto">
          <a:xfrm>
            <a:off x="6526213" y="2652713"/>
            <a:ext cx="1058862" cy="293687"/>
          </a:xfrm>
          <a:prstGeom prst="rect">
            <a:avLst/>
          </a:prstGeom>
          <a:noFill/>
          <a:ln w="9525">
            <a:noFill/>
            <a:miter lim="800000"/>
            <a:headEnd/>
            <a:tailEnd/>
          </a:ln>
          <a:effectLst/>
        </p:spPr>
        <p:txBody>
          <a:bodyPr wrap="none" lIns="94354" tIns="47178" rIns="94354" bIns="47178" anchor="ctr"/>
          <a:lstStyle/>
          <a:p>
            <a:pPr eaLnBrk="0" hangingPunct="0"/>
            <a:r>
              <a:rPr lang="en-US" sz="1600" b="1" u="sng">
                <a:effectLst>
                  <a:outerShdw blurRad="38100" dist="38100" dir="2700000" algn="tl">
                    <a:srgbClr val="C0C0C0"/>
                  </a:outerShdw>
                </a:effectLst>
                <a:latin typeface="Times" pitchFamily="18" charset="0"/>
              </a:rPr>
              <a:t>Nanoscale</a:t>
            </a:r>
            <a:endParaRPr lang="en-US" sz="1200">
              <a:latin typeface="Times" pitchFamily="18" charset="0"/>
            </a:endParaRPr>
          </a:p>
        </p:txBody>
      </p:sp>
      <p:sp>
        <p:nvSpPr>
          <p:cNvPr id="12312" name="Rectangle 24"/>
          <p:cNvSpPr>
            <a:spLocks noChangeArrowheads="1"/>
          </p:cNvSpPr>
          <p:nvPr/>
        </p:nvSpPr>
        <p:spPr bwMode="auto">
          <a:xfrm>
            <a:off x="4949825" y="4243388"/>
            <a:ext cx="3082925" cy="1473200"/>
          </a:xfrm>
          <a:prstGeom prst="rect">
            <a:avLst/>
          </a:prstGeom>
          <a:solidFill>
            <a:srgbClr val="FF66FF"/>
          </a:solidFill>
          <a:ln w="76200">
            <a:solidFill>
              <a:schemeClr val="tx1"/>
            </a:solidFill>
            <a:miter lim="800000"/>
            <a:headEnd/>
            <a:tailEnd/>
          </a:ln>
          <a:effectLst/>
        </p:spPr>
        <p:txBody>
          <a:bodyPr wrap="none" lIns="94354" tIns="47178" rIns="94354" bIns="47178" anchor="ctr"/>
          <a:lstStyle/>
          <a:p>
            <a:endParaRPr lang="en-US"/>
          </a:p>
        </p:txBody>
      </p:sp>
      <p:sp>
        <p:nvSpPr>
          <p:cNvPr id="12313" name="AutoShape 25"/>
          <p:cNvSpPr>
            <a:spLocks noChangeArrowheads="1"/>
          </p:cNvSpPr>
          <p:nvPr/>
        </p:nvSpPr>
        <p:spPr bwMode="auto">
          <a:xfrm>
            <a:off x="5080000" y="4656138"/>
            <a:ext cx="1379538" cy="530225"/>
          </a:xfrm>
          <a:prstGeom prst="pentagon">
            <a:avLst/>
          </a:prstGeom>
          <a:solidFill>
            <a:srgbClr val="CCCCFF"/>
          </a:solidFill>
          <a:ln w="9525">
            <a:solidFill>
              <a:schemeClr val="tx1"/>
            </a:solidFill>
            <a:miter lim="800000"/>
            <a:headEnd/>
            <a:tailEnd/>
          </a:ln>
          <a:effectLst/>
        </p:spPr>
        <p:txBody>
          <a:bodyPr wrap="none" lIns="94354" tIns="47178" rIns="94354" bIns="47178" anchor="ctr"/>
          <a:lstStyle/>
          <a:p>
            <a:pPr algn="ctr" eaLnBrk="0" hangingPunct="0"/>
            <a:r>
              <a:rPr lang="en-US" sz="1000" b="1" u="sng">
                <a:latin typeface="Times" pitchFamily="18" charset="0"/>
              </a:rPr>
              <a:t>Experiment</a:t>
            </a:r>
            <a:endParaRPr lang="en-US" sz="1000">
              <a:latin typeface="Times" pitchFamily="18" charset="0"/>
            </a:endParaRPr>
          </a:p>
          <a:p>
            <a:pPr algn="ctr" eaLnBrk="0" hangingPunct="0"/>
            <a:r>
              <a:rPr lang="en-US" sz="1000">
                <a:latin typeface="Times" pitchFamily="18" charset="0"/>
              </a:rPr>
              <a:t>SEM</a:t>
            </a:r>
          </a:p>
          <a:p>
            <a:pPr algn="ctr" eaLnBrk="0" hangingPunct="0"/>
            <a:r>
              <a:rPr lang="en-US" sz="1000">
                <a:latin typeface="Times" pitchFamily="18" charset="0"/>
              </a:rPr>
              <a:t>Optical methods</a:t>
            </a:r>
          </a:p>
        </p:txBody>
      </p:sp>
      <p:sp>
        <p:nvSpPr>
          <p:cNvPr id="12314" name="Oval 26"/>
          <p:cNvSpPr>
            <a:spLocks noChangeArrowheads="1"/>
          </p:cNvSpPr>
          <p:nvPr/>
        </p:nvSpPr>
        <p:spPr bwMode="auto">
          <a:xfrm>
            <a:off x="6721475" y="4360863"/>
            <a:ext cx="1179513" cy="530225"/>
          </a:xfrm>
          <a:prstGeom prst="ellipse">
            <a:avLst/>
          </a:prstGeom>
          <a:solidFill>
            <a:srgbClr val="CCFFCC"/>
          </a:solidFill>
          <a:ln w="9525">
            <a:solidFill>
              <a:schemeClr val="tx1"/>
            </a:solidFill>
            <a:round/>
            <a:headEnd/>
            <a:tailEnd/>
          </a:ln>
          <a:effectLst/>
        </p:spPr>
        <p:txBody>
          <a:bodyPr wrap="none" lIns="94354" tIns="47178" rIns="94354" bIns="47178" anchor="ctr"/>
          <a:lstStyle/>
          <a:p>
            <a:pPr algn="ctr" eaLnBrk="0" hangingPunct="0"/>
            <a:r>
              <a:rPr lang="en-US" sz="1000" b="1" u="sng">
                <a:latin typeface="Times" pitchFamily="18" charset="0"/>
              </a:rPr>
              <a:t>ISV Model</a:t>
            </a:r>
            <a:endParaRPr lang="en-US" sz="1000">
              <a:latin typeface="Times" pitchFamily="18" charset="0"/>
            </a:endParaRPr>
          </a:p>
          <a:p>
            <a:pPr algn="ctr" eaLnBrk="0" hangingPunct="0"/>
            <a:r>
              <a:rPr lang="en-US" sz="1000">
                <a:latin typeface="Times" pitchFamily="18" charset="0"/>
              </a:rPr>
              <a:t>Void Nucleation</a:t>
            </a:r>
          </a:p>
        </p:txBody>
      </p:sp>
      <p:sp>
        <p:nvSpPr>
          <p:cNvPr id="12315" name="AutoShape 27"/>
          <p:cNvSpPr>
            <a:spLocks noChangeArrowheads="1"/>
          </p:cNvSpPr>
          <p:nvPr/>
        </p:nvSpPr>
        <p:spPr bwMode="auto">
          <a:xfrm>
            <a:off x="6721475" y="5127625"/>
            <a:ext cx="1179513" cy="528638"/>
          </a:xfrm>
          <a:prstGeom prst="roundRect">
            <a:avLst>
              <a:gd name="adj" fmla="val 16667"/>
            </a:avLst>
          </a:prstGeom>
          <a:solidFill>
            <a:srgbClr val="FFCCFF"/>
          </a:solidFill>
          <a:ln w="9525">
            <a:solidFill>
              <a:schemeClr val="tx1"/>
            </a:solidFill>
            <a:round/>
            <a:headEnd/>
            <a:tailEnd/>
          </a:ln>
          <a:effectLst/>
        </p:spPr>
        <p:txBody>
          <a:bodyPr wrap="none" lIns="94354" tIns="47178" rIns="94354" bIns="47178" anchor="ctr"/>
          <a:lstStyle/>
          <a:p>
            <a:pPr algn="ctr" eaLnBrk="0" hangingPunct="0"/>
            <a:r>
              <a:rPr lang="en-US" sz="1000" b="1" u="sng">
                <a:latin typeface="Times" pitchFamily="18" charset="0"/>
              </a:rPr>
              <a:t>FEM Analysis</a:t>
            </a:r>
            <a:endParaRPr lang="en-US" sz="1000">
              <a:latin typeface="Times" pitchFamily="18" charset="0"/>
            </a:endParaRPr>
          </a:p>
          <a:p>
            <a:pPr algn="ctr" eaLnBrk="0" hangingPunct="0"/>
            <a:r>
              <a:rPr lang="en-US" sz="1000">
                <a:latin typeface="Times" pitchFamily="18" charset="0"/>
              </a:rPr>
              <a:t>Idealized Geometry</a:t>
            </a:r>
          </a:p>
          <a:p>
            <a:pPr algn="ctr" eaLnBrk="0" hangingPunct="0"/>
            <a:r>
              <a:rPr lang="en-US" sz="1000">
                <a:latin typeface="Times" pitchFamily="18" charset="0"/>
              </a:rPr>
              <a:t>Realistic Geometry</a:t>
            </a:r>
          </a:p>
        </p:txBody>
      </p:sp>
      <p:sp>
        <p:nvSpPr>
          <p:cNvPr id="12316" name="Line 28"/>
          <p:cNvSpPr>
            <a:spLocks noChangeShapeType="1"/>
          </p:cNvSpPr>
          <p:nvPr/>
        </p:nvSpPr>
        <p:spPr bwMode="auto">
          <a:xfrm flipV="1">
            <a:off x="5934075" y="4597400"/>
            <a:ext cx="722313" cy="58738"/>
          </a:xfrm>
          <a:prstGeom prst="line">
            <a:avLst/>
          </a:prstGeom>
          <a:noFill/>
          <a:ln w="9525">
            <a:solidFill>
              <a:schemeClr val="tx1"/>
            </a:solidFill>
            <a:round/>
            <a:headEnd/>
            <a:tailEnd type="triangle" w="med" len="med"/>
          </a:ln>
          <a:effectLst/>
        </p:spPr>
        <p:txBody>
          <a:bodyPr wrap="none" lIns="94354" tIns="47178" rIns="94354" bIns="47178" anchor="ctr"/>
          <a:lstStyle/>
          <a:p>
            <a:endParaRPr lang="en-US"/>
          </a:p>
        </p:txBody>
      </p:sp>
      <p:sp>
        <p:nvSpPr>
          <p:cNvPr id="12317" name="Line 29"/>
          <p:cNvSpPr>
            <a:spLocks noChangeShapeType="1"/>
          </p:cNvSpPr>
          <p:nvPr/>
        </p:nvSpPr>
        <p:spPr bwMode="auto">
          <a:xfrm flipH="1" flipV="1">
            <a:off x="5737225" y="5245100"/>
            <a:ext cx="919163" cy="234950"/>
          </a:xfrm>
          <a:prstGeom prst="line">
            <a:avLst/>
          </a:prstGeom>
          <a:noFill/>
          <a:ln w="9525">
            <a:solidFill>
              <a:schemeClr val="tx1"/>
            </a:solidFill>
            <a:round/>
            <a:headEnd/>
            <a:tailEnd type="triangle" w="med" len="med"/>
          </a:ln>
          <a:effectLst/>
        </p:spPr>
        <p:txBody>
          <a:bodyPr wrap="none" lIns="94354" tIns="47178" rIns="94354" bIns="47178" anchor="ctr"/>
          <a:lstStyle/>
          <a:p>
            <a:endParaRPr lang="en-US"/>
          </a:p>
        </p:txBody>
      </p:sp>
      <p:sp>
        <p:nvSpPr>
          <p:cNvPr id="12318" name="Text Box 30"/>
          <p:cNvSpPr txBox="1">
            <a:spLocks noChangeArrowheads="1"/>
          </p:cNvSpPr>
          <p:nvPr/>
        </p:nvSpPr>
        <p:spPr bwMode="auto">
          <a:xfrm>
            <a:off x="5080000" y="4243388"/>
            <a:ext cx="1560513" cy="293687"/>
          </a:xfrm>
          <a:prstGeom prst="rect">
            <a:avLst/>
          </a:prstGeom>
          <a:noFill/>
          <a:ln w="9525">
            <a:noFill/>
            <a:miter lim="800000"/>
            <a:headEnd/>
            <a:tailEnd/>
          </a:ln>
          <a:effectLst/>
        </p:spPr>
        <p:txBody>
          <a:bodyPr wrap="none" lIns="94354" tIns="47178" rIns="94354" bIns="47178" anchor="ctr"/>
          <a:lstStyle/>
          <a:p>
            <a:pPr eaLnBrk="0" hangingPunct="0"/>
            <a:r>
              <a:rPr lang="en-US" sz="1600" b="1" u="sng">
                <a:effectLst>
                  <a:outerShdw blurRad="38100" dist="38100" dir="2700000" algn="tl">
                    <a:srgbClr val="C0C0C0"/>
                  </a:outerShdw>
                </a:effectLst>
                <a:latin typeface="Times" pitchFamily="18" charset="0"/>
              </a:rPr>
              <a:t>Microscale</a:t>
            </a:r>
            <a:endParaRPr lang="en-US" sz="1000">
              <a:latin typeface="Times" pitchFamily="18" charset="0"/>
            </a:endParaRPr>
          </a:p>
        </p:txBody>
      </p:sp>
      <p:sp>
        <p:nvSpPr>
          <p:cNvPr id="12319" name="Text Box 31"/>
          <p:cNvSpPr txBox="1">
            <a:spLocks noChangeArrowheads="1"/>
          </p:cNvSpPr>
          <p:nvPr/>
        </p:nvSpPr>
        <p:spPr bwMode="auto">
          <a:xfrm>
            <a:off x="1538288" y="4654550"/>
            <a:ext cx="1493837" cy="293688"/>
          </a:xfrm>
          <a:prstGeom prst="rect">
            <a:avLst/>
          </a:prstGeom>
          <a:noFill/>
          <a:ln w="9525">
            <a:noFill/>
            <a:miter lim="800000"/>
            <a:headEnd/>
            <a:tailEnd/>
          </a:ln>
          <a:effectLst/>
        </p:spPr>
        <p:txBody>
          <a:bodyPr wrap="none" lIns="94354" tIns="47178" rIns="94354" bIns="47178" anchor="ctr"/>
          <a:lstStyle/>
          <a:p>
            <a:pPr eaLnBrk="0" hangingPunct="0"/>
            <a:r>
              <a:rPr lang="en-US" sz="1600" b="1" u="sng">
                <a:effectLst>
                  <a:outerShdw blurRad="38100" dist="38100" dir="2700000" algn="tl">
                    <a:srgbClr val="C0C0C0"/>
                  </a:outerShdw>
                </a:effectLst>
                <a:latin typeface="Times" pitchFamily="18" charset="0"/>
              </a:rPr>
              <a:t>Mesoscale</a:t>
            </a:r>
            <a:endParaRPr lang="en-US" sz="1400">
              <a:latin typeface="Times" pitchFamily="18" charset="0"/>
            </a:endParaRPr>
          </a:p>
        </p:txBody>
      </p:sp>
      <p:sp>
        <p:nvSpPr>
          <p:cNvPr id="12320" name="Text Box 32"/>
          <p:cNvSpPr txBox="1">
            <a:spLocks noChangeArrowheads="1"/>
          </p:cNvSpPr>
          <p:nvPr/>
        </p:nvSpPr>
        <p:spPr bwMode="auto">
          <a:xfrm>
            <a:off x="817563" y="2711450"/>
            <a:ext cx="1601787" cy="293688"/>
          </a:xfrm>
          <a:prstGeom prst="rect">
            <a:avLst/>
          </a:prstGeom>
          <a:noFill/>
          <a:ln w="9525">
            <a:noFill/>
            <a:miter lim="800000"/>
            <a:headEnd/>
            <a:tailEnd/>
          </a:ln>
          <a:effectLst/>
        </p:spPr>
        <p:txBody>
          <a:bodyPr wrap="none" lIns="94354" tIns="47178" rIns="94354" bIns="47178" anchor="ctr"/>
          <a:lstStyle/>
          <a:p>
            <a:pPr eaLnBrk="0" hangingPunct="0"/>
            <a:r>
              <a:rPr lang="en-US" sz="1600" b="1" u="sng">
                <a:effectLst>
                  <a:outerShdw blurRad="38100" dist="38100" dir="2700000" algn="tl">
                    <a:srgbClr val="C0C0C0"/>
                  </a:outerShdw>
                </a:effectLst>
                <a:latin typeface="Times" pitchFamily="18" charset="0"/>
              </a:rPr>
              <a:t>Macroscale</a:t>
            </a:r>
            <a:endParaRPr lang="en-US" sz="1400">
              <a:latin typeface="Times" pitchFamily="18" charset="0"/>
            </a:endParaRPr>
          </a:p>
        </p:txBody>
      </p:sp>
      <p:sp>
        <p:nvSpPr>
          <p:cNvPr id="12321" name="AutoShape 33"/>
          <p:cNvSpPr>
            <a:spLocks noChangeArrowheads="1"/>
          </p:cNvSpPr>
          <p:nvPr/>
        </p:nvSpPr>
        <p:spPr bwMode="auto">
          <a:xfrm>
            <a:off x="2065338" y="1474788"/>
            <a:ext cx="1379537" cy="1065212"/>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gradFill rotWithShape="0">
            <a:gsLst>
              <a:gs pos="0">
                <a:srgbClr val="9966FF"/>
              </a:gs>
              <a:gs pos="100000">
                <a:srgbClr val="00FF99"/>
              </a:gs>
            </a:gsLst>
            <a:lin ang="5400000" scaled="1"/>
          </a:gradFill>
          <a:ln w="9525">
            <a:solidFill>
              <a:schemeClr val="tx1"/>
            </a:solidFill>
            <a:miter lim="800000"/>
            <a:headEnd/>
            <a:tailEnd/>
          </a:ln>
          <a:effectLst/>
        </p:spPr>
        <p:txBody>
          <a:bodyPr wrap="none" lIns="94354" tIns="47178" rIns="94354" bIns="47178" anchor="ctr"/>
          <a:lstStyle/>
          <a:p>
            <a:endParaRPr lang="en-US"/>
          </a:p>
        </p:txBody>
      </p:sp>
      <p:sp>
        <p:nvSpPr>
          <p:cNvPr id="12322" name="AutoShape 34"/>
          <p:cNvSpPr>
            <a:spLocks noChangeArrowheads="1"/>
          </p:cNvSpPr>
          <p:nvPr/>
        </p:nvSpPr>
        <p:spPr bwMode="auto">
          <a:xfrm rot="5400000">
            <a:off x="6068220" y="1602581"/>
            <a:ext cx="1001712" cy="746125"/>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gradFill rotWithShape="0">
            <a:gsLst>
              <a:gs pos="0">
                <a:srgbClr val="9966FF"/>
              </a:gs>
              <a:gs pos="100000">
                <a:srgbClr val="66CCFF"/>
              </a:gs>
            </a:gsLst>
            <a:lin ang="5400000" scaled="1"/>
          </a:gradFill>
          <a:ln w="9525">
            <a:solidFill>
              <a:schemeClr val="tx1"/>
            </a:solidFill>
            <a:miter lim="800000"/>
            <a:headEnd/>
            <a:tailEnd/>
          </a:ln>
          <a:effectLst/>
        </p:spPr>
        <p:txBody>
          <a:bodyPr wrap="none" lIns="94354" tIns="47178" rIns="94354" bIns="47178" anchor="ctr"/>
          <a:lstStyle/>
          <a:p>
            <a:endParaRPr lang="en-US"/>
          </a:p>
        </p:txBody>
      </p:sp>
      <p:sp>
        <p:nvSpPr>
          <p:cNvPr id="12323" name="AutoShape 35"/>
          <p:cNvSpPr>
            <a:spLocks noChangeArrowheads="1"/>
          </p:cNvSpPr>
          <p:nvPr/>
        </p:nvSpPr>
        <p:spPr bwMode="auto">
          <a:xfrm rot="16200000" flipH="1">
            <a:off x="4802981" y="3212307"/>
            <a:ext cx="884237" cy="59055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gradFill rotWithShape="0">
            <a:gsLst>
              <a:gs pos="0">
                <a:srgbClr val="66CCFF"/>
              </a:gs>
              <a:gs pos="100000">
                <a:srgbClr val="FF66FF"/>
              </a:gs>
            </a:gsLst>
            <a:lin ang="5400000" scaled="1"/>
          </a:gradFill>
          <a:ln w="9525">
            <a:solidFill>
              <a:schemeClr val="tx1"/>
            </a:solidFill>
            <a:miter lim="800000"/>
            <a:headEnd/>
            <a:tailEnd/>
          </a:ln>
          <a:effectLst/>
        </p:spPr>
        <p:txBody>
          <a:bodyPr wrap="none" lIns="94354" tIns="47178" rIns="94354" bIns="47178" anchor="ctr"/>
          <a:lstStyle/>
          <a:p>
            <a:endParaRPr lang="en-US"/>
          </a:p>
        </p:txBody>
      </p:sp>
      <p:sp>
        <p:nvSpPr>
          <p:cNvPr id="12324" name="AutoShape 36"/>
          <p:cNvSpPr>
            <a:spLocks noChangeArrowheads="1"/>
          </p:cNvSpPr>
          <p:nvPr/>
        </p:nvSpPr>
        <p:spPr bwMode="auto">
          <a:xfrm flipH="1" flipV="1">
            <a:off x="4819650" y="5775325"/>
            <a:ext cx="2098675" cy="4699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gradFill rotWithShape="0">
            <a:gsLst>
              <a:gs pos="0">
                <a:srgbClr val="FF66FF"/>
              </a:gs>
              <a:gs pos="100000">
                <a:srgbClr val="FFFF00"/>
              </a:gs>
            </a:gsLst>
            <a:lin ang="5400000" scaled="1"/>
          </a:gradFill>
          <a:ln w="9525">
            <a:solidFill>
              <a:schemeClr val="tx1"/>
            </a:solidFill>
            <a:miter lim="800000"/>
            <a:headEnd/>
            <a:tailEnd/>
          </a:ln>
          <a:effectLst/>
        </p:spPr>
        <p:txBody>
          <a:bodyPr wrap="none" lIns="94354" tIns="47178" rIns="94354" bIns="47178" anchor="ctr"/>
          <a:lstStyle/>
          <a:p>
            <a:endParaRPr lang="en-US"/>
          </a:p>
        </p:txBody>
      </p:sp>
      <p:sp>
        <p:nvSpPr>
          <p:cNvPr id="12325" name="AutoShape 37"/>
          <p:cNvSpPr>
            <a:spLocks noChangeArrowheads="1"/>
          </p:cNvSpPr>
          <p:nvPr/>
        </p:nvSpPr>
        <p:spPr bwMode="auto">
          <a:xfrm rot="5400000" flipH="1" flipV="1">
            <a:off x="196057" y="4923631"/>
            <a:ext cx="1766888" cy="523875"/>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gradFill rotWithShape="0">
            <a:gsLst>
              <a:gs pos="0">
                <a:srgbClr val="00FF99"/>
              </a:gs>
              <a:gs pos="100000">
                <a:srgbClr val="FFFF00"/>
              </a:gs>
            </a:gsLst>
            <a:lin ang="5400000" scaled="1"/>
          </a:gradFill>
          <a:ln w="9525">
            <a:solidFill>
              <a:schemeClr val="tx1"/>
            </a:solidFill>
            <a:miter lim="800000"/>
            <a:headEnd/>
            <a:tailEnd/>
          </a:ln>
          <a:effectLst/>
        </p:spPr>
        <p:txBody>
          <a:bodyPr wrap="none" lIns="94354" tIns="47178" rIns="94354" bIns="47178" anchor="ctr"/>
          <a:lstStyle/>
          <a:p>
            <a:endParaRPr lang="en-US"/>
          </a:p>
        </p:txBody>
      </p:sp>
      <p:sp>
        <p:nvSpPr>
          <p:cNvPr id="12326" name="Oval 38"/>
          <p:cNvSpPr>
            <a:spLocks noChangeArrowheads="1"/>
          </p:cNvSpPr>
          <p:nvPr/>
        </p:nvSpPr>
        <p:spPr bwMode="auto">
          <a:xfrm>
            <a:off x="3113088" y="4773613"/>
            <a:ext cx="1246187" cy="588962"/>
          </a:xfrm>
          <a:prstGeom prst="ellipse">
            <a:avLst/>
          </a:prstGeom>
          <a:solidFill>
            <a:srgbClr val="CCFFCC"/>
          </a:solidFill>
          <a:ln w="9525">
            <a:solidFill>
              <a:schemeClr val="tx1"/>
            </a:solidFill>
            <a:round/>
            <a:headEnd/>
            <a:tailEnd/>
          </a:ln>
          <a:effectLst/>
        </p:spPr>
        <p:txBody>
          <a:bodyPr wrap="none" lIns="94354" tIns="47178" rIns="94354" bIns="47178" anchor="ctr"/>
          <a:lstStyle/>
          <a:p>
            <a:pPr algn="ctr" eaLnBrk="0" hangingPunct="0"/>
            <a:r>
              <a:rPr lang="en-US" sz="1000" b="1" u="sng">
                <a:latin typeface="Times" pitchFamily="18" charset="0"/>
              </a:rPr>
              <a:t>ISV Model</a:t>
            </a:r>
            <a:endParaRPr lang="en-US" sz="1000">
              <a:latin typeface="Times" pitchFamily="18" charset="0"/>
            </a:endParaRPr>
          </a:p>
          <a:p>
            <a:pPr algn="ctr" eaLnBrk="0" hangingPunct="0"/>
            <a:r>
              <a:rPr lang="en-US" sz="1000">
                <a:latin typeface="Times" pitchFamily="18" charset="0"/>
              </a:rPr>
              <a:t>Void Growth</a:t>
            </a:r>
          </a:p>
          <a:p>
            <a:pPr algn="ctr" eaLnBrk="0" hangingPunct="0"/>
            <a:r>
              <a:rPr lang="en-US" sz="1000">
                <a:latin typeface="Times" pitchFamily="18" charset="0"/>
              </a:rPr>
              <a:t>Void/Crack Nucleation</a:t>
            </a:r>
          </a:p>
        </p:txBody>
      </p:sp>
      <p:sp>
        <p:nvSpPr>
          <p:cNvPr id="12327" name="Line 39"/>
          <p:cNvSpPr>
            <a:spLocks noChangeShapeType="1"/>
          </p:cNvSpPr>
          <p:nvPr/>
        </p:nvSpPr>
        <p:spPr bwMode="auto">
          <a:xfrm flipH="1" flipV="1">
            <a:off x="2193925" y="5775325"/>
            <a:ext cx="919163" cy="293688"/>
          </a:xfrm>
          <a:prstGeom prst="line">
            <a:avLst/>
          </a:prstGeom>
          <a:noFill/>
          <a:ln w="9525">
            <a:solidFill>
              <a:schemeClr val="tx1"/>
            </a:solidFill>
            <a:round/>
            <a:headEnd/>
            <a:tailEnd type="triangle" w="med" len="med"/>
          </a:ln>
          <a:effectLst/>
        </p:spPr>
        <p:txBody>
          <a:bodyPr wrap="none" lIns="94354" tIns="47178" rIns="94354" bIns="47178" anchor="ctr"/>
          <a:lstStyle/>
          <a:p>
            <a:endParaRPr lang="en-US"/>
          </a:p>
        </p:txBody>
      </p:sp>
      <p:sp>
        <p:nvSpPr>
          <p:cNvPr id="12328" name="Line 40"/>
          <p:cNvSpPr>
            <a:spLocks noChangeShapeType="1"/>
          </p:cNvSpPr>
          <p:nvPr/>
        </p:nvSpPr>
        <p:spPr bwMode="auto">
          <a:xfrm flipV="1">
            <a:off x="2260600" y="5008563"/>
            <a:ext cx="852488" cy="60325"/>
          </a:xfrm>
          <a:prstGeom prst="line">
            <a:avLst/>
          </a:prstGeom>
          <a:noFill/>
          <a:ln w="9525">
            <a:solidFill>
              <a:schemeClr val="tx1"/>
            </a:solidFill>
            <a:round/>
            <a:headEnd/>
            <a:tailEnd type="triangle" w="med" len="med"/>
          </a:ln>
          <a:effectLst/>
        </p:spPr>
        <p:txBody>
          <a:bodyPr wrap="none" lIns="94354" tIns="47178" rIns="94354" bIns="47178" anchor="ctr"/>
          <a:lstStyle/>
          <a:p>
            <a:endParaRPr lang="en-US"/>
          </a:p>
        </p:txBody>
      </p:sp>
      <p:sp>
        <p:nvSpPr>
          <p:cNvPr id="12329" name="Line 41"/>
          <p:cNvSpPr>
            <a:spLocks noChangeShapeType="1"/>
          </p:cNvSpPr>
          <p:nvPr/>
        </p:nvSpPr>
        <p:spPr bwMode="auto">
          <a:xfrm>
            <a:off x="3113088" y="3360738"/>
            <a:ext cx="0" cy="176212"/>
          </a:xfrm>
          <a:prstGeom prst="line">
            <a:avLst/>
          </a:prstGeom>
          <a:noFill/>
          <a:ln w="9525">
            <a:solidFill>
              <a:schemeClr val="tx1"/>
            </a:solidFill>
            <a:round/>
            <a:headEnd/>
            <a:tailEnd type="triangle" w="med" len="med"/>
          </a:ln>
          <a:effectLst/>
        </p:spPr>
        <p:txBody>
          <a:bodyPr wrap="none" lIns="94354" tIns="47178" rIns="94354" bIns="47178" anchor="ctr"/>
          <a:lstStyle/>
          <a:p>
            <a:endParaRPr lang="en-US"/>
          </a:p>
        </p:txBody>
      </p:sp>
      <p:sp>
        <p:nvSpPr>
          <p:cNvPr id="12330" name="Line 42"/>
          <p:cNvSpPr>
            <a:spLocks noChangeShapeType="1"/>
          </p:cNvSpPr>
          <p:nvPr/>
        </p:nvSpPr>
        <p:spPr bwMode="auto">
          <a:xfrm>
            <a:off x="3703638" y="5362575"/>
            <a:ext cx="0" cy="117475"/>
          </a:xfrm>
          <a:prstGeom prst="line">
            <a:avLst/>
          </a:prstGeom>
          <a:noFill/>
          <a:ln w="9525">
            <a:solidFill>
              <a:schemeClr val="tx1"/>
            </a:solidFill>
            <a:round/>
            <a:headEnd/>
            <a:tailEnd type="triangle" w="med" len="med"/>
          </a:ln>
          <a:effectLst/>
        </p:spPr>
        <p:txBody>
          <a:bodyPr wrap="none" lIns="94354" tIns="47178" rIns="94354" bIns="47178" anchor="ctr"/>
          <a:lstStyle/>
          <a:p>
            <a:endParaRPr lang="en-US"/>
          </a:p>
        </p:txBody>
      </p:sp>
      <p:sp>
        <p:nvSpPr>
          <p:cNvPr id="12331" name="Line 43"/>
          <p:cNvSpPr>
            <a:spLocks noChangeShapeType="1"/>
          </p:cNvSpPr>
          <p:nvPr/>
        </p:nvSpPr>
        <p:spPr bwMode="auto">
          <a:xfrm>
            <a:off x="7312025" y="4891088"/>
            <a:ext cx="0" cy="177800"/>
          </a:xfrm>
          <a:prstGeom prst="line">
            <a:avLst/>
          </a:prstGeom>
          <a:noFill/>
          <a:ln w="9525">
            <a:solidFill>
              <a:schemeClr val="tx1"/>
            </a:solidFill>
            <a:round/>
            <a:headEnd/>
            <a:tailEnd type="triangle" w="med" len="med"/>
          </a:ln>
          <a:effectLst/>
        </p:spPr>
        <p:txBody>
          <a:bodyPr wrap="none" lIns="94354" tIns="47178" rIns="94354" bIns="47178" anchor="ctr"/>
          <a:lstStyle/>
          <a:p>
            <a:endParaRPr lang="en-US"/>
          </a:p>
        </p:txBody>
      </p:sp>
      <p:sp>
        <p:nvSpPr>
          <p:cNvPr id="12332" name="Line 44"/>
          <p:cNvSpPr>
            <a:spLocks noChangeShapeType="1"/>
          </p:cNvSpPr>
          <p:nvPr/>
        </p:nvSpPr>
        <p:spPr bwMode="auto">
          <a:xfrm flipH="1">
            <a:off x="6851650" y="3243263"/>
            <a:ext cx="196850" cy="0"/>
          </a:xfrm>
          <a:prstGeom prst="line">
            <a:avLst/>
          </a:prstGeom>
          <a:noFill/>
          <a:ln w="9525">
            <a:solidFill>
              <a:schemeClr val="tx1"/>
            </a:solidFill>
            <a:round/>
            <a:headEnd/>
            <a:tailEnd type="triangle" w="med" len="med"/>
          </a:ln>
          <a:effectLst/>
        </p:spPr>
        <p:txBody>
          <a:bodyPr wrap="none" lIns="94354" tIns="47178" rIns="94354" bIns="47178" anchor="ctr"/>
          <a:lstStyle/>
          <a:p>
            <a:endParaRPr lang="en-US"/>
          </a:p>
        </p:txBody>
      </p:sp>
      <p:sp>
        <p:nvSpPr>
          <p:cNvPr id="12333" name="Rectangle 45"/>
          <p:cNvSpPr>
            <a:spLocks noChangeArrowheads="1"/>
          </p:cNvSpPr>
          <p:nvPr/>
        </p:nvSpPr>
        <p:spPr bwMode="auto">
          <a:xfrm>
            <a:off x="2590800" y="6389688"/>
            <a:ext cx="4297363" cy="239712"/>
          </a:xfrm>
          <a:prstGeom prst="rect">
            <a:avLst/>
          </a:prstGeom>
          <a:noFill/>
          <a:ln w="12700">
            <a:noFill/>
            <a:miter lim="800000"/>
            <a:headEnd/>
            <a:tailEnd/>
          </a:ln>
          <a:effectLst/>
        </p:spPr>
        <p:txBody>
          <a:bodyPr wrap="none" lIns="94354" tIns="47178" rIns="94354" bIns="47178" anchor="ctr"/>
          <a:lstStyle/>
          <a:p>
            <a:pPr defTabSz="915988" eaLnBrk="0" hangingPunct="0"/>
            <a:endParaRPr lang="en-US" sz="1200">
              <a:latin typeface="Times New Roman" pitchFamily="18" charset="0"/>
            </a:endParaRPr>
          </a:p>
        </p:txBody>
      </p:sp>
      <p:sp>
        <p:nvSpPr>
          <p:cNvPr id="12334" name="AutoShape 46"/>
          <p:cNvSpPr>
            <a:spLocks noChangeArrowheads="1"/>
          </p:cNvSpPr>
          <p:nvPr/>
        </p:nvSpPr>
        <p:spPr bwMode="auto">
          <a:xfrm>
            <a:off x="6172200" y="3494088"/>
            <a:ext cx="1379538" cy="530225"/>
          </a:xfrm>
          <a:prstGeom prst="pentagon">
            <a:avLst/>
          </a:prstGeom>
          <a:solidFill>
            <a:srgbClr val="CCCCFF"/>
          </a:solidFill>
          <a:ln w="9525">
            <a:solidFill>
              <a:schemeClr val="tx1"/>
            </a:solidFill>
            <a:miter lim="800000"/>
            <a:headEnd/>
            <a:tailEnd/>
          </a:ln>
          <a:effectLst/>
        </p:spPr>
        <p:txBody>
          <a:bodyPr wrap="none" lIns="94354" tIns="47178" rIns="94354" bIns="47178" anchor="ctr"/>
          <a:lstStyle/>
          <a:p>
            <a:pPr algn="ctr" eaLnBrk="0" hangingPunct="0"/>
            <a:r>
              <a:rPr lang="en-US" sz="1000" b="1" u="sng">
                <a:latin typeface="Times" pitchFamily="18" charset="0"/>
              </a:rPr>
              <a:t>Experiment</a:t>
            </a:r>
            <a:endParaRPr lang="en-US" sz="1000">
              <a:latin typeface="Times" pitchFamily="18" charset="0"/>
            </a:endParaRPr>
          </a:p>
          <a:p>
            <a:pPr algn="ctr" eaLnBrk="0" hangingPunct="0"/>
            <a:r>
              <a:rPr lang="en-US" sz="1000">
                <a:latin typeface="Times" pitchFamily="18" charset="0"/>
              </a:rPr>
              <a:t>TEM</a:t>
            </a:r>
          </a:p>
        </p:txBody>
      </p:sp>
      <p:sp>
        <p:nvSpPr>
          <p:cNvPr id="12335" name="Line 47"/>
          <p:cNvSpPr>
            <a:spLocks noChangeShapeType="1"/>
          </p:cNvSpPr>
          <p:nvPr/>
        </p:nvSpPr>
        <p:spPr bwMode="auto">
          <a:xfrm>
            <a:off x="6248400" y="3494088"/>
            <a:ext cx="76200" cy="152400"/>
          </a:xfrm>
          <a:prstGeom prst="line">
            <a:avLst/>
          </a:prstGeom>
          <a:noFill/>
          <a:ln w="9525">
            <a:solidFill>
              <a:schemeClr val="tx1"/>
            </a:solidFill>
            <a:round/>
            <a:headEnd/>
            <a:tailEnd type="triangle" w="med" len="med"/>
          </a:ln>
          <a:effectLst/>
        </p:spPr>
        <p:txBody>
          <a:bodyPr/>
          <a:lstStyle/>
          <a:p>
            <a:endParaRPr lang="en-US"/>
          </a:p>
        </p:txBody>
      </p:sp>
      <p:sp>
        <p:nvSpPr>
          <p:cNvPr id="12336" name="Line 48"/>
          <p:cNvSpPr>
            <a:spLocks noChangeShapeType="1"/>
          </p:cNvSpPr>
          <p:nvPr/>
        </p:nvSpPr>
        <p:spPr bwMode="auto">
          <a:xfrm flipV="1">
            <a:off x="7467600" y="3570288"/>
            <a:ext cx="304800" cy="304800"/>
          </a:xfrm>
          <a:prstGeom prst="line">
            <a:avLst/>
          </a:prstGeom>
          <a:noFill/>
          <a:ln w="9525">
            <a:solidFill>
              <a:schemeClr val="tx1"/>
            </a:solidFill>
            <a:round/>
            <a:headEnd/>
            <a:tailEnd type="triangle" w="med" len="med"/>
          </a:ln>
          <a:effectLst/>
        </p:spPr>
        <p:txBody>
          <a:bodyPr/>
          <a:lstStyle/>
          <a:p>
            <a:endParaRPr lang="en-US"/>
          </a:p>
        </p:txBody>
      </p:sp>
      <p:sp>
        <p:nvSpPr>
          <p:cNvPr id="12337" name="Text Box 49"/>
          <p:cNvSpPr txBox="1">
            <a:spLocks noChangeArrowheads="1"/>
          </p:cNvSpPr>
          <p:nvPr/>
        </p:nvSpPr>
        <p:spPr bwMode="auto">
          <a:xfrm>
            <a:off x="2498725" y="141288"/>
            <a:ext cx="4141788" cy="519112"/>
          </a:xfrm>
          <a:prstGeom prst="rect">
            <a:avLst/>
          </a:prstGeom>
          <a:noFill/>
          <a:ln w="9525">
            <a:noFill/>
            <a:miter lim="800000"/>
            <a:headEnd/>
            <a:tailEnd/>
          </a:ln>
          <a:effectLst/>
        </p:spPr>
        <p:txBody>
          <a:bodyPr wrap="none">
            <a:spAutoFit/>
          </a:bodyPr>
          <a:lstStyle/>
          <a:p>
            <a:r>
              <a:rPr lang="en-US" sz="2800" b="1"/>
              <a:t>Multiscale Experiments</a:t>
            </a:r>
          </a:p>
        </p:txBody>
      </p:sp>
      <p:sp>
        <p:nvSpPr>
          <p:cNvPr id="12338" name="Text Box 50"/>
          <p:cNvSpPr txBox="1">
            <a:spLocks noChangeArrowheads="1"/>
          </p:cNvSpPr>
          <p:nvPr/>
        </p:nvSpPr>
        <p:spPr bwMode="auto">
          <a:xfrm>
            <a:off x="133350" y="762000"/>
            <a:ext cx="2533650" cy="915988"/>
          </a:xfrm>
          <a:prstGeom prst="rect">
            <a:avLst/>
          </a:prstGeom>
          <a:noFill/>
          <a:ln w="9525">
            <a:noFill/>
            <a:miter lim="800000"/>
            <a:headEnd/>
            <a:tailEnd/>
          </a:ln>
          <a:effectLst/>
        </p:spPr>
        <p:txBody>
          <a:bodyPr wrap="none">
            <a:spAutoFit/>
          </a:bodyPr>
          <a:lstStyle/>
          <a:p>
            <a:pPr marL="457200" indent="-457200"/>
            <a:r>
              <a:rPr lang="en-US">
                <a:latin typeface="Times New Roman" pitchFamily="18" charset="0"/>
              </a:rPr>
              <a:t>1. Exploratory exps</a:t>
            </a:r>
          </a:p>
          <a:p>
            <a:pPr marL="457200" indent="-457200"/>
            <a:r>
              <a:rPr lang="en-US">
                <a:latin typeface="Times New Roman" pitchFamily="18" charset="0"/>
              </a:rPr>
              <a:t>2. Model correlation exps</a:t>
            </a:r>
          </a:p>
          <a:p>
            <a:pPr marL="457200" indent="-457200"/>
            <a:r>
              <a:rPr lang="en-US">
                <a:latin typeface="Times New Roman" pitchFamily="18" charset="0"/>
              </a:rPr>
              <a:t>3. Model validation exps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363538" y="4732338"/>
            <a:ext cx="1295400" cy="685800"/>
          </a:xfrm>
          <a:prstGeom prst="rect">
            <a:avLst/>
          </a:prstGeom>
          <a:noFill/>
          <a:ln w="12700">
            <a:noFill/>
            <a:miter lim="800000"/>
            <a:headEnd type="none" w="sm" len="sm"/>
            <a:tailEnd type="none" w="sm" len="sm"/>
          </a:ln>
          <a:effectLst/>
        </p:spPr>
        <p:txBody>
          <a:bodyPr wrap="none" anchor="ctr"/>
          <a:lstStyle/>
          <a:p>
            <a:endParaRPr lang="en-US"/>
          </a:p>
        </p:txBody>
      </p:sp>
      <p:grpSp>
        <p:nvGrpSpPr>
          <p:cNvPr id="2" name="Group 3"/>
          <p:cNvGrpSpPr>
            <a:grpSpLocks/>
          </p:cNvGrpSpPr>
          <p:nvPr/>
        </p:nvGrpSpPr>
        <p:grpSpPr bwMode="auto">
          <a:xfrm>
            <a:off x="7691438" y="2919413"/>
            <a:ext cx="1452562" cy="1943100"/>
            <a:chOff x="4845" y="1896"/>
            <a:chExt cx="915" cy="1224"/>
          </a:xfrm>
        </p:grpSpPr>
        <p:sp>
          <p:nvSpPr>
            <p:cNvPr id="13316" name="AutoShape 4"/>
            <p:cNvSpPr>
              <a:spLocks noChangeArrowheads="1"/>
            </p:cNvSpPr>
            <p:nvPr/>
          </p:nvSpPr>
          <p:spPr bwMode="auto">
            <a:xfrm>
              <a:off x="4890" y="1896"/>
              <a:ext cx="870" cy="1224"/>
            </a:xfrm>
            <a:prstGeom prst="star16">
              <a:avLst>
                <a:gd name="adj" fmla="val 37500"/>
              </a:avLst>
            </a:prstGeom>
            <a:solidFill>
              <a:srgbClr val="FF5353"/>
            </a:solidFill>
            <a:ln w="9525">
              <a:noFill/>
              <a:miter lim="800000"/>
              <a:headEnd/>
              <a:tailEnd/>
            </a:ln>
            <a:effectLst/>
          </p:spPr>
          <p:txBody>
            <a:bodyPr wrap="none" anchor="ctr"/>
            <a:lstStyle/>
            <a:p>
              <a:pPr algn="ctr" eaLnBrk="0" hangingPunct="0"/>
              <a:r>
                <a:rPr lang="en-US" sz="1600" b="1" i="1">
                  <a:cs typeface="Arial" charset="0"/>
                </a:rPr>
                <a:t>Optimal</a:t>
              </a:r>
            </a:p>
            <a:p>
              <a:pPr algn="ctr" eaLnBrk="0" hangingPunct="0"/>
              <a:r>
                <a:rPr lang="en-US" sz="1600" b="1" i="1">
                  <a:cs typeface="Arial" charset="0"/>
                </a:rPr>
                <a:t>Product</a:t>
              </a:r>
            </a:p>
            <a:p>
              <a:pPr algn="ctr" eaLnBrk="0" hangingPunct="0"/>
              <a:r>
                <a:rPr lang="en-US" sz="1600" b="1" i="1">
                  <a:cs typeface="Arial" charset="0"/>
                </a:rPr>
                <a:t>Process</a:t>
              </a:r>
            </a:p>
            <a:p>
              <a:pPr algn="ctr"/>
              <a:endParaRPr lang="en-US" sz="1400" i="1">
                <a:effectLst>
                  <a:outerShdw blurRad="38100" dist="38100" dir="2700000" algn="tl">
                    <a:srgbClr val="FFFFFF"/>
                  </a:outerShdw>
                </a:effectLst>
                <a:cs typeface="Arial" charset="0"/>
              </a:endParaRPr>
            </a:p>
          </p:txBody>
        </p:sp>
        <p:sp>
          <p:nvSpPr>
            <p:cNvPr id="13317" name="AutoShape 5"/>
            <p:cNvSpPr>
              <a:spLocks noChangeArrowheads="1"/>
            </p:cNvSpPr>
            <p:nvPr/>
          </p:nvSpPr>
          <p:spPr bwMode="auto">
            <a:xfrm>
              <a:off x="4845" y="2382"/>
              <a:ext cx="204" cy="150"/>
            </a:xfrm>
            <a:prstGeom prst="rightArrow">
              <a:avLst>
                <a:gd name="adj1" fmla="val 57500"/>
                <a:gd name="adj2" fmla="val 62201"/>
              </a:avLst>
            </a:prstGeom>
            <a:solidFill>
              <a:srgbClr val="66FF66"/>
            </a:solidFill>
            <a:ln w="25400">
              <a:solidFill>
                <a:srgbClr val="339966"/>
              </a:solidFill>
              <a:miter lim="800000"/>
              <a:headEnd/>
              <a:tailEnd/>
            </a:ln>
            <a:effectLst/>
          </p:spPr>
          <p:txBody>
            <a:bodyPr wrap="none" anchor="ctr"/>
            <a:lstStyle/>
            <a:p>
              <a:pPr algn="ctr"/>
              <a:endParaRPr lang="en-US">
                <a:cs typeface="Arial" charset="0"/>
              </a:endParaRPr>
            </a:p>
          </p:txBody>
        </p:sp>
      </p:grpSp>
      <p:sp>
        <p:nvSpPr>
          <p:cNvPr id="13318" name="AutoShape 6"/>
          <p:cNvSpPr>
            <a:spLocks noChangeArrowheads="1"/>
          </p:cNvSpPr>
          <p:nvPr/>
        </p:nvSpPr>
        <p:spPr bwMode="auto">
          <a:xfrm>
            <a:off x="390525" y="4694238"/>
            <a:ext cx="1506538" cy="704850"/>
          </a:xfrm>
          <a:prstGeom prst="roundRect">
            <a:avLst>
              <a:gd name="adj" fmla="val 16667"/>
            </a:avLst>
          </a:prstGeom>
          <a:gradFill rotWithShape="1">
            <a:gsLst>
              <a:gs pos="0">
                <a:srgbClr val="E3FFE3"/>
              </a:gs>
              <a:gs pos="100000">
                <a:srgbClr val="6DFF6D">
                  <a:alpha val="70000"/>
                </a:srgbClr>
              </a:gs>
            </a:gsLst>
            <a:path path="shape">
              <a:fillToRect l="50000" t="50000" r="50000" b="50000"/>
            </a:path>
          </a:gradFill>
          <a:ln w="12700">
            <a:solidFill>
              <a:schemeClr val="tx1"/>
            </a:solidFill>
            <a:miter lim="800000"/>
            <a:headEnd type="none" w="sm" len="sm"/>
            <a:tailEnd type="none" w="sm" len="sm"/>
          </a:ln>
          <a:effectLst/>
        </p:spPr>
        <p:txBody>
          <a:bodyPr lIns="0" tIns="0" rIns="0" bIns="0"/>
          <a:lstStyle/>
          <a:p>
            <a:pPr marL="111125" indent="-111125" algn="ctr" eaLnBrk="0" hangingPunct="0">
              <a:lnSpc>
                <a:spcPct val="85000"/>
              </a:lnSpc>
            </a:pPr>
            <a:r>
              <a:rPr lang="en-US" sz="1400" b="1">
                <a:cs typeface="Arial" charset="0"/>
              </a:rPr>
              <a:t>Environment</a:t>
            </a:r>
          </a:p>
          <a:p>
            <a:pPr marL="111125" indent="-111125" algn="ctr" eaLnBrk="0" hangingPunct="0">
              <a:lnSpc>
                <a:spcPct val="85000"/>
              </a:lnSpc>
            </a:pPr>
            <a:r>
              <a:rPr lang="en-US" sz="1400">
                <a:cs typeface="Arial" charset="0"/>
              </a:rPr>
              <a:t>(loads, boundary conditions)</a:t>
            </a:r>
            <a:endParaRPr lang="en-US" sz="1400" b="1">
              <a:cs typeface="Arial" charset="0"/>
            </a:endParaRPr>
          </a:p>
        </p:txBody>
      </p:sp>
      <p:grpSp>
        <p:nvGrpSpPr>
          <p:cNvPr id="3" name="Group 7"/>
          <p:cNvGrpSpPr>
            <a:grpSpLocks/>
          </p:cNvGrpSpPr>
          <p:nvPr/>
        </p:nvGrpSpPr>
        <p:grpSpPr bwMode="auto">
          <a:xfrm>
            <a:off x="66675" y="2582863"/>
            <a:ext cx="2146300" cy="1989137"/>
            <a:chOff x="42" y="1627"/>
            <a:chExt cx="1352" cy="1253"/>
          </a:xfrm>
        </p:grpSpPr>
        <p:sp>
          <p:nvSpPr>
            <p:cNvPr id="13320" name="Rectangle 8"/>
            <p:cNvSpPr>
              <a:spLocks noChangeArrowheads="1"/>
            </p:cNvSpPr>
            <p:nvPr/>
          </p:nvSpPr>
          <p:spPr bwMode="auto">
            <a:xfrm>
              <a:off x="102" y="1870"/>
              <a:ext cx="1213" cy="1010"/>
            </a:xfrm>
            <a:prstGeom prst="rect">
              <a:avLst/>
            </a:prstGeom>
            <a:solidFill>
              <a:srgbClr val="53A9FF"/>
            </a:solidFill>
            <a:ln w="9525">
              <a:noFill/>
              <a:prstDash val="dashDot"/>
              <a:miter lim="800000"/>
              <a:headEnd/>
              <a:tailEnd/>
            </a:ln>
            <a:effectLst/>
          </p:spPr>
          <p:txBody>
            <a:bodyPr wrap="none" anchor="ctr"/>
            <a:lstStyle/>
            <a:p>
              <a:endParaRPr lang="en-US"/>
            </a:p>
          </p:txBody>
        </p:sp>
        <p:sp>
          <p:nvSpPr>
            <p:cNvPr id="13321" name="AutoShape 9"/>
            <p:cNvSpPr>
              <a:spLocks noChangeArrowheads="1"/>
            </p:cNvSpPr>
            <p:nvPr/>
          </p:nvSpPr>
          <p:spPr bwMode="auto">
            <a:xfrm>
              <a:off x="236" y="2007"/>
              <a:ext cx="916" cy="375"/>
            </a:xfrm>
            <a:prstGeom prst="roundRect">
              <a:avLst>
                <a:gd name="adj" fmla="val 16667"/>
              </a:avLst>
            </a:prstGeom>
            <a:gradFill rotWithShape="0">
              <a:gsLst>
                <a:gs pos="0">
                  <a:srgbClr val="EBF5FF"/>
                </a:gs>
                <a:gs pos="100000">
                  <a:srgbClr val="91C8FF"/>
                </a:gs>
              </a:gsLst>
              <a:path path="shape">
                <a:fillToRect l="50000" t="50000" r="50000" b="50000"/>
              </a:path>
            </a:gradFill>
            <a:ln w="12700">
              <a:solidFill>
                <a:schemeClr val="tx1"/>
              </a:solidFill>
              <a:miter lim="800000"/>
              <a:headEnd type="none" w="sm" len="sm"/>
              <a:tailEnd type="none" w="sm" len="sm"/>
            </a:ln>
            <a:effectLst/>
          </p:spPr>
          <p:txBody>
            <a:bodyPr lIns="0" tIns="0" rIns="0" bIns="0" anchor="ctr"/>
            <a:lstStyle/>
            <a:p>
              <a:pPr algn="ctr" eaLnBrk="0" hangingPunct="0">
                <a:lnSpc>
                  <a:spcPct val="85000"/>
                </a:lnSpc>
              </a:pPr>
              <a:r>
                <a:rPr lang="en-US" sz="1400" b="1">
                  <a:cs typeface="Arial" charset="0"/>
                </a:rPr>
                <a:t>Product</a:t>
              </a:r>
            </a:p>
            <a:p>
              <a:pPr algn="ctr" eaLnBrk="0" hangingPunct="0">
                <a:lnSpc>
                  <a:spcPct val="85000"/>
                </a:lnSpc>
              </a:pPr>
              <a:r>
                <a:rPr lang="en-US" sz="1400"/>
                <a:t>(material, shape, topology)</a:t>
              </a:r>
            </a:p>
          </p:txBody>
        </p:sp>
        <p:sp>
          <p:nvSpPr>
            <p:cNvPr id="13322" name="AutoShape 10"/>
            <p:cNvSpPr>
              <a:spLocks noChangeArrowheads="1"/>
            </p:cNvSpPr>
            <p:nvPr/>
          </p:nvSpPr>
          <p:spPr bwMode="auto">
            <a:xfrm>
              <a:off x="231" y="2406"/>
              <a:ext cx="912" cy="393"/>
            </a:xfrm>
            <a:prstGeom prst="roundRect">
              <a:avLst>
                <a:gd name="adj" fmla="val 16667"/>
              </a:avLst>
            </a:prstGeom>
            <a:gradFill rotWithShape="0">
              <a:gsLst>
                <a:gs pos="0">
                  <a:srgbClr val="EBF5FF"/>
                </a:gs>
                <a:gs pos="100000">
                  <a:srgbClr val="91C8FF"/>
                </a:gs>
              </a:gsLst>
              <a:path path="shape">
                <a:fillToRect l="50000" t="50000" r="50000" b="50000"/>
              </a:path>
            </a:gradFill>
            <a:ln w="12700">
              <a:solidFill>
                <a:schemeClr val="tx1"/>
              </a:solidFill>
              <a:miter lim="800000"/>
              <a:headEnd type="none" w="sm" len="sm"/>
              <a:tailEnd type="none" w="sm" len="sm"/>
            </a:ln>
            <a:effectLst/>
          </p:spPr>
          <p:txBody>
            <a:bodyPr lIns="0" tIns="0" rIns="0" bIns="0" anchor="ctr"/>
            <a:lstStyle/>
            <a:p>
              <a:pPr algn="ctr" eaLnBrk="0" hangingPunct="0">
                <a:lnSpc>
                  <a:spcPct val="85000"/>
                </a:lnSpc>
              </a:pPr>
              <a:r>
                <a:rPr lang="en-US" sz="1400" b="1">
                  <a:cs typeface="Arial" charset="0"/>
                </a:rPr>
                <a:t>Process</a:t>
              </a:r>
              <a:br>
                <a:rPr lang="en-US" sz="1400" b="1">
                  <a:cs typeface="Arial" charset="0"/>
                </a:rPr>
              </a:br>
              <a:r>
                <a:rPr lang="en-US" sz="1400">
                  <a:cs typeface="Arial" charset="0"/>
                </a:rPr>
                <a:t>(method, settings, tooling)</a:t>
              </a:r>
            </a:p>
          </p:txBody>
        </p:sp>
        <p:sp>
          <p:nvSpPr>
            <p:cNvPr id="13323" name="AutoShape 11"/>
            <p:cNvSpPr>
              <a:spLocks noChangeArrowheads="1"/>
            </p:cNvSpPr>
            <p:nvPr/>
          </p:nvSpPr>
          <p:spPr bwMode="auto">
            <a:xfrm>
              <a:off x="42" y="1627"/>
              <a:ext cx="1352" cy="318"/>
            </a:xfrm>
            <a:prstGeom prst="flowChartTerminator">
              <a:avLst/>
            </a:prstGeom>
            <a:gradFill rotWithShape="0">
              <a:gsLst>
                <a:gs pos="0">
                  <a:srgbClr val="FF0000"/>
                </a:gs>
                <a:gs pos="50000">
                  <a:srgbClr val="FF0000">
                    <a:gamma/>
                    <a:shade val="46275"/>
                    <a:invGamma/>
                  </a:srgbClr>
                </a:gs>
                <a:gs pos="100000">
                  <a:srgbClr val="FF0000"/>
                </a:gs>
              </a:gsLst>
              <a:lin ang="5400000" scaled="1"/>
            </a:gradFill>
            <a:ln w="9525">
              <a:solidFill>
                <a:schemeClr val="tx1"/>
              </a:solidFill>
              <a:miter lim="800000"/>
              <a:headEnd/>
              <a:tailEnd/>
            </a:ln>
            <a:effectLst/>
          </p:spPr>
          <p:txBody>
            <a:bodyPr wrap="none" anchor="ctr"/>
            <a:lstStyle/>
            <a:p>
              <a:pPr algn="ctr"/>
              <a:r>
                <a:rPr lang="en-US" sz="2400">
                  <a:solidFill>
                    <a:schemeClr val="bg1"/>
                  </a:solidFill>
                </a:rPr>
                <a:t>Design Options</a:t>
              </a:r>
            </a:p>
          </p:txBody>
        </p:sp>
      </p:grpSp>
      <p:cxnSp>
        <p:nvCxnSpPr>
          <p:cNvPr id="13324" name="AutoShape 12"/>
          <p:cNvCxnSpPr>
            <a:cxnSpLocks noChangeShapeType="1"/>
            <a:endCxn id="13323" idx="0"/>
          </p:cNvCxnSpPr>
          <p:nvPr/>
        </p:nvCxnSpPr>
        <p:spPr bwMode="auto">
          <a:xfrm rot="10800000" flipV="1">
            <a:off x="1139825" y="1638300"/>
            <a:ext cx="1176338" cy="944563"/>
          </a:xfrm>
          <a:prstGeom prst="bentConnector2">
            <a:avLst/>
          </a:prstGeom>
          <a:noFill/>
          <a:ln w="38100">
            <a:solidFill>
              <a:schemeClr val="tx1"/>
            </a:solidFill>
            <a:miter lim="800000"/>
            <a:headEnd/>
            <a:tailEnd type="triangle" w="med" len="lg"/>
          </a:ln>
          <a:effectLst/>
        </p:spPr>
      </p:cxnSp>
      <p:cxnSp>
        <p:nvCxnSpPr>
          <p:cNvPr id="13325" name="AutoShape 13"/>
          <p:cNvCxnSpPr>
            <a:cxnSpLocks noChangeShapeType="1"/>
            <a:stCxn id="13378" idx="3"/>
          </p:cNvCxnSpPr>
          <p:nvPr/>
        </p:nvCxnSpPr>
        <p:spPr bwMode="auto">
          <a:xfrm>
            <a:off x="6335713" y="1568450"/>
            <a:ext cx="996950" cy="1727200"/>
          </a:xfrm>
          <a:prstGeom prst="bentConnector2">
            <a:avLst/>
          </a:prstGeom>
          <a:noFill/>
          <a:ln w="38100">
            <a:solidFill>
              <a:schemeClr val="tx1"/>
            </a:solidFill>
            <a:miter lim="800000"/>
            <a:headEnd/>
            <a:tailEnd/>
          </a:ln>
          <a:effectLst/>
        </p:spPr>
      </p:cxnSp>
      <p:grpSp>
        <p:nvGrpSpPr>
          <p:cNvPr id="4" name="Group 14"/>
          <p:cNvGrpSpPr>
            <a:grpSpLocks/>
          </p:cNvGrpSpPr>
          <p:nvPr/>
        </p:nvGrpSpPr>
        <p:grpSpPr bwMode="auto">
          <a:xfrm>
            <a:off x="2279650" y="2390775"/>
            <a:ext cx="2462213" cy="3011488"/>
            <a:chOff x="1428" y="1530"/>
            <a:chExt cx="1551" cy="1897"/>
          </a:xfrm>
        </p:grpSpPr>
        <p:sp>
          <p:nvSpPr>
            <p:cNvPr id="13327" name="Rectangle 15"/>
            <p:cNvSpPr>
              <a:spLocks noChangeArrowheads="1"/>
            </p:cNvSpPr>
            <p:nvPr/>
          </p:nvSpPr>
          <p:spPr bwMode="auto">
            <a:xfrm>
              <a:off x="1443" y="1699"/>
              <a:ext cx="1536" cy="1728"/>
            </a:xfrm>
            <a:prstGeom prst="rect">
              <a:avLst/>
            </a:prstGeom>
            <a:solidFill>
              <a:srgbClr val="FF8000"/>
            </a:solidFill>
            <a:ln w="9525">
              <a:noFill/>
              <a:miter lim="800000"/>
              <a:headEnd/>
              <a:tailEnd/>
            </a:ln>
            <a:effectLst/>
          </p:spPr>
          <p:txBody>
            <a:bodyPr wrap="none" anchor="ctr"/>
            <a:lstStyle/>
            <a:p>
              <a:endParaRPr lang="en-US"/>
            </a:p>
          </p:txBody>
        </p:sp>
        <p:sp>
          <p:nvSpPr>
            <p:cNvPr id="13328" name="Oval 16"/>
            <p:cNvSpPr>
              <a:spLocks noChangeArrowheads="1"/>
            </p:cNvSpPr>
            <p:nvPr/>
          </p:nvSpPr>
          <p:spPr bwMode="auto">
            <a:xfrm>
              <a:off x="1521" y="3026"/>
              <a:ext cx="1388" cy="336"/>
            </a:xfrm>
            <a:prstGeom prst="ellipse">
              <a:avLst/>
            </a:prstGeom>
            <a:gradFill rotWithShape="1">
              <a:gsLst>
                <a:gs pos="0">
                  <a:srgbClr val="FFDCB1"/>
                </a:gs>
                <a:gs pos="100000">
                  <a:srgbClr val="FF944B"/>
                </a:gs>
              </a:gsLst>
              <a:path path="shape">
                <a:fillToRect l="50000" t="50000" r="50000" b="50000"/>
              </a:path>
            </a:gradFill>
            <a:ln w="25400">
              <a:solidFill>
                <a:srgbClr val="D86C00"/>
              </a:solidFill>
              <a:miter lim="800000"/>
              <a:headEnd type="none" w="sm" len="sm"/>
              <a:tailEnd type="none" w="sm" len="sm"/>
            </a:ln>
            <a:effectLst/>
          </p:spPr>
          <p:txBody>
            <a:bodyPr lIns="0" tIns="0" rIns="0" bIns="0" anchor="ctr"/>
            <a:lstStyle/>
            <a:p>
              <a:pPr algn="ctr" eaLnBrk="0" hangingPunct="0"/>
              <a:r>
                <a:rPr lang="en-US" sz="1600" b="1">
                  <a:solidFill>
                    <a:srgbClr val="3333FF"/>
                  </a:solidFill>
                  <a:cs typeface="Arial" charset="0"/>
                </a:rPr>
                <a:t>Cost Analysis</a:t>
              </a:r>
            </a:p>
          </p:txBody>
        </p:sp>
        <p:grpSp>
          <p:nvGrpSpPr>
            <p:cNvPr id="5" name="Group 17"/>
            <p:cNvGrpSpPr>
              <a:grpSpLocks/>
            </p:cNvGrpSpPr>
            <p:nvPr/>
          </p:nvGrpSpPr>
          <p:grpSpPr bwMode="auto">
            <a:xfrm>
              <a:off x="1458" y="1947"/>
              <a:ext cx="1488" cy="1062"/>
              <a:chOff x="1410" y="1944"/>
              <a:chExt cx="1488" cy="1062"/>
            </a:xfrm>
          </p:grpSpPr>
          <p:sp>
            <p:nvSpPr>
              <p:cNvPr id="13330" name="Oval 18"/>
              <p:cNvSpPr>
                <a:spLocks noChangeArrowheads="1"/>
              </p:cNvSpPr>
              <p:nvPr/>
            </p:nvSpPr>
            <p:spPr bwMode="auto">
              <a:xfrm>
                <a:off x="1410" y="1944"/>
                <a:ext cx="1488" cy="1062"/>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13331" name="Oval 19"/>
              <p:cNvSpPr>
                <a:spLocks noChangeArrowheads="1"/>
              </p:cNvSpPr>
              <p:nvPr/>
            </p:nvSpPr>
            <p:spPr bwMode="auto">
              <a:xfrm>
                <a:off x="2184" y="2196"/>
                <a:ext cx="629" cy="311"/>
              </a:xfrm>
              <a:prstGeom prst="ellipse">
                <a:avLst/>
              </a:prstGeom>
              <a:solidFill>
                <a:srgbClr val="99FFCC"/>
              </a:solidFill>
              <a:ln w="9525">
                <a:solidFill>
                  <a:schemeClr val="tx1"/>
                </a:solidFill>
                <a:round/>
                <a:headEnd/>
                <a:tailEnd/>
              </a:ln>
              <a:effectLst/>
            </p:spPr>
            <p:txBody>
              <a:bodyPr wrap="none" anchor="ctr"/>
              <a:lstStyle/>
              <a:p>
                <a:pPr algn="ctr"/>
                <a:r>
                  <a:rPr lang="en-US" sz="1400" b="1">
                    <a:cs typeface="Arial" charset="0"/>
                  </a:rPr>
                  <a:t>Model</a:t>
                </a:r>
                <a:endParaRPr lang="en-US" sz="1400">
                  <a:cs typeface="Arial" charset="0"/>
                </a:endParaRPr>
              </a:p>
            </p:txBody>
          </p:sp>
          <p:sp>
            <p:nvSpPr>
              <p:cNvPr id="13332" name="AutoShape 20"/>
              <p:cNvSpPr>
                <a:spLocks noChangeArrowheads="1"/>
              </p:cNvSpPr>
              <p:nvPr/>
            </p:nvSpPr>
            <p:spPr bwMode="auto">
              <a:xfrm>
                <a:off x="1740" y="2604"/>
                <a:ext cx="846" cy="240"/>
              </a:xfrm>
              <a:prstGeom prst="roundRect">
                <a:avLst>
                  <a:gd name="adj" fmla="val 16667"/>
                </a:avLst>
              </a:prstGeom>
              <a:solidFill>
                <a:srgbClr val="99CCFF"/>
              </a:solidFill>
              <a:ln w="9525">
                <a:solidFill>
                  <a:schemeClr val="tx1"/>
                </a:solidFill>
                <a:round/>
                <a:headEnd/>
                <a:tailEnd/>
              </a:ln>
              <a:effectLst/>
            </p:spPr>
            <p:txBody>
              <a:bodyPr wrap="none" anchor="ctr"/>
              <a:lstStyle/>
              <a:p>
                <a:pPr algn="ctr"/>
                <a:r>
                  <a:rPr lang="en-US" sz="1400" b="1">
                    <a:cs typeface="Arial" charset="0"/>
                  </a:rPr>
                  <a:t>FEM Analysis</a:t>
                </a:r>
                <a:endParaRPr lang="en-US" sz="1400">
                  <a:cs typeface="Arial" charset="0"/>
                </a:endParaRPr>
              </a:p>
            </p:txBody>
          </p:sp>
          <p:sp>
            <p:nvSpPr>
              <p:cNvPr id="13333" name="AutoShape 21"/>
              <p:cNvSpPr>
                <a:spLocks noChangeArrowheads="1"/>
              </p:cNvSpPr>
              <p:nvPr/>
            </p:nvSpPr>
            <p:spPr bwMode="auto">
              <a:xfrm>
                <a:off x="1440" y="2202"/>
                <a:ext cx="707" cy="325"/>
              </a:xfrm>
              <a:prstGeom prst="hexagon">
                <a:avLst>
                  <a:gd name="adj" fmla="val 54385"/>
                  <a:gd name="vf" fmla="val 115470"/>
                </a:avLst>
              </a:prstGeom>
              <a:solidFill>
                <a:srgbClr val="FFCCFF"/>
              </a:solidFill>
              <a:ln w="9525">
                <a:solidFill>
                  <a:schemeClr val="tx1"/>
                </a:solidFill>
                <a:miter lim="800000"/>
                <a:headEnd/>
                <a:tailEnd/>
              </a:ln>
              <a:effectLst/>
            </p:spPr>
            <p:txBody>
              <a:bodyPr wrap="none" anchor="ctr"/>
              <a:lstStyle/>
              <a:p>
                <a:pPr algn="ctr"/>
                <a:r>
                  <a:rPr lang="en-US" sz="1400" b="1">
                    <a:cs typeface="Arial" charset="0"/>
                  </a:rPr>
                  <a:t>Experiment</a:t>
                </a:r>
                <a:endParaRPr lang="en-US" sz="1400">
                  <a:cs typeface="Arial" charset="0"/>
                </a:endParaRPr>
              </a:p>
            </p:txBody>
          </p:sp>
          <p:sp>
            <p:nvSpPr>
              <p:cNvPr id="13334" name="Text Box 22"/>
              <p:cNvSpPr txBox="1">
                <a:spLocks noChangeArrowheads="1"/>
              </p:cNvSpPr>
              <p:nvPr/>
            </p:nvSpPr>
            <p:spPr bwMode="auto">
              <a:xfrm>
                <a:off x="1818" y="2004"/>
                <a:ext cx="1056" cy="154"/>
              </a:xfrm>
              <a:prstGeom prst="rect">
                <a:avLst/>
              </a:prstGeom>
              <a:noFill/>
              <a:ln w="9525">
                <a:noFill/>
                <a:miter lim="800000"/>
                <a:headEnd/>
                <a:tailEnd/>
              </a:ln>
              <a:effectLst/>
            </p:spPr>
            <p:txBody>
              <a:bodyPr lIns="0" tIns="0" rIns="0" bIns="0">
                <a:spAutoFit/>
              </a:bodyPr>
              <a:lstStyle/>
              <a:p>
                <a:pPr>
                  <a:spcBef>
                    <a:spcPct val="50000"/>
                  </a:spcBef>
                </a:pPr>
                <a:r>
                  <a:rPr lang="en-US" sz="1600" b="1">
                    <a:cs typeface="Arial" charset="0"/>
                  </a:rPr>
                  <a:t>Multiscales</a:t>
                </a:r>
              </a:p>
            </p:txBody>
          </p:sp>
        </p:grpSp>
        <p:sp>
          <p:nvSpPr>
            <p:cNvPr id="13335" name="AutoShape 23"/>
            <p:cNvSpPr>
              <a:spLocks noChangeArrowheads="1"/>
            </p:cNvSpPr>
            <p:nvPr/>
          </p:nvSpPr>
          <p:spPr bwMode="auto">
            <a:xfrm>
              <a:off x="1428" y="1530"/>
              <a:ext cx="1548" cy="328"/>
            </a:xfrm>
            <a:prstGeom prst="flowChartTerminator">
              <a:avLst/>
            </a:prstGeom>
            <a:gradFill rotWithShape="0">
              <a:gsLst>
                <a:gs pos="0">
                  <a:srgbClr val="FFFF00"/>
                </a:gs>
                <a:gs pos="50000">
                  <a:srgbClr val="FFFF00">
                    <a:gamma/>
                    <a:shade val="46275"/>
                    <a:invGamma/>
                  </a:srgbClr>
                </a:gs>
                <a:gs pos="100000">
                  <a:srgbClr val="FFFF00"/>
                </a:gs>
              </a:gsLst>
              <a:lin ang="5400000" scaled="1"/>
            </a:gradFill>
            <a:ln w="9525">
              <a:solidFill>
                <a:schemeClr val="tx1"/>
              </a:solidFill>
              <a:miter lim="800000"/>
              <a:headEnd/>
              <a:tailEnd/>
            </a:ln>
            <a:effectLst/>
          </p:spPr>
          <p:txBody>
            <a:bodyPr wrap="none" anchor="ctr"/>
            <a:lstStyle/>
            <a:p>
              <a:pPr algn="ctr"/>
              <a:r>
                <a:rPr lang="en-US" sz="2400">
                  <a:solidFill>
                    <a:schemeClr val="bg1"/>
                  </a:solidFill>
                </a:rPr>
                <a:t>Analysis </a:t>
              </a:r>
            </a:p>
          </p:txBody>
        </p:sp>
      </p:grpSp>
      <p:sp>
        <p:nvSpPr>
          <p:cNvPr id="13336" name="Line 24"/>
          <p:cNvSpPr>
            <a:spLocks noChangeShapeType="1"/>
          </p:cNvSpPr>
          <p:nvPr/>
        </p:nvSpPr>
        <p:spPr bwMode="ltGray">
          <a:xfrm>
            <a:off x="1879600" y="5041900"/>
            <a:ext cx="419100" cy="0"/>
          </a:xfrm>
          <a:prstGeom prst="line">
            <a:avLst/>
          </a:prstGeom>
          <a:noFill/>
          <a:ln w="28575">
            <a:solidFill>
              <a:schemeClr val="tx1"/>
            </a:solidFill>
            <a:round/>
            <a:headEnd/>
            <a:tailEnd type="triangle" w="med" len="med"/>
          </a:ln>
          <a:effectLst/>
        </p:spPr>
        <p:txBody>
          <a:bodyPr wrap="none"/>
          <a:lstStyle/>
          <a:p>
            <a:endParaRPr lang="en-US"/>
          </a:p>
        </p:txBody>
      </p:sp>
      <p:sp>
        <p:nvSpPr>
          <p:cNvPr id="13337" name="Line 25"/>
          <p:cNvSpPr>
            <a:spLocks noChangeShapeType="1"/>
          </p:cNvSpPr>
          <p:nvPr/>
        </p:nvSpPr>
        <p:spPr bwMode="ltGray">
          <a:xfrm>
            <a:off x="2066925" y="3743325"/>
            <a:ext cx="219075" cy="0"/>
          </a:xfrm>
          <a:prstGeom prst="line">
            <a:avLst/>
          </a:prstGeom>
          <a:noFill/>
          <a:ln w="28575">
            <a:solidFill>
              <a:schemeClr val="tx1"/>
            </a:solidFill>
            <a:round/>
            <a:headEnd/>
            <a:tailEnd type="triangle" w="med" len="med"/>
          </a:ln>
          <a:effectLst/>
        </p:spPr>
        <p:txBody>
          <a:bodyPr wrap="none"/>
          <a:lstStyle/>
          <a:p>
            <a:endParaRPr lang="en-US"/>
          </a:p>
        </p:txBody>
      </p:sp>
      <p:grpSp>
        <p:nvGrpSpPr>
          <p:cNvPr id="6" name="Group 26"/>
          <p:cNvGrpSpPr>
            <a:grpSpLocks/>
          </p:cNvGrpSpPr>
          <p:nvPr/>
        </p:nvGrpSpPr>
        <p:grpSpPr bwMode="auto">
          <a:xfrm>
            <a:off x="4711700" y="2844800"/>
            <a:ext cx="3152775" cy="2578100"/>
            <a:chOff x="2968" y="1792"/>
            <a:chExt cx="1986" cy="1624"/>
          </a:xfrm>
        </p:grpSpPr>
        <p:sp>
          <p:nvSpPr>
            <p:cNvPr id="13339" name="AutoShape 27"/>
            <p:cNvSpPr>
              <a:spLocks noChangeArrowheads="1"/>
            </p:cNvSpPr>
            <p:nvPr/>
          </p:nvSpPr>
          <p:spPr bwMode="auto">
            <a:xfrm>
              <a:off x="3121" y="1792"/>
              <a:ext cx="943" cy="1161"/>
            </a:xfrm>
            <a:prstGeom prst="roundRect">
              <a:avLst>
                <a:gd name="adj" fmla="val 16667"/>
              </a:avLst>
            </a:prstGeom>
            <a:gradFill rotWithShape="0">
              <a:gsLst>
                <a:gs pos="0">
                  <a:srgbClr val="99CCFF">
                    <a:gamma/>
                    <a:tint val="0"/>
                    <a:invGamma/>
                  </a:srgbClr>
                </a:gs>
                <a:gs pos="100000">
                  <a:srgbClr val="99CCFF"/>
                </a:gs>
              </a:gsLst>
              <a:path path="shape">
                <a:fillToRect l="50000" t="50000" r="50000" b="50000"/>
              </a:path>
            </a:gradFill>
            <a:ln w="12700">
              <a:solidFill>
                <a:schemeClr val="tx1"/>
              </a:solidFill>
              <a:miter lim="800000"/>
              <a:headEnd type="none" w="sm" len="sm"/>
              <a:tailEnd type="none" w="sm" len="sm"/>
            </a:ln>
            <a:effectLst/>
          </p:spPr>
          <p:txBody>
            <a:bodyPr lIns="0" tIns="0" rIns="0" bIns="0" anchor="ctr"/>
            <a:lstStyle/>
            <a:p>
              <a:pPr algn="ctr"/>
              <a:r>
                <a:rPr lang="en-US" sz="1400" b="1">
                  <a:cs typeface="Arial" charset="0"/>
                </a:rPr>
                <a:t>Product &amp; Process Performance</a:t>
              </a:r>
            </a:p>
            <a:p>
              <a:pPr algn="ctr"/>
              <a:r>
                <a:rPr lang="en-US" sz="1400">
                  <a:cs typeface="Arial" charset="0"/>
                </a:rPr>
                <a:t>(strength, reliability, </a:t>
              </a:r>
            </a:p>
            <a:p>
              <a:pPr algn="ctr"/>
              <a:r>
                <a:rPr lang="en-US" sz="1400">
                  <a:cs typeface="Arial" charset="0"/>
                </a:rPr>
                <a:t>weight, cost, </a:t>
              </a:r>
              <a:r>
                <a:rPr lang="en-US" sz="1400"/>
                <a:t>manufactur-ability </a:t>
              </a:r>
              <a:r>
                <a:rPr lang="en-US" sz="1400">
                  <a:cs typeface="Arial" charset="0"/>
                </a:rPr>
                <a:t>)</a:t>
              </a:r>
            </a:p>
          </p:txBody>
        </p:sp>
        <p:sp>
          <p:nvSpPr>
            <p:cNvPr id="13340" name="AutoShape 28"/>
            <p:cNvSpPr>
              <a:spLocks noChangeArrowheads="1"/>
            </p:cNvSpPr>
            <p:nvPr/>
          </p:nvSpPr>
          <p:spPr bwMode="auto">
            <a:xfrm>
              <a:off x="4211" y="2072"/>
              <a:ext cx="694" cy="680"/>
            </a:xfrm>
            <a:prstGeom prst="roundRect">
              <a:avLst>
                <a:gd name="adj" fmla="val 16667"/>
              </a:avLst>
            </a:prstGeom>
            <a:gradFill rotWithShape="0">
              <a:gsLst>
                <a:gs pos="0">
                  <a:srgbClr val="99CCFF">
                    <a:gamma/>
                    <a:tint val="0"/>
                    <a:invGamma/>
                  </a:srgbClr>
                </a:gs>
                <a:gs pos="100000">
                  <a:srgbClr val="99CCFF"/>
                </a:gs>
              </a:gsLst>
              <a:path path="shape">
                <a:fillToRect l="50000" t="50000" r="50000" b="50000"/>
              </a:path>
            </a:gradFill>
            <a:ln w="12700">
              <a:solidFill>
                <a:schemeClr val="tx1"/>
              </a:solidFill>
              <a:miter lim="800000"/>
              <a:headEnd type="none" w="sm" len="sm"/>
              <a:tailEnd type="none" w="sm" len="sm"/>
            </a:ln>
            <a:effectLst/>
          </p:spPr>
          <p:txBody>
            <a:bodyPr lIns="0" tIns="0" rIns="0" bIns="0" anchor="ctr"/>
            <a:lstStyle/>
            <a:p>
              <a:pPr algn="ctr" eaLnBrk="0" hangingPunct="0"/>
              <a:r>
                <a:rPr lang="en-US" sz="1400" b="1">
                  <a:cs typeface="Arial" charset="0"/>
                </a:rPr>
                <a:t>Design Objective &amp; Constraints</a:t>
              </a:r>
            </a:p>
          </p:txBody>
        </p:sp>
        <p:grpSp>
          <p:nvGrpSpPr>
            <p:cNvPr id="7" name="Group 29"/>
            <p:cNvGrpSpPr>
              <a:grpSpLocks/>
            </p:cNvGrpSpPr>
            <p:nvPr/>
          </p:nvGrpSpPr>
          <p:grpSpPr bwMode="auto">
            <a:xfrm>
              <a:off x="4200" y="2877"/>
              <a:ext cx="754" cy="539"/>
              <a:chOff x="4200" y="2877"/>
              <a:chExt cx="754" cy="539"/>
            </a:xfrm>
          </p:grpSpPr>
          <p:sp>
            <p:nvSpPr>
              <p:cNvPr id="13342" name="AutoShape 30"/>
              <p:cNvSpPr>
                <a:spLocks noChangeArrowheads="1"/>
              </p:cNvSpPr>
              <p:nvPr/>
            </p:nvSpPr>
            <p:spPr bwMode="auto">
              <a:xfrm>
                <a:off x="4200" y="2877"/>
                <a:ext cx="754" cy="536"/>
              </a:xfrm>
              <a:prstGeom prst="hexagon">
                <a:avLst>
                  <a:gd name="adj" fmla="val 35168"/>
                  <a:gd name="vf" fmla="val 115470"/>
                </a:avLst>
              </a:prstGeom>
              <a:gradFill rotWithShape="1">
                <a:gsLst>
                  <a:gs pos="0">
                    <a:srgbClr val="FFFFCC"/>
                  </a:gs>
                  <a:gs pos="100000">
                    <a:srgbClr val="FFFF66"/>
                  </a:gs>
                </a:gsLst>
                <a:path path="shape">
                  <a:fillToRect l="50000" t="50000" r="50000" b="50000"/>
                </a:path>
              </a:gradFill>
              <a:ln w="9525">
                <a:solidFill>
                  <a:schemeClr val="tx1"/>
                </a:solidFill>
                <a:miter lim="800000"/>
                <a:headEnd/>
                <a:tailEnd/>
              </a:ln>
              <a:effectLst/>
            </p:spPr>
            <p:txBody>
              <a:bodyPr wrap="none" anchor="ctr"/>
              <a:lstStyle/>
              <a:p>
                <a:endParaRPr lang="en-US"/>
              </a:p>
            </p:txBody>
          </p:sp>
          <p:sp>
            <p:nvSpPr>
              <p:cNvPr id="13343" name="Text Box 31"/>
              <p:cNvSpPr txBox="1">
                <a:spLocks noChangeArrowheads="1"/>
              </p:cNvSpPr>
              <p:nvPr/>
            </p:nvSpPr>
            <p:spPr bwMode="auto">
              <a:xfrm>
                <a:off x="4232" y="2956"/>
                <a:ext cx="714" cy="460"/>
              </a:xfrm>
              <a:prstGeom prst="rect">
                <a:avLst/>
              </a:prstGeom>
              <a:noFill/>
              <a:ln w="9525">
                <a:noFill/>
                <a:miter lim="800000"/>
                <a:headEnd/>
                <a:tailEnd/>
              </a:ln>
              <a:effectLst/>
            </p:spPr>
            <p:txBody>
              <a:bodyPr>
                <a:spAutoFit/>
              </a:bodyPr>
              <a:lstStyle/>
              <a:p>
                <a:pPr algn="ctr">
                  <a:spcBef>
                    <a:spcPct val="50000"/>
                  </a:spcBef>
                </a:pPr>
                <a:r>
                  <a:rPr lang="en-US" sz="1400" b="1">
                    <a:cs typeface="Arial" charset="0"/>
                  </a:rPr>
                  <a:t>Preference &amp; Risk Attitude</a:t>
                </a:r>
              </a:p>
            </p:txBody>
          </p:sp>
        </p:grpSp>
        <p:sp>
          <p:nvSpPr>
            <p:cNvPr id="13344" name="Line 32"/>
            <p:cNvSpPr>
              <a:spLocks noChangeShapeType="1"/>
            </p:cNvSpPr>
            <p:nvPr/>
          </p:nvSpPr>
          <p:spPr bwMode="ltGray">
            <a:xfrm flipV="1">
              <a:off x="4568" y="2736"/>
              <a:ext cx="0" cy="136"/>
            </a:xfrm>
            <a:prstGeom prst="line">
              <a:avLst/>
            </a:prstGeom>
            <a:noFill/>
            <a:ln w="28575">
              <a:solidFill>
                <a:schemeClr val="tx1"/>
              </a:solidFill>
              <a:round/>
              <a:headEnd/>
              <a:tailEnd type="triangle" w="med" len="med"/>
            </a:ln>
            <a:effectLst/>
          </p:spPr>
          <p:txBody>
            <a:bodyPr wrap="none"/>
            <a:lstStyle/>
            <a:p>
              <a:endParaRPr lang="en-US"/>
            </a:p>
          </p:txBody>
        </p:sp>
        <p:sp>
          <p:nvSpPr>
            <p:cNvPr id="13345" name="Line 33"/>
            <p:cNvSpPr>
              <a:spLocks noChangeShapeType="1"/>
            </p:cNvSpPr>
            <p:nvPr/>
          </p:nvSpPr>
          <p:spPr bwMode="ltGray">
            <a:xfrm>
              <a:off x="2968" y="2376"/>
              <a:ext cx="168" cy="0"/>
            </a:xfrm>
            <a:prstGeom prst="line">
              <a:avLst/>
            </a:prstGeom>
            <a:noFill/>
            <a:ln w="28575">
              <a:solidFill>
                <a:schemeClr val="tx1"/>
              </a:solidFill>
              <a:round/>
              <a:headEnd/>
              <a:tailEnd type="triangle" w="med" len="med"/>
            </a:ln>
            <a:effectLst/>
          </p:spPr>
          <p:txBody>
            <a:bodyPr wrap="none"/>
            <a:lstStyle/>
            <a:p>
              <a:endParaRPr lang="en-US"/>
            </a:p>
          </p:txBody>
        </p:sp>
        <p:sp>
          <p:nvSpPr>
            <p:cNvPr id="13346" name="Line 34"/>
            <p:cNvSpPr>
              <a:spLocks noChangeShapeType="1"/>
            </p:cNvSpPr>
            <p:nvPr/>
          </p:nvSpPr>
          <p:spPr bwMode="ltGray">
            <a:xfrm>
              <a:off x="4062" y="2376"/>
              <a:ext cx="144" cy="0"/>
            </a:xfrm>
            <a:prstGeom prst="line">
              <a:avLst/>
            </a:prstGeom>
            <a:noFill/>
            <a:ln w="28575">
              <a:solidFill>
                <a:schemeClr val="tx1"/>
              </a:solidFill>
              <a:round/>
              <a:headEnd/>
              <a:tailEnd type="triangle" w="med" len="med"/>
            </a:ln>
            <a:effectLst/>
          </p:spPr>
          <p:txBody>
            <a:bodyPr wrap="none"/>
            <a:lstStyle/>
            <a:p>
              <a:endParaRPr lang="en-US"/>
            </a:p>
          </p:txBody>
        </p:sp>
      </p:grpSp>
      <p:sp>
        <p:nvSpPr>
          <p:cNvPr id="13347" name="Freeform 35"/>
          <p:cNvSpPr>
            <a:spLocks/>
          </p:cNvSpPr>
          <p:nvPr/>
        </p:nvSpPr>
        <p:spPr bwMode="auto">
          <a:xfrm>
            <a:off x="4267200" y="4495800"/>
            <a:ext cx="371475" cy="257175"/>
          </a:xfrm>
          <a:custGeom>
            <a:avLst/>
            <a:gdLst/>
            <a:ahLst/>
            <a:cxnLst>
              <a:cxn ang="0">
                <a:pos x="0" y="256"/>
              </a:cxn>
              <a:cxn ang="0">
                <a:pos x="144" y="208"/>
              </a:cxn>
              <a:cxn ang="0">
                <a:pos x="240" y="112"/>
              </a:cxn>
              <a:cxn ang="0">
                <a:pos x="288" y="16"/>
              </a:cxn>
              <a:cxn ang="0">
                <a:pos x="336" y="16"/>
              </a:cxn>
              <a:cxn ang="0">
                <a:pos x="384" y="112"/>
              </a:cxn>
              <a:cxn ang="0">
                <a:pos x="432" y="256"/>
              </a:cxn>
            </a:cxnLst>
            <a:rect l="0" t="0" r="r" b="b"/>
            <a:pathLst>
              <a:path w="432" h="256">
                <a:moveTo>
                  <a:pt x="0" y="256"/>
                </a:moveTo>
                <a:cubicBezTo>
                  <a:pt x="52" y="244"/>
                  <a:pt x="104" y="232"/>
                  <a:pt x="144" y="208"/>
                </a:cubicBezTo>
                <a:cubicBezTo>
                  <a:pt x="184" y="184"/>
                  <a:pt x="216" y="144"/>
                  <a:pt x="240" y="112"/>
                </a:cubicBezTo>
                <a:cubicBezTo>
                  <a:pt x="264" y="80"/>
                  <a:pt x="272" y="32"/>
                  <a:pt x="288" y="16"/>
                </a:cubicBezTo>
                <a:cubicBezTo>
                  <a:pt x="304" y="0"/>
                  <a:pt x="320" y="0"/>
                  <a:pt x="336" y="16"/>
                </a:cubicBezTo>
                <a:cubicBezTo>
                  <a:pt x="352" y="32"/>
                  <a:pt x="368" y="72"/>
                  <a:pt x="384" y="112"/>
                </a:cubicBezTo>
                <a:cubicBezTo>
                  <a:pt x="400" y="152"/>
                  <a:pt x="416" y="204"/>
                  <a:pt x="432" y="256"/>
                </a:cubicBezTo>
              </a:path>
            </a:pathLst>
          </a:custGeom>
          <a:solidFill>
            <a:srgbClr val="333399"/>
          </a:solidFill>
          <a:ln w="9525">
            <a:noFill/>
            <a:round/>
            <a:headEnd/>
            <a:tailEnd/>
          </a:ln>
          <a:effectLst/>
        </p:spPr>
        <p:txBody>
          <a:bodyPr/>
          <a:lstStyle/>
          <a:p>
            <a:endParaRPr lang="en-US"/>
          </a:p>
        </p:txBody>
      </p:sp>
      <p:grpSp>
        <p:nvGrpSpPr>
          <p:cNvPr id="8" name="Group 36"/>
          <p:cNvGrpSpPr>
            <a:grpSpLocks/>
          </p:cNvGrpSpPr>
          <p:nvPr/>
        </p:nvGrpSpPr>
        <p:grpSpPr bwMode="auto">
          <a:xfrm>
            <a:off x="4495800" y="4800600"/>
            <a:ext cx="1031875" cy="1670050"/>
            <a:chOff x="3242" y="3068"/>
            <a:chExt cx="650" cy="1052"/>
          </a:xfrm>
        </p:grpSpPr>
        <p:sp>
          <p:nvSpPr>
            <p:cNvPr id="13349" name="Oval 37"/>
            <p:cNvSpPr>
              <a:spLocks noChangeArrowheads="1"/>
            </p:cNvSpPr>
            <p:nvPr/>
          </p:nvSpPr>
          <p:spPr bwMode="auto">
            <a:xfrm flipH="1">
              <a:off x="3438" y="3778"/>
              <a:ext cx="24" cy="61"/>
            </a:xfrm>
            <a:prstGeom prst="ellipse">
              <a:avLst/>
            </a:prstGeom>
            <a:solidFill>
              <a:srgbClr val="DDDDDD"/>
            </a:solidFill>
            <a:ln w="9525">
              <a:noFill/>
              <a:round/>
              <a:headEnd/>
              <a:tailEnd/>
            </a:ln>
            <a:effectLst/>
            <a:scene3d>
              <a:camera prst="legacyPerspectiveTop">
                <a:rot lat="21299999" lon="20699999" rev="0"/>
              </a:camera>
              <a:lightRig rig="legacyFlat2" dir="b"/>
            </a:scene3d>
            <a:sp3d extrusionH="227000" prstMaterial="legacyMetal">
              <a:bevelT w="13500" h="13500" prst="angle"/>
              <a:bevelB w="13500" h="13500" prst="angle"/>
              <a:extrusionClr>
                <a:srgbClr val="DDDDDD"/>
              </a:extrusionClr>
            </a:sp3d>
          </p:spPr>
          <p:txBody>
            <a:bodyPr wrap="none" anchor="ctr">
              <a:flatTx/>
            </a:bodyPr>
            <a:lstStyle/>
            <a:p>
              <a:endParaRPr lang="en-US"/>
            </a:p>
          </p:txBody>
        </p:sp>
        <p:sp>
          <p:nvSpPr>
            <p:cNvPr id="13350" name="Oval 38"/>
            <p:cNvSpPr>
              <a:spLocks noChangeArrowheads="1"/>
            </p:cNvSpPr>
            <p:nvPr/>
          </p:nvSpPr>
          <p:spPr bwMode="auto">
            <a:xfrm>
              <a:off x="3688" y="3778"/>
              <a:ext cx="25" cy="61"/>
            </a:xfrm>
            <a:prstGeom prst="ellipse">
              <a:avLst/>
            </a:prstGeom>
            <a:solidFill>
              <a:srgbClr val="DDDDDD"/>
            </a:solidFill>
            <a:ln w="9525">
              <a:noFill/>
              <a:round/>
              <a:headEnd/>
              <a:tailEnd/>
            </a:ln>
            <a:effectLst/>
            <a:scene3d>
              <a:camera prst="legacyPerspectiveTopRight">
                <a:rot lat="21299999" lon="0" rev="0"/>
              </a:camera>
              <a:lightRig rig="legacyFlat4" dir="t"/>
            </a:scene3d>
            <a:sp3d extrusionH="430200" prstMaterial="legacyMetal">
              <a:bevelT w="13500" h="13500" prst="angle"/>
              <a:bevelB w="13500" h="13500" prst="angle"/>
              <a:extrusionClr>
                <a:srgbClr val="DDDDDD"/>
              </a:extrusionClr>
            </a:sp3d>
          </p:spPr>
          <p:txBody>
            <a:bodyPr wrap="none" anchor="ctr">
              <a:flatTx/>
            </a:bodyPr>
            <a:lstStyle/>
            <a:p>
              <a:endParaRPr lang="en-US"/>
            </a:p>
          </p:txBody>
        </p:sp>
        <p:sp>
          <p:nvSpPr>
            <p:cNvPr id="13351" name="Oval 39"/>
            <p:cNvSpPr>
              <a:spLocks noChangeArrowheads="1"/>
            </p:cNvSpPr>
            <p:nvPr/>
          </p:nvSpPr>
          <p:spPr bwMode="auto">
            <a:xfrm rot="213656" flipH="1">
              <a:off x="3435" y="4003"/>
              <a:ext cx="25" cy="62"/>
            </a:xfrm>
            <a:prstGeom prst="ellipse">
              <a:avLst/>
            </a:prstGeom>
            <a:solidFill>
              <a:srgbClr val="DDDDDD"/>
            </a:solidFill>
            <a:ln w="9525">
              <a:noFill/>
              <a:round/>
              <a:headEnd/>
              <a:tailEnd/>
            </a:ln>
            <a:effectLst/>
            <a:scene3d>
              <a:camera prst="legacyPerspectiveTop">
                <a:rot lat="21299999" lon="20699999" rev="0"/>
              </a:camera>
              <a:lightRig rig="legacyFlat2" dir="b"/>
            </a:scene3d>
            <a:sp3d extrusionH="227000" prstMaterial="legacyMetal">
              <a:bevelT w="13500" h="13500" prst="angle"/>
              <a:bevelB w="13500" h="13500" prst="angle"/>
              <a:extrusionClr>
                <a:srgbClr val="DDDDDD"/>
              </a:extrusionClr>
            </a:sp3d>
          </p:spPr>
          <p:txBody>
            <a:bodyPr wrap="none" anchor="ctr">
              <a:flatTx/>
            </a:bodyPr>
            <a:lstStyle/>
            <a:p>
              <a:endParaRPr lang="en-US"/>
            </a:p>
          </p:txBody>
        </p:sp>
        <p:sp>
          <p:nvSpPr>
            <p:cNvPr id="13352" name="Oval 40"/>
            <p:cNvSpPr>
              <a:spLocks noChangeArrowheads="1"/>
            </p:cNvSpPr>
            <p:nvPr/>
          </p:nvSpPr>
          <p:spPr bwMode="auto">
            <a:xfrm rot="-285818">
              <a:off x="3690" y="4003"/>
              <a:ext cx="24" cy="62"/>
            </a:xfrm>
            <a:prstGeom prst="ellipse">
              <a:avLst/>
            </a:prstGeom>
            <a:solidFill>
              <a:srgbClr val="DDDDDD"/>
            </a:solidFill>
            <a:ln w="9525">
              <a:noFill/>
              <a:round/>
              <a:headEnd/>
              <a:tailEnd/>
            </a:ln>
            <a:effectLst/>
            <a:scene3d>
              <a:camera prst="legacyPerspectiveTopRight">
                <a:rot lat="21299999" lon="0" rev="0"/>
              </a:camera>
              <a:lightRig rig="legacyFlat4" dir="t"/>
            </a:scene3d>
            <a:sp3d extrusionH="430200" prstMaterial="legacyMetal">
              <a:bevelT w="13500" h="13500" prst="angle"/>
              <a:bevelB w="13500" h="13500" prst="angle"/>
              <a:extrusionClr>
                <a:srgbClr val="DDDDDD"/>
              </a:extrusionClr>
            </a:sp3d>
          </p:spPr>
          <p:txBody>
            <a:bodyPr wrap="none" anchor="ctr">
              <a:flatTx/>
            </a:bodyPr>
            <a:lstStyle/>
            <a:p>
              <a:endParaRPr lang="en-US"/>
            </a:p>
          </p:txBody>
        </p:sp>
        <p:sp>
          <p:nvSpPr>
            <p:cNvPr id="13353" name="Freeform 41"/>
            <p:cNvSpPr>
              <a:spLocks/>
            </p:cNvSpPr>
            <p:nvPr/>
          </p:nvSpPr>
          <p:spPr bwMode="auto">
            <a:xfrm>
              <a:off x="3416" y="3800"/>
              <a:ext cx="48" cy="225"/>
            </a:xfrm>
            <a:custGeom>
              <a:avLst/>
              <a:gdLst/>
              <a:ahLst/>
              <a:cxnLst>
                <a:cxn ang="0">
                  <a:pos x="94" y="24"/>
                </a:cxn>
                <a:cxn ang="0">
                  <a:pos x="94" y="36"/>
                </a:cxn>
                <a:cxn ang="0">
                  <a:pos x="82" y="61"/>
                </a:cxn>
                <a:cxn ang="0">
                  <a:pos x="70" y="69"/>
                </a:cxn>
                <a:cxn ang="0">
                  <a:pos x="60" y="64"/>
                </a:cxn>
                <a:cxn ang="0">
                  <a:pos x="49" y="48"/>
                </a:cxn>
                <a:cxn ang="0">
                  <a:pos x="45" y="33"/>
                </a:cxn>
                <a:cxn ang="0">
                  <a:pos x="45" y="19"/>
                </a:cxn>
                <a:cxn ang="0">
                  <a:pos x="4" y="0"/>
                </a:cxn>
                <a:cxn ang="0">
                  <a:pos x="0" y="407"/>
                </a:cxn>
                <a:cxn ang="0">
                  <a:pos x="2" y="424"/>
                </a:cxn>
                <a:cxn ang="0">
                  <a:pos x="9" y="434"/>
                </a:cxn>
                <a:cxn ang="0">
                  <a:pos x="23" y="437"/>
                </a:cxn>
                <a:cxn ang="0">
                  <a:pos x="38" y="433"/>
                </a:cxn>
                <a:cxn ang="0">
                  <a:pos x="45" y="421"/>
                </a:cxn>
                <a:cxn ang="0">
                  <a:pos x="50" y="409"/>
                </a:cxn>
                <a:cxn ang="0">
                  <a:pos x="53" y="397"/>
                </a:cxn>
                <a:cxn ang="0">
                  <a:pos x="65" y="391"/>
                </a:cxn>
                <a:cxn ang="0">
                  <a:pos x="77" y="395"/>
                </a:cxn>
                <a:cxn ang="0">
                  <a:pos x="81" y="406"/>
                </a:cxn>
                <a:cxn ang="0">
                  <a:pos x="94" y="24"/>
                </a:cxn>
              </a:cxnLst>
              <a:rect l="0" t="0" r="r" b="b"/>
              <a:pathLst>
                <a:path w="94" h="437">
                  <a:moveTo>
                    <a:pt x="94" y="24"/>
                  </a:moveTo>
                  <a:cubicBezTo>
                    <a:pt x="93" y="36"/>
                    <a:pt x="89" y="36"/>
                    <a:pt x="94" y="36"/>
                  </a:cubicBezTo>
                  <a:lnTo>
                    <a:pt x="82" y="61"/>
                  </a:lnTo>
                  <a:lnTo>
                    <a:pt x="70" y="69"/>
                  </a:lnTo>
                  <a:lnTo>
                    <a:pt x="60" y="64"/>
                  </a:lnTo>
                  <a:lnTo>
                    <a:pt x="49" y="48"/>
                  </a:lnTo>
                  <a:lnTo>
                    <a:pt x="45" y="33"/>
                  </a:lnTo>
                  <a:lnTo>
                    <a:pt x="45" y="19"/>
                  </a:lnTo>
                  <a:lnTo>
                    <a:pt x="4" y="0"/>
                  </a:lnTo>
                  <a:lnTo>
                    <a:pt x="0" y="407"/>
                  </a:lnTo>
                  <a:lnTo>
                    <a:pt x="2" y="424"/>
                  </a:lnTo>
                  <a:lnTo>
                    <a:pt x="9" y="434"/>
                  </a:lnTo>
                  <a:lnTo>
                    <a:pt x="23" y="437"/>
                  </a:lnTo>
                  <a:lnTo>
                    <a:pt x="38" y="433"/>
                  </a:lnTo>
                  <a:lnTo>
                    <a:pt x="45" y="421"/>
                  </a:lnTo>
                  <a:lnTo>
                    <a:pt x="50" y="409"/>
                  </a:lnTo>
                  <a:cubicBezTo>
                    <a:pt x="51" y="405"/>
                    <a:pt x="50" y="400"/>
                    <a:pt x="53" y="397"/>
                  </a:cubicBezTo>
                  <a:cubicBezTo>
                    <a:pt x="56" y="394"/>
                    <a:pt x="61" y="391"/>
                    <a:pt x="65" y="391"/>
                  </a:cubicBezTo>
                  <a:cubicBezTo>
                    <a:pt x="69" y="391"/>
                    <a:pt x="74" y="393"/>
                    <a:pt x="77" y="395"/>
                  </a:cubicBezTo>
                  <a:lnTo>
                    <a:pt x="81" y="406"/>
                  </a:lnTo>
                  <a:lnTo>
                    <a:pt x="94" y="24"/>
                  </a:lnTo>
                  <a:close/>
                </a:path>
              </a:pathLst>
            </a:custGeom>
            <a:gradFill rotWithShape="1">
              <a:gsLst>
                <a:gs pos="0">
                  <a:srgbClr val="C0C0C0"/>
                </a:gs>
                <a:gs pos="50000">
                  <a:schemeClr val="bg2"/>
                </a:gs>
                <a:gs pos="100000">
                  <a:srgbClr val="C0C0C0"/>
                </a:gs>
              </a:gsLst>
              <a:lin ang="0" scaled="1"/>
            </a:gradFill>
            <a:ln w="9525">
              <a:solidFill>
                <a:srgbClr val="C0C0C0"/>
              </a:solidFill>
              <a:round/>
              <a:headEnd/>
              <a:tailEnd/>
            </a:ln>
            <a:effectLst/>
          </p:spPr>
          <p:txBody>
            <a:bodyPr/>
            <a:lstStyle/>
            <a:p>
              <a:endParaRPr lang="en-US"/>
            </a:p>
          </p:txBody>
        </p:sp>
        <p:sp>
          <p:nvSpPr>
            <p:cNvPr id="13354" name="Freeform 42"/>
            <p:cNvSpPr>
              <a:spLocks/>
            </p:cNvSpPr>
            <p:nvPr/>
          </p:nvSpPr>
          <p:spPr bwMode="auto">
            <a:xfrm>
              <a:off x="3687" y="3799"/>
              <a:ext cx="45" cy="224"/>
            </a:xfrm>
            <a:custGeom>
              <a:avLst/>
              <a:gdLst/>
              <a:ahLst/>
              <a:cxnLst>
                <a:cxn ang="0">
                  <a:pos x="0" y="24"/>
                </a:cxn>
                <a:cxn ang="0">
                  <a:pos x="0" y="36"/>
                </a:cxn>
                <a:cxn ang="0">
                  <a:pos x="12" y="61"/>
                </a:cxn>
                <a:cxn ang="0">
                  <a:pos x="24" y="69"/>
                </a:cxn>
                <a:cxn ang="0">
                  <a:pos x="34" y="64"/>
                </a:cxn>
                <a:cxn ang="0">
                  <a:pos x="45" y="48"/>
                </a:cxn>
                <a:cxn ang="0">
                  <a:pos x="49" y="33"/>
                </a:cxn>
                <a:cxn ang="0">
                  <a:pos x="49" y="19"/>
                </a:cxn>
                <a:cxn ang="0">
                  <a:pos x="90" y="0"/>
                </a:cxn>
                <a:cxn ang="0">
                  <a:pos x="90" y="409"/>
                </a:cxn>
                <a:cxn ang="0">
                  <a:pos x="88" y="425"/>
                </a:cxn>
                <a:cxn ang="0">
                  <a:pos x="81" y="431"/>
                </a:cxn>
                <a:cxn ang="0">
                  <a:pos x="69" y="435"/>
                </a:cxn>
                <a:cxn ang="0">
                  <a:pos x="56" y="433"/>
                </a:cxn>
                <a:cxn ang="0">
                  <a:pos x="49" y="421"/>
                </a:cxn>
                <a:cxn ang="0">
                  <a:pos x="44" y="409"/>
                </a:cxn>
                <a:cxn ang="0">
                  <a:pos x="41" y="397"/>
                </a:cxn>
                <a:cxn ang="0">
                  <a:pos x="29" y="391"/>
                </a:cxn>
                <a:cxn ang="0">
                  <a:pos x="17" y="395"/>
                </a:cxn>
                <a:cxn ang="0">
                  <a:pos x="13" y="406"/>
                </a:cxn>
                <a:cxn ang="0">
                  <a:pos x="0" y="24"/>
                </a:cxn>
              </a:cxnLst>
              <a:rect l="0" t="0" r="r" b="b"/>
              <a:pathLst>
                <a:path w="90" h="435">
                  <a:moveTo>
                    <a:pt x="0" y="24"/>
                  </a:moveTo>
                  <a:cubicBezTo>
                    <a:pt x="1" y="36"/>
                    <a:pt x="5" y="36"/>
                    <a:pt x="0" y="36"/>
                  </a:cubicBezTo>
                  <a:lnTo>
                    <a:pt x="12" y="61"/>
                  </a:lnTo>
                  <a:lnTo>
                    <a:pt x="24" y="69"/>
                  </a:lnTo>
                  <a:lnTo>
                    <a:pt x="34" y="64"/>
                  </a:lnTo>
                  <a:lnTo>
                    <a:pt x="45" y="48"/>
                  </a:lnTo>
                  <a:lnTo>
                    <a:pt x="49" y="33"/>
                  </a:lnTo>
                  <a:lnTo>
                    <a:pt x="49" y="19"/>
                  </a:lnTo>
                  <a:lnTo>
                    <a:pt x="90" y="0"/>
                  </a:lnTo>
                  <a:lnTo>
                    <a:pt x="90" y="409"/>
                  </a:lnTo>
                  <a:lnTo>
                    <a:pt x="88" y="425"/>
                  </a:lnTo>
                  <a:lnTo>
                    <a:pt x="81" y="431"/>
                  </a:lnTo>
                  <a:lnTo>
                    <a:pt x="69" y="435"/>
                  </a:lnTo>
                  <a:lnTo>
                    <a:pt x="56" y="433"/>
                  </a:lnTo>
                  <a:lnTo>
                    <a:pt x="49" y="421"/>
                  </a:lnTo>
                  <a:lnTo>
                    <a:pt x="44" y="409"/>
                  </a:lnTo>
                  <a:cubicBezTo>
                    <a:pt x="43" y="405"/>
                    <a:pt x="44" y="400"/>
                    <a:pt x="41" y="397"/>
                  </a:cubicBezTo>
                  <a:cubicBezTo>
                    <a:pt x="38" y="394"/>
                    <a:pt x="33" y="391"/>
                    <a:pt x="29" y="391"/>
                  </a:cubicBezTo>
                  <a:cubicBezTo>
                    <a:pt x="25" y="391"/>
                    <a:pt x="20" y="393"/>
                    <a:pt x="17" y="395"/>
                  </a:cubicBezTo>
                  <a:lnTo>
                    <a:pt x="13" y="406"/>
                  </a:lnTo>
                  <a:lnTo>
                    <a:pt x="0" y="24"/>
                  </a:lnTo>
                  <a:close/>
                </a:path>
              </a:pathLst>
            </a:custGeom>
            <a:gradFill rotWithShape="1">
              <a:gsLst>
                <a:gs pos="0">
                  <a:srgbClr val="C0C0C0"/>
                </a:gs>
                <a:gs pos="50000">
                  <a:schemeClr val="bg2"/>
                </a:gs>
                <a:gs pos="100000">
                  <a:srgbClr val="C0C0C0"/>
                </a:gs>
              </a:gsLst>
              <a:lin ang="0" scaled="1"/>
            </a:gradFill>
            <a:ln w="9525">
              <a:solidFill>
                <a:srgbClr val="C0C0C0"/>
              </a:solidFill>
              <a:round/>
              <a:headEnd/>
              <a:tailEnd/>
            </a:ln>
            <a:effectLst/>
          </p:spPr>
          <p:txBody>
            <a:bodyPr/>
            <a:lstStyle/>
            <a:p>
              <a:endParaRPr lang="en-US"/>
            </a:p>
          </p:txBody>
        </p:sp>
        <p:sp>
          <p:nvSpPr>
            <p:cNvPr id="13355" name="Freeform 43"/>
            <p:cNvSpPr>
              <a:spLocks/>
            </p:cNvSpPr>
            <p:nvPr/>
          </p:nvSpPr>
          <p:spPr bwMode="auto">
            <a:xfrm>
              <a:off x="3678" y="4035"/>
              <a:ext cx="123" cy="84"/>
            </a:xfrm>
            <a:custGeom>
              <a:avLst/>
              <a:gdLst/>
              <a:ahLst/>
              <a:cxnLst>
                <a:cxn ang="0">
                  <a:pos x="21" y="6"/>
                </a:cxn>
                <a:cxn ang="0">
                  <a:pos x="21" y="18"/>
                </a:cxn>
                <a:cxn ang="0">
                  <a:pos x="30" y="36"/>
                </a:cxn>
                <a:cxn ang="0">
                  <a:pos x="39" y="45"/>
                </a:cxn>
                <a:cxn ang="0">
                  <a:pos x="57" y="45"/>
                </a:cxn>
                <a:cxn ang="0">
                  <a:pos x="66" y="30"/>
                </a:cxn>
                <a:cxn ang="0">
                  <a:pos x="68" y="18"/>
                </a:cxn>
                <a:cxn ang="0">
                  <a:pos x="108" y="0"/>
                </a:cxn>
                <a:cxn ang="0">
                  <a:pos x="123" y="24"/>
                </a:cxn>
                <a:cxn ang="0">
                  <a:pos x="215" y="55"/>
                </a:cxn>
                <a:cxn ang="0">
                  <a:pos x="239" y="84"/>
                </a:cxn>
                <a:cxn ang="0">
                  <a:pos x="173" y="126"/>
                </a:cxn>
                <a:cxn ang="0">
                  <a:pos x="123" y="130"/>
                </a:cxn>
                <a:cxn ang="0">
                  <a:pos x="0" y="66"/>
                </a:cxn>
                <a:cxn ang="0">
                  <a:pos x="0" y="30"/>
                </a:cxn>
                <a:cxn ang="0">
                  <a:pos x="21" y="6"/>
                </a:cxn>
              </a:cxnLst>
              <a:rect l="0" t="0" r="r" b="b"/>
              <a:pathLst>
                <a:path w="239" h="130">
                  <a:moveTo>
                    <a:pt x="21" y="6"/>
                  </a:moveTo>
                  <a:cubicBezTo>
                    <a:pt x="21" y="10"/>
                    <a:pt x="21" y="14"/>
                    <a:pt x="21" y="18"/>
                  </a:cubicBezTo>
                  <a:lnTo>
                    <a:pt x="30" y="36"/>
                  </a:lnTo>
                  <a:lnTo>
                    <a:pt x="39" y="45"/>
                  </a:lnTo>
                  <a:lnTo>
                    <a:pt x="57" y="45"/>
                  </a:lnTo>
                  <a:lnTo>
                    <a:pt x="66" y="30"/>
                  </a:lnTo>
                  <a:lnTo>
                    <a:pt x="68" y="18"/>
                  </a:lnTo>
                  <a:lnTo>
                    <a:pt x="108" y="0"/>
                  </a:lnTo>
                  <a:lnTo>
                    <a:pt x="123" y="24"/>
                  </a:lnTo>
                  <a:lnTo>
                    <a:pt x="215" y="55"/>
                  </a:lnTo>
                  <a:lnTo>
                    <a:pt x="239" y="84"/>
                  </a:lnTo>
                  <a:lnTo>
                    <a:pt x="173" y="126"/>
                  </a:lnTo>
                  <a:lnTo>
                    <a:pt x="123" y="130"/>
                  </a:lnTo>
                  <a:lnTo>
                    <a:pt x="0" y="66"/>
                  </a:lnTo>
                  <a:lnTo>
                    <a:pt x="0" y="30"/>
                  </a:lnTo>
                  <a:lnTo>
                    <a:pt x="21" y="6"/>
                  </a:lnTo>
                  <a:close/>
                </a:path>
              </a:pathLst>
            </a:custGeom>
            <a:gradFill rotWithShape="1">
              <a:gsLst>
                <a:gs pos="0">
                  <a:srgbClr val="C0C0C0"/>
                </a:gs>
                <a:gs pos="100000">
                  <a:schemeClr val="bg2"/>
                </a:gs>
              </a:gsLst>
              <a:lin ang="5400000" scaled="1"/>
            </a:gradFill>
            <a:ln w="9525">
              <a:solidFill>
                <a:srgbClr val="C0C0C0"/>
              </a:solidFill>
              <a:round/>
              <a:headEnd/>
              <a:tailEnd/>
            </a:ln>
            <a:effectLst/>
          </p:spPr>
          <p:txBody>
            <a:bodyPr/>
            <a:lstStyle/>
            <a:p>
              <a:endParaRPr lang="en-US"/>
            </a:p>
          </p:txBody>
        </p:sp>
        <p:sp>
          <p:nvSpPr>
            <p:cNvPr id="13356" name="Freeform 44"/>
            <p:cNvSpPr>
              <a:spLocks/>
            </p:cNvSpPr>
            <p:nvPr/>
          </p:nvSpPr>
          <p:spPr bwMode="auto">
            <a:xfrm flipH="1">
              <a:off x="3350" y="4036"/>
              <a:ext cx="121" cy="84"/>
            </a:xfrm>
            <a:custGeom>
              <a:avLst/>
              <a:gdLst/>
              <a:ahLst/>
              <a:cxnLst>
                <a:cxn ang="0">
                  <a:pos x="21" y="6"/>
                </a:cxn>
                <a:cxn ang="0">
                  <a:pos x="21" y="18"/>
                </a:cxn>
                <a:cxn ang="0">
                  <a:pos x="30" y="36"/>
                </a:cxn>
                <a:cxn ang="0">
                  <a:pos x="39" y="45"/>
                </a:cxn>
                <a:cxn ang="0">
                  <a:pos x="57" y="45"/>
                </a:cxn>
                <a:cxn ang="0">
                  <a:pos x="66" y="30"/>
                </a:cxn>
                <a:cxn ang="0">
                  <a:pos x="68" y="18"/>
                </a:cxn>
                <a:cxn ang="0">
                  <a:pos x="108" y="0"/>
                </a:cxn>
                <a:cxn ang="0">
                  <a:pos x="123" y="24"/>
                </a:cxn>
                <a:cxn ang="0">
                  <a:pos x="215" y="55"/>
                </a:cxn>
                <a:cxn ang="0">
                  <a:pos x="239" y="84"/>
                </a:cxn>
                <a:cxn ang="0">
                  <a:pos x="173" y="126"/>
                </a:cxn>
                <a:cxn ang="0">
                  <a:pos x="123" y="130"/>
                </a:cxn>
                <a:cxn ang="0">
                  <a:pos x="0" y="66"/>
                </a:cxn>
                <a:cxn ang="0">
                  <a:pos x="0" y="30"/>
                </a:cxn>
                <a:cxn ang="0">
                  <a:pos x="21" y="6"/>
                </a:cxn>
              </a:cxnLst>
              <a:rect l="0" t="0" r="r" b="b"/>
              <a:pathLst>
                <a:path w="239" h="130">
                  <a:moveTo>
                    <a:pt x="21" y="6"/>
                  </a:moveTo>
                  <a:cubicBezTo>
                    <a:pt x="21" y="10"/>
                    <a:pt x="21" y="14"/>
                    <a:pt x="21" y="18"/>
                  </a:cubicBezTo>
                  <a:lnTo>
                    <a:pt x="30" y="36"/>
                  </a:lnTo>
                  <a:lnTo>
                    <a:pt x="39" y="45"/>
                  </a:lnTo>
                  <a:lnTo>
                    <a:pt x="57" y="45"/>
                  </a:lnTo>
                  <a:lnTo>
                    <a:pt x="66" y="30"/>
                  </a:lnTo>
                  <a:lnTo>
                    <a:pt x="68" y="18"/>
                  </a:lnTo>
                  <a:lnTo>
                    <a:pt x="108" y="0"/>
                  </a:lnTo>
                  <a:lnTo>
                    <a:pt x="123" y="24"/>
                  </a:lnTo>
                  <a:lnTo>
                    <a:pt x="215" y="55"/>
                  </a:lnTo>
                  <a:lnTo>
                    <a:pt x="239" y="84"/>
                  </a:lnTo>
                  <a:lnTo>
                    <a:pt x="173" y="126"/>
                  </a:lnTo>
                  <a:lnTo>
                    <a:pt x="123" y="130"/>
                  </a:lnTo>
                  <a:lnTo>
                    <a:pt x="0" y="66"/>
                  </a:lnTo>
                  <a:lnTo>
                    <a:pt x="0" y="30"/>
                  </a:lnTo>
                  <a:lnTo>
                    <a:pt x="21" y="6"/>
                  </a:lnTo>
                  <a:close/>
                </a:path>
              </a:pathLst>
            </a:custGeom>
            <a:gradFill rotWithShape="1">
              <a:gsLst>
                <a:gs pos="0">
                  <a:srgbClr val="C0C0C0"/>
                </a:gs>
                <a:gs pos="100000">
                  <a:schemeClr val="bg2"/>
                </a:gs>
              </a:gsLst>
              <a:lin ang="5400000" scaled="1"/>
            </a:gradFill>
            <a:ln w="9525">
              <a:solidFill>
                <a:srgbClr val="C0C0C0"/>
              </a:solidFill>
              <a:round/>
              <a:headEnd/>
              <a:tailEnd/>
            </a:ln>
            <a:effectLst/>
          </p:spPr>
          <p:txBody>
            <a:bodyPr/>
            <a:lstStyle/>
            <a:p>
              <a:endParaRPr lang="en-US"/>
            </a:p>
          </p:txBody>
        </p:sp>
        <p:sp>
          <p:nvSpPr>
            <p:cNvPr id="13357" name="Oval 45"/>
            <p:cNvSpPr>
              <a:spLocks noChangeArrowheads="1"/>
            </p:cNvSpPr>
            <p:nvPr/>
          </p:nvSpPr>
          <p:spPr bwMode="auto">
            <a:xfrm rot="1911552" flipH="1">
              <a:off x="3520" y="3634"/>
              <a:ext cx="25" cy="62"/>
            </a:xfrm>
            <a:prstGeom prst="ellipse">
              <a:avLst/>
            </a:prstGeom>
            <a:solidFill>
              <a:srgbClr val="DDDDDD"/>
            </a:solidFill>
            <a:ln w="9525">
              <a:noFill/>
              <a:round/>
              <a:headEnd/>
              <a:tailEnd/>
            </a:ln>
            <a:effectLst/>
            <a:scene3d>
              <a:camera prst="legacyPerspectiveTop">
                <a:rot lat="0" lon="20699999" rev="0"/>
              </a:camera>
              <a:lightRig rig="legacyFlat2" dir="b"/>
            </a:scene3d>
            <a:sp3d extrusionH="227000" prstMaterial="legacyMetal">
              <a:bevelT w="13500" h="13500" prst="angle"/>
              <a:bevelB w="13500" h="13500" prst="angle"/>
              <a:extrusionClr>
                <a:srgbClr val="DDDDDD"/>
              </a:extrusionClr>
            </a:sp3d>
          </p:spPr>
          <p:txBody>
            <a:bodyPr wrap="none" anchor="ctr">
              <a:flatTx/>
            </a:bodyPr>
            <a:lstStyle/>
            <a:p>
              <a:endParaRPr lang="en-US"/>
            </a:p>
          </p:txBody>
        </p:sp>
        <p:sp>
          <p:nvSpPr>
            <p:cNvPr id="13358" name="Oval 46"/>
            <p:cNvSpPr>
              <a:spLocks noChangeArrowheads="1"/>
            </p:cNvSpPr>
            <p:nvPr/>
          </p:nvSpPr>
          <p:spPr bwMode="auto">
            <a:xfrm rot="-1945264">
              <a:off x="3609" y="3638"/>
              <a:ext cx="25" cy="52"/>
            </a:xfrm>
            <a:prstGeom prst="ellipse">
              <a:avLst/>
            </a:prstGeom>
            <a:solidFill>
              <a:srgbClr val="DDDDDD"/>
            </a:solidFill>
            <a:ln w="9525">
              <a:noFill/>
              <a:round/>
              <a:headEnd/>
              <a:tailEnd/>
            </a:ln>
            <a:effectLst/>
            <a:scene3d>
              <a:camera prst="legacyPerspectiveTopRight"/>
              <a:lightRig rig="legacyFlat4" dir="t"/>
            </a:scene3d>
            <a:sp3d extrusionH="430200" prstMaterial="legacyMetal">
              <a:bevelT w="13500" h="13500" prst="angle"/>
              <a:bevelB w="13500" h="13500" prst="angle"/>
              <a:extrusionClr>
                <a:srgbClr val="DDDDDD"/>
              </a:extrusionClr>
            </a:sp3d>
          </p:spPr>
          <p:txBody>
            <a:bodyPr wrap="none" anchor="ctr">
              <a:flatTx/>
            </a:bodyPr>
            <a:lstStyle/>
            <a:p>
              <a:endParaRPr lang="en-US"/>
            </a:p>
          </p:txBody>
        </p:sp>
        <p:sp>
          <p:nvSpPr>
            <p:cNvPr id="13359" name="Freeform 47"/>
            <p:cNvSpPr>
              <a:spLocks/>
            </p:cNvSpPr>
            <p:nvPr/>
          </p:nvSpPr>
          <p:spPr bwMode="auto">
            <a:xfrm>
              <a:off x="3421" y="3657"/>
              <a:ext cx="119" cy="140"/>
            </a:xfrm>
            <a:custGeom>
              <a:avLst/>
              <a:gdLst/>
              <a:ahLst/>
              <a:cxnLst>
                <a:cxn ang="0">
                  <a:pos x="231" y="62"/>
                </a:cxn>
                <a:cxn ang="0">
                  <a:pos x="227" y="70"/>
                </a:cxn>
                <a:cxn ang="0">
                  <a:pos x="206" y="82"/>
                </a:cxn>
                <a:cxn ang="0">
                  <a:pos x="192" y="81"/>
                </a:cxn>
                <a:cxn ang="0">
                  <a:pos x="184" y="73"/>
                </a:cxn>
                <a:cxn ang="0">
                  <a:pos x="178" y="56"/>
                </a:cxn>
                <a:cxn ang="0">
                  <a:pos x="180" y="44"/>
                </a:cxn>
                <a:cxn ang="0">
                  <a:pos x="185" y="34"/>
                </a:cxn>
                <a:cxn ang="0">
                  <a:pos x="151" y="0"/>
                </a:cxn>
                <a:cxn ang="0">
                  <a:pos x="4" y="287"/>
                </a:cxn>
                <a:cxn ang="0">
                  <a:pos x="0" y="299"/>
                </a:cxn>
                <a:cxn ang="0">
                  <a:pos x="5" y="307"/>
                </a:cxn>
                <a:cxn ang="0">
                  <a:pos x="15" y="316"/>
                </a:cxn>
                <a:cxn ang="0">
                  <a:pos x="29" y="320"/>
                </a:cxn>
                <a:cxn ang="0">
                  <a:pos x="40" y="316"/>
                </a:cxn>
                <a:cxn ang="0">
                  <a:pos x="50" y="310"/>
                </a:cxn>
                <a:cxn ang="0">
                  <a:pos x="57" y="303"/>
                </a:cxn>
                <a:cxn ang="0">
                  <a:pos x="70" y="305"/>
                </a:cxn>
                <a:cxn ang="0">
                  <a:pos x="81" y="313"/>
                </a:cxn>
                <a:cxn ang="0">
                  <a:pos x="84" y="324"/>
                </a:cxn>
                <a:cxn ang="0">
                  <a:pos x="231" y="62"/>
                </a:cxn>
              </a:cxnLst>
              <a:rect l="0" t="0" r="r" b="b"/>
              <a:pathLst>
                <a:path w="231" h="324">
                  <a:moveTo>
                    <a:pt x="231" y="62"/>
                  </a:moveTo>
                  <a:cubicBezTo>
                    <a:pt x="226" y="70"/>
                    <a:pt x="221" y="67"/>
                    <a:pt x="227" y="70"/>
                  </a:cubicBezTo>
                  <a:lnTo>
                    <a:pt x="206" y="82"/>
                  </a:lnTo>
                  <a:lnTo>
                    <a:pt x="192" y="81"/>
                  </a:lnTo>
                  <a:lnTo>
                    <a:pt x="184" y="73"/>
                  </a:lnTo>
                  <a:lnTo>
                    <a:pt x="178" y="56"/>
                  </a:lnTo>
                  <a:lnTo>
                    <a:pt x="180" y="44"/>
                  </a:lnTo>
                  <a:lnTo>
                    <a:pt x="185" y="34"/>
                  </a:lnTo>
                  <a:lnTo>
                    <a:pt x="151" y="0"/>
                  </a:lnTo>
                  <a:lnTo>
                    <a:pt x="4" y="287"/>
                  </a:lnTo>
                  <a:lnTo>
                    <a:pt x="0" y="299"/>
                  </a:lnTo>
                  <a:lnTo>
                    <a:pt x="5" y="307"/>
                  </a:lnTo>
                  <a:lnTo>
                    <a:pt x="15" y="316"/>
                  </a:lnTo>
                  <a:lnTo>
                    <a:pt x="29" y="320"/>
                  </a:lnTo>
                  <a:lnTo>
                    <a:pt x="40" y="316"/>
                  </a:lnTo>
                  <a:lnTo>
                    <a:pt x="50" y="310"/>
                  </a:lnTo>
                  <a:cubicBezTo>
                    <a:pt x="52" y="308"/>
                    <a:pt x="53" y="304"/>
                    <a:pt x="57" y="303"/>
                  </a:cubicBezTo>
                  <a:cubicBezTo>
                    <a:pt x="60" y="303"/>
                    <a:pt x="67" y="303"/>
                    <a:pt x="70" y="305"/>
                  </a:cubicBezTo>
                  <a:cubicBezTo>
                    <a:pt x="74" y="307"/>
                    <a:pt x="79" y="310"/>
                    <a:pt x="81" y="313"/>
                  </a:cubicBezTo>
                  <a:lnTo>
                    <a:pt x="84" y="324"/>
                  </a:lnTo>
                  <a:lnTo>
                    <a:pt x="231" y="62"/>
                  </a:lnTo>
                  <a:close/>
                </a:path>
              </a:pathLst>
            </a:custGeom>
            <a:gradFill rotWithShape="1">
              <a:gsLst>
                <a:gs pos="0">
                  <a:srgbClr val="C0C0C0"/>
                </a:gs>
                <a:gs pos="50000">
                  <a:schemeClr val="bg2"/>
                </a:gs>
                <a:gs pos="100000">
                  <a:srgbClr val="C0C0C0"/>
                </a:gs>
              </a:gsLst>
              <a:lin ang="0" scaled="1"/>
            </a:gradFill>
            <a:ln w="9525">
              <a:solidFill>
                <a:srgbClr val="C0C0C0"/>
              </a:solidFill>
              <a:round/>
              <a:headEnd/>
              <a:tailEnd/>
            </a:ln>
            <a:effectLst/>
          </p:spPr>
          <p:txBody>
            <a:bodyPr/>
            <a:lstStyle/>
            <a:p>
              <a:endParaRPr lang="en-US"/>
            </a:p>
          </p:txBody>
        </p:sp>
        <p:sp>
          <p:nvSpPr>
            <p:cNvPr id="13360" name="Freeform 48"/>
            <p:cNvSpPr>
              <a:spLocks/>
            </p:cNvSpPr>
            <p:nvPr/>
          </p:nvSpPr>
          <p:spPr bwMode="auto">
            <a:xfrm>
              <a:off x="3613" y="3654"/>
              <a:ext cx="119" cy="139"/>
            </a:xfrm>
            <a:custGeom>
              <a:avLst/>
              <a:gdLst/>
              <a:ahLst/>
              <a:cxnLst>
                <a:cxn ang="0">
                  <a:pos x="0" y="62"/>
                </a:cxn>
                <a:cxn ang="0">
                  <a:pos x="4" y="70"/>
                </a:cxn>
                <a:cxn ang="0">
                  <a:pos x="25" y="82"/>
                </a:cxn>
                <a:cxn ang="0">
                  <a:pos x="39" y="81"/>
                </a:cxn>
                <a:cxn ang="0">
                  <a:pos x="47" y="73"/>
                </a:cxn>
                <a:cxn ang="0">
                  <a:pos x="53" y="56"/>
                </a:cxn>
                <a:cxn ang="0">
                  <a:pos x="51" y="44"/>
                </a:cxn>
                <a:cxn ang="0">
                  <a:pos x="46" y="34"/>
                </a:cxn>
                <a:cxn ang="0">
                  <a:pos x="80" y="0"/>
                </a:cxn>
                <a:cxn ang="0">
                  <a:pos x="227" y="287"/>
                </a:cxn>
                <a:cxn ang="0">
                  <a:pos x="231" y="299"/>
                </a:cxn>
                <a:cxn ang="0">
                  <a:pos x="226" y="307"/>
                </a:cxn>
                <a:cxn ang="0">
                  <a:pos x="216" y="316"/>
                </a:cxn>
                <a:cxn ang="0">
                  <a:pos x="202" y="320"/>
                </a:cxn>
                <a:cxn ang="0">
                  <a:pos x="191" y="316"/>
                </a:cxn>
                <a:cxn ang="0">
                  <a:pos x="181" y="310"/>
                </a:cxn>
                <a:cxn ang="0">
                  <a:pos x="174" y="303"/>
                </a:cxn>
                <a:cxn ang="0">
                  <a:pos x="161" y="305"/>
                </a:cxn>
                <a:cxn ang="0">
                  <a:pos x="150" y="313"/>
                </a:cxn>
                <a:cxn ang="0">
                  <a:pos x="145" y="321"/>
                </a:cxn>
                <a:cxn ang="0">
                  <a:pos x="0" y="62"/>
                </a:cxn>
              </a:cxnLst>
              <a:rect l="0" t="0" r="r" b="b"/>
              <a:pathLst>
                <a:path w="231" h="321">
                  <a:moveTo>
                    <a:pt x="0" y="62"/>
                  </a:moveTo>
                  <a:cubicBezTo>
                    <a:pt x="5" y="70"/>
                    <a:pt x="10" y="67"/>
                    <a:pt x="4" y="70"/>
                  </a:cubicBezTo>
                  <a:lnTo>
                    <a:pt x="25" y="82"/>
                  </a:lnTo>
                  <a:lnTo>
                    <a:pt x="39" y="81"/>
                  </a:lnTo>
                  <a:lnTo>
                    <a:pt x="47" y="73"/>
                  </a:lnTo>
                  <a:lnTo>
                    <a:pt x="53" y="56"/>
                  </a:lnTo>
                  <a:lnTo>
                    <a:pt x="51" y="44"/>
                  </a:lnTo>
                  <a:lnTo>
                    <a:pt x="46" y="34"/>
                  </a:lnTo>
                  <a:lnTo>
                    <a:pt x="80" y="0"/>
                  </a:lnTo>
                  <a:lnTo>
                    <a:pt x="227" y="287"/>
                  </a:lnTo>
                  <a:lnTo>
                    <a:pt x="231" y="299"/>
                  </a:lnTo>
                  <a:lnTo>
                    <a:pt x="226" y="307"/>
                  </a:lnTo>
                  <a:lnTo>
                    <a:pt x="216" y="316"/>
                  </a:lnTo>
                  <a:lnTo>
                    <a:pt x="202" y="320"/>
                  </a:lnTo>
                  <a:lnTo>
                    <a:pt x="191" y="316"/>
                  </a:lnTo>
                  <a:lnTo>
                    <a:pt x="181" y="310"/>
                  </a:lnTo>
                  <a:cubicBezTo>
                    <a:pt x="179" y="308"/>
                    <a:pt x="178" y="304"/>
                    <a:pt x="174" y="303"/>
                  </a:cubicBezTo>
                  <a:cubicBezTo>
                    <a:pt x="171" y="303"/>
                    <a:pt x="164" y="303"/>
                    <a:pt x="161" y="305"/>
                  </a:cubicBezTo>
                  <a:cubicBezTo>
                    <a:pt x="157" y="307"/>
                    <a:pt x="153" y="310"/>
                    <a:pt x="150" y="313"/>
                  </a:cubicBezTo>
                  <a:lnTo>
                    <a:pt x="145" y="321"/>
                  </a:lnTo>
                  <a:lnTo>
                    <a:pt x="0" y="62"/>
                  </a:lnTo>
                  <a:close/>
                </a:path>
              </a:pathLst>
            </a:custGeom>
            <a:gradFill rotWithShape="1">
              <a:gsLst>
                <a:gs pos="0">
                  <a:srgbClr val="C0C0C0"/>
                </a:gs>
                <a:gs pos="50000">
                  <a:schemeClr val="bg2"/>
                </a:gs>
                <a:gs pos="100000">
                  <a:srgbClr val="C0C0C0"/>
                </a:gs>
              </a:gsLst>
              <a:lin ang="0" scaled="1"/>
            </a:gradFill>
            <a:ln w="9525">
              <a:solidFill>
                <a:srgbClr val="C0C0C0"/>
              </a:solidFill>
              <a:round/>
              <a:headEnd/>
              <a:tailEnd/>
            </a:ln>
            <a:effectLst/>
          </p:spPr>
          <p:txBody>
            <a:bodyPr/>
            <a:lstStyle/>
            <a:p>
              <a:endParaRPr lang="en-US"/>
            </a:p>
          </p:txBody>
        </p:sp>
        <p:grpSp>
          <p:nvGrpSpPr>
            <p:cNvPr id="9" name="Group 49"/>
            <p:cNvGrpSpPr>
              <a:grpSpLocks/>
            </p:cNvGrpSpPr>
            <p:nvPr/>
          </p:nvGrpSpPr>
          <p:grpSpPr bwMode="auto">
            <a:xfrm>
              <a:off x="3673" y="3390"/>
              <a:ext cx="219" cy="409"/>
              <a:chOff x="3661" y="3095"/>
              <a:chExt cx="219" cy="409"/>
            </a:xfrm>
          </p:grpSpPr>
          <p:sp>
            <p:nvSpPr>
              <p:cNvPr id="13362" name="Oval 50"/>
              <p:cNvSpPr>
                <a:spLocks noChangeArrowheads="1"/>
              </p:cNvSpPr>
              <p:nvPr/>
            </p:nvSpPr>
            <p:spPr bwMode="auto">
              <a:xfrm rot="-1911552">
                <a:off x="3661" y="3095"/>
                <a:ext cx="24" cy="62"/>
              </a:xfrm>
              <a:prstGeom prst="ellipse">
                <a:avLst/>
              </a:prstGeom>
              <a:solidFill>
                <a:srgbClr val="DDDDDD"/>
              </a:solidFill>
              <a:ln w="9525">
                <a:noFill/>
                <a:round/>
                <a:headEnd/>
                <a:tailEnd/>
              </a:ln>
              <a:effectLst/>
              <a:scene3d>
                <a:camera prst="legacyPerspectiveTop">
                  <a:rot lat="21299999" lon="600000" rev="0"/>
                </a:camera>
                <a:lightRig rig="legacyFlat2" dir="b"/>
              </a:scene3d>
              <a:sp3d extrusionH="227000" prstMaterial="legacyMetal">
                <a:bevelT w="13500" h="13500" prst="angle"/>
                <a:bevelB w="13500" h="13500" prst="angle"/>
                <a:extrusionClr>
                  <a:srgbClr val="DDDDDD"/>
                </a:extrusionClr>
              </a:sp3d>
            </p:spPr>
            <p:txBody>
              <a:bodyPr wrap="none" anchor="ctr">
                <a:flatTx/>
              </a:bodyPr>
              <a:lstStyle/>
              <a:p>
                <a:endParaRPr lang="en-US"/>
              </a:p>
            </p:txBody>
          </p:sp>
          <p:sp>
            <p:nvSpPr>
              <p:cNvPr id="13363" name="Oval 51"/>
              <p:cNvSpPr>
                <a:spLocks noChangeArrowheads="1"/>
              </p:cNvSpPr>
              <p:nvPr/>
            </p:nvSpPr>
            <p:spPr bwMode="auto">
              <a:xfrm rot="-754752">
                <a:off x="3763" y="3217"/>
                <a:ext cx="24" cy="62"/>
              </a:xfrm>
              <a:prstGeom prst="ellipse">
                <a:avLst/>
              </a:prstGeom>
              <a:solidFill>
                <a:srgbClr val="DDDDDD"/>
              </a:solidFill>
              <a:ln w="9525">
                <a:noFill/>
                <a:round/>
                <a:headEnd/>
                <a:tailEnd/>
              </a:ln>
              <a:effectLst/>
              <a:scene3d>
                <a:camera prst="legacyPerspectiveTop">
                  <a:rot lat="21299999" lon="600000" rev="0"/>
                </a:camera>
                <a:lightRig rig="legacyFlat2" dir="b"/>
              </a:scene3d>
              <a:sp3d extrusionH="227000" prstMaterial="legacyMetal">
                <a:bevelT w="13500" h="13500" prst="angle"/>
                <a:bevelB w="13500" h="13500" prst="angle"/>
                <a:extrusionClr>
                  <a:srgbClr val="DDDDDD"/>
                </a:extrusionClr>
              </a:sp3d>
            </p:spPr>
            <p:txBody>
              <a:bodyPr wrap="none" anchor="ctr">
                <a:flatTx/>
              </a:bodyPr>
              <a:lstStyle/>
              <a:p>
                <a:endParaRPr lang="en-US"/>
              </a:p>
            </p:txBody>
          </p:sp>
          <p:sp>
            <p:nvSpPr>
              <p:cNvPr id="13364" name="Oval 52"/>
              <p:cNvSpPr>
                <a:spLocks noChangeArrowheads="1"/>
              </p:cNvSpPr>
              <p:nvPr/>
            </p:nvSpPr>
            <p:spPr bwMode="auto">
              <a:xfrm rot="-968407">
                <a:off x="3798" y="3382"/>
                <a:ext cx="24" cy="62"/>
              </a:xfrm>
              <a:prstGeom prst="ellipse">
                <a:avLst/>
              </a:prstGeom>
              <a:solidFill>
                <a:srgbClr val="DDDDDD"/>
              </a:solidFill>
              <a:ln w="9525">
                <a:noFill/>
                <a:round/>
                <a:headEnd/>
                <a:tailEnd/>
              </a:ln>
              <a:effectLst/>
              <a:scene3d>
                <a:camera prst="legacyPerspectiveTop">
                  <a:rot lat="21299999" lon="600000" rev="0"/>
                </a:camera>
                <a:lightRig rig="legacyFlat2" dir="b"/>
              </a:scene3d>
              <a:sp3d extrusionH="227000" prstMaterial="legacyMetal">
                <a:bevelT w="13500" h="13500" prst="angle"/>
                <a:bevelB w="13500" h="13500" prst="angle"/>
                <a:extrusionClr>
                  <a:srgbClr val="DDDDDD"/>
                </a:extrusionClr>
              </a:sp3d>
            </p:spPr>
            <p:txBody>
              <a:bodyPr wrap="none" anchor="ctr">
                <a:flatTx/>
              </a:bodyPr>
              <a:lstStyle/>
              <a:p>
                <a:endParaRPr lang="en-US"/>
              </a:p>
            </p:txBody>
          </p:sp>
          <p:sp>
            <p:nvSpPr>
              <p:cNvPr id="13365" name="Freeform 53"/>
              <p:cNvSpPr>
                <a:spLocks/>
              </p:cNvSpPr>
              <p:nvPr/>
            </p:nvSpPr>
            <p:spPr bwMode="auto">
              <a:xfrm rot="20845248" flipH="1">
                <a:off x="3778" y="3240"/>
                <a:ext cx="48" cy="157"/>
              </a:xfrm>
              <a:custGeom>
                <a:avLst/>
                <a:gdLst/>
                <a:ahLst/>
                <a:cxnLst>
                  <a:cxn ang="0">
                    <a:pos x="94" y="24"/>
                  </a:cxn>
                  <a:cxn ang="0">
                    <a:pos x="94" y="36"/>
                  </a:cxn>
                  <a:cxn ang="0">
                    <a:pos x="82" y="61"/>
                  </a:cxn>
                  <a:cxn ang="0">
                    <a:pos x="70" y="69"/>
                  </a:cxn>
                  <a:cxn ang="0">
                    <a:pos x="60" y="64"/>
                  </a:cxn>
                  <a:cxn ang="0">
                    <a:pos x="49" y="48"/>
                  </a:cxn>
                  <a:cxn ang="0">
                    <a:pos x="45" y="33"/>
                  </a:cxn>
                  <a:cxn ang="0">
                    <a:pos x="45" y="19"/>
                  </a:cxn>
                  <a:cxn ang="0">
                    <a:pos x="4" y="0"/>
                  </a:cxn>
                  <a:cxn ang="0">
                    <a:pos x="0" y="407"/>
                  </a:cxn>
                  <a:cxn ang="0">
                    <a:pos x="2" y="424"/>
                  </a:cxn>
                  <a:cxn ang="0">
                    <a:pos x="9" y="434"/>
                  </a:cxn>
                  <a:cxn ang="0">
                    <a:pos x="23" y="437"/>
                  </a:cxn>
                  <a:cxn ang="0">
                    <a:pos x="38" y="433"/>
                  </a:cxn>
                  <a:cxn ang="0">
                    <a:pos x="45" y="421"/>
                  </a:cxn>
                  <a:cxn ang="0">
                    <a:pos x="50" y="409"/>
                  </a:cxn>
                  <a:cxn ang="0">
                    <a:pos x="53" y="397"/>
                  </a:cxn>
                  <a:cxn ang="0">
                    <a:pos x="65" y="391"/>
                  </a:cxn>
                  <a:cxn ang="0">
                    <a:pos x="77" y="395"/>
                  </a:cxn>
                  <a:cxn ang="0">
                    <a:pos x="81" y="406"/>
                  </a:cxn>
                  <a:cxn ang="0">
                    <a:pos x="94" y="24"/>
                  </a:cxn>
                </a:cxnLst>
                <a:rect l="0" t="0" r="r" b="b"/>
                <a:pathLst>
                  <a:path w="94" h="437">
                    <a:moveTo>
                      <a:pt x="94" y="24"/>
                    </a:moveTo>
                    <a:cubicBezTo>
                      <a:pt x="93" y="36"/>
                      <a:pt x="89" y="36"/>
                      <a:pt x="94" y="36"/>
                    </a:cubicBezTo>
                    <a:lnTo>
                      <a:pt x="82" y="61"/>
                    </a:lnTo>
                    <a:lnTo>
                      <a:pt x="70" y="69"/>
                    </a:lnTo>
                    <a:lnTo>
                      <a:pt x="60" y="64"/>
                    </a:lnTo>
                    <a:lnTo>
                      <a:pt x="49" y="48"/>
                    </a:lnTo>
                    <a:lnTo>
                      <a:pt x="45" y="33"/>
                    </a:lnTo>
                    <a:lnTo>
                      <a:pt x="45" y="19"/>
                    </a:lnTo>
                    <a:lnTo>
                      <a:pt x="4" y="0"/>
                    </a:lnTo>
                    <a:lnTo>
                      <a:pt x="0" y="407"/>
                    </a:lnTo>
                    <a:lnTo>
                      <a:pt x="2" y="424"/>
                    </a:lnTo>
                    <a:lnTo>
                      <a:pt x="9" y="434"/>
                    </a:lnTo>
                    <a:lnTo>
                      <a:pt x="23" y="437"/>
                    </a:lnTo>
                    <a:lnTo>
                      <a:pt x="38" y="433"/>
                    </a:lnTo>
                    <a:lnTo>
                      <a:pt x="45" y="421"/>
                    </a:lnTo>
                    <a:lnTo>
                      <a:pt x="50" y="409"/>
                    </a:lnTo>
                    <a:cubicBezTo>
                      <a:pt x="51" y="405"/>
                      <a:pt x="50" y="400"/>
                      <a:pt x="53" y="397"/>
                    </a:cubicBezTo>
                    <a:cubicBezTo>
                      <a:pt x="56" y="394"/>
                      <a:pt x="61" y="391"/>
                      <a:pt x="65" y="391"/>
                    </a:cubicBezTo>
                    <a:cubicBezTo>
                      <a:pt x="69" y="391"/>
                      <a:pt x="74" y="393"/>
                      <a:pt x="77" y="395"/>
                    </a:cubicBezTo>
                    <a:lnTo>
                      <a:pt x="81" y="406"/>
                    </a:lnTo>
                    <a:lnTo>
                      <a:pt x="94" y="24"/>
                    </a:lnTo>
                    <a:close/>
                  </a:path>
                </a:pathLst>
              </a:custGeom>
              <a:gradFill rotWithShape="1">
                <a:gsLst>
                  <a:gs pos="0">
                    <a:srgbClr val="C0C0C0"/>
                  </a:gs>
                  <a:gs pos="50000">
                    <a:schemeClr val="bg2"/>
                  </a:gs>
                  <a:gs pos="100000">
                    <a:srgbClr val="C0C0C0"/>
                  </a:gs>
                </a:gsLst>
                <a:lin ang="0" scaled="1"/>
              </a:gradFill>
              <a:ln w="9525">
                <a:solidFill>
                  <a:srgbClr val="C0C0C0"/>
                </a:solidFill>
                <a:round/>
                <a:headEnd/>
                <a:tailEnd/>
              </a:ln>
              <a:effectLst/>
            </p:spPr>
            <p:txBody>
              <a:bodyPr/>
              <a:lstStyle/>
              <a:p>
                <a:endParaRPr lang="en-US"/>
              </a:p>
            </p:txBody>
          </p:sp>
          <p:sp>
            <p:nvSpPr>
              <p:cNvPr id="13366" name="Freeform 54"/>
              <p:cNvSpPr>
                <a:spLocks/>
              </p:cNvSpPr>
              <p:nvPr/>
            </p:nvSpPr>
            <p:spPr bwMode="auto">
              <a:xfrm flipH="1">
                <a:off x="3673" y="3104"/>
                <a:ext cx="134" cy="134"/>
              </a:xfrm>
              <a:custGeom>
                <a:avLst/>
                <a:gdLst/>
                <a:ahLst/>
                <a:cxnLst>
                  <a:cxn ang="0">
                    <a:pos x="260" y="70"/>
                  </a:cxn>
                  <a:cxn ang="0">
                    <a:pos x="255" y="74"/>
                  </a:cxn>
                  <a:cxn ang="0">
                    <a:pos x="240" y="75"/>
                  </a:cxn>
                  <a:cxn ang="0">
                    <a:pos x="233" y="67"/>
                  </a:cxn>
                  <a:cxn ang="0">
                    <a:pos x="228" y="63"/>
                  </a:cxn>
                  <a:cxn ang="0">
                    <a:pos x="227" y="52"/>
                  </a:cxn>
                  <a:cxn ang="0">
                    <a:pos x="230" y="42"/>
                  </a:cxn>
                  <a:cxn ang="0">
                    <a:pos x="236" y="25"/>
                  </a:cxn>
                  <a:cxn ang="0">
                    <a:pos x="200" y="0"/>
                  </a:cxn>
                  <a:cxn ang="0">
                    <a:pos x="6" y="167"/>
                  </a:cxn>
                  <a:cxn ang="0">
                    <a:pos x="0" y="174"/>
                  </a:cxn>
                  <a:cxn ang="0">
                    <a:pos x="4" y="181"/>
                  </a:cxn>
                  <a:cxn ang="0">
                    <a:pos x="12" y="189"/>
                  </a:cxn>
                  <a:cxn ang="0">
                    <a:pos x="26" y="194"/>
                  </a:cxn>
                  <a:cxn ang="0">
                    <a:pos x="37" y="194"/>
                  </a:cxn>
                  <a:cxn ang="0">
                    <a:pos x="48" y="193"/>
                  </a:cxn>
                  <a:cxn ang="0">
                    <a:pos x="55" y="189"/>
                  </a:cxn>
                  <a:cxn ang="0">
                    <a:pos x="68" y="193"/>
                  </a:cxn>
                  <a:cxn ang="0">
                    <a:pos x="77" y="201"/>
                  </a:cxn>
                  <a:cxn ang="0">
                    <a:pos x="79" y="209"/>
                  </a:cxn>
                  <a:cxn ang="0">
                    <a:pos x="260" y="70"/>
                  </a:cxn>
                </a:cxnLst>
                <a:rect l="0" t="0" r="r" b="b"/>
                <a:pathLst>
                  <a:path w="260" h="209">
                    <a:moveTo>
                      <a:pt x="260" y="70"/>
                    </a:moveTo>
                    <a:cubicBezTo>
                      <a:pt x="254" y="74"/>
                      <a:pt x="250" y="71"/>
                      <a:pt x="255" y="74"/>
                    </a:cubicBezTo>
                    <a:lnTo>
                      <a:pt x="240" y="75"/>
                    </a:lnTo>
                    <a:lnTo>
                      <a:pt x="233" y="67"/>
                    </a:lnTo>
                    <a:lnTo>
                      <a:pt x="228" y="63"/>
                    </a:lnTo>
                    <a:lnTo>
                      <a:pt x="227" y="52"/>
                    </a:lnTo>
                    <a:lnTo>
                      <a:pt x="230" y="42"/>
                    </a:lnTo>
                    <a:lnTo>
                      <a:pt x="236" y="25"/>
                    </a:lnTo>
                    <a:lnTo>
                      <a:pt x="200" y="0"/>
                    </a:lnTo>
                    <a:lnTo>
                      <a:pt x="6" y="167"/>
                    </a:lnTo>
                    <a:lnTo>
                      <a:pt x="0" y="174"/>
                    </a:lnTo>
                    <a:lnTo>
                      <a:pt x="4" y="181"/>
                    </a:lnTo>
                    <a:lnTo>
                      <a:pt x="12" y="189"/>
                    </a:lnTo>
                    <a:lnTo>
                      <a:pt x="26" y="194"/>
                    </a:lnTo>
                    <a:lnTo>
                      <a:pt x="37" y="194"/>
                    </a:lnTo>
                    <a:lnTo>
                      <a:pt x="48" y="193"/>
                    </a:lnTo>
                    <a:cubicBezTo>
                      <a:pt x="50" y="191"/>
                      <a:pt x="51" y="189"/>
                      <a:pt x="55" y="189"/>
                    </a:cubicBezTo>
                    <a:cubicBezTo>
                      <a:pt x="58" y="190"/>
                      <a:pt x="65" y="192"/>
                      <a:pt x="68" y="193"/>
                    </a:cubicBezTo>
                    <a:cubicBezTo>
                      <a:pt x="71" y="196"/>
                      <a:pt x="76" y="199"/>
                      <a:pt x="77" y="201"/>
                    </a:cubicBezTo>
                    <a:lnTo>
                      <a:pt x="79" y="209"/>
                    </a:lnTo>
                    <a:lnTo>
                      <a:pt x="260" y="70"/>
                    </a:lnTo>
                    <a:close/>
                  </a:path>
                </a:pathLst>
              </a:custGeom>
              <a:gradFill rotWithShape="1">
                <a:gsLst>
                  <a:gs pos="0">
                    <a:srgbClr val="C0C0C0"/>
                  </a:gs>
                  <a:gs pos="50000">
                    <a:schemeClr val="bg2"/>
                  </a:gs>
                  <a:gs pos="100000">
                    <a:srgbClr val="C0C0C0"/>
                  </a:gs>
                </a:gsLst>
                <a:lin ang="0" scaled="1"/>
              </a:gradFill>
              <a:ln w="9525">
                <a:solidFill>
                  <a:srgbClr val="C0C0C0"/>
                </a:solidFill>
                <a:round/>
                <a:headEnd/>
                <a:tailEnd/>
              </a:ln>
              <a:effectLst/>
            </p:spPr>
            <p:txBody>
              <a:bodyPr/>
              <a:lstStyle/>
              <a:p>
                <a:endParaRPr lang="en-US"/>
              </a:p>
            </p:txBody>
          </p:sp>
          <p:sp>
            <p:nvSpPr>
              <p:cNvPr id="13367" name="Freeform 55"/>
              <p:cNvSpPr>
                <a:spLocks/>
              </p:cNvSpPr>
              <p:nvPr/>
            </p:nvSpPr>
            <p:spPr bwMode="auto">
              <a:xfrm flipH="1">
                <a:off x="3771" y="3415"/>
                <a:ext cx="109" cy="89"/>
              </a:xfrm>
              <a:custGeom>
                <a:avLst/>
                <a:gdLst/>
                <a:ahLst/>
                <a:cxnLst>
                  <a:cxn ang="0">
                    <a:pos x="162" y="0"/>
                  </a:cxn>
                  <a:cxn ang="0">
                    <a:pos x="155" y="20"/>
                  </a:cxn>
                  <a:cxn ang="0">
                    <a:pos x="144" y="36"/>
                  </a:cxn>
                  <a:cxn ang="0">
                    <a:pos x="135" y="45"/>
                  </a:cxn>
                  <a:cxn ang="0">
                    <a:pos x="117" y="45"/>
                  </a:cxn>
                  <a:cxn ang="0">
                    <a:pos x="108" y="30"/>
                  </a:cxn>
                  <a:cxn ang="0">
                    <a:pos x="106" y="18"/>
                  </a:cxn>
                  <a:cxn ang="0">
                    <a:pos x="66" y="0"/>
                  </a:cxn>
                  <a:cxn ang="0">
                    <a:pos x="42" y="18"/>
                  </a:cxn>
                  <a:cxn ang="0">
                    <a:pos x="9" y="42"/>
                  </a:cxn>
                  <a:cxn ang="0">
                    <a:pos x="0" y="104"/>
                  </a:cxn>
                  <a:cxn ang="0">
                    <a:pos x="14" y="104"/>
                  </a:cxn>
                  <a:cxn ang="0">
                    <a:pos x="20" y="63"/>
                  </a:cxn>
                  <a:cxn ang="0">
                    <a:pos x="18" y="120"/>
                  </a:cxn>
                  <a:cxn ang="0">
                    <a:pos x="24" y="129"/>
                  </a:cxn>
                  <a:cxn ang="0">
                    <a:pos x="33" y="128"/>
                  </a:cxn>
                  <a:cxn ang="0">
                    <a:pos x="38" y="72"/>
                  </a:cxn>
                  <a:cxn ang="0">
                    <a:pos x="42" y="126"/>
                  </a:cxn>
                  <a:cxn ang="0">
                    <a:pos x="50" y="132"/>
                  </a:cxn>
                  <a:cxn ang="0">
                    <a:pos x="59" y="137"/>
                  </a:cxn>
                  <a:cxn ang="0">
                    <a:pos x="60" y="78"/>
                  </a:cxn>
                  <a:cxn ang="0">
                    <a:pos x="66" y="125"/>
                  </a:cxn>
                  <a:cxn ang="0">
                    <a:pos x="75" y="132"/>
                  </a:cxn>
                  <a:cxn ang="0">
                    <a:pos x="81" y="125"/>
                  </a:cxn>
                  <a:cxn ang="0">
                    <a:pos x="84" y="89"/>
                  </a:cxn>
                  <a:cxn ang="0">
                    <a:pos x="117" y="65"/>
                  </a:cxn>
                  <a:cxn ang="0">
                    <a:pos x="162" y="60"/>
                  </a:cxn>
                  <a:cxn ang="0">
                    <a:pos x="189" y="65"/>
                  </a:cxn>
                  <a:cxn ang="0">
                    <a:pos x="215" y="60"/>
                  </a:cxn>
                  <a:cxn ang="0">
                    <a:pos x="212" y="44"/>
                  </a:cxn>
                  <a:cxn ang="0">
                    <a:pos x="186" y="38"/>
                  </a:cxn>
                  <a:cxn ang="0">
                    <a:pos x="174" y="30"/>
                  </a:cxn>
                  <a:cxn ang="0">
                    <a:pos x="162" y="0"/>
                  </a:cxn>
                </a:cxnLst>
                <a:rect l="0" t="0" r="r" b="b"/>
                <a:pathLst>
                  <a:path w="215" h="137">
                    <a:moveTo>
                      <a:pt x="162" y="0"/>
                    </a:moveTo>
                    <a:cubicBezTo>
                      <a:pt x="162" y="4"/>
                      <a:pt x="158" y="14"/>
                      <a:pt x="155" y="20"/>
                    </a:cubicBezTo>
                    <a:lnTo>
                      <a:pt x="144" y="36"/>
                    </a:lnTo>
                    <a:lnTo>
                      <a:pt x="135" y="45"/>
                    </a:lnTo>
                    <a:lnTo>
                      <a:pt x="117" y="45"/>
                    </a:lnTo>
                    <a:lnTo>
                      <a:pt x="108" y="30"/>
                    </a:lnTo>
                    <a:lnTo>
                      <a:pt x="106" y="18"/>
                    </a:lnTo>
                    <a:lnTo>
                      <a:pt x="66" y="0"/>
                    </a:lnTo>
                    <a:lnTo>
                      <a:pt x="42" y="18"/>
                    </a:lnTo>
                    <a:lnTo>
                      <a:pt x="9" y="42"/>
                    </a:lnTo>
                    <a:lnTo>
                      <a:pt x="0" y="104"/>
                    </a:lnTo>
                    <a:lnTo>
                      <a:pt x="14" y="104"/>
                    </a:lnTo>
                    <a:lnTo>
                      <a:pt x="20" y="63"/>
                    </a:lnTo>
                    <a:lnTo>
                      <a:pt x="18" y="120"/>
                    </a:lnTo>
                    <a:lnTo>
                      <a:pt x="24" y="129"/>
                    </a:lnTo>
                    <a:lnTo>
                      <a:pt x="33" y="128"/>
                    </a:lnTo>
                    <a:lnTo>
                      <a:pt x="38" y="72"/>
                    </a:lnTo>
                    <a:lnTo>
                      <a:pt x="42" y="126"/>
                    </a:lnTo>
                    <a:lnTo>
                      <a:pt x="50" y="132"/>
                    </a:lnTo>
                    <a:lnTo>
                      <a:pt x="59" y="137"/>
                    </a:lnTo>
                    <a:lnTo>
                      <a:pt x="60" y="78"/>
                    </a:lnTo>
                    <a:lnTo>
                      <a:pt x="66" y="125"/>
                    </a:lnTo>
                    <a:lnTo>
                      <a:pt x="75" y="132"/>
                    </a:lnTo>
                    <a:lnTo>
                      <a:pt x="81" y="125"/>
                    </a:lnTo>
                    <a:lnTo>
                      <a:pt x="84" y="89"/>
                    </a:lnTo>
                    <a:lnTo>
                      <a:pt x="117" y="65"/>
                    </a:lnTo>
                    <a:lnTo>
                      <a:pt x="162" y="60"/>
                    </a:lnTo>
                    <a:lnTo>
                      <a:pt x="189" y="65"/>
                    </a:lnTo>
                    <a:lnTo>
                      <a:pt x="215" y="60"/>
                    </a:lnTo>
                    <a:lnTo>
                      <a:pt x="212" y="44"/>
                    </a:lnTo>
                    <a:lnTo>
                      <a:pt x="186" y="38"/>
                    </a:lnTo>
                    <a:lnTo>
                      <a:pt x="174" y="30"/>
                    </a:lnTo>
                    <a:lnTo>
                      <a:pt x="162" y="0"/>
                    </a:lnTo>
                    <a:close/>
                  </a:path>
                </a:pathLst>
              </a:custGeom>
              <a:gradFill rotWithShape="1">
                <a:gsLst>
                  <a:gs pos="0">
                    <a:srgbClr val="C0C0C0"/>
                  </a:gs>
                  <a:gs pos="100000">
                    <a:schemeClr val="bg2"/>
                  </a:gs>
                </a:gsLst>
                <a:lin ang="5400000" scaled="1"/>
              </a:gradFill>
              <a:ln w="9525">
                <a:solidFill>
                  <a:srgbClr val="C0C0C0"/>
                </a:solidFill>
                <a:round/>
                <a:headEnd/>
                <a:tailEnd/>
              </a:ln>
              <a:effectLst/>
            </p:spPr>
            <p:txBody>
              <a:bodyPr/>
              <a:lstStyle/>
              <a:p>
                <a:endParaRPr lang="en-US"/>
              </a:p>
            </p:txBody>
          </p:sp>
        </p:grpSp>
        <p:grpSp>
          <p:nvGrpSpPr>
            <p:cNvPr id="10" name="Group 56"/>
            <p:cNvGrpSpPr>
              <a:grpSpLocks/>
            </p:cNvGrpSpPr>
            <p:nvPr/>
          </p:nvGrpSpPr>
          <p:grpSpPr bwMode="auto">
            <a:xfrm flipH="1">
              <a:off x="3242" y="3068"/>
              <a:ext cx="235" cy="378"/>
              <a:chOff x="3663" y="3072"/>
              <a:chExt cx="235" cy="378"/>
            </a:xfrm>
          </p:grpSpPr>
          <p:sp>
            <p:nvSpPr>
              <p:cNvPr id="13369" name="Oval 57"/>
              <p:cNvSpPr>
                <a:spLocks noChangeArrowheads="1"/>
              </p:cNvSpPr>
              <p:nvPr/>
            </p:nvSpPr>
            <p:spPr bwMode="auto">
              <a:xfrm rot="-1945264">
                <a:off x="3663" y="3401"/>
                <a:ext cx="47" cy="49"/>
              </a:xfrm>
              <a:prstGeom prst="ellipse">
                <a:avLst/>
              </a:prstGeom>
              <a:solidFill>
                <a:srgbClr val="DDDDDD"/>
              </a:solidFill>
              <a:ln w="9525">
                <a:noFill/>
                <a:round/>
                <a:headEnd/>
                <a:tailEnd/>
              </a:ln>
              <a:effectLst/>
              <a:scene3d>
                <a:camera prst="legacyPerspectiveTopRight">
                  <a:rot lat="21299999" lon="21299999" rev="0"/>
                </a:camera>
                <a:lightRig rig="legacyFlat4" dir="t"/>
              </a:scene3d>
              <a:sp3d extrusionH="430200" prstMaterial="legacyMetal">
                <a:bevelT w="13500" h="13500" prst="angle"/>
                <a:bevelB w="13500" h="13500" prst="angle"/>
                <a:extrusionClr>
                  <a:srgbClr val="DDDDDD"/>
                </a:extrusionClr>
              </a:sp3d>
            </p:spPr>
            <p:txBody>
              <a:bodyPr wrap="none" anchor="ctr">
                <a:flatTx/>
              </a:bodyPr>
              <a:lstStyle/>
              <a:p>
                <a:endParaRPr lang="en-US"/>
              </a:p>
            </p:txBody>
          </p:sp>
          <p:sp>
            <p:nvSpPr>
              <p:cNvPr id="13370" name="Oval 58"/>
              <p:cNvSpPr>
                <a:spLocks noChangeArrowheads="1"/>
              </p:cNvSpPr>
              <p:nvPr/>
            </p:nvSpPr>
            <p:spPr bwMode="auto">
              <a:xfrm rot="-383557">
                <a:off x="3834" y="3167"/>
                <a:ext cx="47" cy="47"/>
              </a:xfrm>
              <a:prstGeom prst="ellipse">
                <a:avLst/>
              </a:prstGeom>
              <a:solidFill>
                <a:srgbClr val="DDDDDD"/>
              </a:solidFill>
              <a:ln w="9525">
                <a:noFill/>
                <a:round/>
                <a:headEnd/>
                <a:tailEnd/>
              </a:ln>
              <a:effectLst/>
              <a:scene3d>
                <a:camera prst="legacyPerspectiveTopRight">
                  <a:rot lat="21299999" lon="20999999" rev="0"/>
                </a:camera>
                <a:lightRig rig="legacyFlat4" dir="t"/>
              </a:scene3d>
              <a:sp3d extrusionH="430200" prstMaterial="legacyMetal">
                <a:bevelT w="13500" h="13500" prst="angle"/>
                <a:bevelB w="13500" h="13500" prst="angle"/>
                <a:extrusionClr>
                  <a:srgbClr val="DDDDDD"/>
                </a:extrusionClr>
              </a:sp3d>
            </p:spPr>
            <p:txBody>
              <a:bodyPr wrap="none" anchor="ctr">
                <a:flatTx/>
              </a:bodyPr>
              <a:lstStyle/>
              <a:p>
                <a:endParaRPr lang="en-US"/>
              </a:p>
            </p:txBody>
          </p:sp>
          <p:sp>
            <p:nvSpPr>
              <p:cNvPr id="13371" name="Oval 59"/>
              <p:cNvSpPr>
                <a:spLocks noChangeArrowheads="1"/>
              </p:cNvSpPr>
              <p:nvPr/>
            </p:nvSpPr>
            <p:spPr bwMode="auto">
              <a:xfrm rot="691556">
                <a:off x="3828" y="3349"/>
                <a:ext cx="40" cy="47"/>
              </a:xfrm>
              <a:prstGeom prst="ellipse">
                <a:avLst/>
              </a:prstGeom>
              <a:solidFill>
                <a:srgbClr val="DDDDDD"/>
              </a:solidFill>
              <a:ln w="9525">
                <a:noFill/>
                <a:round/>
                <a:headEnd/>
                <a:tailEnd/>
              </a:ln>
              <a:effectLst/>
              <a:scene3d>
                <a:camera prst="legacyPerspectiveTopRight">
                  <a:rot lat="21299999" lon="20999999" rev="0"/>
                </a:camera>
                <a:lightRig rig="legacyFlat4" dir="t"/>
              </a:scene3d>
              <a:sp3d extrusionH="430200" prstMaterial="legacyMetal">
                <a:bevelT w="13500" h="13500" prst="angle"/>
                <a:bevelB w="13500" h="13500" prst="angle"/>
                <a:extrusionClr>
                  <a:srgbClr val="DDDDDD"/>
                </a:extrusionClr>
              </a:sp3d>
            </p:spPr>
            <p:txBody>
              <a:bodyPr wrap="none" anchor="ctr">
                <a:flatTx/>
              </a:bodyPr>
              <a:lstStyle/>
              <a:p>
                <a:endParaRPr lang="en-US"/>
              </a:p>
            </p:txBody>
          </p:sp>
          <p:sp>
            <p:nvSpPr>
              <p:cNvPr id="13372" name="Freeform 60"/>
              <p:cNvSpPr>
                <a:spLocks/>
              </p:cNvSpPr>
              <p:nvPr/>
            </p:nvSpPr>
            <p:spPr bwMode="auto">
              <a:xfrm rot="-5122608">
                <a:off x="3766" y="3247"/>
                <a:ext cx="162" cy="61"/>
              </a:xfrm>
              <a:custGeom>
                <a:avLst/>
                <a:gdLst/>
                <a:ahLst/>
                <a:cxnLst>
                  <a:cxn ang="0">
                    <a:pos x="0" y="61"/>
                  </a:cxn>
                  <a:cxn ang="0">
                    <a:pos x="14" y="52"/>
                  </a:cxn>
                  <a:cxn ang="0">
                    <a:pos x="18" y="41"/>
                  </a:cxn>
                  <a:cxn ang="0">
                    <a:pos x="20" y="32"/>
                  </a:cxn>
                  <a:cxn ang="0">
                    <a:pos x="18" y="22"/>
                  </a:cxn>
                  <a:cxn ang="0">
                    <a:pos x="26" y="14"/>
                  </a:cxn>
                  <a:cxn ang="0">
                    <a:pos x="48" y="5"/>
                  </a:cxn>
                  <a:cxn ang="0">
                    <a:pos x="183" y="0"/>
                  </a:cxn>
                  <a:cxn ang="0">
                    <a:pos x="189" y="1"/>
                  </a:cxn>
                  <a:cxn ang="0">
                    <a:pos x="192" y="5"/>
                  </a:cxn>
                  <a:cxn ang="0">
                    <a:pos x="193" y="13"/>
                  </a:cxn>
                  <a:cxn ang="0">
                    <a:pos x="192" y="21"/>
                  </a:cxn>
                  <a:cxn ang="0">
                    <a:pos x="188" y="25"/>
                  </a:cxn>
                  <a:cxn ang="0">
                    <a:pos x="183" y="28"/>
                  </a:cxn>
                  <a:cxn ang="0">
                    <a:pos x="179" y="30"/>
                  </a:cxn>
                  <a:cxn ang="0">
                    <a:pos x="177" y="37"/>
                  </a:cxn>
                  <a:cxn ang="0">
                    <a:pos x="178" y="45"/>
                  </a:cxn>
                  <a:cxn ang="0">
                    <a:pos x="182" y="47"/>
                  </a:cxn>
                  <a:cxn ang="0">
                    <a:pos x="0" y="61"/>
                  </a:cxn>
                </a:cxnLst>
                <a:rect l="0" t="0" r="r" b="b"/>
                <a:pathLst>
                  <a:path w="193" h="61">
                    <a:moveTo>
                      <a:pt x="0" y="61"/>
                    </a:moveTo>
                    <a:cubicBezTo>
                      <a:pt x="4" y="60"/>
                      <a:pt x="11" y="55"/>
                      <a:pt x="14" y="52"/>
                    </a:cubicBezTo>
                    <a:lnTo>
                      <a:pt x="18" y="41"/>
                    </a:lnTo>
                    <a:lnTo>
                      <a:pt x="20" y="32"/>
                    </a:lnTo>
                    <a:lnTo>
                      <a:pt x="18" y="22"/>
                    </a:lnTo>
                    <a:lnTo>
                      <a:pt x="26" y="14"/>
                    </a:lnTo>
                    <a:lnTo>
                      <a:pt x="48" y="5"/>
                    </a:lnTo>
                    <a:lnTo>
                      <a:pt x="183" y="0"/>
                    </a:lnTo>
                    <a:lnTo>
                      <a:pt x="189" y="1"/>
                    </a:lnTo>
                    <a:lnTo>
                      <a:pt x="192" y="5"/>
                    </a:lnTo>
                    <a:lnTo>
                      <a:pt x="193" y="13"/>
                    </a:lnTo>
                    <a:lnTo>
                      <a:pt x="192" y="21"/>
                    </a:lnTo>
                    <a:lnTo>
                      <a:pt x="188" y="25"/>
                    </a:lnTo>
                    <a:lnTo>
                      <a:pt x="183" y="28"/>
                    </a:lnTo>
                    <a:cubicBezTo>
                      <a:pt x="182" y="29"/>
                      <a:pt x="180" y="28"/>
                      <a:pt x="179" y="30"/>
                    </a:cubicBezTo>
                    <a:cubicBezTo>
                      <a:pt x="178" y="32"/>
                      <a:pt x="177" y="35"/>
                      <a:pt x="177" y="37"/>
                    </a:cubicBezTo>
                    <a:cubicBezTo>
                      <a:pt x="177" y="40"/>
                      <a:pt x="178" y="43"/>
                      <a:pt x="178" y="45"/>
                    </a:cubicBezTo>
                    <a:lnTo>
                      <a:pt x="182" y="47"/>
                    </a:lnTo>
                    <a:lnTo>
                      <a:pt x="0" y="61"/>
                    </a:lnTo>
                    <a:close/>
                  </a:path>
                </a:pathLst>
              </a:custGeom>
              <a:gradFill rotWithShape="1">
                <a:gsLst>
                  <a:gs pos="0">
                    <a:srgbClr val="C0C0C0"/>
                  </a:gs>
                  <a:gs pos="50000">
                    <a:schemeClr val="bg2"/>
                  </a:gs>
                  <a:gs pos="100000">
                    <a:srgbClr val="C0C0C0"/>
                  </a:gs>
                </a:gsLst>
                <a:lin ang="0" scaled="1"/>
              </a:gradFill>
              <a:ln w="9525">
                <a:solidFill>
                  <a:srgbClr val="C0C0C0"/>
                </a:solidFill>
                <a:round/>
                <a:headEnd/>
                <a:tailEnd/>
              </a:ln>
              <a:effectLst/>
            </p:spPr>
            <p:txBody>
              <a:bodyPr/>
              <a:lstStyle/>
              <a:p>
                <a:endParaRPr lang="en-US"/>
              </a:p>
            </p:txBody>
          </p:sp>
          <p:sp>
            <p:nvSpPr>
              <p:cNvPr id="13373" name="Freeform 61"/>
              <p:cNvSpPr>
                <a:spLocks/>
              </p:cNvSpPr>
              <p:nvPr/>
            </p:nvSpPr>
            <p:spPr bwMode="auto">
              <a:xfrm>
                <a:off x="3679" y="3345"/>
                <a:ext cx="154" cy="102"/>
              </a:xfrm>
              <a:custGeom>
                <a:avLst/>
                <a:gdLst/>
                <a:ahLst/>
                <a:cxnLst>
                  <a:cxn ang="0">
                    <a:pos x="26" y="102"/>
                  </a:cxn>
                  <a:cxn ang="0">
                    <a:pos x="31" y="94"/>
                  </a:cxn>
                  <a:cxn ang="0">
                    <a:pos x="32" y="90"/>
                  </a:cxn>
                  <a:cxn ang="0">
                    <a:pos x="34" y="69"/>
                  </a:cxn>
                  <a:cxn ang="0">
                    <a:pos x="34" y="77"/>
                  </a:cxn>
                  <a:cxn ang="0">
                    <a:pos x="28" y="55"/>
                  </a:cxn>
                  <a:cxn ang="0">
                    <a:pos x="7" y="46"/>
                  </a:cxn>
                  <a:cxn ang="0">
                    <a:pos x="22" y="34"/>
                  </a:cxn>
                  <a:cxn ang="0">
                    <a:pos x="141" y="1"/>
                  </a:cxn>
                  <a:cxn ang="0">
                    <a:pos x="146" y="0"/>
                  </a:cxn>
                  <a:cxn ang="0">
                    <a:pos x="150" y="5"/>
                  </a:cxn>
                  <a:cxn ang="0">
                    <a:pos x="153" y="10"/>
                  </a:cxn>
                  <a:cxn ang="0">
                    <a:pos x="154" y="18"/>
                  </a:cxn>
                  <a:cxn ang="0">
                    <a:pos x="152" y="23"/>
                  </a:cxn>
                  <a:cxn ang="0">
                    <a:pos x="148" y="28"/>
                  </a:cxn>
                  <a:cxn ang="0">
                    <a:pos x="146" y="31"/>
                  </a:cxn>
                  <a:cxn ang="0">
                    <a:pos x="145" y="38"/>
                  </a:cxn>
                  <a:cxn ang="0">
                    <a:pos x="148" y="45"/>
                  </a:cxn>
                  <a:cxn ang="0">
                    <a:pos x="152" y="48"/>
                  </a:cxn>
                  <a:cxn ang="0">
                    <a:pos x="26" y="102"/>
                  </a:cxn>
                </a:cxnLst>
                <a:rect l="0" t="0" r="r" b="b"/>
                <a:pathLst>
                  <a:path w="154" h="102">
                    <a:moveTo>
                      <a:pt x="26" y="102"/>
                    </a:moveTo>
                    <a:cubicBezTo>
                      <a:pt x="30" y="99"/>
                      <a:pt x="30" y="96"/>
                      <a:pt x="31" y="94"/>
                    </a:cubicBezTo>
                    <a:lnTo>
                      <a:pt x="32" y="90"/>
                    </a:lnTo>
                    <a:lnTo>
                      <a:pt x="34" y="69"/>
                    </a:lnTo>
                    <a:lnTo>
                      <a:pt x="34" y="77"/>
                    </a:lnTo>
                    <a:lnTo>
                      <a:pt x="28" y="55"/>
                    </a:lnTo>
                    <a:lnTo>
                      <a:pt x="7" y="46"/>
                    </a:lnTo>
                    <a:cubicBezTo>
                      <a:pt x="6" y="43"/>
                      <a:pt x="0" y="41"/>
                      <a:pt x="22" y="34"/>
                    </a:cubicBezTo>
                    <a:lnTo>
                      <a:pt x="141" y="1"/>
                    </a:lnTo>
                    <a:lnTo>
                      <a:pt x="146" y="0"/>
                    </a:lnTo>
                    <a:lnTo>
                      <a:pt x="150" y="5"/>
                    </a:lnTo>
                    <a:lnTo>
                      <a:pt x="153" y="10"/>
                    </a:lnTo>
                    <a:lnTo>
                      <a:pt x="154" y="18"/>
                    </a:lnTo>
                    <a:lnTo>
                      <a:pt x="152" y="23"/>
                    </a:lnTo>
                    <a:lnTo>
                      <a:pt x="148" y="28"/>
                    </a:lnTo>
                    <a:cubicBezTo>
                      <a:pt x="148" y="29"/>
                      <a:pt x="147" y="29"/>
                      <a:pt x="146" y="31"/>
                    </a:cubicBezTo>
                    <a:cubicBezTo>
                      <a:pt x="146" y="33"/>
                      <a:pt x="145" y="36"/>
                      <a:pt x="145" y="38"/>
                    </a:cubicBezTo>
                    <a:cubicBezTo>
                      <a:pt x="146" y="40"/>
                      <a:pt x="147" y="42"/>
                      <a:pt x="148" y="45"/>
                    </a:cubicBezTo>
                    <a:lnTo>
                      <a:pt x="152" y="48"/>
                    </a:lnTo>
                    <a:lnTo>
                      <a:pt x="26" y="102"/>
                    </a:lnTo>
                    <a:close/>
                  </a:path>
                </a:pathLst>
              </a:custGeom>
              <a:gradFill rotWithShape="1">
                <a:gsLst>
                  <a:gs pos="0">
                    <a:srgbClr val="C0C0C0"/>
                  </a:gs>
                  <a:gs pos="50000">
                    <a:schemeClr val="bg2"/>
                  </a:gs>
                  <a:gs pos="100000">
                    <a:srgbClr val="C0C0C0"/>
                  </a:gs>
                </a:gsLst>
                <a:lin ang="0" scaled="1"/>
              </a:gradFill>
              <a:ln w="9525">
                <a:solidFill>
                  <a:srgbClr val="C0C0C0"/>
                </a:solidFill>
                <a:round/>
                <a:headEnd/>
                <a:tailEnd/>
              </a:ln>
              <a:effectLst/>
            </p:spPr>
            <p:txBody>
              <a:bodyPr/>
              <a:lstStyle/>
              <a:p>
                <a:endParaRPr lang="en-US"/>
              </a:p>
            </p:txBody>
          </p:sp>
          <p:sp>
            <p:nvSpPr>
              <p:cNvPr id="13374" name="Freeform 62"/>
              <p:cNvSpPr>
                <a:spLocks/>
              </p:cNvSpPr>
              <p:nvPr/>
            </p:nvSpPr>
            <p:spPr bwMode="auto">
              <a:xfrm rot="-5122608">
                <a:off x="3790" y="3082"/>
                <a:ext cx="118" cy="98"/>
              </a:xfrm>
              <a:custGeom>
                <a:avLst/>
                <a:gdLst/>
                <a:ahLst/>
                <a:cxnLst>
                  <a:cxn ang="0">
                    <a:pos x="0" y="87"/>
                  </a:cxn>
                  <a:cxn ang="0">
                    <a:pos x="14" y="85"/>
                  </a:cxn>
                  <a:cxn ang="0">
                    <a:pos x="26" y="81"/>
                  </a:cxn>
                  <a:cxn ang="0">
                    <a:pos x="33" y="76"/>
                  </a:cxn>
                  <a:cxn ang="0">
                    <a:pos x="35" y="65"/>
                  </a:cxn>
                  <a:cxn ang="0">
                    <a:pos x="26" y="58"/>
                  </a:cxn>
                  <a:cxn ang="0">
                    <a:pos x="18" y="56"/>
                  </a:cxn>
                  <a:cxn ang="0">
                    <a:pos x="11" y="29"/>
                  </a:cxn>
                  <a:cxn ang="0">
                    <a:pos x="26" y="18"/>
                  </a:cxn>
                  <a:cxn ang="0">
                    <a:pos x="46" y="0"/>
                  </a:cxn>
                  <a:cxn ang="0">
                    <a:pos x="141" y="0"/>
                  </a:cxn>
                  <a:cxn ang="0">
                    <a:pos x="140" y="9"/>
                  </a:cxn>
                  <a:cxn ang="0">
                    <a:pos x="58" y="10"/>
                  </a:cxn>
                  <a:cxn ang="0">
                    <a:pos x="95" y="16"/>
                  </a:cxn>
                  <a:cxn ang="0">
                    <a:pos x="101" y="21"/>
                  </a:cxn>
                  <a:cxn ang="0">
                    <a:pos x="99" y="26"/>
                  </a:cxn>
                  <a:cxn ang="0">
                    <a:pos x="62" y="22"/>
                  </a:cxn>
                  <a:cxn ang="0">
                    <a:pos x="96" y="32"/>
                  </a:cxn>
                  <a:cxn ang="0">
                    <a:pos x="100" y="36"/>
                  </a:cxn>
                  <a:cxn ang="0">
                    <a:pos x="101" y="43"/>
                  </a:cxn>
                  <a:cxn ang="0">
                    <a:pos x="63" y="36"/>
                  </a:cxn>
                  <a:cxn ang="0">
                    <a:pos x="93" y="45"/>
                  </a:cxn>
                  <a:cxn ang="0">
                    <a:pos x="97" y="52"/>
                  </a:cxn>
                  <a:cxn ang="0">
                    <a:pos x="91" y="54"/>
                  </a:cxn>
                  <a:cxn ang="0">
                    <a:pos x="77" y="59"/>
                  </a:cxn>
                  <a:cxn ang="0">
                    <a:pos x="60" y="72"/>
                  </a:cxn>
                  <a:cxn ang="0">
                    <a:pos x="39" y="95"/>
                  </a:cxn>
                  <a:cxn ang="0">
                    <a:pos x="18" y="98"/>
                  </a:cxn>
                  <a:cxn ang="0">
                    <a:pos x="0" y="87"/>
                  </a:cxn>
                </a:cxnLst>
                <a:rect l="0" t="0" r="r" b="b"/>
                <a:pathLst>
                  <a:path w="141" h="98">
                    <a:moveTo>
                      <a:pt x="0" y="87"/>
                    </a:moveTo>
                    <a:cubicBezTo>
                      <a:pt x="3" y="88"/>
                      <a:pt x="9" y="86"/>
                      <a:pt x="14" y="85"/>
                    </a:cubicBezTo>
                    <a:lnTo>
                      <a:pt x="26" y="81"/>
                    </a:lnTo>
                    <a:lnTo>
                      <a:pt x="33" y="76"/>
                    </a:lnTo>
                    <a:lnTo>
                      <a:pt x="35" y="65"/>
                    </a:lnTo>
                    <a:lnTo>
                      <a:pt x="26" y="58"/>
                    </a:lnTo>
                    <a:lnTo>
                      <a:pt x="18" y="56"/>
                    </a:lnTo>
                    <a:lnTo>
                      <a:pt x="11" y="29"/>
                    </a:lnTo>
                    <a:lnTo>
                      <a:pt x="26" y="18"/>
                    </a:lnTo>
                    <a:lnTo>
                      <a:pt x="46" y="0"/>
                    </a:lnTo>
                    <a:lnTo>
                      <a:pt x="141" y="0"/>
                    </a:lnTo>
                    <a:lnTo>
                      <a:pt x="140" y="9"/>
                    </a:lnTo>
                    <a:lnTo>
                      <a:pt x="58" y="10"/>
                    </a:lnTo>
                    <a:lnTo>
                      <a:pt x="95" y="16"/>
                    </a:lnTo>
                    <a:lnTo>
                      <a:pt x="101" y="21"/>
                    </a:lnTo>
                    <a:lnTo>
                      <a:pt x="99" y="26"/>
                    </a:lnTo>
                    <a:lnTo>
                      <a:pt x="62" y="22"/>
                    </a:lnTo>
                    <a:lnTo>
                      <a:pt x="96" y="32"/>
                    </a:lnTo>
                    <a:lnTo>
                      <a:pt x="100" y="36"/>
                    </a:lnTo>
                    <a:lnTo>
                      <a:pt x="101" y="43"/>
                    </a:lnTo>
                    <a:lnTo>
                      <a:pt x="63" y="36"/>
                    </a:lnTo>
                    <a:lnTo>
                      <a:pt x="93" y="45"/>
                    </a:lnTo>
                    <a:lnTo>
                      <a:pt x="97" y="52"/>
                    </a:lnTo>
                    <a:lnTo>
                      <a:pt x="91" y="54"/>
                    </a:lnTo>
                    <a:lnTo>
                      <a:pt x="77" y="59"/>
                    </a:lnTo>
                    <a:lnTo>
                      <a:pt x="60" y="72"/>
                    </a:lnTo>
                    <a:lnTo>
                      <a:pt x="39" y="95"/>
                    </a:lnTo>
                    <a:lnTo>
                      <a:pt x="18" y="98"/>
                    </a:lnTo>
                    <a:lnTo>
                      <a:pt x="0" y="87"/>
                    </a:lnTo>
                    <a:close/>
                  </a:path>
                </a:pathLst>
              </a:custGeom>
              <a:gradFill rotWithShape="1">
                <a:gsLst>
                  <a:gs pos="0">
                    <a:srgbClr val="C0C0C0"/>
                  </a:gs>
                  <a:gs pos="100000">
                    <a:schemeClr val="bg2"/>
                  </a:gs>
                </a:gsLst>
                <a:lin ang="5400000" scaled="1"/>
              </a:gradFill>
              <a:ln w="9525">
                <a:solidFill>
                  <a:srgbClr val="C0C0C0"/>
                </a:solidFill>
                <a:round/>
                <a:headEnd/>
                <a:tailEnd/>
              </a:ln>
              <a:effectLst/>
            </p:spPr>
            <p:txBody>
              <a:bodyPr/>
              <a:lstStyle/>
              <a:p>
                <a:endParaRPr lang="en-US"/>
              </a:p>
            </p:txBody>
          </p:sp>
        </p:grpSp>
        <p:sp>
          <p:nvSpPr>
            <p:cNvPr id="13375" name="Freeform 63"/>
            <p:cNvSpPr>
              <a:spLocks/>
            </p:cNvSpPr>
            <p:nvPr/>
          </p:nvSpPr>
          <p:spPr bwMode="auto">
            <a:xfrm>
              <a:off x="3448" y="3335"/>
              <a:ext cx="259" cy="359"/>
            </a:xfrm>
            <a:custGeom>
              <a:avLst/>
              <a:gdLst/>
              <a:ahLst/>
              <a:cxnLst>
                <a:cxn ang="0">
                  <a:pos x="222" y="313"/>
                </a:cxn>
                <a:cxn ang="0">
                  <a:pos x="213" y="305"/>
                </a:cxn>
                <a:cxn ang="0">
                  <a:pos x="198" y="301"/>
                </a:cxn>
                <a:cxn ang="0">
                  <a:pos x="192" y="305"/>
                </a:cxn>
                <a:cxn ang="0">
                  <a:pos x="188" y="315"/>
                </a:cxn>
                <a:cxn ang="0">
                  <a:pos x="190" y="328"/>
                </a:cxn>
                <a:cxn ang="0">
                  <a:pos x="193" y="338"/>
                </a:cxn>
                <a:cxn ang="0">
                  <a:pos x="197" y="347"/>
                </a:cxn>
                <a:cxn ang="0">
                  <a:pos x="180" y="359"/>
                </a:cxn>
                <a:cxn ang="0">
                  <a:pos x="131" y="359"/>
                </a:cxn>
                <a:cxn ang="0">
                  <a:pos x="112" y="347"/>
                </a:cxn>
                <a:cxn ang="0">
                  <a:pos x="116" y="338"/>
                </a:cxn>
                <a:cxn ang="0">
                  <a:pos x="123" y="324"/>
                </a:cxn>
                <a:cxn ang="0">
                  <a:pos x="123" y="313"/>
                </a:cxn>
                <a:cxn ang="0">
                  <a:pos x="120" y="303"/>
                </a:cxn>
                <a:cxn ang="0">
                  <a:pos x="115" y="301"/>
                </a:cxn>
                <a:cxn ang="0">
                  <a:pos x="104" y="303"/>
                </a:cxn>
                <a:cxn ang="0">
                  <a:pos x="94" y="314"/>
                </a:cxn>
                <a:cxn ang="0">
                  <a:pos x="67" y="303"/>
                </a:cxn>
                <a:cxn ang="0">
                  <a:pos x="67" y="219"/>
                </a:cxn>
                <a:cxn ang="0">
                  <a:pos x="27" y="110"/>
                </a:cxn>
                <a:cxn ang="0">
                  <a:pos x="37" y="101"/>
                </a:cxn>
                <a:cxn ang="0">
                  <a:pos x="40" y="87"/>
                </a:cxn>
                <a:cxn ang="0">
                  <a:pos x="36" y="74"/>
                </a:cxn>
                <a:cxn ang="0">
                  <a:pos x="27" y="67"/>
                </a:cxn>
                <a:cxn ang="0">
                  <a:pos x="0" y="49"/>
                </a:cxn>
                <a:cxn ang="0">
                  <a:pos x="16" y="43"/>
                </a:cxn>
                <a:cxn ang="0">
                  <a:pos x="94" y="31"/>
                </a:cxn>
                <a:cxn ang="0">
                  <a:pos x="110" y="31"/>
                </a:cxn>
                <a:cxn ang="0">
                  <a:pos x="111" y="0"/>
                </a:cxn>
                <a:cxn ang="0">
                  <a:pos x="176" y="0"/>
                </a:cxn>
                <a:cxn ang="0">
                  <a:pos x="176" y="29"/>
                </a:cxn>
                <a:cxn ang="0">
                  <a:pos x="189" y="29"/>
                </a:cxn>
                <a:cxn ang="0">
                  <a:pos x="292" y="37"/>
                </a:cxn>
                <a:cxn ang="0">
                  <a:pos x="311" y="50"/>
                </a:cxn>
                <a:cxn ang="0">
                  <a:pos x="278" y="63"/>
                </a:cxn>
                <a:cxn ang="0">
                  <a:pos x="269" y="68"/>
                </a:cxn>
                <a:cxn ang="0">
                  <a:pos x="265" y="85"/>
                </a:cxn>
                <a:cxn ang="0">
                  <a:pos x="268" y="98"/>
                </a:cxn>
                <a:cxn ang="0">
                  <a:pos x="276" y="106"/>
                </a:cxn>
                <a:cxn ang="0">
                  <a:pos x="245" y="223"/>
                </a:cxn>
                <a:cxn ang="0">
                  <a:pos x="245" y="297"/>
                </a:cxn>
                <a:cxn ang="0">
                  <a:pos x="222" y="313"/>
                </a:cxn>
              </a:cxnLst>
              <a:rect l="0" t="0" r="r" b="b"/>
              <a:pathLst>
                <a:path w="311" h="359">
                  <a:moveTo>
                    <a:pt x="222" y="313"/>
                  </a:moveTo>
                  <a:lnTo>
                    <a:pt x="213" y="305"/>
                  </a:lnTo>
                  <a:lnTo>
                    <a:pt x="198" y="301"/>
                  </a:lnTo>
                  <a:lnTo>
                    <a:pt x="192" y="305"/>
                  </a:lnTo>
                  <a:lnTo>
                    <a:pt x="188" y="315"/>
                  </a:lnTo>
                  <a:lnTo>
                    <a:pt x="190" y="328"/>
                  </a:lnTo>
                  <a:lnTo>
                    <a:pt x="193" y="338"/>
                  </a:lnTo>
                  <a:lnTo>
                    <a:pt x="197" y="347"/>
                  </a:lnTo>
                  <a:lnTo>
                    <a:pt x="180" y="359"/>
                  </a:lnTo>
                  <a:lnTo>
                    <a:pt x="131" y="359"/>
                  </a:lnTo>
                  <a:lnTo>
                    <a:pt x="112" y="347"/>
                  </a:lnTo>
                  <a:lnTo>
                    <a:pt x="116" y="338"/>
                  </a:lnTo>
                  <a:lnTo>
                    <a:pt x="123" y="324"/>
                  </a:lnTo>
                  <a:lnTo>
                    <a:pt x="123" y="313"/>
                  </a:lnTo>
                  <a:lnTo>
                    <a:pt x="120" y="303"/>
                  </a:lnTo>
                  <a:lnTo>
                    <a:pt x="115" y="301"/>
                  </a:lnTo>
                  <a:lnTo>
                    <a:pt x="104" y="303"/>
                  </a:lnTo>
                  <a:lnTo>
                    <a:pt x="94" y="314"/>
                  </a:lnTo>
                  <a:lnTo>
                    <a:pt x="67" y="303"/>
                  </a:lnTo>
                  <a:lnTo>
                    <a:pt x="67" y="219"/>
                  </a:lnTo>
                  <a:lnTo>
                    <a:pt x="27" y="110"/>
                  </a:lnTo>
                  <a:lnTo>
                    <a:pt x="37" y="101"/>
                  </a:lnTo>
                  <a:lnTo>
                    <a:pt x="40" y="87"/>
                  </a:lnTo>
                  <a:lnTo>
                    <a:pt x="36" y="74"/>
                  </a:lnTo>
                  <a:lnTo>
                    <a:pt x="27" y="67"/>
                  </a:lnTo>
                  <a:lnTo>
                    <a:pt x="0" y="49"/>
                  </a:lnTo>
                  <a:lnTo>
                    <a:pt x="16" y="43"/>
                  </a:lnTo>
                  <a:lnTo>
                    <a:pt x="94" y="31"/>
                  </a:lnTo>
                  <a:lnTo>
                    <a:pt x="110" y="31"/>
                  </a:lnTo>
                  <a:lnTo>
                    <a:pt x="111" y="0"/>
                  </a:lnTo>
                  <a:lnTo>
                    <a:pt x="176" y="0"/>
                  </a:lnTo>
                  <a:lnTo>
                    <a:pt x="176" y="29"/>
                  </a:lnTo>
                  <a:lnTo>
                    <a:pt x="189" y="29"/>
                  </a:lnTo>
                  <a:lnTo>
                    <a:pt x="292" y="37"/>
                  </a:lnTo>
                  <a:lnTo>
                    <a:pt x="311" y="50"/>
                  </a:lnTo>
                  <a:lnTo>
                    <a:pt x="278" y="63"/>
                  </a:lnTo>
                  <a:lnTo>
                    <a:pt x="269" y="68"/>
                  </a:lnTo>
                  <a:lnTo>
                    <a:pt x="265" y="85"/>
                  </a:lnTo>
                  <a:lnTo>
                    <a:pt x="268" y="98"/>
                  </a:lnTo>
                  <a:lnTo>
                    <a:pt x="276" y="106"/>
                  </a:lnTo>
                  <a:lnTo>
                    <a:pt x="245" y="223"/>
                  </a:lnTo>
                  <a:lnTo>
                    <a:pt x="245" y="297"/>
                  </a:lnTo>
                  <a:lnTo>
                    <a:pt x="222" y="313"/>
                  </a:lnTo>
                  <a:close/>
                </a:path>
              </a:pathLst>
            </a:custGeom>
            <a:gradFill rotWithShape="1">
              <a:gsLst>
                <a:gs pos="0">
                  <a:schemeClr val="bg2"/>
                </a:gs>
                <a:gs pos="50000">
                  <a:srgbClr val="DDDDDD"/>
                </a:gs>
                <a:gs pos="100000">
                  <a:schemeClr val="bg2"/>
                </a:gs>
              </a:gsLst>
              <a:lin ang="0" scaled="1"/>
            </a:gradFill>
            <a:ln w="3175" cmpd="sng">
              <a:solidFill>
                <a:srgbClr val="C0C0C0"/>
              </a:solidFill>
              <a:round/>
              <a:headEnd/>
              <a:tailEnd/>
            </a:ln>
            <a:effectLst/>
          </p:spPr>
          <p:txBody>
            <a:bodyPr/>
            <a:lstStyle/>
            <a:p>
              <a:endParaRPr lang="en-US"/>
            </a:p>
          </p:txBody>
        </p:sp>
        <p:sp>
          <p:nvSpPr>
            <p:cNvPr id="13376" name="Oval 64" descr="ISV_Face"/>
            <p:cNvSpPr>
              <a:spLocks noChangeArrowheads="1"/>
            </p:cNvSpPr>
            <p:nvPr/>
          </p:nvSpPr>
          <p:spPr bwMode="auto">
            <a:xfrm>
              <a:off x="3487" y="3160"/>
              <a:ext cx="149" cy="186"/>
            </a:xfrm>
            <a:prstGeom prst="ellipse">
              <a:avLst/>
            </a:prstGeom>
            <a:blipFill dpi="0" rotWithShape="0">
              <a:blip r:embed="rId3" cstate="print"/>
              <a:srcRect/>
              <a:stretch>
                <a:fillRect/>
              </a:stretch>
            </a:blipFill>
            <a:ln w="9525">
              <a:noFill/>
              <a:round/>
              <a:headEnd/>
              <a:tailEnd/>
            </a:ln>
            <a:effectLst/>
          </p:spPr>
          <p:txBody>
            <a:bodyPr wrap="none" anchor="ctr"/>
            <a:lstStyle/>
            <a:p>
              <a:endParaRPr lang="en-US"/>
            </a:p>
          </p:txBody>
        </p:sp>
        <p:sp>
          <p:nvSpPr>
            <p:cNvPr id="13377" name="WordArt 65"/>
            <p:cNvSpPr>
              <a:spLocks noChangeArrowheads="1" noChangeShapeType="1" noTextEdit="1"/>
            </p:cNvSpPr>
            <p:nvPr/>
          </p:nvSpPr>
          <p:spPr bwMode="auto">
            <a:xfrm>
              <a:off x="3520" y="3466"/>
              <a:ext cx="124" cy="93"/>
            </a:xfrm>
            <a:prstGeom prst="rect">
              <a:avLst/>
            </a:prstGeom>
          </p:spPr>
          <p:txBody>
            <a:bodyPr wrap="none" fromWordArt="1">
              <a:prstTxWarp prst="textCanUp">
                <a:avLst>
                  <a:gd name="adj" fmla="val 85532"/>
                </a:avLst>
              </a:prstTxWarp>
              <a:scene3d>
                <a:camera prst="legacyObliqueTopLeft">
                  <a:rot lat="20699999" lon="1200000" rev="0"/>
                </a:camera>
                <a:lightRig rig="legacyNormal3" dir="r"/>
              </a:scene3d>
              <a:sp3d extrusionH="201600" prstMaterial="legacyMatte">
                <a:extrusionClr>
                  <a:srgbClr val="0066CC"/>
                </a:extrusionClr>
              </a:sp3d>
            </a:bodyPr>
            <a:lstStyle/>
            <a:p>
              <a:pPr algn="ctr"/>
              <a:r>
                <a:rPr lang="en-US" sz="1200" b="1" kern="10">
                  <a:ln w="9525">
                    <a:round/>
                    <a:headEnd/>
                    <a:tailEnd/>
                  </a:ln>
                  <a:gradFill rotWithShape="0">
                    <a:gsLst>
                      <a:gs pos="0">
                        <a:srgbClr val="FFFF00"/>
                      </a:gs>
                      <a:gs pos="100000">
                        <a:srgbClr val="008000"/>
                      </a:gs>
                    </a:gsLst>
                    <a:lin ang="5400000" scaled="1"/>
                  </a:gradFill>
                  <a:latin typeface="Times New Roman"/>
                  <a:cs typeface="Times New Roman"/>
                </a:rPr>
                <a:t>ISV</a:t>
              </a:r>
            </a:p>
          </p:txBody>
        </p:sp>
      </p:grpSp>
      <p:sp>
        <p:nvSpPr>
          <p:cNvPr id="13378" name="AutoShape 66"/>
          <p:cNvSpPr>
            <a:spLocks noChangeArrowheads="1"/>
          </p:cNvSpPr>
          <p:nvPr/>
        </p:nvSpPr>
        <p:spPr bwMode="auto">
          <a:xfrm>
            <a:off x="2119313" y="1204913"/>
            <a:ext cx="4216400" cy="727075"/>
          </a:xfrm>
          <a:prstGeom prst="flowChartTerminator">
            <a:avLst/>
          </a:prstGeom>
          <a:gradFill rotWithShape="0">
            <a:gsLst>
              <a:gs pos="0">
                <a:srgbClr val="008000"/>
              </a:gs>
              <a:gs pos="50000">
                <a:srgbClr val="008000">
                  <a:gamma/>
                  <a:shade val="46275"/>
                  <a:invGamma/>
                </a:srgbClr>
              </a:gs>
              <a:gs pos="100000">
                <a:srgbClr val="008000"/>
              </a:gs>
            </a:gsLst>
            <a:lin ang="5400000" scaled="1"/>
          </a:gradFill>
          <a:ln w="9525">
            <a:solidFill>
              <a:schemeClr val="tx1"/>
            </a:solidFill>
            <a:miter lim="800000"/>
            <a:headEnd/>
            <a:tailEnd/>
          </a:ln>
          <a:effectLst/>
        </p:spPr>
        <p:txBody>
          <a:bodyPr wrap="none" anchor="ctr"/>
          <a:lstStyle/>
          <a:p>
            <a:pPr algn="ctr"/>
            <a:r>
              <a:rPr lang="en-US" sz="2400">
                <a:solidFill>
                  <a:schemeClr val="bg1"/>
                </a:solidFill>
              </a:rPr>
              <a:t>Optimization under Uncertainty</a:t>
            </a:r>
          </a:p>
        </p:txBody>
      </p:sp>
      <p:sp>
        <p:nvSpPr>
          <p:cNvPr id="13379" name="Rectangle 67"/>
          <p:cNvSpPr>
            <a:spLocks noChangeArrowheads="1"/>
          </p:cNvSpPr>
          <p:nvPr/>
        </p:nvSpPr>
        <p:spPr bwMode="auto">
          <a:xfrm>
            <a:off x="2667000" y="152400"/>
            <a:ext cx="3624263" cy="519113"/>
          </a:xfrm>
          <a:prstGeom prst="rect">
            <a:avLst/>
          </a:prstGeom>
          <a:noFill/>
          <a:ln w="9525">
            <a:noFill/>
            <a:miter lim="800000"/>
            <a:headEnd/>
            <a:tailEnd/>
          </a:ln>
          <a:effectLst/>
        </p:spPr>
        <p:txBody>
          <a:bodyPr wrap="none">
            <a:spAutoFit/>
          </a:bodyPr>
          <a:lstStyle/>
          <a:p>
            <a:r>
              <a:rPr lang="en-US" sz="2800" b="1"/>
              <a:t>Design Optimization</a:t>
            </a:r>
            <a:endParaRPr lang="en-US"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3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4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ext Box 2"/>
          <p:cNvSpPr txBox="1">
            <a:spLocks noChangeArrowheads="1"/>
          </p:cNvSpPr>
          <p:nvPr/>
        </p:nvSpPr>
        <p:spPr bwMode="auto">
          <a:xfrm>
            <a:off x="6407150" y="1182688"/>
            <a:ext cx="2217738" cy="701675"/>
          </a:xfrm>
          <a:prstGeom prst="rect">
            <a:avLst/>
          </a:prstGeom>
          <a:noFill/>
          <a:ln w="9525">
            <a:noFill/>
            <a:miter lim="800000"/>
            <a:headEnd/>
            <a:tailEnd/>
          </a:ln>
          <a:effectLst/>
        </p:spPr>
        <p:txBody>
          <a:bodyPr wrap="none">
            <a:spAutoFit/>
          </a:bodyPr>
          <a:lstStyle/>
          <a:p>
            <a:pPr algn="ctr"/>
            <a:r>
              <a:rPr lang="en-US" sz="2000"/>
              <a:t>Engineering tools </a:t>
            </a:r>
          </a:p>
          <a:p>
            <a:pPr algn="ctr"/>
            <a:r>
              <a:rPr lang="en-US" sz="2000"/>
              <a:t>(CAD, CAE, etc.)</a:t>
            </a:r>
          </a:p>
        </p:txBody>
      </p:sp>
      <p:sp>
        <p:nvSpPr>
          <p:cNvPr id="201731" name="Text Box 3"/>
          <p:cNvSpPr txBox="1">
            <a:spLocks noChangeArrowheads="1"/>
          </p:cNvSpPr>
          <p:nvPr/>
        </p:nvSpPr>
        <p:spPr bwMode="auto">
          <a:xfrm>
            <a:off x="3128963" y="1182688"/>
            <a:ext cx="3248025" cy="701675"/>
          </a:xfrm>
          <a:prstGeom prst="rect">
            <a:avLst/>
          </a:prstGeom>
          <a:noFill/>
          <a:ln w="9525">
            <a:noFill/>
            <a:miter lim="800000"/>
            <a:headEnd/>
            <a:tailEnd/>
          </a:ln>
          <a:effectLst/>
        </p:spPr>
        <p:txBody>
          <a:bodyPr wrap="none">
            <a:spAutoFit/>
          </a:bodyPr>
          <a:lstStyle/>
          <a:p>
            <a:pPr algn="ctr"/>
            <a:r>
              <a:rPr lang="en-US" sz="2000"/>
              <a:t>Conceptual design process</a:t>
            </a:r>
          </a:p>
          <a:p>
            <a:pPr algn="ctr"/>
            <a:r>
              <a:rPr lang="en-US" sz="2000"/>
              <a:t>(user-friendly interfaces)</a:t>
            </a:r>
          </a:p>
        </p:txBody>
      </p:sp>
      <p:sp>
        <p:nvSpPr>
          <p:cNvPr id="201732" name="Text Box 4"/>
          <p:cNvSpPr txBox="1">
            <a:spLocks noChangeArrowheads="1"/>
          </p:cNvSpPr>
          <p:nvPr/>
        </p:nvSpPr>
        <p:spPr bwMode="auto">
          <a:xfrm>
            <a:off x="142875" y="1182688"/>
            <a:ext cx="3173413" cy="701675"/>
          </a:xfrm>
          <a:prstGeom prst="rect">
            <a:avLst/>
          </a:prstGeom>
          <a:noFill/>
          <a:ln w="9525">
            <a:noFill/>
            <a:miter lim="800000"/>
            <a:headEnd/>
            <a:tailEnd/>
          </a:ln>
          <a:effectLst/>
        </p:spPr>
        <p:txBody>
          <a:bodyPr wrap="none">
            <a:spAutoFit/>
          </a:bodyPr>
          <a:lstStyle/>
          <a:p>
            <a:pPr algn="ctr"/>
            <a:r>
              <a:rPr lang="en-US" sz="2000"/>
              <a:t>IT technologies</a:t>
            </a:r>
          </a:p>
          <a:p>
            <a:pPr algn="ctr"/>
            <a:r>
              <a:rPr lang="en-US" sz="2000"/>
              <a:t>(hidden from the engineer)</a:t>
            </a:r>
          </a:p>
        </p:txBody>
      </p:sp>
      <p:sp>
        <p:nvSpPr>
          <p:cNvPr id="201733" name="Text Box 5"/>
          <p:cNvSpPr txBox="1">
            <a:spLocks noChangeArrowheads="1"/>
          </p:cNvSpPr>
          <p:nvPr/>
        </p:nvSpPr>
        <p:spPr bwMode="auto">
          <a:xfrm>
            <a:off x="2514600" y="152400"/>
            <a:ext cx="3602038" cy="519113"/>
          </a:xfrm>
          <a:prstGeom prst="rect">
            <a:avLst/>
          </a:prstGeom>
          <a:noFill/>
          <a:ln w="9525">
            <a:noFill/>
            <a:miter lim="800000"/>
            <a:headEnd/>
            <a:tailEnd/>
          </a:ln>
          <a:effectLst/>
        </p:spPr>
        <p:txBody>
          <a:bodyPr>
            <a:spAutoFit/>
          </a:bodyPr>
          <a:lstStyle/>
          <a:p>
            <a:r>
              <a:rPr lang="en-US" sz="2800" b="1"/>
              <a:t>CyberInfrastructure</a:t>
            </a:r>
            <a:endParaRPr lang="en-US" sz="2000"/>
          </a:p>
        </p:txBody>
      </p:sp>
      <p:pic>
        <p:nvPicPr>
          <p:cNvPr id="201734" name="Picture 6" descr="ecs-9c"/>
          <p:cNvPicPr>
            <a:picLocks noGrp="1" noChangeAspect="1" noChangeArrowheads="1"/>
          </p:cNvPicPr>
          <p:nvPr>
            <p:ph type="body" idx="1"/>
          </p:nvPr>
        </p:nvPicPr>
        <p:blipFill>
          <a:blip r:embed="rId3" cstate="print"/>
          <a:srcRect/>
          <a:stretch>
            <a:fillRect/>
          </a:stretch>
        </p:blipFill>
        <p:spPr>
          <a:xfrm>
            <a:off x="381000" y="2005013"/>
            <a:ext cx="8229600" cy="4167187"/>
          </a:xfrm>
          <a:noFill/>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I.frontpage.jpeg.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Picture 91" descr="PEEQ-woMesh-Average.tif"/>
          <p:cNvPicPr>
            <a:picLocks noChangeAspect="1"/>
          </p:cNvPicPr>
          <p:nvPr/>
        </p:nvPicPr>
        <p:blipFill>
          <a:blip r:embed="rId3" cstate="print"/>
          <a:stretch>
            <a:fillRect/>
          </a:stretch>
        </p:blipFill>
        <p:spPr>
          <a:xfrm>
            <a:off x="1676400" y="152400"/>
            <a:ext cx="4724400" cy="2219418"/>
          </a:xfrm>
          <a:prstGeom prst="rect">
            <a:avLst/>
          </a:prstGeom>
        </p:spPr>
      </p:pic>
      <p:sp>
        <p:nvSpPr>
          <p:cNvPr id="11267" name="Rectangle 3"/>
          <p:cNvSpPr>
            <a:spLocks noChangeArrowheads="1"/>
          </p:cNvSpPr>
          <p:nvPr/>
        </p:nvSpPr>
        <p:spPr bwMode="auto">
          <a:xfrm>
            <a:off x="1600199" y="6056313"/>
            <a:ext cx="8915401" cy="801687"/>
          </a:xfrm>
          <a:prstGeom prst="rect">
            <a:avLst/>
          </a:prstGeom>
          <a:solidFill>
            <a:schemeClr val="bg1"/>
          </a:solidFill>
          <a:ln w="9525">
            <a:solidFill>
              <a:schemeClr val="bg1"/>
            </a:solidFill>
            <a:miter lim="800000"/>
            <a:headEnd/>
            <a:tailEnd/>
          </a:ln>
          <a:effectLst/>
        </p:spPr>
        <p:txBody>
          <a:bodyPr wrap="none" lIns="91431" tIns="45715" rIns="91431" bIns="45715" anchor="ctr"/>
          <a:lstStyle/>
          <a:p>
            <a:pPr algn="ctr"/>
            <a:endParaRPr lang="en-US" dirty="0">
              <a:solidFill>
                <a:schemeClr val="bg1"/>
              </a:solidFill>
              <a:latin typeface="Times New Roman" pitchFamily="18" charset="0"/>
            </a:endParaRPr>
          </a:p>
        </p:txBody>
      </p:sp>
      <p:sp>
        <p:nvSpPr>
          <p:cNvPr id="11269" name="Rectangle 5"/>
          <p:cNvSpPr>
            <a:spLocks noChangeArrowheads="1"/>
          </p:cNvSpPr>
          <p:nvPr/>
        </p:nvSpPr>
        <p:spPr bwMode="auto">
          <a:xfrm>
            <a:off x="1600199" y="2246314"/>
            <a:ext cx="8915401" cy="134937"/>
          </a:xfrm>
          <a:prstGeom prst="rect">
            <a:avLst/>
          </a:prstGeom>
          <a:solidFill>
            <a:schemeClr val="bg1"/>
          </a:solidFill>
          <a:ln w="9525">
            <a:noFill/>
            <a:miter lim="800000"/>
            <a:headEnd/>
            <a:tailEnd/>
          </a:ln>
          <a:effectLst/>
        </p:spPr>
        <p:txBody>
          <a:bodyPr wrap="none" lIns="91431" tIns="45715" rIns="91431" bIns="45715" anchor="ctr"/>
          <a:lstStyle/>
          <a:p>
            <a:pPr algn="ctr"/>
            <a:r>
              <a:rPr lang="en-US" sz="1200" dirty="0" err="1"/>
              <a:t>Macroscale</a:t>
            </a:r>
            <a:r>
              <a:rPr lang="en-US" sz="1200" dirty="0"/>
              <a:t> ISV Continuum</a:t>
            </a:r>
          </a:p>
        </p:txBody>
      </p:sp>
      <p:sp>
        <p:nvSpPr>
          <p:cNvPr id="11270" name="AutoShape 6"/>
          <p:cNvSpPr>
            <a:spLocks noChangeArrowheads="1"/>
          </p:cNvSpPr>
          <p:nvPr/>
        </p:nvSpPr>
        <p:spPr bwMode="auto">
          <a:xfrm rot="-2152223">
            <a:off x="2946400" y="6264275"/>
            <a:ext cx="296863" cy="134938"/>
          </a:xfrm>
          <a:prstGeom prst="rightArrow">
            <a:avLst>
              <a:gd name="adj1" fmla="val 50000"/>
              <a:gd name="adj2" fmla="val 55000"/>
            </a:avLst>
          </a:prstGeom>
          <a:gradFill rotWithShape="1">
            <a:gsLst>
              <a:gs pos="0">
                <a:srgbClr val="FF6600"/>
              </a:gs>
              <a:gs pos="100000">
                <a:srgbClr val="00FF00"/>
              </a:gs>
            </a:gsLst>
            <a:lin ang="18900000" scaled="1"/>
          </a:gradFill>
          <a:ln w="9525">
            <a:noFill/>
            <a:miter lim="800000"/>
            <a:headEnd/>
            <a:tailEnd/>
          </a:ln>
          <a:effectLst/>
        </p:spPr>
        <p:txBody>
          <a:bodyPr wrap="none" lIns="91431" tIns="45715" rIns="91431" bIns="45715" anchor="ctr"/>
          <a:lstStyle/>
          <a:p>
            <a:endParaRPr lang="en-US"/>
          </a:p>
        </p:txBody>
      </p:sp>
      <p:sp>
        <p:nvSpPr>
          <p:cNvPr id="11271" name="AutoShape 7"/>
          <p:cNvSpPr>
            <a:spLocks/>
          </p:cNvSpPr>
          <p:nvPr/>
        </p:nvSpPr>
        <p:spPr bwMode="auto">
          <a:xfrm>
            <a:off x="3733800" y="6321425"/>
            <a:ext cx="1911351" cy="155575"/>
          </a:xfrm>
          <a:prstGeom prst="callout1">
            <a:avLst>
              <a:gd name="adj1" fmla="val 52176"/>
              <a:gd name="adj2" fmla="val -2167"/>
              <a:gd name="adj3" fmla="val 5074"/>
              <a:gd name="adj4" fmla="val -25935"/>
            </a:avLst>
          </a:prstGeom>
          <a:solidFill>
            <a:srgbClr val="FFFF99"/>
          </a:solidFill>
          <a:ln w="3175">
            <a:solidFill>
              <a:schemeClr val="tx1"/>
            </a:solidFill>
            <a:miter lim="800000"/>
            <a:headEnd/>
            <a:tailEnd type="triangle" w="med" len="med"/>
          </a:ln>
          <a:effectLst/>
        </p:spPr>
        <p:txBody>
          <a:bodyPr lIns="0" tIns="0" rIns="0" bIns="0"/>
          <a:lstStyle/>
          <a:p>
            <a:r>
              <a:rPr lang="en-US" sz="1200" dirty="0"/>
              <a:t>Bridge 1 = </a:t>
            </a:r>
            <a:r>
              <a:rPr lang="en-US" sz="1200" dirty="0" smtClean="0"/>
              <a:t>Energy</a:t>
            </a:r>
            <a:r>
              <a:rPr lang="en-US" sz="1200" dirty="0"/>
              <a:t>, Elasticity</a:t>
            </a:r>
          </a:p>
        </p:txBody>
      </p:sp>
      <p:sp>
        <p:nvSpPr>
          <p:cNvPr id="11272" name="Text Box 8"/>
          <p:cNvSpPr txBox="1">
            <a:spLocks noChangeArrowheads="1"/>
          </p:cNvSpPr>
          <p:nvPr/>
        </p:nvSpPr>
        <p:spPr bwMode="auto">
          <a:xfrm>
            <a:off x="4683124" y="5922964"/>
            <a:ext cx="1746250" cy="370017"/>
          </a:xfrm>
          <a:prstGeom prst="rect">
            <a:avLst/>
          </a:prstGeom>
          <a:noFill/>
          <a:ln w="9525">
            <a:noFill/>
            <a:miter lim="800000"/>
            <a:headEnd/>
            <a:tailEnd/>
          </a:ln>
          <a:effectLst/>
        </p:spPr>
        <p:txBody>
          <a:bodyPr lIns="0" tIns="0" rIns="0" bIns="0">
            <a:spAutoFit/>
          </a:bodyPr>
          <a:lstStyle/>
          <a:p>
            <a:pPr algn="ctr">
              <a:spcBef>
                <a:spcPct val="50000"/>
              </a:spcBef>
            </a:pPr>
            <a:r>
              <a:rPr lang="en-US" sz="1200" dirty="0" err="1"/>
              <a:t>Atomistics</a:t>
            </a:r>
            <a:r>
              <a:rPr lang="en-US" sz="1200" dirty="0"/>
              <a:t/>
            </a:r>
            <a:br>
              <a:rPr lang="en-US" sz="1200" dirty="0"/>
            </a:br>
            <a:r>
              <a:rPr lang="en-US" sz="1200" dirty="0"/>
              <a:t>(EAM,MEAM,MD,MS,</a:t>
            </a:r>
          </a:p>
        </p:txBody>
      </p:sp>
      <p:pic>
        <p:nvPicPr>
          <p:cNvPr id="11273" name="Picture 9"/>
          <p:cNvPicPr>
            <a:picLocks noChangeAspect="1" noChangeArrowheads="1"/>
          </p:cNvPicPr>
          <p:nvPr/>
        </p:nvPicPr>
        <p:blipFill>
          <a:blip r:embed="rId4" cstate="print"/>
          <a:srcRect l="2892" t="5624" r="2892" b="11250"/>
          <a:stretch>
            <a:fillRect/>
          </a:stretch>
        </p:blipFill>
        <p:spPr bwMode="auto">
          <a:xfrm>
            <a:off x="3086099" y="5646738"/>
            <a:ext cx="1639888" cy="646112"/>
          </a:xfrm>
          <a:prstGeom prst="rect">
            <a:avLst/>
          </a:prstGeom>
          <a:noFill/>
        </p:spPr>
      </p:pic>
      <p:sp>
        <p:nvSpPr>
          <p:cNvPr id="11274" name="Text Box 10"/>
          <p:cNvSpPr txBox="1">
            <a:spLocks noChangeArrowheads="1"/>
          </p:cNvSpPr>
          <p:nvPr/>
        </p:nvSpPr>
        <p:spPr bwMode="auto">
          <a:xfrm>
            <a:off x="2789238" y="5913439"/>
            <a:ext cx="446087" cy="185009"/>
          </a:xfrm>
          <a:prstGeom prst="rect">
            <a:avLst/>
          </a:prstGeom>
          <a:noFill/>
          <a:ln w="9525">
            <a:noFill/>
            <a:miter lim="800000"/>
            <a:headEnd/>
            <a:tailEnd/>
          </a:ln>
          <a:effectLst/>
        </p:spPr>
        <p:txBody>
          <a:bodyPr lIns="0" tIns="0" rIns="0" bIns="0">
            <a:spAutoFit/>
          </a:bodyPr>
          <a:lstStyle/>
          <a:p>
            <a:pPr algn="ctr">
              <a:spcBef>
                <a:spcPct val="50000"/>
              </a:spcBef>
            </a:pPr>
            <a:r>
              <a:rPr lang="en-US" sz="1200" dirty="0"/>
              <a:t>Nm</a:t>
            </a:r>
          </a:p>
        </p:txBody>
      </p:sp>
      <p:sp>
        <p:nvSpPr>
          <p:cNvPr id="11275" name="AutoShape 11"/>
          <p:cNvSpPr>
            <a:spLocks noChangeArrowheads="1"/>
          </p:cNvSpPr>
          <p:nvPr/>
        </p:nvSpPr>
        <p:spPr bwMode="auto">
          <a:xfrm rot="-2152223">
            <a:off x="4589463" y="5584825"/>
            <a:ext cx="319087" cy="134938"/>
          </a:xfrm>
          <a:prstGeom prst="rightArrow">
            <a:avLst>
              <a:gd name="adj1" fmla="val 50000"/>
              <a:gd name="adj2" fmla="val 59117"/>
            </a:avLst>
          </a:prstGeom>
          <a:gradFill rotWithShape="1">
            <a:gsLst>
              <a:gs pos="0">
                <a:srgbClr val="FF690D"/>
              </a:gs>
              <a:gs pos="100000">
                <a:srgbClr val="00FF00"/>
              </a:gs>
            </a:gsLst>
            <a:lin ang="18900000" scaled="1"/>
          </a:gradFill>
          <a:ln w="9525">
            <a:noFill/>
            <a:miter lim="800000"/>
            <a:headEnd/>
            <a:tailEnd/>
          </a:ln>
          <a:effectLst/>
        </p:spPr>
        <p:txBody>
          <a:bodyPr wrap="none" lIns="91431" tIns="45715" rIns="91431" bIns="45715" anchor="ctr"/>
          <a:lstStyle/>
          <a:p>
            <a:endParaRPr lang="en-US"/>
          </a:p>
        </p:txBody>
      </p:sp>
      <p:sp>
        <p:nvSpPr>
          <p:cNvPr id="11276" name="AutoShape 12"/>
          <p:cNvSpPr>
            <a:spLocks/>
          </p:cNvSpPr>
          <p:nvPr/>
        </p:nvSpPr>
        <p:spPr bwMode="auto">
          <a:xfrm>
            <a:off x="5926137" y="5711825"/>
            <a:ext cx="2074862" cy="155575"/>
          </a:xfrm>
          <a:prstGeom prst="callout1">
            <a:avLst>
              <a:gd name="adj1" fmla="val 53731"/>
              <a:gd name="adj2" fmla="val -4380"/>
              <a:gd name="adj3" fmla="val -39551"/>
              <a:gd name="adj4" fmla="val -57662"/>
            </a:avLst>
          </a:prstGeom>
          <a:solidFill>
            <a:srgbClr val="FFFF99"/>
          </a:solidFill>
          <a:ln w="3175">
            <a:solidFill>
              <a:schemeClr val="tx1"/>
            </a:solidFill>
            <a:miter lim="800000"/>
            <a:headEnd/>
            <a:tailEnd type="triangle" w="med" len="med"/>
          </a:ln>
          <a:effectLst/>
        </p:spPr>
        <p:txBody>
          <a:bodyPr lIns="0" tIns="0" rIns="0" bIns="0"/>
          <a:lstStyle/>
          <a:p>
            <a:r>
              <a:rPr lang="en-US" sz="1200" dirty="0"/>
              <a:t>Bridge 2 = </a:t>
            </a:r>
            <a:r>
              <a:rPr lang="en-US" sz="1200" dirty="0" smtClean="0"/>
              <a:t>Dislocation </a:t>
            </a:r>
            <a:r>
              <a:rPr lang="en-US" sz="1200" dirty="0" err="1" smtClean="0"/>
              <a:t>Mobilities</a:t>
            </a:r>
            <a:endParaRPr lang="en-US" sz="1200" dirty="0"/>
          </a:p>
        </p:txBody>
      </p:sp>
      <p:sp>
        <p:nvSpPr>
          <p:cNvPr id="11277" name="AutoShape 13"/>
          <p:cNvSpPr>
            <a:spLocks noChangeArrowheads="1"/>
          </p:cNvSpPr>
          <p:nvPr/>
        </p:nvSpPr>
        <p:spPr bwMode="auto">
          <a:xfrm rot="-2147225">
            <a:off x="5637213" y="4973639"/>
            <a:ext cx="314325" cy="133350"/>
          </a:xfrm>
          <a:prstGeom prst="rightArrow">
            <a:avLst>
              <a:gd name="adj1" fmla="val 50000"/>
              <a:gd name="adj2" fmla="val 58929"/>
            </a:avLst>
          </a:prstGeom>
          <a:gradFill rotWithShape="1">
            <a:gsLst>
              <a:gs pos="0">
                <a:srgbClr val="FF6600"/>
              </a:gs>
              <a:gs pos="100000">
                <a:srgbClr val="00FF00"/>
              </a:gs>
            </a:gsLst>
            <a:lin ang="18900000" scaled="1"/>
          </a:gradFill>
          <a:ln w="9525">
            <a:noFill/>
            <a:miter lim="800000"/>
            <a:headEnd/>
            <a:tailEnd/>
          </a:ln>
          <a:effectLst/>
        </p:spPr>
        <p:txBody>
          <a:bodyPr wrap="none" lIns="91431" tIns="45715" rIns="91431" bIns="45715" anchor="ctr"/>
          <a:lstStyle/>
          <a:p>
            <a:endParaRPr lang="en-US"/>
          </a:p>
        </p:txBody>
      </p:sp>
      <p:sp>
        <p:nvSpPr>
          <p:cNvPr id="11278" name="AutoShape 14"/>
          <p:cNvSpPr>
            <a:spLocks/>
          </p:cNvSpPr>
          <p:nvPr/>
        </p:nvSpPr>
        <p:spPr bwMode="auto">
          <a:xfrm>
            <a:off x="6553199" y="5029200"/>
            <a:ext cx="1916111" cy="220662"/>
          </a:xfrm>
          <a:prstGeom prst="callout1">
            <a:avLst>
              <a:gd name="adj1" fmla="val 59019"/>
              <a:gd name="adj2" fmla="val -3185"/>
              <a:gd name="adj3" fmla="val -29509"/>
              <a:gd name="adj4" fmla="val -39241"/>
            </a:avLst>
          </a:prstGeom>
          <a:solidFill>
            <a:srgbClr val="FFFF99"/>
          </a:solidFill>
          <a:ln w="3175">
            <a:solidFill>
              <a:schemeClr val="tx1"/>
            </a:solidFill>
            <a:miter lim="800000"/>
            <a:headEnd/>
            <a:tailEnd type="triangle" w="med" len="med"/>
          </a:ln>
          <a:effectLst/>
        </p:spPr>
        <p:txBody>
          <a:bodyPr lIns="0" tIns="0" rIns="0" bIns="0"/>
          <a:lstStyle/>
          <a:p>
            <a:r>
              <a:rPr lang="en-US" sz="1200" dirty="0"/>
              <a:t>Bridge 3 = Hardening Rules</a:t>
            </a:r>
          </a:p>
        </p:txBody>
      </p:sp>
      <p:sp>
        <p:nvSpPr>
          <p:cNvPr id="11282" name="AutoShape 18"/>
          <p:cNvSpPr>
            <a:spLocks noChangeArrowheads="1"/>
          </p:cNvSpPr>
          <p:nvPr/>
        </p:nvSpPr>
        <p:spPr bwMode="auto">
          <a:xfrm>
            <a:off x="3733800" y="1944686"/>
            <a:ext cx="217488" cy="265114"/>
          </a:xfrm>
          <a:prstGeom prst="upArrow">
            <a:avLst>
              <a:gd name="adj1" fmla="val 41667"/>
              <a:gd name="adj2" fmla="val 51389"/>
            </a:avLst>
          </a:prstGeom>
          <a:gradFill rotWithShape="1">
            <a:gsLst>
              <a:gs pos="0">
                <a:srgbClr val="00FF00"/>
              </a:gs>
              <a:gs pos="100000">
                <a:srgbClr val="FF690D"/>
              </a:gs>
            </a:gsLst>
            <a:lin ang="5400000" scaled="1"/>
          </a:gradFill>
          <a:ln w="9525">
            <a:noFill/>
            <a:miter lim="800000"/>
            <a:headEnd/>
            <a:tailEnd/>
          </a:ln>
          <a:effectLst/>
        </p:spPr>
        <p:txBody>
          <a:bodyPr vert="eaVert" wrap="none" lIns="91431" tIns="45715" rIns="91431" bIns="45715" anchor="ctr"/>
          <a:lstStyle/>
          <a:p>
            <a:endParaRPr lang="en-US"/>
          </a:p>
        </p:txBody>
      </p:sp>
      <p:sp>
        <p:nvSpPr>
          <p:cNvPr id="11283" name="AutoShape 19"/>
          <p:cNvSpPr>
            <a:spLocks/>
          </p:cNvSpPr>
          <p:nvPr/>
        </p:nvSpPr>
        <p:spPr bwMode="auto">
          <a:xfrm>
            <a:off x="4546600" y="2020888"/>
            <a:ext cx="1362075" cy="158750"/>
          </a:xfrm>
          <a:prstGeom prst="callout1">
            <a:avLst>
              <a:gd name="adj1" fmla="val 63157"/>
              <a:gd name="adj2" fmla="val -5454"/>
              <a:gd name="adj3" fmla="val 61403"/>
              <a:gd name="adj4" fmla="val -46023"/>
            </a:avLst>
          </a:prstGeom>
          <a:solidFill>
            <a:srgbClr val="FFFF99"/>
          </a:solidFill>
          <a:ln w="3175">
            <a:solidFill>
              <a:schemeClr val="tx1"/>
            </a:solidFill>
            <a:miter lim="800000"/>
            <a:headEnd/>
            <a:tailEnd type="triangle" w="med" len="med"/>
          </a:ln>
          <a:effectLst/>
        </p:spPr>
        <p:txBody>
          <a:bodyPr lIns="0" tIns="0" rIns="0" bIns="0"/>
          <a:lstStyle/>
          <a:p>
            <a:r>
              <a:rPr lang="en-US" sz="1200" dirty="0"/>
              <a:t>Bridge </a:t>
            </a:r>
            <a:r>
              <a:rPr lang="en-US" sz="1200" dirty="0" smtClean="0"/>
              <a:t>12 </a:t>
            </a:r>
            <a:r>
              <a:rPr lang="en-US" sz="1200" dirty="0"/>
              <a:t>= FEA</a:t>
            </a:r>
          </a:p>
        </p:txBody>
      </p:sp>
      <p:sp>
        <p:nvSpPr>
          <p:cNvPr id="11289" name="Text Box 25"/>
          <p:cNvSpPr txBox="1">
            <a:spLocks noChangeArrowheads="1"/>
          </p:cNvSpPr>
          <p:nvPr/>
        </p:nvSpPr>
        <p:spPr bwMode="auto">
          <a:xfrm>
            <a:off x="5686425" y="5221288"/>
            <a:ext cx="1857375" cy="370017"/>
          </a:xfrm>
          <a:prstGeom prst="rect">
            <a:avLst/>
          </a:prstGeom>
          <a:noFill/>
          <a:ln w="9525">
            <a:noFill/>
            <a:miter lim="800000"/>
            <a:headEnd/>
            <a:tailEnd/>
          </a:ln>
          <a:effectLst/>
        </p:spPr>
        <p:txBody>
          <a:bodyPr lIns="0" tIns="0" rIns="0" bIns="0">
            <a:spAutoFit/>
          </a:bodyPr>
          <a:lstStyle/>
          <a:p>
            <a:pPr algn="ctr">
              <a:spcBef>
                <a:spcPct val="50000"/>
              </a:spcBef>
            </a:pPr>
            <a:r>
              <a:rPr lang="en-US" sz="1200" dirty="0"/>
              <a:t>Dislocation</a:t>
            </a:r>
            <a:br>
              <a:rPr lang="en-US" sz="1200" dirty="0"/>
            </a:br>
            <a:r>
              <a:rPr lang="en-US" sz="1200" dirty="0"/>
              <a:t>Dynamics (Micro-3D)</a:t>
            </a:r>
          </a:p>
        </p:txBody>
      </p:sp>
      <p:sp>
        <p:nvSpPr>
          <p:cNvPr id="11290" name="Text Box 26"/>
          <p:cNvSpPr txBox="1">
            <a:spLocks noChangeArrowheads="1"/>
          </p:cNvSpPr>
          <p:nvPr/>
        </p:nvSpPr>
        <p:spPr bwMode="auto">
          <a:xfrm>
            <a:off x="4200524" y="5245100"/>
            <a:ext cx="668338" cy="185009"/>
          </a:xfrm>
          <a:prstGeom prst="rect">
            <a:avLst/>
          </a:prstGeom>
          <a:noFill/>
          <a:ln w="9525">
            <a:noFill/>
            <a:miter lim="800000"/>
            <a:headEnd/>
            <a:tailEnd/>
          </a:ln>
          <a:effectLst/>
        </p:spPr>
        <p:txBody>
          <a:bodyPr lIns="0" tIns="0" rIns="0" bIns="0">
            <a:spAutoFit/>
          </a:bodyPr>
          <a:lstStyle/>
          <a:p>
            <a:pPr algn="ctr">
              <a:spcBef>
                <a:spcPct val="50000"/>
              </a:spcBef>
            </a:pPr>
            <a:r>
              <a:rPr lang="en-US" sz="1200" dirty="0"/>
              <a:t>100’s Nm</a:t>
            </a:r>
          </a:p>
        </p:txBody>
      </p:sp>
      <p:sp>
        <p:nvSpPr>
          <p:cNvPr id="11292" name="Text Box 28"/>
          <p:cNvSpPr txBox="1">
            <a:spLocks noChangeArrowheads="1"/>
          </p:cNvSpPr>
          <p:nvPr/>
        </p:nvSpPr>
        <p:spPr bwMode="auto">
          <a:xfrm>
            <a:off x="2936874" y="6481763"/>
            <a:ext cx="1338263" cy="370017"/>
          </a:xfrm>
          <a:prstGeom prst="rect">
            <a:avLst/>
          </a:prstGeom>
          <a:noFill/>
          <a:ln w="9525">
            <a:noFill/>
            <a:miter lim="800000"/>
            <a:headEnd/>
            <a:tailEnd/>
          </a:ln>
          <a:effectLst/>
        </p:spPr>
        <p:txBody>
          <a:bodyPr lIns="0" tIns="0" rIns="0" bIns="0">
            <a:spAutoFit/>
          </a:bodyPr>
          <a:lstStyle/>
          <a:p>
            <a:pPr algn="ctr">
              <a:spcBef>
                <a:spcPct val="50000"/>
              </a:spcBef>
            </a:pPr>
            <a:r>
              <a:rPr lang="en-US" sz="1200" dirty="0"/>
              <a:t>Electronics</a:t>
            </a:r>
            <a:br>
              <a:rPr lang="en-US" sz="1200" dirty="0"/>
            </a:br>
            <a:r>
              <a:rPr lang="en-US" sz="1200" dirty="0"/>
              <a:t>Principles (DFT)</a:t>
            </a:r>
          </a:p>
        </p:txBody>
      </p:sp>
      <p:graphicFrame>
        <p:nvGraphicFramePr>
          <p:cNvPr id="11293" name="Object 29"/>
          <p:cNvGraphicFramePr>
            <a:graphicFrameLocks noChangeAspect="1"/>
          </p:cNvGraphicFramePr>
          <p:nvPr/>
        </p:nvGraphicFramePr>
        <p:xfrm>
          <a:off x="2203450" y="6373814"/>
          <a:ext cx="798513" cy="466725"/>
        </p:xfrm>
        <a:graphic>
          <a:graphicData uri="http://schemas.openxmlformats.org/presentationml/2006/ole">
            <p:oleObj spid="_x0000_s1027" name="Image Document" r:id="rId5" imgW="3095897" imgH="2007326" progId="">
              <p:embed/>
            </p:oleObj>
          </a:graphicData>
        </a:graphic>
      </p:graphicFrame>
      <p:sp>
        <p:nvSpPr>
          <p:cNvPr id="11294" name="Rectangle 30"/>
          <p:cNvSpPr>
            <a:spLocks noChangeArrowheads="1"/>
          </p:cNvSpPr>
          <p:nvPr/>
        </p:nvSpPr>
        <p:spPr bwMode="auto">
          <a:xfrm>
            <a:off x="1971675" y="6488113"/>
            <a:ext cx="303213" cy="277365"/>
          </a:xfrm>
          <a:prstGeom prst="rect">
            <a:avLst/>
          </a:prstGeom>
          <a:noFill/>
          <a:ln w="9525">
            <a:noFill/>
            <a:miter lim="800000"/>
            <a:headEnd/>
            <a:tailEnd/>
          </a:ln>
          <a:effectLst/>
        </p:spPr>
        <p:txBody>
          <a:bodyPr lIns="91431" tIns="45715" rIns="91431" bIns="45715" anchor="ctr">
            <a:spAutoFit/>
          </a:bodyPr>
          <a:lstStyle/>
          <a:p>
            <a:r>
              <a:rPr lang="en-US" sz="1200" dirty="0"/>
              <a:t>Å</a:t>
            </a:r>
          </a:p>
        </p:txBody>
      </p:sp>
      <p:sp>
        <p:nvSpPr>
          <p:cNvPr id="11302" name="Text Box 38"/>
          <p:cNvSpPr txBox="1">
            <a:spLocks noChangeArrowheads="1"/>
          </p:cNvSpPr>
          <p:nvPr/>
        </p:nvSpPr>
        <p:spPr bwMode="auto">
          <a:xfrm>
            <a:off x="6629399" y="4419600"/>
            <a:ext cx="1782763" cy="370017"/>
          </a:xfrm>
          <a:prstGeom prst="rect">
            <a:avLst/>
          </a:prstGeom>
          <a:noFill/>
          <a:ln w="9525">
            <a:noFill/>
            <a:miter lim="800000"/>
            <a:headEnd/>
            <a:tailEnd/>
          </a:ln>
          <a:effectLst/>
        </p:spPr>
        <p:txBody>
          <a:bodyPr lIns="0" tIns="0" rIns="0" bIns="0">
            <a:spAutoFit/>
          </a:bodyPr>
          <a:lstStyle/>
          <a:p>
            <a:pPr algn="ctr">
              <a:spcBef>
                <a:spcPct val="50000"/>
              </a:spcBef>
            </a:pPr>
            <a:r>
              <a:rPr lang="en-US" sz="1200" dirty="0"/>
              <a:t>Crystal Plasticity</a:t>
            </a:r>
            <a:br>
              <a:rPr lang="en-US" sz="1200" dirty="0"/>
            </a:br>
            <a:r>
              <a:rPr lang="en-US" sz="1200" dirty="0"/>
              <a:t>(ISV + FEA)</a:t>
            </a:r>
          </a:p>
        </p:txBody>
      </p:sp>
      <p:grpSp>
        <p:nvGrpSpPr>
          <p:cNvPr id="5" name="Group 39"/>
          <p:cNvGrpSpPr>
            <a:grpSpLocks/>
          </p:cNvGrpSpPr>
          <p:nvPr/>
        </p:nvGrpSpPr>
        <p:grpSpPr bwMode="auto">
          <a:xfrm>
            <a:off x="5908674" y="4376737"/>
            <a:ext cx="882650" cy="588373"/>
            <a:chOff x="2784" y="2538"/>
            <a:chExt cx="570" cy="423"/>
          </a:xfrm>
        </p:grpSpPr>
        <p:sp>
          <p:nvSpPr>
            <p:cNvPr id="11305" name="Rectangle 41"/>
            <p:cNvSpPr>
              <a:spLocks noChangeArrowheads="1"/>
            </p:cNvSpPr>
            <p:nvPr/>
          </p:nvSpPr>
          <p:spPr bwMode="auto">
            <a:xfrm>
              <a:off x="2784" y="2538"/>
              <a:ext cx="570" cy="414"/>
            </a:xfrm>
            <a:prstGeom prst="rect">
              <a:avLst/>
            </a:prstGeom>
            <a:solidFill>
              <a:srgbClr val="B3B3B3"/>
            </a:solidFill>
            <a:ln w="12700">
              <a:solidFill>
                <a:srgbClr val="000000"/>
              </a:solidFill>
              <a:miter lim="800000"/>
              <a:headEnd/>
              <a:tailEnd/>
            </a:ln>
            <a:effectLst/>
          </p:spPr>
          <p:txBody>
            <a:bodyPr wrap="none" anchor="ctr"/>
            <a:lstStyle/>
            <a:p>
              <a:endParaRPr lang="en-US"/>
            </a:p>
          </p:txBody>
        </p:sp>
        <p:sp>
          <p:nvSpPr>
            <p:cNvPr id="11310" name="Text Box 46"/>
            <p:cNvSpPr txBox="1">
              <a:spLocks noChangeArrowheads="1"/>
            </p:cNvSpPr>
            <p:nvPr/>
          </p:nvSpPr>
          <p:spPr bwMode="auto">
            <a:xfrm>
              <a:off x="2868" y="2828"/>
              <a:ext cx="432" cy="133"/>
            </a:xfrm>
            <a:prstGeom prst="rect">
              <a:avLst/>
            </a:prstGeom>
            <a:noFill/>
            <a:ln w="9525">
              <a:noFill/>
              <a:miter lim="800000"/>
              <a:headEnd/>
              <a:tailEnd/>
            </a:ln>
            <a:effectLst/>
          </p:spPr>
          <p:txBody>
            <a:bodyPr lIns="0" tIns="0" rIns="0" bIns="0">
              <a:spAutoFit/>
            </a:bodyPr>
            <a:lstStyle/>
            <a:p>
              <a:pPr algn="ctr">
                <a:spcBef>
                  <a:spcPct val="50000"/>
                </a:spcBef>
              </a:pPr>
              <a:r>
                <a:rPr lang="en-US" sz="1200" dirty="0"/>
                <a:t>µm</a:t>
              </a:r>
            </a:p>
          </p:txBody>
        </p:sp>
      </p:grpSp>
      <p:sp>
        <p:nvSpPr>
          <p:cNvPr id="11318" name="Text Box 54"/>
          <p:cNvSpPr txBox="1">
            <a:spLocks noChangeArrowheads="1"/>
          </p:cNvSpPr>
          <p:nvPr/>
        </p:nvSpPr>
        <p:spPr bwMode="auto">
          <a:xfrm>
            <a:off x="6781800" y="2895600"/>
            <a:ext cx="815975" cy="738664"/>
          </a:xfrm>
          <a:prstGeom prst="rect">
            <a:avLst/>
          </a:prstGeom>
          <a:solidFill>
            <a:srgbClr val="FFFF99">
              <a:alpha val="75000"/>
            </a:srgbClr>
          </a:solidFill>
          <a:ln w="9525">
            <a:noFill/>
            <a:miter lim="800000"/>
            <a:headEnd/>
            <a:tailEnd/>
          </a:ln>
          <a:effectLst/>
        </p:spPr>
        <p:txBody>
          <a:bodyPr lIns="0" tIns="0" rIns="0" bIns="0">
            <a:spAutoFit/>
          </a:bodyPr>
          <a:lstStyle/>
          <a:p>
            <a:pPr algn="ctr">
              <a:spcBef>
                <a:spcPct val="50000"/>
              </a:spcBef>
            </a:pPr>
            <a:r>
              <a:rPr lang="en-US" sz="1200" dirty="0"/>
              <a:t>Bridge </a:t>
            </a:r>
            <a:r>
              <a:rPr lang="en-US" sz="1200" dirty="0" smtClean="0"/>
              <a:t>9 </a:t>
            </a:r>
            <a:r>
              <a:rPr lang="en-US" sz="1200" dirty="0"/>
              <a:t>=</a:t>
            </a:r>
            <a:br>
              <a:rPr lang="en-US" sz="1200" dirty="0"/>
            </a:br>
            <a:r>
              <a:rPr lang="en-US" sz="1200" dirty="0" err="1" smtClean="0"/>
              <a:t>polycrystal</a:t>
            </a:r>
            <a:r>
              <a:rPr lang="en-US" sz="1200" dirty="0"/>
              <a:t> </a:t>
            </a:r>
            <a:r>
              <a:rPr lang="en-US" sz="1200" dirty="0" smtClean="0"/>
              <a:t>stress-strain behavior</a:t>
            </a:r>
            <a:endParaRPr lang="en-US" sz="1200" dirty="0"/>
          </a:p>
        </p:txBody>
      </p:sp>
      <p:sp>
        <p:nvSpPr>
          <p:cNvPr id="11320" name="Rectangle 56"/>
          <p:cNvSpPr>
            <a:spLocks noChangeArrowheads="1"/>
          </p:cNvSpPr>
          <p:nvPr/>
        </p:nvSpPr>
        <p:spPr bwMode="auto">
          <a:xfrm>
            <a:off x="1600201" y="2209801"/>
            <a:ext cx="5486399" cy="228600"/>
          </a:xfrm>
          <a:prstGeom prst="rect">
            <a:avLst/>
          </a:prstGeom>
          <a:gradFill rotWithShape="1">
            <a:gsLst>
              <a:gs pos="0">
                <a:srgbClr val="E28B4A">
                  <a:alpha val="50000"/>
                </a:srgbClr>
              </a:gs>
              <a:gs pos="50000">
                <a:srgbClr val="FFCC99"/>
              </a:gs>
              <a:gs pos="100000">
                <a:srgbClr val="E28B4A">
                  <a:alpha val="50000"/>
                </a:srgbClr>
              </a:gs>
            </a:gsLst>
            <a:lin ang="0" scaled="1"/>
          </a:gradFill>
          <a:ln w="9525">
            <a:noFill/>
            <a:miter lim="800000"/>
            <a:headEnd/>
            <a:tailEnd/>
          </a:ln>
          <a:effectLst/>
        </p:spPr>
        <p:txBody>
          <a:bodyPr wrap="none" lIns="91431" tIns="45715" rIns="91431" bIns="45715" anchor="ctr"/>
          <a:lstStyle/>
          <a:p>
            <a:pPr algn="ctr"/>
            <a:r>
              <a:rPr lang="en-US" sz="1200" dirty="0" err="1"/>
              <a:t>Macroscale</a:t>
            </a:r>
            <a:r>
              <a:rPr lang="en-US" sz="1200" dirty="0"/>
              <a:t> ISV Continuum</a:t>
            </a:r>
          </a:p>
        </p:txBody>
      </p:sp>
      <p:sp>
        <p:nvSpPr>
          <p:cNvPr id="11321" name="Freeform 57"/>
          <p:cNvSpPr>
            <a:spLocks/>
          </p:cNvSpPr>
          <p:nvPr/>
        </p:nvSpPr>
        <p:spPr bwMode="auto">
          <a:xfrm>
            <a:off x="3754438" y="2378076"/>
            <a:ext cx="339725" cy="1801813"/>
          </a:xfrm>
          <a:custGeom>
            <a:avLst/>
            <a:gdLst/>
            <a:ahLst/>
            <a:cxnLst>
              <a:cxn ang="0">
                <a:pos x="169" y="0"/>
              </a:cxn>
              <a:cxn ang="0">
                <a:pos x="170" y="1018"/>
              </a:cxn>
              <a:cxn ang="0">
                <a:pos x="171" y="1055"/>
              </a:cxn>
              <a:cxn ang="0">
                <a:pos x="197" y="1081"/>
              </a:cxn>
              <a:cxn ang="0">
                <a:pos x="210" y="1105"/>
              </a:cxn>
              <a:cxn ang="0">
                <a:pos x="219" y="1136"/>
              </a:cxn>
              <a:cxn ang="0">
                <a:pos x="219" y="1247"/>
              </a:cxn>
              <a:cxn ang="0">
                <a:pos x="195" y="1268"/>
              </a:cxn>
              <a:cxn ang="0">
                <a:pos x="171" y="1247"/>
              </a:cxn>
              <a:cxn ang="0">
                <a:pos x="171" y="1151"/>
              </a:cxn>
              <a:cxn ang="0">
                <a:pos x="171" y="1247"/>
              </a:cxn>
              <a:cxn ang="0">
                <a:pos x="146" y="1280"/>
              </a:cxn>
              <a:cxn ang="0">
                <a:pos x="123" y="1247"/>
              </a:cxn>
              <a:cxn ang="0">
                <a:pos x="123" y="1151"/>
              </a:cxn>
              <a:cxn ang="0">
                <a:pos x="123" y="1247"/>
              </a:cxn>
              <a:cxn ang="0">
                <a:pos x="101" y="1294"/>
              </a:cxn>
              <a:cxn ang="0">
                <a:pos x="77" y="1246"/>
              </a:cxn>
              <a:cxn ang="0">
                <a:pos x="77" y="1150"/>
              </a:cxn>
              <a:cxn ang="0">
                <a:pos x="77" y="1247"/>
              </a:cxn>
              <a:cxn ang="0">
                <a:pos x="56" y="1277"/>
              </a:cxn>
              <a:cxn ang="0">
                <a:pos x="38" y="1249"/>
              </a:cxn>
              <a:cxn ang="0">
                <a:pos x="38" y="1192"/>
              </a:cxn>
              <a:cxn ang="0">
                <a:pos x="2" y="1192"/>
              </a:cxn>
              <a:cxn ang="0">
                <a:pos x="0" y="1142"/>
              </a:cxn>
              <a:cxn ang="0">
                <a:pos x="12" y="1106"/>
              </a:cxn>
              <a:cxn ang="0">
                <a:pos x="33" y="1085"/>
              </a:cxn>
              <a:cxn ang="0">
                <a:pos x="75" y="1055"/>
              </a:cxn>
              <a:cxn ang="0">
                <a:pos x="70" y="0"/>
              </a:cxn>
            </a:cxnLst>
            <a:rect l="0" t="0" r="r" b="b"/>
            <a:pathLst>
              <a:path w="219" h="1294">
                <a:moveTo>
                  <a:pt x="169" y="0"/>
                </a:moveTo>
                <a:lnTo>
                  <a:pt x="170" y="1018"/>
                </a:lnTo>
                <a:lnTo>
                  <a:pt x="171" y="1055"/>
                </a:lnTo>
                <a:cubicBezTo>
                  <a:pt x="175" y="1065"/>
                  <a:pt x="191" y="1073"/>
                  <a:pt x="197" y="1081"/>
                </a:cubicBezTo>
                <a:cubicBezTo>
                  <a:pt x="203" y="1089"/>
                  <a:pt x="206" y="1096"/>
                  <a:pt x="210" y="1105"/>
                </a:cubicBezTo>
                <a:cubicBezTo>
                  <a:pt x="214" y="1114"/>
                  <a:pt x="217" y="1112"/>
                  <a:pt x="219" y="1136"/>
                </a:cubicBezTo>
                <a:lnTo>
                  <a:pt x="219" y="1247"/>
                </a:lnTo>
                <a:cubicBezTo>
                  <a:pt x="215" y="1269"/>
                  <a:pt x="203" y="1268"/>
                  <a:pt x="195" y="1268"/>
                </a:cubicBezTo>
                <a:cubicBezTo>
                  <a:pt x="187" y="1268"/>
                  <a:pt x="175" y="1266"/>
                  <a:pt x="171" y="1247"/>
                </a:cubicBezTo>
                <a:lnTo>
                  <a:pt x="171" y="1151"/>
                </a:lnTo>
                <a:lnTo>
                  <a:pt x="171" y="1247"/>
                </a:lnTo>
                <a:cubicBezTo>
                  <a:pt x="167" y="1268"/>
                  <a:pt x="154" y="1280"/>
                  <a:pt x="146" y="1280"/>
                </a:cubicBezTo>
                <a:cubicBezTo>
                  <a:pt x="138" y="1280"/>
                  <a:pt x="127" y="1268"/>
                  <a:pt x="123" y="1247"/>
                </a:cubicBezTo>
                <a:lnTo>
                  <a:pt x="123" y="1151"/>
                </a:lnTo>
                <a:lnTo>
                  <a:pt x="123" y="1247"/>
                </a:lnTo>
                <a:cubicBezTo>
                  <a:pt x="119" y="1271"/>
                  <a:pt x="109" y="1294"/>
                  <a:pt x="101" y="1294"/>
                </a:cubicBezTo>
                <a:cubicBezTo>
                  <a:pt x="93" y="1294"/>
                  <a:pt x="81" y="1270"/>
                  <a:pt x="77" y="1246"/>
                </a:cubicBezTo>
                <a:lnTo>
                  <a:pt x="77" y="1150"/>
                </a:lnTo>
                <a:lnTo>
                  <a:pt x="77" y="1247"/>
                </a:lnTo>
                <a:cubicBezTo>
                  <a:pt x="74" y="1268"/>
                  <a:pt x="62" y="1277"/>
                  <a:pt x="56" y="1277"/>
                </a:cubicBezTo>
                <a:cubicBezTo>
                  <a:pt x="50" y="1277"/>
                  <a:pt x="41" y="1263"/>
                  <a:pt x="38" y="1249"/>
                </a:cubicBezTo>
                <a:lnTo>
                  <a:pt x="38" y="1192"/>
                </a:lnTo>
                <a:lnTo>
                  <a:pt x="2" y="1192"/>
                </a:lnTo>
                <a:lnTo>
                  <a:pt x="0" y="1142"/>
                </a:lnTo>
                <a:cubicBezTo>
                  <a:pt x="2" y="1128"/>
                  <a:pt x="7" y="1115"/>
                  <a:pt x="12" y="1106"/>
                </a:cubicBezTo>
                <a:cubicBezTo>
                  <a:pt x="17" y="1097"/>
                  <a:pt x="22" y="1094"/>
                  <a:pt x="33" y="1085"/>
                </a:cubicBezTo>
                <a:lnTo>
                  <a:pt x="75" y="1055"/>
                </a:lnTo>
                <a:lnTo>
                  <a:pt x="70" y="0"/>
                </a:lnTo>
              </a:path>
            </a:pathLst>
          </a:custGeom>
          <a:gradFill rotWithShape="1">
            <a:gsLst>
              <a:gs pos="0">
                <a:srgbClr val="E28B4A"/>
              </a:gs>
              <a:gs pos="50000">
                <a:srgbClr val="FFCC99"/>
              </a:gs>
              <a:gs pos="100000">
                <a:srgbClr val="E28B4A"/>
              </a:gs>
            </a:gsLst>
            <a:lin ang="0" scaled="1"/>
          </a:gradFill>
          <a:ln w="9525">
            <a:solidFill>
              <a:srgbClr val="E28B4A"/>
            </a:solidFill>
            <a:round/>
            <a:headEnd/>
            <a:tailEnd/>
          </a:ln>
          <a:effectLst/>
        </p:spPr>
        <p:txBody>
          <a:bodyPr lIns="91431" tIns="45715" rIns="91431" bIns="45715"/>
          <a:lstStyle/>
          <a:p>
            <a:endParaRPr lang="en-US"/>
          </a:p>
        </p:txBody>
      </p:sp>
      <p:grpSp>
        <p:nvGrpSpPr>
          <p:cNvPr id="8" name="Group 58"/>
          <p:cNvGrpSpPr>
            <a:grpSpLocks/>
          </p:cNvGrpSpPr>
          <p:nvPr/>
        </p:nvGrpSpPr>
        <p:grpSpPr bwMode="auto">
          <a:xfrm>
            <a:off x="3754437" y="3986213"/>
            <a:ext cx="347662" cy="1739900"/>
            <a:chOff x="1392" y="2275"/>
            <a:chExt cx="224" cy="1244"/>
          </a:xfrm>
        </p:grpSpPr>
        <p:sp>
          <p:nvSpPr>
            <p:cNvPr id="11323" name="Freeform 59"/>
            <p:cNvSpPr>
              <a:spLocks/>
            </p:cNvSpPr>
            <p:nvPr/>
          </p:nvSpPr>
          <p:spPr bwMode="auto">
            <a:xfrm>
              <a:off x="1397" y="2275"/>
              <a:ext cx="219" cy="1244"/>
            </a:xfrm>
            <a:custGeom>
              <a:avLst/>
              <a:gdLst/>
              <a:ahLst/>
              <a:cxnLst>
                <a:cxn ang="0">
                  <a:pos x="171" y="1239"/>
                </a:cxn>
                <a:cxn ang="0">
                  <a:pos x="170" y="277"/>
                </a:cxn>
                <a:cxn ang="0">
                  <a:pos x="171" y="239"/>
                </a:cxn>
                <a:cxn ang="0">
                  <a:pos x="197" y="213"/>
                </a:cxn>
                <a:cxn ang="0">
                  <a:pos x="210" y="189"/>
                </a:cxn>
                <a:cxn ang="0">
                  <a:pos x="219" y="158"/>
                </a:cxn>
                <a:cxn ang="0">
                  <a:pos x="219" y="47"/>
                </a:cxn>
                <a:cxn ang="0">
                  <a:pos x="195" y="26"/>
                </a:cxn>
                <a:cxn ang="0">
                  <a:pos x="171" y="47"/>
                </a:cxn>
                <a:cxn ang="0">
                  <a:pos x="171" y="143"/>
                </a:cxn>
                <a:cxn ang="0">
                  <a:pos x="171" y="47"/>
                </a:cxn>
                <a:cxn ang="0">
                  <a:pos x="146" y="14"/>
                </a:cxn>
                <a:cxn ang="0">
                  <a:pos x="123" y="47"/>
                </a:cxn>
                <a:cxn ang="0">
                  <a:pos x="123" y="143"/>
                </a:cxn>
                <a:cxn ang="0">
                  <a:pos x="123" y="47"/>
                </a:cxn>
                <a:cxn ang="0">
                  <a:pos x="101" y="0"/>
                </a:cxn>
                <a:cxn ang="0">
                  <a:pos x="77" y="48"/>
                </a:cxn>
                <a:cxn ang="0">
                  <a:pos x="77" y="144"/>
                </a:cxn>
                <a:cxn ang="0">
                  <a:pos x="77" y="47"/>
                </a:cxn>
                <a:cxn ang="0">
                  <a:pos x="56" y="17"/>
                </a:cxn>
                <a:cxn ang="0">
                  <a:pos x="38" y="45"/>
                </a:cxn>
                <a:cxn ang="0">
                  <a:pos x="38" y="103"/>
                </a:cxn>
                <a:cxn ang="0">
                  <a:pos x="2" y="103"/>
                </a:cxn>
                <a:cxn ang="0">
                  <a:pos x="0" y="152"/>
                </a:cxn>
                <a:cxn ang="0">
                  <a:pos x="12" y="188"/>
                </a:cxn>
                <a:cxn ang="0">
                  <a:pos x="33" y="209"/>
                </a:cxn>
                <a:cxn ang="0">
                  <a:pos x="75" y="239"/>
                </a:cxn>
                <a:cxn ang="0">
                  <a:pos x="75" y="1244"/>
                </a:cxn>
                <a:cxn ang="0">
                  <a:pos x="171" y="1239"/>
                </a:cxn>
              </a:cxnLst>
              <a:rect l="0" t="0" r="r" b="b"/>
              <a:pathLst>
                <a:path w="219" h="1244">
                  <a:moveTo>
                    <a:pt x="171" y="1239"/>
                  </a:moveTo>
                  <a:lnTo>
                    <a:pt x="170" y="277"/>
                  </a:lnTo>
                  <a:lnTo>
                    <a:pt x="171" y="239"/>
                  </a:lnTo>
                  <a:cubicBezTo>
                    <a:pt x="175" y="229"/>
                    <a:pt x="191" y="221"/>
                    <a:pt x="197" y="213"/>
                  </a:cubicBezTo>
                  <a:cubicBezTo>
                    <a:pt x="203" y="205"/>
                    <a:pt x="206" y="198"/>
                    <a:pt x="210" y="189"/>
                  </a:cubicBezTo>
                  <a:cubicBezTo>
                    <a:pt x="214" y="180"/>
                    <a:pt x="217" y="182"/>
                    <a:pt x="219" y="158"/>
                  </a:cubicBezTo>
                  <a:lnTo>
                    <a:pt x="219" y="47"/>
                  </a:lnTo>
                  <a:cubicBezTo>
                    <a:pt x="215" y="25"/>
                    <a:pt x="203" y="26"/>
                    <a:pt x="195" y="26"/>
                  </a:cubicBezTo>
                  <a:cubicBezTo>
                    <a:pt x="187" y="26"/>
                    <a:pt x="175" y="28"/>
                    <a:pt x="171" y="47"/>
                  </a:cubicBezTo>
                  <a:lnTo>
                    <a:pt x="171" y="143"/>
                  </a:lnTo>
                  <a:lnTo>
                    <a:pt x="171" y="47"/>
                  </a:lnTo>
                  <a:cubicBezTo>
                    <a:pt x="167" y="26"/>
                    <a:pt x="154" y="14"/>
                    <a:pt x="146" y="14"/>
                  </a:cubicBezTo>
                  <a:cubicBezTo>
                    <a:pt x="138" y="14"/>
                    <a:pt x="127" y="26"/>
                    <a:pt x="123" y="47"/>
                  </a:cubicBezTo>
                  <a:lnTo>
                    <a:pt x="123" y="143"/>
                  </a:lnTo>
                  <a:lnTo>
                    <a:pt x="123" y="47"/>
                  </a:lnTo>
                  <a:cubicBezTo>
                    <a:pt x="119" y="23"/>
                    <a:pt x="109" y="0"/>
                    <a:pt x="101" y="0"/>
                  </a:cubicBezTo>
                  <a:cubicBezTo>
                    <a:pt x="93" y="0"/>
                    <a:pt x="81" y="24"/>
                    <a:pt x="77" y="48"/>
                  </a:cubicBezTo>
                  <a:lnTo>
                    <a:pt x="77" y="144"/>
                  </a:lnTo>
                  <a:lnTo>
                    <a:pt x="77" y="47"/>
                  </a:lnTo>
                  <a:cubicBezTo>
                    <a:pt x="74" y="26"/>
                    <a:pt x="62" y="17"/>
                    <a:pt x="56" y="17"/>
                  </a:cubicBezTo>
                  <a:cubicBezTo>
                    <a:pt x="50" y="17"/>
                    <a:pt x="41" y="31"/>
                    <a:pt x="38" y="45"/>
                  </a:cubicBezTo>
                  <a:lnTo>
                    <a:pt x="38" y="103"/>
                  </a:lnTo>
                  <a:lnTo>
                    <a:pt x="2" y="103"/>
                  </a:lnTo>
                  <a:lnTo>
                    <a:pt x="0" y="152"/>
                  </a:lnTo>
                  <a:cubicBezTo>
                    <a:pt x="2" y="166"/>
                    <a:pt x="7" y="179"/>
                    <a:pt x="12" y="188"/>
                  </a:cubicBezTo>
                  <a:cubicBezTo>
                    <a:pt x="17" y="197"/>
                    <a:pt x="22" y="200"/>
                    <a:pt x="33" y="209"/>
                  </a:cubicBezTo>
                  <a:lnTo>
                    <a:pt x="75" y="239"/>
                  </a:lnTo>
                  <a:lnTo>
                    <a:pt x="75" y="1244"/>
                  </a:lnTo>
                  <a:lnTo>
                    <a:pt x="171" y="1239"/>
                  </a:lnTo>
                  <a:close/>
                </a:path>
              </a:pathLst>
            </a:custGeom>
            <a:gradFill rotWithShape="1">
              <a:gsLst>
                <a:gs pos="0">
                  <a:srgbClr val="00CC66"/>
                </a:gs>
                <a:gs pos="100000">
                  <a:srgbClr val="FF5050"/>
                </a:gs>
              </a:gsLst>
              <a:lin ang="0" scaled="1"/>
            </a:gradFill>
            <a:ln w="9525">
              <a:solidFill>
                <a:srgbClr val="FF5050"/>
              </a:solidFill>
              <a:round/>
              <a:headEnd/>
              <a:tailEnd/>
            </a:ln>
            <a:effectLst/>
          </p:spPr>
          <p:txBody>
            <a:bodyPr/>
            <a:lstStyle/>
            <a:p>
              <a:endParaRPr lang="en-US"/>
            </a:p>
          </p:txBody>
        </p:sp>
        <p:sp>
          <p:nvSpPr>
            <p:cNvPr id="11324" name="Freeform 60"/>
            <p:cNvSpPr>
              <a:spLocks/>
            </p:cNvSpPr>
            <p:nvPr/>
          </p:nvSpPr>
          <p:spPr bwMode="auto">
            <a:xfrm>
              <a:off x="1392" y="2312"/>
              <a:ext cx="96" cy="112"/>
            </a:xfrm>
            <a:custGeom>
              <a:avLst/>
              <a:gdLst/>
              <a:ahLst/>
              <a:cxnLst>
                <a:cxn ang="0">
                  <a:pos x="0" y="1"/>
                </a:cxn>
                <a:cxn ang="0">
                  <a:pos x="0" y="58"/>
                </a:cxn>
                <a:cxn ang="0">
                  <a:pos x="37" y="103"/>
                </a:cxn>
                <a:cxn ang="0">
                  <a:pos x="85" y="112"/>
                </a:cxn>
                <a:cxn ang="0">
                  <a:pos x="96" y="102"/>
                </a:cxn>
                <a:cxn ang="0">
                  <a:pos x="91" y="76"/>
                </a:cxn>
                <a:cxn ang="0">
                  <a:pos x="66" y="57"/>
                </a:cxn>
                <a:cxn ang="0">
                  <a:pos x="46" y="57"/>
                </a:cxn>
                <a:cxn ang="0">
                  <a:pos x="39" y="0"/>
                </a:cxn>
                <a:cxn ang="0">
                  <a:pos x="0" y="1"/>
                </a:cxn>
              </a:cxnLst>
              <a:rect l="0" t="0" r="r" b="b"/>
              <a:pathLst>
                <a:path w="96" h="112">
                  <a:moveTo>
                    <a:pt x="0" y="1"/>
                  </a:moveTo>
                  <a:lnTo>
                    <a:pt x="0" y="58"/>
                  </a:lnTo>
                  <a:lnTo>
                    <a:pt x="37" y="103"/>
                  </a:lnTo>
                  <a:lnTo>
                    <a:pt x="85" y="112"/>
                  </a:lnTo>
                  <a:lnTo>
                    <a:pt x="96" y="102"/>
                  </a:lnTo>
                  <a:lnTo>
                    <a:pt x="91" y="76"/>
                  </a:lnTo>
                  <a:lnTo>
                    <a:pt x="66" y="57"/>
                  </a:lnTo>
                  <a:lnTo>
                    <a:pt x="46" y="57"/>
                  </a:lnTo>
                  <a:lnTo>
                    <a:pt x="39" y="0"/>
                  </a:lnTo>
                  <a:lnTo>
                    <a:pt x="0" y="1"/>
                  </a:lnTo>
                  <a:close/>
                </a:path>
              </a:pathLst>
            </a:custGeom>
            <a:gradFill rotWithShape="1">
              <a:gsLst>
                <a:gs pos="0">
                  <a:srgbClr val="F68E54"/>
                </a:gs>
                <a:gs pos="100000">
                  <a:srgbClr val="FABE9C"/>
                </a:gs>
              </a:gsLst>
              <a:lin ang="0" scaled="1"/>
            </a:gradFill>
            <a:ln w="9525">
              <a:solidFill>
                <a:srgbClr val="F69058"/>
              </a:solidFill>
              <a:round/>
              <a:headEnd/>
              <a:tailEnd/>
            </a:ln>
            <a:effectLst/>
          </p:spPr>
          <p:txBody>
            <a:bodyPr/>
            <a:lstStyle/>
            <a:p>
              <a:endParaRPr lang="en-US"/>
            </a:p>
          </p:txBody>
        </p:sp>
      </p:grpSp>
      <p:sp>
        <p:nvSpPr>
          <p:cNvPr id="11325" name="Freeform 61"/>
          <p:cNvSpPr>
            <a:spLocks/>
          </p:cNvSpPr>
          <p:nvPr/>
        </p:nvSpPr>
        <p:spPr bwMode="auto">
          <a:xfrm>
            <a:off x="2435224" y="2376489"/>
            <a:ext cx="338138" cy="2162175"/>
          </a:xfrm>
          <a:custGeom>
            <a:avLst/>
            <a:gdLst/>
            <a:ahLst/>
            <a:cxnLst>
              <a:cxn ang="0">
                <a:pos x="166" y="3"/>
              </a:cxn>
              <a:cxn ang="0">
                <a:pos x="170" y="1277"/>
              </a:cxn>
              <a:cxn ang="0">
                <a:pos x="171" y="1314"/>
              </a:cxn>
              <a:cxn ang="0">
                <a:pos x="197" y="1340"/>
              </a:cxn>
              <a:cxn ang="0">
                <a:pos x="210" y="1364"/>
              </a:cxn>
              <a:cxn ang="0">
                <a:pos x="219" y="1395"/>
              </a:cxn>
              <a:cxn ang="0">
                <a:pos x="219" y="1506"/>
              </a:cxn>
              <a:cxn ang="0">
                <a:pos x="195" y="1527"/>
              </a:cxn>
              <a:cxn ang="0">
                <a:pos x="171" y="1506"/>
              </a:cxn>
              <a:cxn ang="0">
                <a:pos x="171" y="1410"/>
              </a:cxn>
              <a:cxn ang="0">
                <a:pos x="171" y="1506"/>
              </a:cxn>
              <a:cxn ang="0">
                <a:pos x="146" y="1539"/>
              </a:cxn>
              <a:cxn ang="0">
                <a:pos x="123" y="1506"/>
              </a:cxn>
              <a:cxn ang="0">
                <a:pos x="123" y="1410"/>
              </a:cxn>
              <a:cxn ang="0">
                <a:pos x="123" y="1506"/>
              </a:cxn>
              <a:cxn ang="0">
                <a:pos x="101" y="1553"/>
              </a:cxn>
              <a:cxn ang="0">
                <a:pos x="77" y="1505"/>
              </a:cxn>
              <a:cxn ang="0">
                <a:pos x="77" y="1409"/>
              </a:cxn>
              <a:cxn ang="0">
                <a:pos x="77" y="1506"/>
              </a:cxn>
              <a:cxn ang="0">
                <a:pos x="56" y="1536"/>
              </a:cxn>
              <a:cxn ang="0">
                <a:pos x="38" y="1508"/>
              </a:cxn>
              <a:cxn ang="0">
                <a:pos x="38" y="1451"/>
              </a:cxn>
              <a:cxn ang="0">
                <a:pos x="2" y="1451"/>
              </a:cxn>
              <a:cxn ang="0">
                <a:pos x="0" y="1401"/>
              </a:cxn>
              <a:cxn ang="0">
                <a:pos x="12" y="1365"/>
              </a:cxn>
              <a:cxn ang="0">
                <a:pos x="33" y="1344"/>
              </a:cxn>
              <a:cxn ang="0">
                <a:pos x="75" y="1314"/>
              </a:cxn>
              <a:cxn ang="0">
                <a:pos x="67" y="0"/>
              </a:cxn>
            </a:cxnLst>
            <a:rect l="0" t="0" r="r" b="b"/>
            <a:pathLst>
              <a:path w="219" h="1553">
                <a:moveTo>
                  <a:pt x="166" y="3"/>
                </a:moveTo>
                <a:lnTo>
                  <a:pt x="170" y="1277"/>
                </a:lnTo>
                <a:lnTo>
                  <a:pt x="171" y="1314"/>
                </a:lnTo>
                <a:cubicBezTo>
                  <a:pt x="175" y="1324"/>
                  <a:pt x="191" y="1332"/>
                  <a:pt x="197" y="1340"/>
                </a:cubicBezTo>
                <a:cubicBezTo>
                  <a:pt x="203" y="1348"/>
                  <a:pt x="206" y="1355"/>
                  <a:pt x="210" y="1364"/>
                </a:cubicBezTo>
                <a:cubicBezTo>
                  <a:pt x="214" y="1373"/>
                  <a:pt x="217" y="1371"/>
                  <a:pt x="219" y="1395"/>
                </a:cubicBezTo>
                <a:lnTo>
                  <a:pt x="219" y="1506"/>
                </a:lnTo>
                <a:cubicBezTo>
                  <a:pt x="215" y="1528"/>
                  <a:pt x="203" y="1527"/>
                  <a:pt x="195" y="1527"/>
                </a:cubicBezTo>
                <a:cubicBezTo>
                  <a:pt x="187" y="1527"/>
                  <a:pt x="175" y="1525"/>
                  <a:pt x="171" y="1506"/>
                </a:cubicBezTo>
                <a:lnTo>
                  <a:pt x="171" y="1410"/>
                </a:lnTo>
                <a:lnTo>
                  <a:pt x="171" y="1506"/>
                </a:lnTo>
                <a:cubicBezTo>
                  <a:pt x="167" y="1527"/>
                  <a:pt x="154" y="1539"/>
                  <a:pt x="146" y="1539"/>
                </a:cubicBezTo>
                <a:cubicBezTo>
                  <a:pt x="138" y="1539"/>
                  <a:pt x="127" y="1527"/>
                  <a:pt x="123" y="1506"/>
                </a:cubicBezTo>
                <a:lnTo>
                  <a:pt x="123" y="1410"/>
                </a:lnTo>
                <a:lnTo>
                  <a:pt x="123" y="1506"/>
                </a:lnTo>
                <a:cubicBezTo>
                  <a:pt x="119" y="1530"/>
                  <a:pt x="109" y="1553"/>
                  <a:pt x="101" y="1553"/>
                </a:cubicBezTo>
                <a:cubicBezTo>
                  <a:pt x="93" y="1553"/>
                  <a:pt x="81" y="1529"/>
                  <a:pt x="77" y="1505"/>
                </a:cubicBezTo>
                <a:lnTo>
                  <a:pt x="77" y="1409"/>
                </a:lnTo>
                <a:lnTo>
                  <a:pt x="77" y="1506"/>
                </a:lnTo>
                <a:cubicBezTo>
                  <a:pt x="74" y="1527"/>
                  <a:pt x="62" y="1536"/>
                  <a:pt x="56" y="1536"/>
                </a:cubicBezTo>
                <a:cubicBezTo>
                  <a:pt x="50" y="1536"/>
                  <a:pt x="41" y="1522"/>
                  <a:pt x="38" y="1508"/>
                </a:cubicBezTo>
                <a:lnTo>
                  <a:pt x="38" y="1451"/>
                </a:lnTo>
                <a:lnTo>
                  <a:pt x="2" y="1451"/>
                </a:lnTo>
                <a:lnTo>
                  <a:pt x="0" y="1401"/>
                </a:lnTo>
                <a:cubicBezTo>
                  <a:pt x="2" y="1387"/>
                  <a:pt x="7" y="1374"/>
                  <a:pt x="12" y="1365"/>
                </a:cubicBezTo>
                <a:cubicBezTo>
                  <a:pt x="17" y="1356"/>
                  <a:pt x="22" y="1353"/>
                  <a:pt x="33" y="1344"/>
                </a:cubicBezTo>
                <a:lnTo>
                  <a:pt x="75" y="1314"/>
                </a:lnTo>
                <a:lnTo>
                  <a:pt x="67" y="0"/>
                </a:lnTo>
              </a:path>
            </a:pathLst>
          </a:custGeom>
          <a:gradFill rotWithShape="1">
            <a:gsLst>
              <a:gs pos="0">
                <a:srgbClr val="E28B4A"/>
              </a:gs>
              <a:gs pos="50000">
                <a:srgbClr val="FFCC99"/>
              </a:gs>
              <a:gs pos="100000">
                <a:srgbClr val="E28B4A"/>
              </a:gs>
            </a:gsLst>
            <a:lin ang="0" scaled="1"/>
          </a:gradFill>
          <a:ln w="9525">
            <a:solidFill>
              <a:srgbClr val="E28B4A"/>
            </a:solidFill>
            <a:round/>
            <a:headEnd/>
            <a:tailEnd/>
          </a:ln>
          <a:effectLst/>
        </p:spPr>
        <p:txBody>
          <a:bodyPr lIns="91431" tIns="45715" rIns="91431" bIns="45715"/>
          <a:lstStyle/>
          <a:p>
            <a:endParaRPr lang="en-US"/>
          </a:p>
        </p:txBody>
      </p:sp>
      <p:grpSp>
        <p:nvGrpSpPr>
          <p:cNvPr id="9" name="Group 62"/>
          <p:cNvGrpSpPr>
            <a:grpSpLocks/>
          </p:cNvGrpSpPr>
          <p:nvPr/>
        </p:nvGrpSpPr>
        <p:grpSpPr bwMode="auto">
          <a:xfrm>
            <a:off x="2435224" y="4344988"/>
            <a:ext cx="346075" cy="2028825"/>
            <a:chOff x="539" y="2515"/>
            <a:chExt cx="224" cy="1457"/>
          </a:xfrm>
        </p:grpSpPr>
        <p:grpSp>
          <p:nvGrpSpPr>
            <p:cNvPr id="10" name="Group 63"/>
            <p:cNvGrpSpPr>
              <a:grpSpLocks/>
            </p:cNvGrpSpPr>
            <p:nvPr/>
          </p:nvGrpSpPr>
          <p:grpSpPr bwMode="auto">
            <a:xfrm>
              <a:off x="544" y="2515"/>
              <a:ext cx="219" cy="1457"/>
              <a:chOff x="544" y="2515"/>
              <a:chExt cx="219" cy="1457"/>
            </a:xfrm>
          </p:grpSpPr>
          <p:sp>
            <p:nvSpPr>
              <p:cNvPr id="11328" name="Freeform 64"/>
              <p:cNvSpPr>
                <a:spLocks/>
              </p:cNvSpPr>
              <p:nvPr/>
            </p:nvSpPr>
            <p:spPr bwMode="auto">
              <a:xfrm>
                <a:off x="544" y="2515"/>
                <a:ext cx="219" cy="1457"/>
              </a:xfrm>
              <a:custGeom>
                <a:avLst/>
                <a:gdLst/>
                <a:ahLst/>
                <a:cxnLst>
                  <a:cxn ang="0">
                    <a:pos x="171" y="1457"/>
                  </a:cxn>
                  <a:cxn ang="0">
                    <a:pos x="170" y="276"/>
                  </a:cxn>
                  <a:cxn ang="0">
                    <a:pos x="171" y="238"/>
                  </a:cxn>
                  <a:cxn ang="0">
                    <a:pos x="197" y="212"/>
                  </a:cxn>
                  <a:cxn ang="0">
                    <a:pos x="210" y="188"/>
                  </a:cxn>
                  <a:cxn ang="0">
                    <a:pos x="219" y="157"/>
                  </a:cxn>
                  <a:cxn ang="0">
                    <a:pos x="219" y="47"/>
                  </a:cxn>
                  <a:cxn ang="0">
                    <a:pos x="195" y="26"/>
                  </a:cxn>
                  <a:cxn ang="0">
                    <a:pos x="171" y="47"/>
                  </a:cxn>
                  <a:cxn ang="0">
                    <a:pos x="171" y="142"/>
                  </a:cxn>
                  <a:cxn ang="0">
                    <a:pos x="171" y="47"/>
                  </a:cxn>
                  <a:cxn ang="0">
                    <a:pos x="146" y="14"/>
                  </a:cxn>
                  <a:cxn ang="0">
                    <a:pos x="123" y="47"/>
                  </a:cxn>
                  <a:cxn ang="0">
                    <a:pos x="123" y="142"/>
                  </a:cxn>
                  <a:cxn ang="0">
                    <a:pos x="123" y="47"/>
                  </a:cxn>
                  <a:cxn ang="0">
                    <a:pos x="101" y="0"/>
                  </a:cxn>
                  <a:cxn ang="0">
                    <a:pos x="77" y="48"/>
                  </a:cxn>
                  <a:cxn ang="0">
                    <a:pos x="77" y="143"/>
                  </a:cxn>
                  <a:cxn ang="0">
                    <a:pos x="77" y="47"/>
                  </a:cxn>
                  <a:cxn ang="0">
                    <a:pos x="56" y="17"/>
                  </a:cxn>
                  <a:cxn ang="0">
                    <a:pos x="38" y="45"/>
                  </a:cxn>
                  <a:cxn ang="0">
                    <a:pos x="38" y="103"/>
                  </a:cxn>
                  <a:cxn ang="0">
                    <a:pos x="2" y="103"/>
                  </a:cxn>
                  <a:cxn ang="0">
                    <a:pos x="0" y="151"/>
                  </a:cxn>
                  <a:cxn ang="0">
                    <a:pos x="12" y="187"/>
                  </a:cxn>
                  <a:cxn ang="0">
                    <a:pos x="33" y="208"/>
                  </a:cxn>
                  <a:cxn ang="0">
                    <a:pos x="75" y="238"/>
                  </a:cxn>
                  <a:cxn ang="0">
                    <a:pos x="72" y="1457"/>
                  </a:cxn>
                  <a:cxn ang="0">
                    <a:pos x="171" y="1457"/>
                  </a:cxn>
                </a:cxnLst>
                <a:rect l="0" t="0" r="r" b="b"/>
                <a:pathLst>
                  <a:path w="219" h="1457">
                    <a:moveTo>
                      <a:pt x="171" y="1457"/>
                    </a:moveTo>
                    <a:lnTo>
                      <a:pt x="170" y="276"/>
                    </a:lnTo>
                    <a:lnTo>
                      <a:pt x="171" y="238"/>
                    </a:lnTo>
                    <a:cubicBezTo>
                      <a:pt x="175" y="228"/>
                      <a:pt x="191" y="220"/>
                      <a:pt x="197" y="212"/>
                    </a:cubicBezTo>
                    <a:cubicBezTo>
                      <a:pt x="203" y="204"/>
                      <a:pt x="206" y="197"/>
                      <a:pt x="210" y="188"/>
                    </a:cubicBezTo>
                    <a:cubicBezTo>
                      <a:pt x="214" y="179"/>
                      <a:pt x="217" y="181"/>
                      <a:pt x="219" y="157"/>
                    </a:cubicBezTo>
                    <a:lnTo>
                      <a:pt x="219" y="47"/>
                    </a:lnTo>
                    <a:cubicBezTo>
                      <a:pt x="215" y="25"/>
                      <a:pt x="203" y="26"/>
                      <a:pt x="195" y="26"/>
                    </a:cubicBezTo>
                    <a:cubicBezTo>
                      <a:pt x="187" y="26"/>
                      <a:pt x="175" y="28"/>
                      <a:pt x="171" y="47"/>
                    </a:cubicBezTo>
                    <a:lnTo>
                      <a:pt x="171" y="142"/>
                    </a:lnTo>
                    <a:lnTo>
                      <a:pt x="171" y="47"/>
                    </a:lnTo>
                    <a:cubicBezTo>
                      <a:pt x="167" y="26"/>
                      <a:pt x="154" y="14"/>
                      <a:pt x="146" y="14"/>
                    </a:cubicBezTo>
                    <a:cubicBezTo>
                      <a:pt x="138" y="14"/>
                      <a:pt x="127" y="26"/>
                      <a:pt x="123" y="47"/>
                    </a:cubicBezTo>
                    <a:lnTo>
                      <a:pt x="123" y="142"/>
                    </a:lnTo>
                    <a:lnTo>
                      <a:pt x="123" y="47"/>
                    </a:lnTo>
                    <a:cubicBezTo>
                      <a:pt x="119" y="23"/>
                      <a:pt x="109" y="0"/>
                      <a:pt x="101" y="0"/>
                    </a:cubicBezTo>
                    <a:cubicBezTo>
                      <a:pt x="93" y="0"/>
                      <a:pt x="81" y="24"/>
                      <a:pt x="77" y="48"/>
                    </a:cubicBezTo>
                    <a:lnTo>
                      <a:pt x="77" y="143"/>
                    </a:lnTo>
                    <a:lnTo>
                      <a:pt x="77" y="47"/>
                    </a:lnTo>
                    <a:cubicBezTo>
                      <a:pt x="74" y="26"/>
                      <a:pt x="62" y="17"/>
                      <a:pt x="56" y="17"/>
                    </a:cubicBezTo>
                    <a:cubicBezTo>
                      <a:pt x="50" y="17"/>
                      <a:pt x="41" y="31"/>
                      <a:pt x="38" y="45"/>
                    </a:cubicBezTo>
                    <a:lnTo>
                      <a:pt x="38" y="103"/>
                    </a:lnTo>
                    <a:lnTo>
                      <a:pt x="2" y="103"/>
                    </a:lnTo>
                    <a:lnTo>
                      <a:pt x="0" y="151"/>
                    </a:lnTo>
                    <a:cubicBezTo>
                      <a:pt x="2" y="165"/>
                      <a:pt x="7" y="178"/>
                      <a:pt x="12" y="187"/>
                    </a:cubicBezTo>
                    <a:cubicBezTo>
                      <a:pt x="17" y="196"/>
                      <a:pt x="22" y="199"/>
                      <a:pt x="33" y="208"/>
                    </a:cubicBezTo>
                    <a:lnTo>
                      <a:pt x="75" y="238"/>
                    </a:lnTo>
                    <a:lnTo>
                      <a:pt x="72" y="1457"/>
                    </a:lnTo>
                    <a:lnTo>
                      <a:pt x="171" y="1457"/>
                    </a:lnTo>
                    <a:close/>
                  </a:path>
                </a:pathLst>
              </a:custGeom>
              <a:gradFill rotWithShape="1">
                <a:gsLst>
                  <a:gs pos="0">
                    <a:srgbClr val="0000FF"/>
                  </a:gs>
                  <a:gs pos="50000">
                    <a:srgbClr val="00FFFF"/>
                  </a:gs>
                  <a:gs pos="100000">
                    <a:srgbClr val="0000FF"/>
                  </a:gs>
                </a:gsLst>
                <a:lin ang="0" scaled="1"/>
              </a:gradFill>
              <a:ln w="9525">
                <a:solidFill>
                  <a:srgbClr val="0000FF"/>
                </a:solidFill>
                <a:round/>
                <a:headEnd/>
                <a:tailEnd/>
              </a:ln>
              <a:effectLst/>
            </p:spPr>
            <p:txBody>
              <a:bodyPr/>
              <a:lstStyle/>
              <a:p>
                <a:endParaRPr lang="en-US"/>
              </a:p>
            </p:txBody>
          </p:sp>
          <p:sp>
            <p:nvSpPr>
              <p:cNvPr id="11329" name="Freeform 65"/>
              <p:cNvSpPr>
                <a:spLocks/>
              </p:cNvSpPr>
              <p:nvPr/>
            </p:nvSpPr>
            <p:spPr bwMode="auto">
              <a:xfrm>
                <a:off x="629" y="2547"/>
                <a:ext cx="73" cy="1419"/>
              </a:xfrm>
              <a:custGeom>
                <a:avLst/>
                <a:gdLst/>
                <a:ahLst/>
                <a:cxnLst>
                  <a:cxn ang="0">
                    <a:pos x="0" y="0"/>
                  </a:cxn>
                  <a:cxn ang="0">
                    <a:pos x="20" y="6"/>
                  </a:cxn>
                  <a:cxn ang="0">
                    <a:pos x="27" y="121"/>
                  </a:cxn>
                  <a:cxn ang="0">
                    <a:pos x="48" y="121"/>
                  </a:cxn>
                  <a:cxn ang="0">
                    <a:pos x="56" y="8"/>
                  </a:cxn>
                  <a:cxn ang="0">
                    <a:pos x="73" y="11"/>
                  </a:cxn>
                  <a:cxn ang="0">
                    <a:pos x="66" y="111"/>
                  </a:cxn>
                  <a:cxn ang="0">
                    <a:pos x="63" y="1419"/>
                  </a:cxn>
                  <a:cxn ang="0">
                    <a:pos x="1" y="1417"/>
                  </a:cxn>
                  <a:cxn ang="0">
                    <a:pos x="0" y="0"/>
                  </a:cxn>
                </a:cxnLst>
                <a:rect l="0" t="0" r="r" b="b"/>
                <a:pathLst>
                  <a:path w="73" h="1419">
                    <a:moveTo>
                      <a:pt x="0" y="0"/>
                    </a:moveTo>
                    <a:lnTo>
                      <a:pt x="20" y="6"/>
                    </a:lnTo>
                    <a:lnTo>
                      <a:pt x="27" y="121"/>
                    </a:lnTo>
                    <a:lnTo>
                      <a:pt x="48" y="121"/>
                    </a:lnTo>
                    <a:lnTo>
                      <a:pt x="56" y="8"/>
                    </a:lnTo>
                    <a:lnTo>
                      <a:pt x="73" y="11"/>
                    </a:lnTo>
                    <a:lnTo>
                      <a:pt x="66" y="111"/>
                    </a:lnTo>
                    <a:lnTo>
                      <a:pt x="63" y="1419"/>
                    </a:lnTo>
                    <a:lnTo>
                      <a:pt x="1" y="1417"/>
                    </a:lnTo>
                    <a:lnTo>
                      <a:pt x="0" y="0"/>
                    </a:lnTo>
                    <a:close/>
                  </a:path>
                </a:pathLst>
              </a:custGeom>
              <a:gradFill rotWithShape="1">
                <a:gsLst>
                  <a:gs pos="0">
                    <a:srgbClr val="FF0000"/>
                  </a:gs>
                  <a:gs pos="50000">
                    <a:srgbClr val="FF6600"/>
                  </a:gs>
                  <a:gs pos="100000">
                    <a:srgbClr val="FF0000"/>
                  </a:gs>
                </a:gsLst>
                <a:lin ang="0" scaled="1"/>
              </a:gradFill>
              <a:ln w="9525">
                <a:noFill/>
                <a:round/>
                <a:headEnd/>
                <a:tailEnd/>
              </a:ln>
              <a:effectLst/>
            </p:spPr>
            <p:txBody>
              <a:bodyPr/>
              <a:lstStyle/>
              <a:p>
                <a:endParaRPr lang="en-US"/>
              </a:p>
            </p:txBody>
          </p:sp>
          <p:sp>
            <p:nvSpPr>
              <p:cNvPr id="11330" name="Freeform 66"/>
              <p:cNvSpPr>
                <a:spLocks/>
              </p:cNvSpPr>
              <p:nvPr/>
            </p:nvSpPr>
            <p:spPr bwMode="auto">
              <a:xfrm>
                <a:off x="636" y="2670"/>
                <a:ext cx="52" cy="1294"/>
              </a:xfrm>
              <a:custGeom>
                <a:avLst/>
                <a:gdLst/>
                <a:ahLst/>
                <a:cxnLst>
                  <a:cxn ang="0">
                    <a:pos x="0" y="0"/>
                  </a:cxn>
                  <a:cxn ang="0">
                    <a:pos x="17" y="2"/>
                  </a:cxn>
                  <a:cxn ang="0">
                    <a:pos x="24" y="110"/>
                  </a:cxn>
                  <a:cxn ang="0">
                    <a:pos x="28" y="110"/>
                  </a:cxn>
                  <a:cxn ang="0">
                    <a:pos x="40" y="4"/>
                  </a:cxn>
                  <a:cxn ang="0">
                    <a:pos x="51" y="7"/>
                  </a:cxn>
                  <a:cxn ang="0">
                    <a:pos x="52" y="100"/>
                  </a:cxn>
                  <a:cxn ang="0">
                    <a:pos x="48" y="1292"/>
                  </a:cxn>
                  <a:cxn ang="0">
                    <a:pos x="0" y="1294"/>
                  </a:cxn>
                  <a:cxn ang="0">
                    <a:pos x="0" y="0"/>
                  </a:cxn>
                </a:cxnLst>
                <a:rect l="0" t="0" r="r" b="b"/>
                <a:pathLst>
                  <a:path w="52" h="1294">
                    <a:moveTo>
                      <a:pt x="0" y="0"/>
                    </a:moveTo>
                    <a:lnTo>
                      <a:pt x="17" y="2"/>
                    </a:lnTo>
                    <a:lnTo>
                      <a:pt x="24" y="110"/>
                    </a:lnTo>
                    <a:lnTo>
                      <a:pt x="28" y="110"/>
                    </a:lnTo>
                    <a:lnTo>
                      <a:pt x="40" y="4"/>
                    </a:lnTo>
                    <a:lnTo>
                      <a:pt x="51" y="7"/>
                    </a:lnTo>
                    <a:lnTo>
                      <a:pt x="52" y="100"/>
                    </a:lnTo>
                    <a:lnTo>
                      <a:pt x="48" y="1292"/>
                    </a:lnTo>
                    <a:lnTo>
                      <a:pt x="0" y="1294"/>
                    </a:lnTo>
                    <a:lnTo>
                      <a:pt x="0" y="0"/>
                    </a:lnTo>
                    <a:close/>
                  </a:path>
                </a:pathLst>
              </a:custGeom>
              <a:gradFill rotWithShape="1">
                <a:gsLst>
                  <a:gs pos="0">
                    <a:srgbClr val="00FF00"/>
                  </a:gs>
                  <a:gs pos="50000">
                    <a:srgbClr val="FF0000"/>
                  </a:gs>
                  <a:gs pos="100000">
                    <a:srgbClr val="00FF00"/>
                  </a:gs>
                </a:gsLst>
                <a:lin ang="0" scaled="1"/>
              </a:gradFill>
              <a:ln w="9525">
                <a:noFill/>
                <a:round/>
                <a:headEnd/>
                <a:tailEnd/>
              </a:ln>
              <a:effectLst/>
            </p:spPr>
            <p:txBody>
              <a:bodyPr/>
              <a:lstStyle/>
              <a:p>
                <a:endParaRPr lang="en-US"/>
              </a:p>
            </p:txBody>
          </p:sp>
        </p:grpSp>
        <p:sp>
          <p:nvSpPr>
            <p:cNvPr id="11331" name="Freeform 67"/>
            <p:cNvSpPr>
              <a:spLocks/>
            </p:cNvSpPr>
            <p:nvPr/>
          </p:nvSpPr>
          <p:spPr bwMode="auto">
            <a:xfrm>
              <a:off x="539" y="2552"/>
              <a:ext cx="96" cy="111"/>
            </a:xfrm>
            <a:custGeom>
              <a:avLst/>
              <a:gdLst/>
              <a:ahLst/>
              <a:cxnLst>
                <a:cxn ang="0">
                  <a:pos x="0" y="1"/>
                </a:cxn>
                <a:cxn ang="0">
                  <a:pos x="0" y="58"/>
                </a:cxn>
                <a:cxn ang="0">
                  <a:pos x="37" y="103"/>
                </a:cxn>
                <a:cxn ang="0">
                  <a:pos x="85" y="112"/>
                </a:cxn>
                <a:cxn ang="0">
                  <a:pos x="96" y="102"/>
                </a:cxn>
                <a:cxn ang="0">
                  <a:pos x="91" y="76"/>
                </a:cxn>
                <a:cxn ang="0">
                  <a:pos x="66" y="57"/>
                </a:cxn>
                <a:cxn ang="0">
                  <a:pos x="46" y="57"/>
                </a:cxn>
                <a:cxn ang="0">
                  <a:pos x="39" y="0"/>
                </a:cxn>
                <a:cxn ang="0">
                  <a:pos x="0" y="1"/>
                </a:cxn>
              </a:cxnLst>
              <a:rect l="0" t="0" r="r" b="b"/>
              <a:pathLst>
                <a:path w="96" h="112">
                  <a:moveTo>
                    <a:pt x="0" y="1"/>
                  </a:moveTo>
                  <a:lnTo>
                    <a:pt x="0" y="58"/>
                  </a:lnTo>
                  <a:lnTo>
                    <a:pt x="37" y="103"/>
                  </a:lnTo>
                  <a:lnTo>
                    <a:pt x="85" y="112"/>
                  </a:lnTo>
                  <a:lnTo>
                    <a:pt x="96" y="102"/>
                  </a:lnTo>
                  <a:lnTo>
                    <a:pt x="91" y="76"/>
                  </a:lnTo>
                  <a:lnTo>
                    <a:pt x="66" y="57"/>
                  </a:lnTo>
                  <a:lnTo>
                    <a:pt x="46" y="57"/>
                  </a:lnTo>
                  <a:lnTo>
                    <a:pt x="39" y="0"/>
                  </a:lnTo>
                  <a:lnTo>
                    <a:pt x="0" y="1"/>
                  </a:lnTo>
                  <a:close/>
                </a:path>
              </a:pathLst>
            </a:custGeom>
            <a:gradFill rotWithShape="1">
              <a:gsLst>
                <a:gs pos="0">
                  <a:srgbClr val="F68E54"/>
                </a:gs>
                <a:gs pos="100000">
                  <a:srgbClr val="FABE9C"/>
                </a:gs>
              </a:gsLst>
              <a:lin ang="0" scaled="1"/>
            </a:gradFill>
            <a:ln w="9525">
              <a:solidFill>
                <a:srgbClr val="F69058"/>
              </a:solidFill>
              <a:round/>
              <a:headEnd/>
              <a:tailEnd/>
            </a:ln>
            <a:effectLst/>
          </p:spPr>
          <p:txBody>
            <a:bodyPr/>
            <a:lstStyle/>
            <a:p>
              <a:endParaRPr lang="en-US"/>
            </a:p>
          </p:txBody>
        </p:sp>
      </p:grpSp>
      <p:sp>
        <p:nvSpPr>
          <p:cNvPr id="11332" name="Freeform 68"/>
          <p:cNvSpPr>
            <a:spLocks/>
          </p:cNvSpPr>
          <p:nvPr/>
        </p:nvSpPr>
        <p:spPr bwMode="auto">
          <a:xfrm>
            <a:off x="5092699" y="2378076"/>
            <a:ext cx="338138" cy="1408113"/>
          </a:xfrm>
          <a:custGeom>
            <a:avLst/>
            <a:gdLst/>
            <a:ahLst/>
            <a:cxnLst>
              <a:cxn ang="0">
                <a:pos x="172" y="0"/>
              </a:cxn>
              <a:cxn ang="0">
                <a:pos x="170" y="736"/>
              </a:cxn>
              <a:cxn ang="0">
                <a:pos x="171" y="773"/>
              </a:cxn>
              <a:cxn ang="0">
                <a:pos x="197" y="799"/>
              </a:cxn>
              <a:cxn ang="0">
                <a:pos x="210" y="823"/>
              </a:cxn>
              <a:cxn ang="0">
                <a:pos x="219" y="854"/>
              </a:cxn>
              <a:cxn ang="0">
                <a:pos x="219" y="965"/>
              </a:cxn>
              <a:cxn ang="0">
                <a:pos x="195" y="986"/>
              </a:cxn>
              <a:cxn ang="0">
                <a:pos x="171" y="965"/>
              </a:cxn>
              <a:cxn ang="0">
                <a:pos x="171" y="869"/>
              </a:cxn>
              <a:cxn ang="0">
                <a:pos x="171" y="965"/>
              </a:cxn>
              <a:cxn ang="0">
                <a:pos x="146" y="998"/>
              </a:cxn>
              <a:cxn ang="0">
                <a:pos x="123" y="965"/>
              </a:cxn>
              <a:cxn ang="0">
                <a:pos x="123" y="869"/>
              </a:cxn>
              <a:cxn ang="0">
                <a:pos x="123" y="965"/>
              </a:cxn>
              <a:cxn ang="0">
                <a:pos x="101" y="1012"/>
              </a:cxn>
              <a:cxn ang="0">
                <a:pos x="77" y="964"/>
              </a:cxn>
              <a:cxn ang="0">
                <a:pos x="77" y="868"/>
              </a:cxn>
              <a:cxn ang="0">
                <a:pos x="77" y="965"/>
              </a:cxn>
              <a:cxn ang="0">
                <a:pos x="56" y="995"/>
              </a:cxn>
              <a:cxn ang="0">
                <a:pos x="38" y="967"/>
              </a:cxn>
              <a:cxn ang="0">
                <a:pos x="38" y="910"/>
              </a:cxn>
              <a:cxn ang="0">
                <a:pos x="2" y="910"/>
              </a:cxn>
              <a:cxn ang="0">
                <a:pos x="0" y="860"/>
              </a:cxn>
              <a:cxn ang="0">
                <a:pos x="12" y="824"/>
              </a:cxn>
              <a:cxn ang="0">
                <a:pos x="33" y="803"/>
              </a:cxn>
              <a:cxn ang="0">
                <a:pos x="75" y="773"/>
              </a:cxn>
              <a:cxn ang="0">
                <a:pos x="74" y="2"/>
              </a:cxn>
            </a:cxnLst>
            <a:rect l="0" t="0" r="r" b="b"/>
            <a:pathLst>
              <a:path w="219" h="1012">
                <a:moveTo>
                  <a:pt x="172" y="0"/>
                </a:moveTo>
                <a:lnTo>
                  <a:pt x="170" y="736"/>
                </a:lnTo>
                <a:lnTo>
                  <a:pt x="171" y="773"/>
                </a:lnTo>
                <a:cubicBezTo>
                  <a:pt x="175" y="783"/>
                  <a:pt x="191" y="791"/>
                  <a:pt x="197" y="799"/>
                </a:cubicBezTo>
                <a:cubicBezTo>
                  <a:pt x="203" y="807"/>
                  <a:pt x="206" y="814"/>
                  <a:pt x="210" y="823"/>
                </a:cubicBezTo>
                <a:cubicBezTo>
                  <a:pt x="214" y="832"/>
                  <a:pt x="217" y="830"/>
                  <a:pt x="219" y="854"/>
                </a:cubicBezTo>
                <a:lnTo>
                  <a:pt x="219" y="965"/>
                </a:lnTo>
                <a:cubicBezTo>
                  <a:pt x="215" y="987"/>
                  <a:pt x="203" y="986"/>
                  <a:pt x="195" y="986"/>
                </a:cubicBezTo>
                <a:cubicBezTo>
                  <a:pt x="187" y="986"/>
                  <a:pt x="175" y="984"/>
                  <a:pt x="171" y="965"/>
                </a:cubicBezTo>
                <a:lnTo>
                  <a:pt x="171" y="869"/>
                </a:lnTo>
                <a:lnTo>
                  <a:pt x="171" y="965"/>
                </a:lnTo>
                <a:cubicBezTo>
                  <a:pt x="167" y="986"/>
                  <a:pt x="154" y="998"/>
                  <a:pt x="146" y="998"/>
                </a:cubicBezTo>
                <a:cubicBezTo>
                  <a:pt x="138" y="998"/>
                  <a:pt x="127" y="986"/>
                  <a:pt x="123" y="965"/>
                </a:cubicBezTo>
                <a:lnTo>
                  <a:pt x="123" y="869"/>
                </a:lnTo>
                <a:lnTo>
                  <a:pt x="123" y="965"/>
                </a:lnTo>
                <a:cubicBezTo>
                  <a:pt x="119" y="989"/>
                  <a:pt x="109" y="1012"/>
                  <a:pt x="101" y="1012"/>
                </a:cubicBezTo>
                <a:cubicBezTo>
                  <a:pt x="93" y="1012"/>
                  <a:pt x="81" y="988"/>
                  <a:pt x="77" y="964"/>
                </a:cubicBezTo>
                <a:lnTo>
                  <a:pt x="77" y="868"/>
                </a:lnTo>
                <a:lnTo>
                  <a:pt x="77" y="965"/>
                </a:lnTo>
                <a:cubicBezTo>
                  <a:pt x="74" y="986"/>
                  <a:pt x="62" y="995"/>
                  <a:pt x="56" y="995"/>
                </a:cubicBezTo>
                <a:cubicBezTo>
                  <a:pt x="50" y="995"/>
                  <a:pt x="41" y="981"/>
                  <a:pt x="38" y="967"/>
                </a:cubicBezTo>
                <a:lnTo>
                  <a:pt x="38" y="910"/>
                </a:lnTo>
                <a:lnTo>
                  <a:pt x="2" y="910"/>
                </a:lnTo>
                <a:lnTo>
                  <a:pt x="0" y="860"/>
                </a:lnTo>
                <a:cubicBezTo>
                  <a:pt x="2" y="846"/>
                  <a:pt x="7" y="833"/>
                  <a:pt x="12" y="824"/>
                </a:cubicBezTo>
                <a:cubicBezTo>
                  <a:pt x="17" y="815"/>
                  <a:pt x="22" y="812"/>
                  <a:pt x="33" y="803"/>
                </a:cubicBezTo>
                <a:lnTo>
                  <a:pt x="75" y="773"/>
                </a:lnTo>
                <a:lnTo>
                  <a:pt x="74" y="2"/>
                </a:lnTo>
              </a:path>
            </a:pathLst>
          </a:custGeom>
          <a:gradFill rotWithShape="1">
            <a:gsLst>
              <a:gs pos="0">
                <a:srgbClr val="E28B4A"/>
              </a:gs>
              <a:gs pos="50000">
                <a:srgbClr val="FFCC99"/>
              </a:gs>
              <a:gs pos="100000">
                <a:srgbClr val="E28B4A"/>
              </a:gs>
            </a:gsLst>
            <a:lin ang="0" scaled="1"/>
          </a:gradFill>
          <a:ln w="9525">
            <a:solidFill>
              <a:srgbClr val="E28B4A"/>
            </a:solidFill>
            <a:round/>
            <a:headEnd/>
            <a:tailEnd/>
          </a:ln>
          <a:effectLst/>
        </p:spPr>
        <p:txBody>
          <a:bodyPr lIns="91431" tIns="45715" rIns="91431" bIns="45715"/>
          <a:lstStyle/>
          <a:p>
            <a:endParaRPr lang="en-US"/>
          </a:p>
        </p:txBody>
      </p:sp>
      <p:sp>
        <p:nvSpPr>
          <p:cNvPr id="11333" name="Freeform 69"/>
          <p:cNvSpPr>
            <a:spLocks/>
          </p:cNvSpPr>
          <p:nvPr/>
        </p:nvSpPr>
        <p:spPr bwMode="auto">
          <a:xfrm>
            <a:off x="6237288" y="2378075"/>
            <a:ext cx="339725" cy="1111250"/>
          </a:xfrm>
          <a:custGeom>
            <a:avLst/>
            <a:gdLst/>
            <a:ahLst/>
            <a:cxnLst>
              <a:cxn ang="0">
                <a:pos x="176" y="0"/>
              </a:cxn>
              <a:cxn ang="0">
                <a:pos x="170" y="522"/>
              </a:cxn>
              <a:cxn ang="0">
                <a:pos x="171" y="559"/>
              </a:cxn>
              <a:cxn ang="0">
                <a:pos x="197" y="585"/>
              </a:cxn>
              <a:cxn ang="0">
                <a:pos x="210" y="609"/>
              </a:cxn>
              <a:cxn ang="0">
                <a:pos x="219" y="640"/>
              </a:cxn>
              <a:cxn ang="0">
                <a:pos x="219" y="751"/>
              </a:cxn>
              <a:cxn ang="0">
                <a:pos x="195" y="772"/>
              </a:cxn>
              <a:cxn ang="0">
                <a:pos x="171" y="751"/>
              </a:cxn>
              <a:cxn ang="0">
                <a:pos x="171" y="655"/>
              </a:cxn>
              <a:cxn ang="0">
                <a:pos x="171" y="751"/>
              </a:cxn>
              <a:cxn ang="0">
                <a:pos x="146" y="784"/>
              </a:cxn>
              <a:cxn ang="0">
                <a:pos x="123" y="751"/>
              </a:cxn>
              <a:cxn ang="0">
                <a:pos x="123" y="655"/>
              </a:cxn>
              <a:cxn ang="0">
                <a:pos x="123" y="751"/>
              </a:cxn>
              <a:cxn ang="0">
                <a:pos x="101" y="798"/>
              </a:cxn>
              <a:cxn ang="0">
                <a:pos x="77" y="750"/>
              </a:cxn>
              <a:cxn ang="0">
                <a:pos x="77" y="654"/>
              </a:cxn>
              <a:cxn ang="0">
                <a:pos x="77" y="751"/>
              </a:cxn>
              <a:cxn ang="0">
                <a:pos x="56" y="781"/>
              </a:cxn>
              <a:cxn ang="0">
                <a:pos x="38" y="753"/>
              </a:cxn>
              <a:cxn ang="0">
                <a:pos x="38" y="696"/>
              </a:cxn>
              <a:cxn ang="0">
                <a:pos x="2" y="696"/>
              </a:cxn>
              <a:cxn ang="0">
                <a:pos x="0" y="646"/>
              </a:cxn>
              <a:cxn ang="0">
                <a:pos x="12" y="610"/>
              </a:cxn>
              <a:cxn ang="0">
                <a:pos x="33" y="589"/>
              </a:cxn>
              <a:cxn ang="0">
                <a:pos x="75" y="559"/>
              </a:cxn>
              <a:cxn ang="0">
                <a:pos x="80" y="0"/>
              </a:cxn>
            </a:cxnLst>
            <a:rect l="0" t="0" r="r" b="b"/>
            <a:pathLst>
              <a:path w="219" h="798">
                <a:moveTo>
                  <a:pt x="176" y="0"/>
                </a:moveTo>
                <a:lnTo>
                  <a:pt x="170" y="522"/>
                </a:lnTo>
                <a:lnTo>
                  <a:pt x="171" y="559"/>
                </a:lnTo>
                <a:cubicBezTo>
                  <a:pt x="175" y="569"/>
                  <a:pt x="191" y="577"/>
                  <a:pt x="197" y="585"/>
                </a:cubicBezTo>
                <a:cubicBezTo>
                  <a:pt x="203" y="593"/>
                  <a:pt x="206" y="600"/>
                  <a:pt x="210" y="609"/>
                </a:cubicBezTo>
                <a:cubicBezTo>
                  <a:pt x="214" y="618"/>
                  <a:pt x="217" y="616"/>
                  <a:pt x="219" y="640"/>
                </a:cubicBezTo>
                <a:lnTo>
                  <a:pt x="219" y="751"/>
                </a:lnTo>
                <a:cubicBezTo>
                  <a:pt x="215" y="773"/>
                  <a:pt x="203" y="772"/>
                  <a:pt x="195" y="772"/>
                </a:cubicBezTo>
                <a:cubicBezTo>
                  <a:pt x="187" y="772"/>
                  <a:pt x="175" y="770"/>
                  <a:pt x="171" y="751"/>
                </a:cubicBezTo>
                <a:lnTo>
                  <a:pt x="171" y="655"/>
                </a:lnTo>
                <a:lnTo>
                  <a:pt x="171" y="751"/>
                </a:lnTo>
                <a:cubicBezTo>
                  <a:pt x="167" y="772"/>
                  <a:pt x="154" y="784"/>
                  <a:pt x="146" y="784"/>
                </a:cubicBezTo>
                <a:cubicBezTo>
                  <a:pt x="138" y="784"/>
                  <a:pt x="127" y="772"/>
                  <a:pt x="123" y="751"/>
                </a:cubicBezTo>
                <a:lnTo>
                  <a:pt x="123" y="655"/>
                </a:lnTo>
                <a:lnTo>
                  <a:pt x="123" y="751"/>
                </a:lnTo>
                <a:cubicBezTo>
                  <a:pt x="119" y="775"/>
                  <a:pt x="109" y="798"/>
                  <a:pt x="101" y="798"/>
                </a:cubicBezTo>
                <a:cubicBezTo>
                  <a:pt x="93" y="798"/>
                  <a:pt x="81" y="774"/>
                  <a:pt x="77" y="750"/>
                </a:cubicBezTo>
                <a:lnTo>
                  <a:pt x="77" y="654"/>
                </a:lnTo>
                <a:lnTo>
                  <a:pt x="77" y="751"/>
                </a:lnTo>
                <a:cubicBezTo>
                  <a:pt x="74" y="772"/>
                  <a:pt x="62" y="781"/>
                  <a:pt x="56" y="781"/>
                </a:cubicBezTo>
                <a:cubicBezTo>
                  <a:pt x="50" y="781"/>
                  <a:pt x="41" y="767"/>
                  <a:pt x="38" y="753"/>
                </a:cubicBezTo>
                <a:lnTo>
                  <a:pt x="38" y="696"/>
                </a:lnTo>
                <a:lnTo>
                  <a:pt x="2" y="696"/>
                </a:lnTo>
                <a:lnTo>
                  <a:pt x="0" y="646"/>
                </a:lnTo>
                <a:cubicBezTo>
                  <a:pt x="2" y="632"/>
                  <a:pt x="7" y="619"/>
                  <a:pt x="12" y="610"/>
                </a:cubicBezTo>
                <a:cubicBezTo>
                  <a:pt x="17" y="601"/>
                  <a:pt x="22" y="598"/>
                  <a:pt x="33" y="589"/>
                </a:cubicBezTo>
                <a:lnTo>
                  <a:pt x="75" y="559"/>
                </a:lnTo>
                <a:lnTo>
                  <a:pt x="80" y="0"/>
                </a:lnTo>
              </a:path>
            </a:pathLst>
          </a:custGeom>
          <a:gradFill rotWithShape="1">
            <a:gsLst>
              <a:gs pos="0">
                <a:srgbClr val="E28B4A"/>
              </a:gs>
              <a:gs pos="50000">
                <a:srgbClr val="FFCC99"/>
              </a:gs>
              <a:gs pos="100000">
                <a:srgbClr val="E28B4A"/>
              </a:gs>
            </a:gsLst>
            <a:lin ang="0" scaled="1"/>
          </a:gradFill>
          <a:ln w="9525">
            <a:solidFill>
              <a:srgbClr val="E28B4A"/>
            </a:solidFill>
            <a:round/>
            <a:headEnd/>
            <a:tailEnd/>
          </a:ln>
          <a:effectLst/>
        </p:spPr>
        <p:txBody>
          <a:bodyPr lIns="91431" tIns="45715" rIns="91431" bIns="45715"/>
          <a:lstStyle/>
          <a:p>
            <a:endParaRPr lang="en-US"/>
          </a:p>
        </p:txBody>
      </p:sp>
      <p:grpSp>
        <p:nvGrpSpPr>
          <p:cNvPr id="11" name="Group 70"/>
          <p:cNvGrpSpPr>
            <a:grpSpLocks/>
          </p:cNvGrpSpPr>
          <p:nvPr/>
        </p:nvGrpSpPr>
        <p:grpSpPr bwMode="auto">
          <a:xfrm>
            <a:off x="6240463" y="3295650"/>
            <a:ext cx="344487" cy="1076325"/>
            <a:chOff x="2936" y="1779"/>
            <a:chExt cx="224" cy="759"/>
          </a:xfrm>
        </p:grpSpPr>
        <p:grpSp>
          <p:nvGrpSpPr>
            <p:cNvPr id="12" name="Group 71"/>
            <p:cNvGrpSpPr>
              <a:grpSpLocks/>
            </p:cNvGrpSpPr>
            <p:nvPr/>
          </p:nvGrpSpPr>
          <p:grpSpPr bwMode="auto">
            <a:xfrm>
              <a:off x="2941" y="1779"/>
              <a:ext cx="219" cy="759"/>
              <a:chOff x="2941" y="1689"/>
              <a:chExt cx="219" cy="759"/>
            </a:xfrm>
          </p:grpSpPr>
          <p:sp>
            <p:nvSpPr>
              <p:cNvPr id="11336" name="Freeform 72"/>
              <p:cNvSpPr>
                <a:spLocks/>
              </p:cNvSpPr>
              <p:nvPr/>
            </p:nvSpPr>
            <p:spPr bwMode="auto">
              <a:xfrm>
                <a:off x="2941" y="1689"/>
                <a:ext cx="219" cy="759"/>
              </a:xfrm>
              <a:custGeom>
                <a:avLst/>
                <a:gdLst/>
                <a:ahLst/>
                <a:cxnLst>
                  <a:cxn ang="0">
                    <a:pos x="167" y="759"/>
                  </a:cxn>
                  <a:cxn ang="0">
                    <a:pos x="170" y="277"/>
                  </a:cxn>
                  <a:cxn ang="0">
                    <a:pos x="171" y="239"/>
                  </a:cxn>
                  <a:cxn ang="0">
                    <a:pos x="197" y="213"/>
                  </a:cxn>
                  <a:cxn ang="0">
                    <a:pos x="210" y="189"/>
                  </a:cxn>
                  <a:cxn ang="0">
                    <a:pos x="219" y="158"/>
                  </a:cxn>
                  <a:cxn ang="0">
                    <a:pos x="219" y="47"/>
                  </a:cxn>
                  <a:cxn ang="0">
                    <a:pos x="195" y="26"/>
                  </a:cxn>
                  <a:cxn ang="0">
                    <a:pos x="171" y="47"/>
                  </a:cxn>
                  <a:cxn ang="0">
                    <a:pos x="171" y="143"/>
                  </a:cxn>
                  <a:cxn ang="0">
                    <a:pos x="171" y="47"/>
                  </a:cxn>
                  <a:cxn ang="0">
                    <a:pos x="146" y="14"/>
                  </a:cxn>
                  <a:cxn ang="0">
                    <a:pos x="123" y="47"/>
                  </a:cxn>
                  <a:cxn ang="0">
                    <a:pos x="123" y="143"/>
                  </a:cxn>
                  <a:cxn ang="0">
                    <a:pos x="123" y="47"/>
                  </a:cxn>
                  <a:cxn ang="0">
                    <a:pos x="101" y="0"/>
                  </a:cxn>
                  <a:cxn ang="0">
                    <a:pos x="77" y="48"/>
                  </a:cxn>
                  <a:cxn ang="0">
                    <a:pos x="77" y="144"/>
                  </a:cxn>
                  <a:cxn ang="0">
                    <a:pos x="77" y="47"/>
                  </a:cxn>
                  <a:cxn ang="0">
                    <a:pos x="56" y="17"/>
                  </a:cxn>
                  <a:cxn ang="0">
                    <a:pos x="38" y="45"/>
                  </a:cxn>
                  <a:cxn ang="0">
                    <a:pos x="38" y="103"/>
                  </a:cxn>
                  <a:cxn ang="0">
                    <a:pos x="2" y="103"/>
                  </a:cxn>
                  <a:cxn ang="0">
                    <a:pos x="0" y="152"/>
                  </a:cxn>
                  <a:cxn ang="0">
                    <a:pos x="12" y="188"/>
                  </a:cxn>
                  <a:cxn ang="0">
                    <a:pos x="33" y="209"/>
                  </a:cxn>
                  <a:cxn ang="0">
                    <a:pos x="75" y="239"/>
                  </a:cxn>
                  <a:cxn ang="0">
                    <a:pos x="71" y="759"/>
                  </a:cxn>
                  <a:cxn ang="0">
                    <a:pos x="167" y="759"/>
                  </a:cxn>
                </a:cxnLst>
                <a:rect l="0" t="0" r="r" b="b"/>
                <a:pathLst>
                  <a:path w="219" h="759">
                    <a:moveTo>
                      <a:pt x="167" y="759"/>
                    </a:moveTo>
                    <a:lnTo>
                      <a:pt x="170" y="277"/>
                    </a:lnTo>
                    <a:lnTo>
                      <a:pt x="171" y="239"/>
                    </a:lnTo>
                    <a:cubicBezTo>
                      <a:pt x="175" y="229"/>
                      <a:pt x="191" y="221"/>
                      <a:pt x="197" y="213"/>
                    </a:cubicBezTo>
                    <a:cubicBezTo>
                      <a:pt x="203" y="205"/>
                      <a:pt x="206" y="198"/>
                      <a:pt x="210" y="189"/>
                    </a:cubicBezTo>
                    <a:cubicBezTo>
                      <a:pt x="214" y="180"/>
                      <a:pt x="217" y="182"/>
                      <a:pt x="219" y="158"/>
                    </a:cubicBezTo>
                    <a:lnTo>
                      <a:pt x="219" y="47"/>
                    </a:lnTo>
                    <a:cubicBezTo>
                      <a:pt x="215" y="25"/>
                      <a:pt x="203" y="26"/>
                      <a:pt x="195" y="26"/>
                    </a:cubicBezTo>
                    <a:cubicBezTo>
                      <a:pt x="187" y="26"/>
                      <a:pt x="175" y="28"/>
                      <a:pt x="171" y="47"/>
                    </a:cubicBezTo>
                    <a:lnTo>
                      <a:pt x="171" y="143"/>
                    </a:lnTo>
                    <a:lnTo>
                      <a:pt x="171" y="47"/>
                    </a:lnTo>
                    <a:cubicBezTo>
                      <a:pt x="167" y="26"/>
                      <a:pt x="154" y="14"/>
                      <a:pt x="146" y="14"/>
                    </a:cubicBezTo>
                    <a:cubicBezTo>
                      <a:pt x="138" y="14"/>
                      <a:pt x="127" y="26"/>
                      <a:pt x="123" y="47"/>
                    </a:cubicBezTo>
                    <a:lnTo>
                      <a:pt x="123" y="143"/>
                    </a:lnTo>
                    <a:lnTo>
                      <a:pt x="123" y="47"/>
                    </a:lnTo>
                    <a:cubicBezTo>
                      <a:pt x="119" y="23"/>
                      <a:pt x="109" y="0"/>
                      <a:pt x="101" y="0"/>
                    </a:cubicBezTo>
                    <a:cubicBezTo>
                      <a:pt x="93" y="0"/>
                      <a:pt x="81" y="24"/>
                      <a:pt x="77" y="48"/>
                    </a:cubicBezTo>
                    <a:lnTo>
                      <a:pt x="77" y="144"/>
                    </a:lnTo>
                    <a:lnTo>
                      <a:pt x="77" y="47"/>
                    </a:lnTo>
                    <a:cubicBezTo>
                      <a:pt x="74" y="26"/>
                      <a:pt x="62" y="17"/>
                      <a:pt x="56" y="17"/>
                    </a:cubicBezTo>
                    <a:cubicBezTo>
                      <a:pt x="50" y="17"/>
                      <a:pt x="41" y="31"/>
                      <a:pt x="38" y="45"/>
                    </a:cubicBezTo>
                    <a:lnTo>
                      <a:pt x="38" y="103"/>
                    </a:lnTo>
                    <a:lnTo>
                      <a:pt x="2" y="103"/>
                    </a:lnTo>
                    <a:lnTo>
                      <a:pt x="0" y="152"/>
                    </a:lnTo>
                    <a:cubicBezTo>
                      <a:pt x="2" y="166"/>
                      <a:pt x="7" y="179"/>
                      <a:pt x="12" y="188"/>
                    </a:cubicBezTo>
                    <a:cubicBezTo>
                      <a:pt x="17" y="197"/>
                      <a:pt x="22" y="200"/>
                      <a:pt x="33" y="209"/>
                    </a:cubicBezTo>
                    <a:lnTo>
                      <a:pt x="75" y="239"/>
                    </a:lnTo>
                    <a:lnTo>
                      <a:pt x="71" y="759"/>
                    </a:lnTo>
                    <a:lnTo>
                      <a:pt x="167" y="759"/>
                    </a:lnTo>
                    <a:close/>
                  </a:path>
                </a:pathLst>
              </a:custGeom>
              <a:solidFill>
                <a:srgbClr val="C0C0C0"/>
              </a:solidFill>
              <a:ln w="9525">
                <a:solidFill>
                  <a:srgbClr val="000000"/>
                </a:solidFill>
                <a:round/>
                <a:headEnd/>
                <a:tailEnd/>
              </a:ln>
              <a:effectLst/>
            </p:spPr>
            <p:txBody>
              <a:bodyPr/>
              <a:lstStyle/>
              <a:p>
                <a:endParaRPr lang="en-US"/>
              </a:p>
            </p:txBody>
          </p:sp>
          <p:sp>
            <p:nvSpPr>
              <p:cNvPr id="11337" name="Oval 73"/>
              <p:cNvSpPr>
                <a:spLocks noChangeArrowheads="1"/>
              </p:cNvSpPr>
              <p:nvPr/>
            </p:nvSpPr>
            <p:spPr bwMode="auto">
              <a:xfrm>
                <a:off x="3031" y="2374"/>
                <a:ext cx="48" cy="23"/>
              </a:xfrm>
              <a:prstGeom prst="ellipse">
                <a:avLst/>
              </a:prstGeom>
              <a:solidFill>
                <a:srgbClr val="333333"/>
              </a:solidFill>
              <a:ln w="9525">
                <a:solidFill>
                  <a:srgbClr val="292929"/>
                </a:solidFill>
                <a:round/>
                <a:headEnd/>
                <a:tailEnd/>
              </a:ln>
              <a:effectLst/>
            </p:spPr>
            <p:txBody>
              <a:bodyPr wrap="none" anchor="ctr"/>
              <a:lstStyle/>
              <a:p>
                <a:endParaRPr lang="en-US"/>
              </a:p>
            </p:txBody>
          </p:sp>
          <p:sp>
            <p:nvSpPr>
              <p:cNvPr id="11338" name="Oval 74"/>
              <p:cNvSpPr>
                <a:spLocks noChangeArrowheads="1"/>
              </p:cNvSpPr>
              <p:nvPr/>
            </p:nvSpPr>
            <p:spPr bwMode="auto">
              <a:xfrm>
                <a:off x="3033" y="2205"/>
                <a:ext cx="48" cy="23"/>
              </a:xfrm>
              <a:prstGeom prst="ellipse">
                <a:avLst/>
              </a:prstGeom>
              <a:solidFill>
                <a:srgbClr val="333333"/>
              </a:solidFill>
              <a:ln w="9525">
                <a:solidFill>
                  <a:srgbClr val="292929"/>
                </a:solidFill>
                <a:round/>
                <a:headEnd/>
                <a:tailEnd/>
              </a:ln>
              <a:effectLst/>
            </p:spPr>
            <p:txBody>
              <a:bodyPr wrap="none" anchor="ctr"/>
              <a:lstStyle/>
              <a:p>
                <a:endParaRPr lang="en-US"/>
              </a:p>
            </p:txBody>
          </p:sp>
          <p:sp>
            <p:nvSpPr>
              <p:cNvPr id="11339" name="Oval 75"/>
              <p:cNvSpPr>
                <a:spLocks noChangeArrowheads="1"/>
              </p:cNvSpPr>
              <p:nvPr/>
            </p:nvSpPr>
            <p:spPr bwMode="auto">
              <a:xfrm>
                <a:off x="3036" y="2048"/>
                <a:ext cx="48" cy="23"/>
              </a:xfrm>
              <a:prstGeom prst="ellipse">
                <a:avLst/>
              </a:prstGeom>
              <a:solidFill>
                <a:srgbClr val="333333"/>
              </a:solidFill>
              <a:ln w="9525">
                <a:solidFill>
                  <a:srgbClr val="292929"/>
                </a:solidFill>
                <a:round/>
                <a:headEnd/>
                <a:tailEnd/>
              </a:ln>
              <a:effectLst/>
            </p:spPr>
            <p:txBody>
              <a:bodyPr wrap="none" anchor="ctr"/>
              <a:lstStyle/>
              <a:p>
                <a:endParaRPr lang="en-US"/>
              </a:p>
            </p:txBody>
          </p:sp>
          <p:sp>
            <p:nvSpPr>
              <p:cNvPr id="11340" name="Oval 76"/>
              <p:cNvSpPr>
                <a:spLocks noChangeArrowheads="1"/>
              </p:cNvSpPr>
              <p:nvPr/>
            </p:nvSpPr>
            <p:spPr bwMode="auto">
              <a:xfrm>
                <a:off x="3040" y="1925"/>
                <a:ext cx="48" cy="23"/>
              </a:xfrm>
              <a:prstGeom prst="ellipse">
                <a:avLst/>
              </a:prstGeom>
              <a:solidFill>
                <a:srgbClr val="333333"/>
              </a:solidFill>
              <a:ln w="9525">
                <a:solidFill>
                  <a:srgbClr val="292929"/>
                </a:solidFill>
                <a:round/>
                <a:headEnd/>
                <a:tailEnd/>
              </a:ln>
              <a:effectLst/>
            </p:spPr>
            <p:txBody>
              <a:bodyPr wrap="none" anchor="ctr"/>
              <a:lstStyle/>
              <a:p>
                <a:endParaRPr lang="en-US"/>
              </a:p>
            </p:txBody>
          </p:sp>
          <p:sp>
            <p:nvSpPr>
              <p:cNvPr id="11341" name="Oval 77"/>
              <p:cNvSpPr>
                <a:spLocks noChangeArrowheads="1"/>
              </p:cNvSpPr>
              <p:nvPr/>
            </p:nvSpPr>
            <p:spPr bwMode="auto">
              <a:xfrm>
                <a:off x="3088" y="1984"/>
                <a:ext cx="6" cy="12"/>
              </a:xfrm>
              <a:prstGeom prst="ellipse">
                <a:avLst/>
              </a:prstGeom>
              <a:solidFill>
                <a:srgbClr val="333333"/>
              </a:solidFill>
              <a:ln w="9525">
                <a:solidFill>
                  <a:srgbClr val="292929"/>
                </a:solidFill>
                <a:round/>
                <a:headEnd/>
                <a:tailEnd/>
              </a:ln>
              <a:effectLst/>
            </p:spPr>
            <p:txBody>
              <a:bodyPr wrap="none" anchor="ctr"/>
              <a:lstStyle/>
              <a:p>
                <a:endParaRPr lang="en-US"/>
              </a:p>
            </p:txBody>
          </p:sp>
          <p:sp>
            <p:nvSpPr>
              <p:cNvPr id="11342" name="Oval 78"/>
              <p:cNvSpPr>
                <a:spLocks noChangeArrowheads="1"/>
              </p:cNvSpPr>
              <p:nvPr/>
            </p:nvSpPr>
            <p:spPr bwMode="auto">
              <a:xfrm>
                <a:off x="3030" y="2288"/>
                <a:ext cx="6" cy="12"/>
              </a:xfrm>
              <a:prstGeom prst="ellipse">
                <a:avLst/>
              </a:prstGeom>
              <a:solidFill>
                <a:srgbClr val="333333"/>
              </a:solidFill>
              <a:ln w="9525">
                <a:solidFill>
                  <a:srgbClr val="292929"/>
                </a:solidFill>
                <a:round/>
                <a:headEnd/>
                <a:tailEnd/>
              </a:ln>
              <a:effectLst/>
            </p:spPr>
            <p:txBody>
              <a:bodyPr wrap="none" anchor="ctr"/>
              <a:lstStyle/>
              <a:p>
                <a:endParaRPr lang="en-US"/>
              </a:p>
            </p:txBody>
          </p:sp>
          <p:sp>
            <p:nvSpPr>
              <p:cNvPr id="11343" name="Oval 79"/>
              <p:cNvSpPr>
                <a:spLocks noChangeArrowheads="1"/>
              </p:cNvSpPr>
              <p:nvPr/>
            </p:nvSpPr>
            <p:spPr bwMode="auto">
              <a:xfrm>
                <a:off x="3081" y="2289"/>
                <a:ext cx="6" cy="12"/>
              </a:xfrm>
              <a:prstGeom prst="ellipse">
                <a:avLst/>
              </a:prstGeom>
              <a:solidFill>
                <a:srgbClr val="333333"/>
              </a:solidFill>
              <a:ln w="9525">
                <a:solidFill>
                  <a:srgbClr val="292929"/>
                </a:solidFill>
                <a:round/>
                <a:headEnd/>
                <a:tailEnd/>
              </a:ln>
              <a:effectLst/>
            </p:spPr>
            <p:txBody>
              <a:bodyPr wrap="none" anchor="ctr"/>
              <a:lstStyle/>
              <a:p>
                <a:endParaRPr lang="en-US"/>
              </a:p>
            </p:txBody>
          </p:sp>
          <p:sp>
            <p:nvSpPr>
              <p:cNvPr id="11344" name="Oval 80"/>
              <p:cNvSpPr>
                <a:spLocks noChangeArrowheads="1"/>
              </p:cNvSpPr>
              <p:nvPr/>
            </p:nvSpPr>
            <p:spPr bwMode="auto">
              <a:xfrm>
                <a:off x="3030" y="2136"/>
                <a:ext cx="6" cy="12"/>
              </a:xfrm>
              <a:prstGeom prst="ellipse">
                <a:avLst/>
              </a:prstGeom>
              <a:solidFill>
                <a:srgbClr val="333333"/>
              </a:solidFill>
              <a:ln w="9525">
                <a:solidFill>
                  <a:srgbClr val="292929"/>
                </a:solidFill>
                <a:round/>
                <a:headEnd/>
                <a:tailEnd/>
              </a:ln>
              <a:effectLst/>
            </p:spPr>
            <p:txBody>
              <a:bodyPr wrap="none" anchor="ctr"/>
              <a:lstStyle/>
              <a:p>
                <a:endParaRPr lang="en-US"/>
              </a:p>
            </p:txBody>
          </p:sp>
          <p:sp>
            <p:nvSpPr>
              <p:cNvPr id="11345" name="Oval 81"/>
              <p:cNvSpPr>
                <a:spLocks noChangeArrowheads="1"/>
              </p:cNvSpPr>
              <p:nvPr/>
            </p:nvSpPr>
            <p:spPr bwMode="auto">
              <a:xfrm>
                <a:off x="3082" y="2136"/>
                <a:ext cx="6" cy="12"/>
              </a:xfrm>
              <a:prstGeom prst="ellipse">
                <a:avLst/>
              </a:prstGeom>
              <a:solidFill>
                <a:srgbClr val="333333"/>
              </a:solidFill>
              <a:ln w="9525">
                <a:solidFill>
                  <a:srgbClr val="292929"/>
                </a:solidFill>
                <a:round/>
                <a:headEnd/>
                <a:tailEnd/>
              </a:ln>
              <a:effectLst/>
            </p:spPr>
            <p:txBody>
              <a:bodyPr wrap="none" anchor="ctr"/>
              <a:lstStyle/>
              <a:p>
                <a:endParaRPr lang="en-US"/>
              </a:p>
            </p:txBody>
          </p:sp>
          <p:sp>
            <p:nvSpPr>
              <p:cNvPr id="11346" name="Oval 82"/>
              <p:cNvSpPr>
                <a:spLocks noChangeArrowheads="1"/>
              </p:cNvSpPr>
              <p:nvPr/>
            </p:nvSpPr>
            <p:spPr bwMode="auto">
              <a:xfrm>
                <a:off x="3033" y="1984"/>
                <a:ext cx="6" cy="12"/>
              </a:xfrm>
              <a:prstGeom prst="ellipse">
                <a:avLst/>
              </a:prstGeom>
              <a:solidFill>
                <a:srgbClr val="333333"/>
              </a:solidFill>
              <a:ln w="9525">
                <a:solidFill>
                  <a:srgbClr val="292929"/>
                </a:solidFill>
                <a:round/>
                <a:headEnd/>
                <a:tailEnd/>
              </a:ln>
              <a:effectLst/>
            </p:spPr>
            <p:txBody>
              <a:bodyPr wrap="none" anchor="ctr"/>
              <a:lstStyle/>
              <a:p>
                <a:endParaRPr lang="en-US"/>
              </a:p>
            </p:txBody>
          </p:sp>
        </p:grpSp>
        <p:sp>
          <p:nvSpPr>
            <p:cNvPr id="11347" name="Freeform 83"/>
            <p:cNvSpPr>
              <a:spLocks/>
            </p:cNvSpPr>
            <p:nvPr/>
          </p:nvSpPr>
          <p:spPr bwMode="auto">
            <a:xfrm>
              <a:off x="2936" y="1816"/>
              <a:ext cx="96" cy="112"/>
            </a:xfrm>
            <a:custGeom>
              <a:avLst/>
              <a:gdLst/>
              <a:ahLst/>
              <a:cxnLst>
                <a:cxn ang="0">
                  <a:pos x="0" y="1"/>
                </a:cxn>
                <a:cxn ang="0">
                  <a:pos x="0" y="58"/>
                </a:cxn>
                <a:cxn ang="0">
                  <a:pos x="37" y="103"/>
                </a:cxn>
                <a:cxn ang="0">
                  <a:pos x="85" y="112"/>
                </a:cxn>
                <a:cxn ang="0">
                  <a:pos x="96" y="102"/>
                </a:cxn>
                <a:cxn ang="0">
                  <a:pos x="91" y="76"/>
                </a:cxn>
                <a:cxn ang="0">
                  <a:pos x="66" y="57"/>
                </a:cxn>
                <a:cxn ang="0">
                  <a:pos x="46" y="57"/>
                </a:cxn>
                <a:cxn ang="0">
                  <a:pos x="39" y="0"/>
                </a:cxn>
                <a:cxn ang="0">
                  <a:pos x="0" y="1"/>
                </a:cxn>
              </a:cxnLst>
              <a:rect l="0" t="0" r="r" b="b"/>
              <a:pathLst>
                <a:path w="96" h="112">
                  <a:moveTo>
                    <a:pt x="0" y="1"/>
                  </a:moveTo>
                  <a:lnTo>
                    <a:pt x="0" y="58"/>
                  </a:lnTo>
                  <a:lnTo>
                    <a:pt x="37" y="103"/>
                  </a:lnTo>
                  <a:lnTo>
                    <a:pt x="85" y="112"/>
                  </a:lnTo>
                  <a:lnTo>
                    <a:pt x="96" y="102"/>
                  </a:lnTo>
                  <a:lnTo>
                    <a:pt x="91" y="76"/>
                  </a:lnTo>
                  <a:lnTo>
                    <a:pt x="66" y="57"/>
                  </a:lnTo>
                  <a:lnTo>
                    <a:pt x="46" y="57"/>
                  </a:lnTo>
                  <a:lnTo>
                    <a:pt x="39" y="0"/>
                  </a:lnTo>
                  <a:lnTo>
                    <a:pt x="0" y="1"/>
                  </a:lnTo>
                  <a:close/>
                </a:path>
              </a:pathLst>
            </a:custGeom>
            <a:gradFill rotWithShape="1">
              <a:gsLst>
                <a:gs pos="0">
                  <a:srgbClr val="F68E54"/>
                </a:gs>
                <a:gs pos="100000">
                  <a:srgbClr val="FABE9C"/>
                </a:gs>
              </a:gsLst>
              <a:lin ang="0" scaled="1"/>
            </a:gradFill>
            <a:ln w="9525">
              <a:solidFill>
                <a:srgbClr val="F69058"/>
              </a:solidFill>
              <a:round/>
              <a:headEnd/>
              <a:tailEnd/>
            </a:ln>
            <a:effectLst/>
          </p:spPr>
          <p:txBody>
            <a:bodyPr/>
            <a:lstStyle/>
            <a:p>
              <a:endParaRPr lang="en-US"/>
            </a:p>
          </p:txBody>
        </p:sp>
      </p:grpSp>
      <p:grpSp>
        <p:nvGrpSpPr>
          <p:cNvPr id="13" name="Group 84"/>
          <p:cNvGrpSpPr>
            <a:grpSpLocks/>
          </p:cNvGrpSpPr>
          <p:nvPr/>
        </p:nvGrpSpPr>
        <p:grpSpPr bwMode="auto">
          <a:xfrm>
            <a:off x="5095874" y="3592513"/>
            <a:ext cx="342900" cy="1460500"/>
            <a:chOff x="2256" y="1963"/>
            <a:chExt cx="224" cy="1063"/>
          </a:xfrm>
        </p:grpSpPr>
        <p:grpSp>
          <p:nvGrpSpPr>
            <p:cNvPr id="14" name="Group 85"/>
            <p:cNvGrpSpPr>
              <a:grpSpLocks/>
            </p:cNvGrpSpPr>
            <p:nvPr/>
          </p:nvGrpSpPr>
          <p:grpSpPr bwMode="auto">
            <a:xfrm>
              <a:off x="2261" y="1963"/>
              <a:ext cx="219" cy="1063"/>
              <a:chOff x="2261" y="1873"/>
              <a:chExt cx="219" cy="1063"/>
            </a:xfrm>
          </p:grpSpPr>
          <p:sp>
            <p:nvSpPr>
              <p:cNvPr id="11350" name="Freeform 86"/>
              <p:cNvSpPr>
                <a:spLocks/>
              </p:cNvSpPr>
              <p:nvPr/>
            </p:nvSpPr>
            <p:spPr bwMode="auto">
              <a:xfrm>
                <a:off x="2261" y="1873"/>
                <a:ext cx="219" cy="1063"/>
              </a:xfrm>
              <a:custGeom>
                <a:avLst/>
                <a:gdLst/>
                <a:ahLst/>
                <a:cxnLst>
                  <a:cxn ang="0">
                    <a:pos x="171" y="1059"/>
                  </a:cxn>
                  <a:cxn ang="0">
                    <a:pos x="170" y="277"/>
                  </a:cxn>
                  <a:cxn ang="0">
                    <a:pos x="171" y="239"/>
                  </a:cxn>
                  <a:cxn ang="0">
                    <a:pos x="197" y="213"/>
                  </a:cxn>
                  <a:cxn ang="0">
                    <a:pos x="210" y="189"/>
                  </a:cxn>
                  <a:cxn ang="0">
                    <a:pos x="219" y="158"/>
                  </a:cxn>
                  <a:cxn ang="0">
                    <a:pos x="219" y="47"/>
                  </a:cxn>
                  <a:cxn ang="0">
                    <a:pos x="195" y="26"/>
                  </a:cxn>
                  <a:cxn ang="0">
                    <a:pos x="171" y="47"/>
                  </a:cxn>
                  <a:cxn ang="0">
                    <a:pos x="171" y="143"/>
                  </a:cxn>
                  <a:cxn ang="0">
                    <a:pos x="171" y="47"/>
                  </a:cxn>
                  <a:cxn ang="0">
                    <a:pos x="146" y="14"/>
                  </a:cxn>
                  <a:cxn ang="0">
                    <a:pos x="123" y="47"/>
                  </a:cxn>
                  <a:cxn ang="0">
                    <a:pos x="123" y="143"/>
                  </a:cxn>
                  <a:cxn ang="0">
                    <a:pos x="123" y="47"/>
                  </a:cxn>
                  <a:cxn ang="0">
                    <a:pos x="101" y="0"/>
                  </a:cxn>
                  <a:cxn ang="0">
                    <a:pos x="77" y="48"/>
                  </a:cxn>
                  <a:cxn ang="0">
                    <a:pos x="77" y="144"/>
                  </a:cxn>
                  <a:cxn ang="0">
                    <a:pos x="77" y="47"/>
                  </a:cxn>
                  <a:cxn ang="0">
                    <a:pos x="56" y="17"/>
                  </a:cxn>
                  <a:cxn ang="0">
                    <a:pos x="38" y="45"/>
                  </a:cxn>
                  <a:cxn ang="0">
                    <a:pos x="38" y="103"/>
                  </a:cxn>
                  <a:cxn ang="0">
                    <a:pos x="2" y="103"/>
                  </a:cxn>
                  <a:cxn ang="0">
                    <a:pos x="0" y="152"/>
                  </a:cxn>
                  <a:cxn ang="0">
                    <a:pos x="12" y="188"/>
                  </a:cxn>
                  <a:cxn ang="0">
                    <a:pos x="33" y="209"/>
                  </a:cxn>
                  <a:cxn ang="0">
                    <a:pos x="75" y="239"/>
                  </a:cxn>
                  <a:cxn ang="0">
                    <a:pos x="75" y="1063"/>
                  </a:cxn>
                  <a:cxn ang="0">
                    <a:pos x="171" y="1059"/>
                  </a:cxn>
                </a:cxnLst>
                <a:rect l="0" t="0" r="r" b="b"/>
                <a:pathLst>
                  <a:path w="219" h="1063">
                    <a:moveTo>
                      <a:pt x="171" y="1059"/>
                    </a:moveTo>
                    <a:lnTo>
                      <a:pt x="170" y="277"/>
                    </a:lnTo>
                    <a:lnTo>
                      <a:pt x="171" y="239"/>
                    </a:lnTo>
                    <a:cubicBezTo>
                      <a:pt x="175" y="229"/>
                      <a:pt x="191" y="221"/>
                      <a:pt x="197" y="213"/>
                    </a:cubicBezTo>
                    <a:cubicBezTo>
                      <a:pt x="203" y="205"/>
                      <a:pt x="206" y="198"/>
                      <a:pt x="210" y="189"/>
                    </a:cubicBezTo>
                    <a:cubicBezTo>
                      <a:pt x="214" y="180"/>
                      <a:pt x="217" y="182"/>
                      <a:pt x="219" y="158"/>
                    </a:cubicBezTo>
                    <a:lnTo>
                      <a:pt x="219" y="47"/>
                    </a:lnTo>
                    <a:cubicBezTo>
                      <a:pt x="215" y="25"/>
                      <a:pt x="203" y="26"/>
                      <a:pt x="195" y="26"/>
                    </a:cubicBezTo>
                    <a:cubicBezTo>
                      <a:pt x="187" y="26"/>
                      <a:pt x="175" y="28"/>
                      <a:pt x="171" y="47"/>
                    </a:cubicBezTo>
                    <a:lnTo>
                      <a:pt x="171" y="143"/>
                    </a:lnTo>
                    <a:lnTo>
                      <a:pt x="171" y="47"/>
                    </a:lnTo>
                    <a:cubicBezTo>
                      <a:pt x="167" y="26"/>
                      <a:pt x="154" y="14"/>
                      <a:pt x="146" y="14"/>
                    </a:cubicBezTo>
                    <a:cubicBezTo>
                      <a:pt x="138" y="14"/>
                      <a:pt x="127" y="26"/>
                      <a:pt x="123" y="47"/>
                    </a:cubicBezTo>
                    <a:lnTo>
                      <a:pt x="123" y="143"/>
                    </a:lnTo>
                    <a:lnTo>
                      <a:pt x="123" y="47"/>
                    </a:lnTo>
                    <a:cubicBezTo>
                      <a:pt x="119" y="23"/>
                      <a:pt x="109" y="0"/>
                      <a:pt x="101" y="0"/>
                    </a:cubicBezTo>
                    <a:cubicBezTo>
                      <a:pt x="93" y="0"/>
                      <a:pt x="81" y="24"/>
                      <a:pt x="77" y="48"/>
                    </a:cubicBezTo>
                    <a:lnTo>
                      <a:pt x="77" y="144"/>
                    </a:lnTo>
                    <a:lnTo>
                      <a:pt x="77" y="47"/>
                    </a:lnTo>
                    <a:cubicBezTo>
                      <a:pt x="74" y="26"/>
                      <a:pt x="62" y="17"/>
                      <a:pt x="56" y="17"/>
                    </a:cubicBezTo>
                    <a:cubicBezTo>
                      <a:pt x="50" y="17"/>
                      <a:pt x="41" y="31"/>
                      <a:pt x="38" y="45"/>
                    </a:cubicBezTo>
                    <a:lnTo>
                      <a:pt x="38" y="103"/>
                    </a:lnTo>
                    <a:lnTo>
                      <a:pt x="2" y="103"/>
                    </a:lnTo>
                    <a:lnTo>
                      <a:pt x="0" y="152"/>
                    </a:lnTo>
                    <a:cubicBezTo>
                      <a:pt x="2" y="166"/>
                      <a:pt x="7" y="179"/>
                      <a:pt x="12" y="188"/>
                    </a:cubicBezTo>
                    <a:cubicBezTo>
                      <a:pt x="17" y="197"/>
                      <a:pt x="22" y="200"/>
                      <a:pt x="33" y="209"/>
                    </a:cubicBezTo>
                    <a:lnTo>
                      <a:pt x="75" y="239"/>
                    </a:lnTo>
                    <a:lnTo>
                      <a:pt x="75" y="1063"/>
                    </a:lnTo>
                    <a:lnTo>
                      <a:pt x="171" y="1059"/>
                    </a:lnTo>
                    <a:close/>
                  </a:path>
                </a:pathLst>
              </a:custGeom>
              <a:gradFill rotWithShape="1">
                <a:gsLst>
                  <a:gs pos="0">
                    <a:srgbClr val="C0C0C0"/>
                  </a:gs>
                  <a:gs pos="100000">
                    <a:srgbClr val="000000"/>
                  </a:gs>
                </a:gsLst>
                <a:lin ang="0" scaled="1"/>
              </a:gradFill>
              <a:ln w="9525">
                <a:solidFill>
                  <a:srgbClr val="000000"/>
                </a:solidFill>
                <a:round/>
                <a:headEnd/>
                <a:tailEnd/>
              </a:ln>
              <a:effectLst/>
            </p:spPr>
            <p:txBody>
              <a:bodyPr/>
              <a:lstStyle/>
              <a:p>
                <a:endParaRPr lang="en-US"/>
              </a:p>
            </p:txBody>
          </p:sp>
          <p:sp>
            <p:nvSpPr>
              <p:cNvPr id="11351" name="Freeform 87"/>
              <p:cNvSpPr>
                <a:spLocks/>
              </p:cNvSpPr>
              <p:nvPr/>
            </p:nvSpPr>
            <p:spPr bwMode="auto">
              <a:xfrm>
                <a:off x="2349" y="2064"/>
                <a:ext cx="68" cy="824"/>
              </a:xfrm>
              <a:custGeom>
                <a:avLst/>
                <a:gdLst/>
                <a:ahLst/>
                <a:cxnLst>
                  <a:cxn ang="0">
                    <a:pos x="15" y="815"/>
                  </a:cxn>
                  <a:cxn ang="0">
                    <a:pos x="30" y="767"/>
                  </a:cxn>
                  <a:cxn ang="0">
                    <a:pos x="39" y="725"/>
                  </a:cxn>
                  <a:cxn ang="0">
                    <a:pos x="51" y="699"/>
                  </a:cxn>
                  <a:cxn ang="0">
                    <a:pos x="36" y="674"/>
                  </a:cxn>
                  <a:cxn ang="0">
                    <a:pos x="68" y="605"/>
                  </a:cxn>
                  <a:cxn ang="0">
                    <a:pos x="42" y="585"/>
                  </a:cxn>
                  <a:cxn ang="0">
                    <a:pos x="9" y="549"/>
                  </a:cxn>
                  <a:cxn ang="0">
                    <a:pos x="21" y="519"/>
                  </a:cxn>
                  <a:cxn ang="0">
                    <a:pos x="30" y="489"/>
                  </a:cxn>
                  <a:cxn ang="0">
                    <a:pos x="36" y="450"/>
                  </a:cxn>
                  <a:cxn ang="0">
                    <a:pos x="44" y="444"/>
                  </a:cxn>
                  <a:cxn ang="0">
                    <a:pos x="38" y="416"/>
                  </a:cxn>
                  <a:cxn ang="0">
                    <a:pos x="14" y="372"/>
                  </a:cxn>
                  <a:cxn ang="0">
                    <a:pos x="0" y="315"/>
                  </a:cxn>
                  <a:cxn ang="0">
                    <a:pos x="32" y="309"/>
                  </a:cxn>
                  <a:cxn ang="0">
                    <a:pos x="32" y="317"/>
                  </a:cxn>
                  <a:cxn ang="0">
                    <a:pos x="50" y="293"/>
                  </a:cxn>
                  <a:cxn ang="0">
                    <a:pos x="33" y="234"/>
                  </a:cxn>
                  <a:cxn ang="0">
                    <a:pos x="23" y="207"/>
                  </a:cxn>
                  <a:cxn ang="0">
                    <a:pos x="5" y="207"/>
                  </a:cxn>
                  <a:cxn ang="0">
                    <a:pos x="8" y="210"/>
                  </a:cxn>
                  <a:cxn ang="0">
                    <a:pos x="21" y="167"/>
                  </a:cxn>
                  <a:cxn ang="0">
                    <a:pos x="48" y="173"/>
                  </a:cxn>
                  <a:cxn ang="0">
                    <a:pos x="36" y="156"/>
                  </a:cxn>
                  <a:cxn ang="0">
                    <a:pos x="51" y="116"/>
                  </a:cxn>
                  <a:cxn ang="0">
                    <a:pos x="15" y="126"/>
                  </a:cxn>
                  <a:cxn ang="0">
                    <a:pos x="11" y="107"/>
                  </a:cxn>
                  <a:cxn ang="0">
                    <a:pos x="17" y="80"/>
                  </a:cxn>
                  <a:cxn ang="0">
                    <a:pos x="35" y="66"/>
                  </a:cxn>
                  <a:cxn ang="0">
                    <a:pos x="42" y="60"/>
                  </a:cxn>
                  <a:cxn ang="0">
                    <a:pos x="12" y="41"/>
                  </a:cxn>
                  <a:cxn ang="0">
                    <a:pos x="3" y="0"/>
                  </a:cxn>
                </a:cxnLst>
                <a:rect l="0" t="0" r="r" b="b"/>
                <a:pathLst>
                  <a:path w="68" h="824">
                    <a:moveTo>
                      <a:pt x="2" y="824"/>
                    </a:moveTo>
                    <a:cubicBezTo>
                      <a:pt x="6" y="821"/>
                      <a:pt x="11" y="818"/>
                      <a:pt x="15" y="815"/>
                    </a:cubicBezTo>
                    <a:cubicBezTo>
                      <a:pt x="21" y="805"/>
                      <a:pt x="23" y="796"/>
                      <a:pt x="29" y="786"/>
                    </a:cubicBezTo>
                    <a:cubicBezTo>
                      <a:pt x="28" y="781"/>
                      <a:pt x="21" y="763"/>
                      <a:pt x="30" y="767"/>
                    </a:cubicBezTo>
                    <a:cubicBezTo>
                      <a:pt x="39" y="765"/>
                      <a:pt x="39" y="764"/>
                      <a:pt x="44" y="756"/>
                    </a:cubicBezTo>
                    <a:cubicBezTo>
                      <a:pt x="43" y="746"/>
                      <a:pt x="44" y="734"/>
                      <a:pt x="39" y="725"/>
                    </a:cubicBezTo>
                    <a:cubicBezTo>
                      <a:pt x="37" y="715"/>
                      <a:pt x="32" y="700"/>
                      <a:pt x="44" y="698"/>
                    </a:cubicBezTo>
                    <a:cubicBezTo>
                      <a:pt x="46" y="698"/>
                      <a:pt x="49" y="698"/>
                      <a:pt x="51" y="699"/>
                    </a:cubicBezTo>
                    <a:cubicBezTo>
                      <a:pt x="52" y="700"/>
                      <a:pt x="53" y="706"/>
                      <a:pt x="53" y="704"/>
                    </a:cubicBezTo>
                    <a:cubicBezTo>
                      <a:pt x="53" y="692"/>
                      <a:pt x="41" y="684"/>
                      <a:pt x="36" y="674"/>
                    </a:cubicBezTo>
                    <a:cubicBezTo>
                      <a:pt x="37" y="662"/>
                      <a:pt x="35" y="654"/>
                      <a:pt x="44" y="648"/>
                    </a:cubicBezTo>
                    <a:cubicBezTo>
                      <a:pt x="49" y="616"/>
                      <a:pt x="29" y="607"/>
                      <a:pt x="68" y="605"/>
                    </a:cubicBezTo>
                    <a:cubicBezTo>
                      <a:pt x="62" y="602"/>
                      <a:pt x="53" y="606"/>
                      <a:pt x="48" y="602"/>
                    </a:cubicBezTo>
                    <a:cubicBezTo>
                      <a:pt x="43" y="598"/>
                      <a:pt x="46" y="589"/>
                      <a:pt x="42" y="585"/>
                    </a:cubicBezTo>
                    <a:cubicBezTo>
                      <a:pt x="41" y="577"/>
                      <a:pt x="38" y="576"/>
                      <a:pt x="30" y="575"/>
                    </a:cubicBezTo>
                    <a:cubicBezTo>
                      <a:pt x="24" y="565"/>
                      <a:pt x="13" y="560"/>
                      <a:pt x="9" y="549"/>
                    </a:cubicBezTo>
                    <a:cubicBezTo>
                      <a:pt x="7" y="533"/>
                      <a:pt x="11" y="547"/>
                      <a:pt x="12" y="551"/>
                    </a:cubicBezTo>
                    <a:cubicBezTo>
                      <a:pt x="36" y="548"/>
                      <a:pt x="28" y="537"/>
                      <a:pt x="21" y="519"/>
                    </a:cubicBezTo>
                    <a:cubicBezTo>
                      <a:pt x="24" y="511"/>
                      <a:pt x="24" y="506"/>
                      <a:pt x="17" y="501"/>
                    </a:cubicBezTo>
                    <a:cubicBezTo>
                      <a:pt x="27" y="491"/>
                      <a:pt x="23" y="495"/>
                      <a:pt x="30" y="489"/>
                    </a:cubicBezTo>
                    <a:cubicBezTo>
                      <a:pt x="33" y="483"/>
                      <a:pt x="35" y="471"/>
                      <a:pt x="35" y="471"/>
                    </a:cubicBezTo>
                    <a:cubicBezTo>
                      <a:pt x="32" y="451"/>
                      <a:pt x="27" y="457"/>
                      <a:pt x="36" y="450"/>
                    </a:cubicBezTo>
                    <a:cubicBezTo>
                      <a:pt x="41" y="451"/>
                      <a:pt x="45" y="453"/>
                      <a:pt x="50" y="452"/>
                    </a:cubicBezTo>
                    <a:cubicBezTo>
                      <a:pt x="53" y="451"/>
                      <a:pt x="46" y="446"/>
                      <a:pt x="44" y="444"/>
                    </a:cubicBezTo>
                    <a:cubicBezTo>
                      <a:pt x="40" y="440"/>
                      <a:pt x="38" y="435"/>
                      <a:pt x="36" y="431"/>
                    </a:cubicBezTo>
                    <a:cubicBezTo>
                      <a:pt x="35" y="425"/>
                      <a:pt x="35" y="421"/>
                      <a:pt x="38" y="416"/>
                    </a:cubicBezTo>
                    <a:cubicBezTo>
                      <a:pt x="44" y="386"/>
                      <a:pt x="48" y="380"/>
                      <a:pt x="26" y="363"/>
                    </a:cubicBezTo>
                    <a:cubicBezTo>
                      <a:pt x="20" y="365"/>
                      <a:pt x="18" y="367"/>
                      <a:pt x="14" y="372"/>
                    </a:cubicBezTo>
                    <a:cubicBezTo>
                      <a:pt x="11" y="364"/>
                      <a:pt x="1" y="358"/>
                      <a:pt x="11" y="360"/>
                    </a:cubicBezTo>
                    <a:cubicBezTo>
                      <a:pt x="15" y="332"/>
                      <a:pt x="11" y="337"/>
                      <a:pt x="0" y="315"/>
                    </a:cubicBezTo>
                    <a:cubicBezTo>
                      <a:pt x="3" y="309"/>
                      <a:pt x="11" y="306"/>
                      <a:pt x="17" y="302"/>
                    </a:cubicBezTo>
                    <a:cubicBezTo>
                      <a:pt x="24" y="303"/>
                      <a:pt x="28" y="303"/>
                      <a:pt x="32" y="309"/>
                    </a:cubicBezTo>
                    <a:cubicBezTo>
                      <a:pt x="32" y="315"/>
                      <a:pt x="33" y="320"/>
                      <a:pt x="33" y="326"/>
                    </a:cubicBezTo>
                    <a:cubicBezTo>
                      <a:pt x="33" y="329"/>
                      <a:pt x="33" y="320"/>
                      <a:pt x="32" y="317"/>
                    </a:cubicBezTo>
                    <a:cubicBezTo>
                      <a:pt x="31" y="315"/>
                      <a:pt x="30" y="314"/>
                      <a:pt x="29" y="312"/>
                    </a:cubicBezTo>
                    <a:cubicBezTo>
                      <a:pt x="30" y="300"/>
                      <a:pt x="38" y="295"/>
                      <a:pt x="50" y="293"/>
                    </a:cubicBezTo>
                    <a:cubicBezTo>
                      <a:pt x="57" y="289"/>
                      <a:pt x="46" y="279"/>
                      <a:pt x="41" y="275"/>
                    </a:cubicBezTo>
                    <a:cubicBezTo>
                      <a:pt x="35" y="260"/>
                      <a:pt x="35" y="253"/>
                      <a:pt x="33" y="234"/>
                    </a:cubicBezTo>
                    <a:cubicBezTo>
                      <a:pt x="36" y="228"/>
                      <a:pt x="34" y="222"/>
                      <a:pt x="30" y="216"/>
                    </a:cubicBezTo>
                    <a:cubicBezTo>
                      <a:pt x="28" y="213"/>
                      <a:pt x="23" y="207"/>
                      <a:pt x="23" y="207"/>
                    </a:cubicBezTo>
                    <a:cubicBezTo>
                      <a:pt x="16" y="211"/>
                      <a:pt x="14" y="212"/>
                      <a:pt x="6" y="213"/>
                    </a:cubicBezTo>
                    <a:cubicBezTo>
                      <a:pt x="6" y="211"/>
                      <a:pt x="5" y="205"/>
                      <a:pt x="5" y="207"/>
                    </a:cubicBezTo>
                    <a:cubicBezTo>
                      <a:pt x="5" y="210"/>
                      <a:pt x="4" y="213"/>
                      <a:pt x="6" y="215"/>
                    </a:cubicBezTo>
                    <a:cubicBezTo>
                      <a:pt x="7" y="216"/>
                      <a:pt x="7" y="212"/>
                      <a:pt x="8" y="210"/>
                    </a:cubicBezTo>
                    <a:cubicBezTo>
                      <a:pt x="10" y="196"/>
                      <a:pt x="12" y="191"/>
                      <a:pt x="26" y="188"/>
                    </a:cubicBezTo>
                    <a:cubicBezTo>
                      <a:pt x="25" y="180"/>
                      <a:pt x="24" y="174"/>
                      <a:pt x="21" y="167"/>
                    </a:cubicBezTo>
                    <a:cubicBezTo>
                      <a:pt x="29" y="162"/>
                      <a:pt x="29" y="162"/>
                      <a:pt x="38" y="164"/>
                    </a:cubicBezTo>
                    <a:cubicBezTo>
                      <a:pt x="42" y="167"/>
                      <a:pt x="43" y="171"/>
                      <a:pt x="48" y="173"/>
                    </a:cubicBezTo>
                    <a:cubicBezTo>
                      <a:pt x="48" y="173"/>
                      <a:pt x="45" y="171"/>
                      <a:pt x="44" y="170"/>
                    </a:cubicBezTo>
                    <a:cubicBezTo>
                      <a:pt x="41" y="165"/>
                      <a:pt x="38" y="161"/>
                      <a:pt x="36" y="156"/>
                    </a:cubicBezTo>
                    <a:cubicBezTo>
                      <a:pt x="39" y="143"/>
                      <a:pt x="39" y="149"/>
                      <a:pt x="48" y="144"/>
                    </a:cubicBezTo>
                    <a:cubicBezTo>
                      <a:pt x="55" y="134"/>
                      <a:pt x="61" y="129"/>
                      <a:pt x="51" y="116"/>
                    </a:cubicBezTo>
                    <a:cubicBezTo>
                      <a:pt x="38" y="118"/>
                      <a:pt x="42" y="119"/>
                      <a:pt x="24" y="117"/>
                    </a:cubicBezTo>
                    <a:cubicBezTo>
                      <a:pt x="17" y="107"/>
                      <a:pt x="25" y="120"/>
                      <a:pt x="15" y="126"/>
                    </a:cubicBezTo>
                    <a:cubicBezTo>
                      <a:pt x="5" y="138"/>
                      <a:pt x="12" y="121"/>
                      <a:pt x="14" y="117"/>
                    </a:cubicBezTo>
                    <a:cubicBezTo>
                      <a:pt x="16" y="106"/>
                      <a:pt x="16" y="116"/>
                      <a:pt x="11" y="107"/>
                    </a:cubicBezTo>
                    <a:cubicBezTo>
                      <a:pt x="9" y="103"/>
                      <a:pt x="6" y="95"/>
                      <a:pt x="6" y="95"/>
                    </a:cubicBezTo>
                    <a:cubicBezTo>
                      <a:pt x="5" y="90"/>
                      <a:pt x="12" y="87"/>
                      <a:pt x="17" y="80"/>
                    </a:cubicBezTo>
                    <a:cubicBezTo>
                      <a:pt x="18" y="74"/>
                      <a:pt x="19" y="70"/>
                      <a:pt x="23" y="65"/>
                    </a:cubicBezTo>
                    <a:cubicBezTo>
                      <a:pt x="27" y="65"/>
                      <a:pt x="32" y="63"/>
                      <a:pt x="35" y="66"/>
                    </a:cubicBezTo>
                    <a:cubicBezTo>
                      <a:pt x="42" y="73"/>
                      <a:pt x="20" y="83"/>
                      <a:pt x="39" y="78"/>
                    </a:cubicBezTo>
                    <a:cubicBezTo>
                      <a:pt x="26" y="76"/>
                      <a:pt x="32" y="63"/>
                      <a:pt x="42" y="60"/>
                    </a:cubicBezTo>
                    <a:cubicBezTo>
                      <a:pt x="48" y="55"/>
                      <a:pt x="50" y="53"/>
                      <a:pt x="45" y="47"/>
                    </a:cubicBezTo>
                    <a:cubicBezTo>
                      <a:pt x="43" y="35"/>
                      <a:pt x="22" y="42"/>
                      <a:pt x="12" y="41"/>
                    </a:cubicBezTo>
                    <a:cubicBezTo>
                      <a:pt x="8" y="38"/>
                      <a:pt x="5" y="27"/>
                      <a:pt x="5" y="27"/>
                    </a:cubicBezTo>
                    <a:lnTo>
                      <a:pt x="3" y="0"/>
                    </a:lnTo>
                  </a:path>
                </a:pathLst>
              </a:custGeom>
              <a:noFill/>
              <a:ln w="9525">
                <a:solidFill>
                  <a:srgbClr val="292929"/>
                </a:solidFill>
                <a:round/>
                <a:headEnd/>
                <a:tailEnd/>
              </a:ln>
              <a:effectLst/>
            </p:spPr>
            <p:txBody>
              <a:bodyPr/>
              <a:lstStyle/>
              <a:p>
                <a:endParaRPr lang="en-US"/>
              </a:p>
            </p:txBody>
          </p:sp>
        </p:grpSp>
        <p:sp>
          <p:nvSpPr>
            <p:cNvPr id="11352" name="Freeform 88"/>
            <p:cNvSpPr>
              <a:spLocks/>
            </p:cNvSpPr>
            <p:nvPr/>
          </p:nvSpPr>
          <p:spPr bwMode="auto">
            <a:xfrm>
              <a:off x="2256" y="2000"/>
              <a:ext cx="96" cy="112"/>
            </a:xfrm>
            <a:custGeom>
              <a:avLst/>
              <a:gdLst/>
              <a:ahLst/>
              <a:cxnLst>
                <a:cxn ang="0">
                  <a:pos x="0" y="1"/>
                </a:cxn>
                <a:cxn ang="0">
                  <a:pos x="0" y="58"/>
                </a:cxn>
                <a:cxn ang="0">
                  <a:pos x="37" y="103"/>
                </a:cxn>
                <a:cxn ang="0">
                  <a:pos x="85" y="112"/>
                </a:cxn>
                <a:cxn ang="0">
                  <a:pos x="96" y="102"/>
                </a:cxn>
                <a:cxn ang="0">
                  <a:pos x="91" y="76"/>
                </a:cxn>
                <a:cxn ang="0">
                  <a:pos x="66" y="57"/>
                </a:cxn>
                <a:cxn ang="0">
                  <a:pos x="46" y="57"/>
                </a:cxn>
                <a:cxn ang="0">
                  <a:pos x="39" y="0"/>
                </a:cxn>
                <a:cxn ang="0">
                  <a:pos x="0" y="1"/>
                </a:cxn>
              </a:cxnLst>
              <a:rect l="0" t="0" r="r" b="b"/>
              <a:pathLst>
                <a:path w="96" h="112">
                  <a:moveTo>
                    <a:pt x="0" y="1"/>
                  </a:moveTo>
                  <a:lnTo>
                    <a:pt x="0" y="58"/>
                  </a:lnTo>
                  <a:lnTo>
                    <a:pt x="37" y="103"/>
                  </a:lnTo>
                  <a:lnTo>
                    <a:pt x="85" y="112"/>
                  </a:lnTo>
                  <a:lnTo>
                    <a:pt x="96" y="102"/>
                  </a:lnTo>
                  <a:lnTo>
                    <a:pt x="91" y="76"/>
                  </a:lnTo>
                  <a:lnTo>
                    <a:pt x="66" y="57"/>
                  </a:lnTo>
                  <a:lnTo>
                    <a:pt x="46" y="57"/>
                  </a:lnTo>
                  <a:lnTo>
                    <a:pt x="39" y="0"/>
                  </a:lnTo>
                  <a:lnTo>
                    <a:pt x="0" y="1"/>
                  </a:lnTo>
                  <a:close/>
                </a:path>
              </a:pathLst>
            </a:custGeom>
            <a:gradFill rotWithShape="1">
              <a:gsLst>
                <a:gs pos="0">
                  <a:srgbClr val="F68E54"/>
                </a:gs>
                <a:gs pos="100000">
                  <a:srgbClr val="FABE9C"/>
                </a:gs>
              </a:gsLst>
              <a:lin ang="0" scaled="1"/>
            </a:gradFill>
            <a:ln w="9525">
              <a:solidFill>
                <a:srgbClr val="F69058"/>
              </a:solidFill>
              <a:round/>
              <a:headEnd/>
              <a:tailEnd/>
            </a:ln>
            <a:effectLst/>
          </p:spPr>
          <p:txBody>
            <a:bodyPr/>
            <a:lstStyle/>
            <a:p>
              <a:endParaRPr lang="en-US"/>
            </a:p>
          </p:txBody>
        </p:sp>
      </p:grpSp>
      <p:pic>
        <p:nvPicPr>
          <p:cNvPr id="11367" name="Picture 103"/>
          <p:cNvPicPr>
            <a:picLocks noChangeAspect="1" noChangeArrowheads="1"/>
          </p:cNvPicPr>
          <p:nvPr/>
        </p:nvPicPr>
        <p:blipFill>
          <a:blip r:embed="rId6" cstate="print"/>
          <a:srcRect/>
          <a:stretch>
            <a:fillRect/>
          </a:stretch>
        </p:blipFill>
        <p:spPr bwMode="auto">
          <a:xfrm>
            <a:off x="4868863" y="5053012"/>
            <a:ext cx="811212" cy="514351"/>
          </a:xfrm>
          <a:prstGeom prst="rect">
            <a:avLst/>
          </a:prstGeom>
          <a:noFill/>
        </p:spPr>
      </p:pic>
      <p:grpSp>
        <p:nvGrpSpPr>
          <p:cNvPr id="20" name="Group 104"/>
          <p:cNvGrpSpPr>
            <a:grpSpLocks/>
          </p:cNvGrpSpPr>
          <p:nvPr/>
        </p:nvGrpSpPr>
        <p:grpSpPr bwMode="auto">
          <a:xfrm>
            <a:off x="2120900" y="1511301"/>
            <a:ext cx="1187450" cy="1336675"/>
            <a:chOff x="336" y="480"/>
            <a:chExt cx="768" cy="960"/>
          </a:xfrm>
        </p:grpSpPr>
        <p:grpSp>
          <p:nvGrpSpPr>
            <p:cNvPr id="21" name="Group 105"/>
            <p:cNvGrpSpPr>
              <a:grpSpLocks/>
            </p:cNvGrpSpPr>
            <p:nvPr/>
          </p:nvGrpSpPr>
          <p:grpSpPr bwMode="auto">
            <a:xfrm>
              <a:off x="336" y="480"/>
              <a:ext cx="768" cy="960"/>
              <a:chOff x="336" y="480"/>
              <a:chExt cx="768" cy="960"/>
            </a:xfrm>
          </p:grpSpPr>
          <p:sp>
            <p:nvSpPr>
              <p:cNvPr id="11370" name="Oval 106"/>
              <p:cNvSpPr>
                <a:spLocks noChangeArrowheads="1"/>
              </p:cNvSpPr>
              <p:nvPr/>
            </p:nvSpPr>
            <p:spPr bwMode="auto">
              <a:xfrm flipH="1">
                <a:off x="510" y="1098"/>
                <a:ext cx="24" cy="61"/>
              </a:xfrm>
              <a:prstGeom prst="ellipse">
                <a:avLst/>
              </a:prstGeom>
              <a:solidFill>
                <a:srgbClr val="DDDDDD"/>
              </a:solidFill>
              <a:ln w="9525">
                <a:noFill/>
                <a:round/>
                <a:headEnd/>
                <a:tailEnd/>
              </a:ln>
              <a:effectLst/>
              <a:scene3d>
                <a:camera prst="legacyPerspectiveTop">
                  <a:rot lat="21299999" lon="20699999" rev="0"/>
                </a:camera>
                <a:lightRig rig="legacyFlat2" dir="b"/>
              </a:scene3d>
              <a:sp3d extrusionH="227000" prstMaterial="legacyMetal">
                <a:bevelT w="13500" h="13500" prst="angle"/>
                <a:bevelB w="13500" h="13500" prst="angle"/>
                <a:extrusionClr>
                  <a:srgbClr val="DDDDDD"/>
                </a:extrusionClr>
              </a:sp3d>
            </p:spPr>
            <p:txBody>
              <a:bodyPr wrap="none" anchor="ctr">
                <a:flatTx/>
              </a:bodyPr>
              <a:lstStyle/>
              <a:p>
                <a:endParaRPr lang="en-US"/>
              </a:p>
            </p:txBody>
          </p:sp>
          <p:sp>
            <p:nvSpPr>
              <p:cNvPr id="11371" name="Oval 107"/>
              <p:cNvSpPr>
                <a:spLocks noChangeArrowheads="1"/>
              </p:cNvSpPr>
              <p:nvPr/>
            </p:nvSpPr>
            <p:spPr bwMode="auto">
              <a:xfrm>
                <a:off x="760" y="1098"/>
                <a:ext cx="25" cy="61"/>
              </a:xfrm>
              <a:prstGeom prst="ellipse">
                <a:avLst/>
              </a:prstGeom>
              <a:solidFill>
                <a:srgbClr val="DDDDDD"/>
              </a:solidFill>
              <a:ln w="9525">
                <a:noFill/>
                <a:round/>
                <a:headEnd/>
                <a:tailEnd/>
              </a:ln>
              <a:effectLst/>
              <a:scene3d>
                <a:camera prst="legacyPerspectiveTopRight">
                  <a:rot lat="21299999" lon="0" rev="0"/>
                </a:camera>
                <a:lightRig rig="legacyFlat4" dir="t"/>
              </a:scene3d>
              <a:sp3d extrusionH="430200" prstMaterial="legacyMetal">
                <a:bevelT w="13500" h="13500" prst="angle"/>
                <a:bevelB w="13500" h="13500" prst="angle"/>
                <a:extrusionClr>
                  <a:srgbClr val="DDDDDD"/>
                </a:extrusionClr>
              </a:sp3d>
            </p:spPr>
            <p:txBody>
              <a:bodyPr wrap="none" anchor="ctr">
                <a:flatTx/>
              </a:bodyPr>
              <a:lstStyle/>
              <a:p>
                <a:endParaRPr lang="en-US"/>
              </a:p>
            </p:txBody>
          </p:sp>
          <p:sp>
            <p:nvSpPr>
              <p:cNvPr id="11372" name="Oval 108"/>
              <p:cNvSpPr>
                <a:spLocks noChangeArrowheads="1"/>
              </p:cNvSpPr>
              <p:nvPr/>
            </p:nvSpPr>
            <p:spPr bwMode="auto">
              <a:xfrm rot="213656" flipH="1">
                <a:off x="507" y="1323"/>
                <a:ext cx="25" cy="62"/>
              </a:xfrm>
              <a:prstGeom prst="ellipse">
                <a:avLst/>
              </a:prstGeom>
              <a:solidFill>
                <a:srgbClr val="DDDDDD"/>
              </a:solidFill>
              <a:ln w="9525">
                <a:noFill/>
                <a:round/>
                <a:headEnd/>
                <a:tailEnd/>
              </a:ln>
              <a:effectLst/>
              <a:scene3d>
                <a:camera prst="legacyPerspectiveTop">
                  <a:rot lat="21299999" lon="20699999" rev="0"/>
                </a:camera>
                <a:lightRig rig="legacyFlat2" dir="b"/>
              </a:scene3d>
              <a:sp3d extrusionH="227000" prstMaterial="legacyMetal">
                <a:bevelT w="13500" h="13500" prst="angle"/>
                <a:bevelB w="13500" h="13500" prst="angle"/>
                <a:extrusionClr>
                  <a:srgbClr val="DDDDDD"/>
                </a:extrusionClr>
              </a:sp3d>
            </p:spPr>
            <p:txBody>
              <a:bodyPr wrap="none" anchor="ctr">
                <a:flatTx/>
              </a:bodyPr>
              <a:lstStyle/>
              <a:p>
                <a:endParaRPr lang="en-US"/>
              </a:p>
            </p:txBody>
          </p:sp>
          <p:sp>
            <p:nvSpPr>
              <p:cNvPr id="11373" name="Oval 109"/>
              <p:cNvSpPr>
                <a:spLocks noChangeArrowheads="1"/>
              </p:cNvSpPr>
              <p:nvPr/>
            </p:nvSpPr>
            <p:spPr bwMode="auto">
              <a:xfrm rot="-285818">
                <a:off x="762" y="1323"/>
                <a:ext cx="24" cy="62"/>
              </a:xfrm>
              <a:prstGeom prst="ellipse">
                <a:avLst/>
              </a:prstGeom>
              <a:solidFill>
                <a:srgbClr val="DDDDDD"/>
              </a:solidFill>
              <a:ln w="9525">
                <a:noFill/>
                <a:round/>
                <a:headEnd/>
                <a:tailEnd/>
              </a:ln>
              <a:effectLst/>
              <a:scene3d>
                <a:camera prst="legacyPerspectiveTopRight">
                  <a:rot lat="21299999" lon="0" rev="0"/>
                </a:camera>
                <a:lightRig rig="legacyFlat4" dir="t"/>
              </a:scene3d>
              <a:sp3d extrusionH="430200" prstMaterial="legacyMetal">
                <a:bevelT w="13500" h="13500" prst="angle"/>
                <a:bevelB w="13500" h="13500" prst="angle"/>
                <a:extrusionClr>
                  <a:srgbClr val="DDDDDD"/>
                </a:extrusionClr>
              </a:sp3d>
            </p:spPr>
            <p:txBody>
              <a:bodyPr wrap="none" anchor="ctr">
                <a:flatTx/>
              </a:bodyPr>
              <a:lstStyle/>
              <a:p>
                <a:endParaRPr lang="en-US"/>
              </a:p>
            </p:txBody>
          </p:sp>
          <p:sp>
            <p:nvSpPr>
              <p:cNvPr id="11374" name="Freeform 110"/>
              <p:cNvSpPr>
                <a:spLocks/>
              </p:cNvSpPr>
              <p:nvPr/>
            </p:nvSpPr>
            <p:spPr bwMode="auto">
              <a:xfrm>
                <a:off x="488" y="1120"/>
                <a:ext cx="48" cy="225"/>
              </a:xfrm>
              <a:custGeom>
                <a:avLst/>
                <a:gdLst/>
                <a:ahLst/>
                <a:cxnLst>
                  <a:cxn ang="0">
                    <a:pos x="94" y="24"/>
                  </a:cxn>
                  <a:cxn ang="0">
                    <a:pos x="94" y="36"/>
                  </a:cxn>
                  <a:cxn ang="0">
                    <a:pos x="82" y="61"/>
                  </a:cxn>
                  <a:cxn ang="0">
                    <a:pos x="70" y="69"/>
                  </a:cxn>
                  <a:cxn ang="0">
                    <a:pos x="60" y="64"/>
                  </a:cxn>
                  <a:cxn ang="0">
                    <a:pos x="49" y="48"/>
                  </a:cxn>
                  <a:cxn ang="0">
                    <a:pos x="45" y="33"/>
                  </a:cxn>
                  <a:cxn ang="0">
                    <a:pos x="45" y="19"/>
                  </a:cxn>
                  <a:cxn ang="0">
                    <a:pos x="4" y="0"/>
                  </a:cxn>
                  <a:cxn ang="0">
                    <a:pos x="0" y="407"/>
                  </a:cxn>
                  <a:cxn ang="0">
                    <a:pos x="2" y="424"/>
                  </a:cxn>
                  <a:cxn ang="0">
                    <a:pos x="9" y="434"/>
                  </a:cxn>
                  <a:cxn ang="0">
                    <a:pos x="23" y="437"/>
                  </a:cxn>
                  <a:cxn ang="0">
                    <a:pos x="38" y="433"/>
                  </a:cxn>
                  <a:cxn ang="0">
                    <a:pos x="45" y="421"/>
                  </a:cxn>
                  <a:cxn ang="0">
                    <a:pos x="50" y="409"/>
                  </a:cxn>
                  <a:cxn ang="0">
                    <a:pos x="53" y="397"/>
                  </a:cxn>
                  <a:cxn ang="0">
                    <a:pos x="65" y="391"/>
                  </a:cxn>
                  <a:cxn ang="0">
                    <a:pos x="77" y="395"/>
                  </a:cxn>
                  <a:cxn ang="0">
                    <a:pos x="81" y="406"/>
                  </a:cxn>
                  <a:cxn ang="0">
                    <a:pos x="94" y="24"/>
                  </a:cxn>
                </a:cxnLst>
                <a:rect l="0" t="0" r="r" b="b"/>
                <a:pathLst>
                  <a:path w="94" h="437">
                    <a:moveTo>
                      <a:pt x="94" y="24"/>
                    </a:moveTo>
                    <a:cubicBezTo>
                      <a:pt x="93" y="36"/>
                      <a:pt x="89" y="36"/>
                      <a:pt x="94" y="36"/>
                    </a:cubicBezTo>
                    <a:lnTo>
                      <a:pt x="82" y="61"/>
                    </a:lnTo>
                    <a:lnTo>
                      <a:pt x="70" y="69"/>
                    </a:lnTo>
                    <a:lnTo>
                      <a:pt x="60" y="64"/>
                    </a:lnTo>
                    <a:lnTo>
                      <a:pt x="49" y="48"/>
                    </a:lnTo>
                    <a:lnTo>
                      <a:pt x="45" y="33"/>
                    </a:lnTo>
                    <a:lnTo>
                      <a:pt x="45" y="19"/>
                    </a:lnTo>
                    <a:lnTo>
                      <a:pt x="4" y="0"/>
                    </a:lnTo>
                    <a:lnTo>
                      <a:pt x="0" y="407"/>
                    </a:lnTo>
                    <a:lnTo>
                      <a:pt x="2" y="424"/>
                    </a:lnTo>
                    <a:lnTo>
                      <a:pt x="9" y="434"/>
                    </a:lnTo>
                    <a:lnTo>
                      <a:pt x="23" y="437"/>
                    </a:lnTo>
                    <a:lnTo>
                      <a:pt x="38" y="433"/>
                    </a:lnTo>
                    <a:lnTo>
                      <a:pt x="45" y="421"/>
                    </a:lnTo>
                    <a:lnTo>
                      <a:pt x="50" y="409"/>
                    </a:lnTo>
                    <a:cubicBezTo>
                      <a:pt x="51" y="405"/>
                      <a:pt x="50" y="400"/>
                      <a:pt x="53" y="397"/>
                    </a:cubicBezTo>
                    <a:cubicBezTo>
                      <a:pt x="56" y="394"/>
                      <a:pt x="61" y="391"/>
                      <a:pt x="65" y="391"/>
                    </a:cubicBezTo>
                    <a:cubicBezTo>
                      <a:pt x="69" y="391"/>
                      <a:pt x="74" y="393"/>
                      <a:pt x="77" y="395"/>
                    </a:cubicBezTo>
                    <a:lnTo>
                      <a:pt x="81" y="406"/>
                    </a:lnTo>
                    <a:lnTo>
                      <a:pt x="94" y="24"/>
                    </a:lnTo>
                    <a:close/>
                  </a:path>
                </a:pathLst>
              </a:custGeom>
              <a:gradFill rotWithShape="1">
                <a:gsLst>
                  <a:gs pos="0">
                    <a:srgbClr val="C0C0C0"/>
                  </a:gs>
                  <a:gs pos="50000">
                    <a:schemeClr val="bg2"/>
                  </a:gs>
                  <a:gs pos="100000">
                    <a:srgbClr val="C0C0C0"/>
                  </a:gs>
                </a:gsLst>
                <a:lin ang="0" scaled="1"/>
              </a:gradFill>
              <a:ln w="9525">
                <a:solidFill>
                  <a:srgbClr val="C0C0C0"/>
                </a:solidFill>
                <a:round/>
                <a:headEnd/>
                <a:tailEnd/>
              </a:ln>
              <a:effectLst/>
            </p:spPr>
            <p:txBody>
              <a:bodyPr/>
              <a:lstStyle/>
              <a:p>
                <a:endParaRPr lang="en-US"/>
              </a:p>
            </p:txBody>
          </p:sp>
          <p:sp>
            <p:nvSpPr>
              <p:cNvPr id="11375" name="Freeform 111"/>
              <p:cNvSpPr>
                <a:spLocks/>
              </p:cNvSpPr>
              <p:nvPr/>
            </p:nvSpPr>
            <p:spPr bwMode="auto">
              <a:xfrm>
                <a:off x="759" y="1119"/>
                <a:ext cx="45" cy="224"/>
              </a:xfrm>
              <a:custGeom>
                <a:avLst/>
                <a:gdLst/>
                <a:ahLst/>
                <a:cxnLst>
                  <a:cxn ang="0">
                    <a:pos x="0" y="24"/>
                  </a:cxn>
                  <a:cxn ang="0">
                    <a:pos x="0" y="36"/>
                  </a:cxn>
                  <a:cxn ang="0">
                    <a:pos x="12" y="61"/>
                  </a:cxn>
                  <a:cxn ang="0">
                    <a:pos x="24" y="69"/>
                  </a:cxn>
                  <a:cxn ang="0">
                    <a:pos x="34" y="64"/>
                  </a:cxn>
                  <a:cxn ang="0">
                    <a:pos x="45" y="48"/>
                  </a:cxn>
                  <a:cxn ang="0">
                    <a:pos x="49" y="33"/>
                  </a:cxn>
                  <a:cxn ang="0">
                    <a:pos x="49" y="19"/>
                  </a:cxn>
                  <a:cxn ang="0">
                    <a:pos x="90" y="0"/>
                  </a:cxn>
                  <a:cxn ang="0">
                    <a:pos x="90" y="409"/>
                  </a:cxn>
                  <a:cxn ang="0">
                    <a:pos x="88" y="425"/>
                  </a:cxn>
                  <a:cxn ang="0">
                    <a:pos x="81" y="431"/>
                  </a:cxn>
                  <a:cxn ang="0">
                    <a:pos x="69" y="435"/>
                  </a:cxn>
                  <a:cxn ang="0">
                    <a:pos x="56" y="433"/>
                  </a:cxn>
                  <a:cxn ang="0">
                    <a:pos x="49" y="421"/>
                  </a:cxn>
                  <a:cxn ang="0">
                    <a:pos x="44" y="409"/>
                  </a:cxn>
                  <a:cxn ang="0">
                    <a:pos x="41" y="397"/>
                  </a:cxn>
                  <a:cxn ang="0">
                    <a:pos x="29" y="391"/>
                  </a:cxn>
                  <a:cxn ang="0">
                    <a:pos x="17" y="395"/>
                  </a:cxn>
                  <a:cxn ang="0">
                    <a:pos x="13" y="406"/>
                  </a:cxn>
                  <a:cxn ang="0">
                    <a:pos x="0" y="24"/>
                  </a:cxn>
                </a:cxnLst>
                <a:rect l="0" t="0" r="r" b="b"/>
                <a:pathLst>
                  <a:path w="90" h="435">
                    <a:moveTo>
                      <a:pt x="0" y="24"/>
                    </a:moveTo>
                    <a:cubicBezTo>
                      <a:pt x="1" y="36"/>
                      <a:pt x="5" y="36"/>
                      <a:pt x="0" y="36"/>
                    </a:cubicBezTo>
                    <a:lnTo>
                      <a:pt x="12" y="61"/>
                    </a:lnTo>
                    <a:lnTo>
                      <a:pt x="24" y="69"/>
                    </a:lnTo>
                    <a:lnTo>
                      <a:pt x="34" y="64"/>
                    </a:lnTo>
                    <a:lnTo>
                      <a:pt x="45" y="48"/>
                    </a:lnTo>
                    <a:lnTo>
                      <a:pt x="49" y="33"/>
                    </a:lnTo>
                    <a:lnTo>
                      <a:pt x="49" y="19"/>
                    </a:lnTo>
                    <a:lnTo>
                      <a:pt x="90" y="0"/>
                    </a:lnTo>
                    <a:lnTo>
                      <a:pt x="90" y="409"/>
                    </a:lnTo>
                    <a:lnTo>
                      <a:pt x="88" y="425"/>
                    </a:lnTo>
                    <a:lnTo>
                      <a:pt x="81" y="431"/>
                    </a:lnTo>
                    <a:lnTo>
                      <a:pt x="69" y="435"/>
                    </a:lnTo>
                    <a:lnTo>
                      <a:pt x="56" y="433"/>
                    </a:lnTo>
                    <a:lnTo>
                      <a:pt x="49" y="421"/>
                    </a:lnTo>
                    <a:lnTo>
                      <a:pt x="44" y="409"/>
                    </a:lnTo>
                    <a:cubicBezTo>
                      <a:pt x="43" y="405"/>
                      <a:pt x="44" y="400"/>
                      <a:pt x="41" y="397"/>
                    </a:cubicBezTo>
                    <a:cubicBezTo>
                      <a:pt x="38" y="394"/>
                      <a:pt x="33" y="391"/>
                      <a:pt x="29" y="391"/>
                    </a:cubicBezTo>
                    <a:cubicBezTo>
                      <a:pt x="25" y="391"/>
                      <a:pt x="20" y="393"/>
                      <a:pt x="17" y="395"/>
                    </a:cubicBezTo>
                    <a:lnTo>
                      <a:pt x="13" y="406"/>
                    </a:lnTo>
                    <a:lnTo>
                      <a:pt x="0" y="24"/>
                    </a:lnTo>
                    <a:close/>
                  </a:path>
                </a:pathLst>
              </a:custGeom>
              <a:gradFill rotWithShape="1">
                <a:gsLst>
                  <a:gs pos="0">
                    <a:srgbClr val="C0C0C0"/>
                  </a:gs>
                  <a:gs pos="50000">
                    <a:schemeClr val="bg2"/>
                  </a:gs>
                  <a:gs pos="100000">
                    <a:srgbClr val="C0C0C0"/>
                  </a:gs>
                </a:gsLst>
                <a:lin ang="0" scaled="1"/>
              </a:gradFill>
              <a:ln w="9525">
                <a:solidFill>
                  <a:srgbClr val="C0C0C0"/>
                </a:solidFill>
                <a:round/>
                <a:headEnd/>
                <a:tailEnd/>
              </a:ln>
              <a:effectLst/>
            </p:spPr>
            <p:txBody>
              <a:bodyPr/>
              <a:lstStyle/>
              <a:p>
                <a:endParaRPr lang="en-US"/>
              </a:p>
            </p:txBody>
          </p:sp>
          <p:sp>
            <p:nvSpPr>
              <p:cNvPr id="11376" name="Freeform 112"/>
              <p:cNvSpPr>
                <a:spLocks/>
              </p:cNvSpPr>
              <p:nvPr/>
            </p:nvSpPr>
            <p:spPr bwMode="auto">
              <a:xfrm>
                <a:off x="750" y="1355"/>
                <a:ext cx="123" cy="84"/>
              </a:xfrm>
              <a:custGeom>
                <a:avLst/>
                <a:gdLst/>
                <a:ahLst/>
                <a:cxnLst>
                  <a:cxn ang="0">
                    <a:pos x="21" y="6"/>
                  </a:cxn>
                  <a:cxn ang="0">
                    <a:pos x="21" y="18"/>
                  </a:cxn>
                  <a:cxn ang="0">
                    <a:pos x="30" y="36"/>
                  </a:cxn>
                  <a:cxn ang="0">
                    <a:pos x="39" y="45"/>
                  </a:cxn>
                  <a:cxn ang="0">
                    <a:pos x="57" y="45"/>
                  </a:cxn>
                  <a:cxn ang="0">
                    <a:pos x="66" y="30"/>
                  </a:cxn>
                  <a:cxn ang="0">
                    <a:pos x="68" y="18"/>
                  </a:cxn>
                  <a:cxn ang="0">
                    <a:pos x="108" y="0"/>
                  </a:cxn>
                  <a:cxn ang="0">
                    <a:pos x="123" y="24"/>
                  </a:cxn>
                  <a:cxn ang="0">
                    <a:pos x="215" y="55"/>
                  </a:cxn>
                  <a:cxn ang="0">
                    <a:pos x="239" y="84"/>
                  </a:cxn>
                  <a:cxn ang="0">
                    <a:pos x="173" y="126"/>
                  </a:cxn>
                  <a:cxn ang="0">
                    <a:pos x="123" y="130"/>
                  </a:cxn>
                  <a:cxn ang="0">
                    <a:pos x="0" y="66"/>
                  </a:cxn>
                  <a:cxn ang="0">
                    <a:pos x="0" y="30"/>
                  </a:cxn>
                  <a:cxn ang="0">
                    <a:pos x="21" y="6"/>
                  </a:cxn>
                </a:cxnLst>
                <a:rect l="0" t="0" r="r" b="b"/>
                <a:pathLst>
                  <a:path w="239" h="130">
                    <a:moveTo>
                      <a:pt x="21" y="6"/>
                    </a:moveTo>
                    <a:cubicBezTo>
                      <a:pt x="21" y="10"/>
                      <a:pt x="21" y="14"/>
                      <a:pt x="21" y="18"/>
                    </a:cubicBezTo>
                    <a:lnTo>
                      <a:pt x="30" y="36"/>
                    </a:lnTo>
                    <a:lnTo>
                      <a:pt x="39" y="45"/>
                    </a:lnTo>
                    <a:lnTo>
                      <a:pt x="57" y="45"/>
                    </a:lnTo>
                    <a:lnTo>
                      <a:pt x="66" y="30"/>
                    </a:lnTo>
                    <a:lnTo>
                      <a:pt x="68" y="18"/>
                    </a:lnTo>
                    <a:lnTo>
                      <a:pt x="108" y="0"/>
                    </a:lnTo>
                    <a:lnTo>
                      <a:pt x="123" y="24"/>
                    </a:lnTo>
                    <a:lnTo>
                      <a:pt x="215" y="55"/>
                    </a:lnTo>
                    <a:lnTo>
                      <a:pt x="239" y="84"/>
                    </a:lnTo>
                    <a:lnTo>
                      <a:pt x="173" y="126"/>
                    </a:lnTo>
                    <a:lnTo>
                      <a:pt x="123" y="130"/>
                    </a:lnTo>
                    <a:lnTo>
                      <a:pt x="0" y="66"/>
                    </a:lnTo>
                    <a:lnTo>
                      <a:pt x="0" y="30"/>
                    </a:lnTo>
                    <a:lnTo>
                      <a:pt x="21" y="6"/>
                    </a:lnTo>
                    <a:close/>
                  </a:path>
                </a:pathLst>
              </a:custGeom>
              <a:gradFill rotWithShape="1">
                <a:gsLst>
                  <a:gs pos="0">
                    <a:srgbClr val="C0C0C0"/>
                  </a:gs>
                  <a:gs pos="100000">
                    <a:schemeClr val="bg2"/>
                  </a:gs>
                </a:gsLst>
                <a:lin ang="5400000" scaled="1"/>
              </a:gradFill>
              <a:ln w="9525">
                <a:solidFill>
                  <a:srgbClr val="C0C0C0"/>
                </a:solidFill>
                <a:round/>
                <a:headEnd/>
                <a:tailEnd/>
              </a:ln>
              <a:effectLst/>
            </p:spPr>
            <p:txBody>
              <a:bodyPr/>
              <a:lstStyle/>
              <a:p>
                <a:endParaRPr lang="en-US"/>
              </a:p>
            </p:txBody>
          </p:sp>
          <p:sp>
            <p:nvSpPr>
              <p:cNvPr id="11377" name="Freeform 113"/>
              <p:cNvSpPr>
                <a:spLocks/>
              </p:cNvSpPr>
              <p:nvPr/>
            </p:nvSpPr>
            <p:spPr bwMode="auto">
              <a:xfrm flipH="1">
                <a:off x="422" y="1356"/>
                <a:ext cx="121" cy="84"/>
              </a:xfrm>
              <a:custGeom>
                <a:avLst/>
                <a:gdLst/>
                <a:ahLst/>
                <a:cxnLst>
                  <a:cxn ang="0">
                    <a:pos x="21" y="6"/>
                  </a:cxn>
                  <a:cxn ang="0">
                    <a:pos x="21" y="18"/>
                  </a:cxn>
                  <a:cxn ang="0">
                    <a:pos x="30" y="36"/>
                  </a:cxn>
                  <a:cxn ang="0">
                    <a:pos x="39" y="45"/>
                  </a:cxn>
                  <a:cxn ang="0">
                    <a:pos x="57" y="45"/>
                  </a:cxn>
                  <a:cxn ang="0">
                    <a:pos x="66" y="30"/>
                  </a:cxn>
                  <a:cxn ang="0">
                    <a:pos x="68" y="18"/>
                  </a:cxn>
                  <a:cxn ang="0">
                    <a:pos x="108" y="0"/>
                  </a:cxn>
                  <a:cxn ang="0">
                    <a:pos x="123" y="24"/>
                  </a:cxn>
                  <a:cxn ang="0">
                    <a:pos x="215" y="55"/>
                  </a:cxn>
                  <a:cxn ang="0">
                    <a:pos x="239" y="84"/>
                  </a:cxn>
                  <a:cxn ang="0">
                    <a:pos x="173" y="126"/>
                  </a:cxn>
                  <a:cxn ang="0">
                    <a:pos x="123" y="130"/>
                  </a:cxn>
                  <a:cxn ang="0">
                    <a:pos x="0" y="66"/>
                  </a:cxn>
                  <a:cxn ang="0">
                    <a:pos x="0" y="30"/>
                  </a:cxn>
                  <a:cxn ang="0">
                    <a:pos x="21" y="6"/>
                  </a:cxn>
                </a:cxnLst>
                <a:rect l="0" t="0" r="r" b="b"/>
                <a:pathLst>
                  <a:path w="239" h="130">
                    <a:moveTo>
                      <a:pt x="21" y="6"/>
                    </a:moveTo>
                    <a:cubicBezTo>
                      <a:pt x="21" y="10"/>
                      <a:pt x="21" y="14"/>
                      <a:pt x="21" y="18"/>
                    </a:cubicBezTo>
                    <a:lnTo>
                      <a:pt x="30" y="36"/>
                    </a:lnTo>
                    <a:lnTo>
                      <a:pt x="39" y="45"/>
                    </a:lnTo>
                    <a:lnTo>
                      <a:pt x="57" y="45"/>
                    </a:lnTo>
                    <a:lnTo>
                      <a:pt x="66" y="30"/>
                    </a:lnTo>
                    <a:lnTo>
                      <a:pt x="68" y="18"/>
                    </a:lnTo>
                    <a:lnTo>
                      <a:pt x="108" y="0"/>
                    </a:lnTo>
                    <a:lnTo>
                      <a:pt x="123" y="24"/>
                    </a:lnTo>
                    <a:lnTo>
                      <a:pt x="215" y="55"/>
                    </a:lnTo>
                    <a:lnTo>
                      <a:pt x="239" y="84"/>
                    </a:lnTo>
                    <a:lnTo>
                      <a:pt x="173" y="126"/>
                    </a:lnTo>
                    <a:lnTo>
                      <a:pt x="123" y="130"/>
                    </a:lnTo>
                    <a:lnTo>
                      <a:pt x="0" y="66"/>
                    </a:lnTo>
                    <a:lnTo>
                      <a:pt x="0" y="30"/>
                    </a:lnTo>
                    <a:lnTo>
                      <a:pt x="21" y="6"/>
                    </a:lnTo>
                    <a:close/>
                  </a:path>
                </a:pathLst>
              </a:custGeom>
              <a:gradFill rotWithShape="1">
                <a:gsLst>
                  <a:gs pos="0">
                    <a:srgbClr val="C0C0C0"/>
                  </a:gs>
                  <a:gs pos="100000">
                    <a:schemeClr val="bg2"/>
                  </a:gs>
                </a:gsLst>
                <a:lin ang="5400000" scaled="1"/>
              </a:gradFill>
              <a:ln w="9525">
                <a:solidFill>
                  <a:srgbClr val="C0C0C0"/>
                </a:solidFill>
                <a:round/>
                <a:headEnd/>
                <a:tailEnd/>
              </a:ln>
              <a:effectLst/>
            </p:spPr>
            <p:txBody>
              <a:bodyPr/>
              <a:lstStyle/>
              <a:p>
                <a:endParaRPr lang="en-US"/>
              </a:p>
            </p:txBody>
          </p:sp>
          <p:sp>
            <p:nvSpPr>
              <p:cNvPr id="11378" name="Oval 114"/>
              <p:cNvSpPr>
                <a:spLocks noChangeArrowheads="1"/>
              </p:cNvSpPr>
              <p:nvPr/>
            </p:nvSpPr>
            <p:spPr bwMode="auto">
              <a:xfrm rot="1911552" flipH="1">
                <a:off x="592" y="954"/>
                <a:ext cx="25" cy="62"/>
              </a:xfrm>
              <a:prstGeom prst="ellipse">
                <a:avLst/>
              </a:prstGeom>
              <a:solidFill>
                <a:srgbClr val="DDDDDD"/>
              </a:solidFill>
              <a:ln w="9525">
                <a:noFill/>
                <a:round/>
                <a:headEnd/>
                <a:tailEnd/>
              </a:ln>
              <a:effectLst/>
              <a:scene3d>
                <a:camera prst="legacyPerspectiveTop">
                  <a:rot lat="0" lon="20699999" rev="0"/>
                </a:camera>
                <a:lightRig rig="legacyFlat2" dir="b"/>
              </a:scene3d>
              <a:sp3d extrusionH="227000" prstMaterial="legacyMetal">
                <a:bevelT w="13500" h="13500" prst="angle"/>
                <a:bevelB w="13500" h="13500" prst="angle"/>
                <a:extrusionClr>
                  <a:srgbClr val="DDDDDD"/>
                </a:extrusionClr>
              </a:sp3d>
            </p:spPr>
            <p:txBody>
              <a:bodyPr wrap="none" anchor="ctr">
                <a:flatTx/>
              </a:bodyPr>
              <a:lstStyle/>
              <a:p>
                <a:endParaRPr lang="en-US"/>
              </a:p>
            </p:txBody>
          </p:sp>
          <p:sp>
            <p:nvSpPr>
              <p:cNvPr id="11379" name="Oval 115"/>
              <p:cNvSpPr>
                <a:spLocks noChangeArrowheads="1"/>
              </p:cNvSpPr>
              <p:nvPr/>
            </p:nvSpPr>
            <p:spPr bwMode="auto">
              <a:xfrm rot="-1945264">
                <a:off x="681" y="958"/>
                <a:ext cx="25" cy="52"/>
              </a:xfrm>
              <a:prstGeom prst="ellipse">
                <a:avLst/>
              </a:prstGeom>
              <a:solidFill>
                <a:srgbClr val="DDDDDD"/>
              </a:solidFill>
              <a:ln w="9525">
                <a:noFill/>
                <a:round/>
                <a:headEnd/>
                <a:tailEnd/>
              </a:ln>
              <a:effectLst/>
              <a:scene3d>
                <a:camera prst="legacyPerspectiveTopRight"/>
                <a:lightRig rig="legacyFlat4" dir="t"/>
              </a:scene3d>
              <a:sp3d extrusionH="430200" prstMaterial="legacyMetal">
                <a:bevelT w="13500" h="13500" prst="angle"/>
                <a:bevelB w="13500" h="13500" prst="angle"/>
                <a:extrusionClr>
                  <a:srgbClr val="DDDDDD"/>
                </a:extrusionClr>
              </a:sp3d>
            </p:spPr>
            <p:txBody>
              <a:bodyPr wrap="none" anchor="ctr">
                <a:flatTx/>
              </a:bodyPr>
              <a:lstStyle/>
              <a:p>
                <a:endParaRPr lang="en-US"/>
              </a:p>
            </p:txBody>
          </p:sp>
          <p:sp>
            <p:nvSpPr>
              <p:cNvPr id="11380" name="Freeform 116"/>
              <p:cNvSpPr>
                <a:spLocks/>
              </p:cNvSpPr>
              <p:nvPr/>
            </p:nvSpPr>
            <p:spPr bwMode="auto">
              <a:xfrm>
                <a:off x="493" y="977"/>
                <a:ext cx="119" cy="140"/>
              </a:xfrm>
              <a:custGeom>
                <a:avLst/>
                <a:gdLst/>
                <a:ahLst/>
                <a:cxnLst>
                  <a:cxn ang="0">
                    <a:pos x="231" y="62"/>
                  </a:cxn>
                  <a:cxn ang="0">
                    <a:pos x="227" y="70"/>
                  </a:cxn>
                  <a:cxn ang="0">
                    <a:pos x="206" y="82"/>
                  </a:cxn>
                  <a:cxn ang="0">
                    <a:pos x="192" y="81"/>
                  </a:cxn>
                  <a:cxn ang="0">
                    <a:pos x="184" y="73"/>
                  </a:cxn>
                  <a:cxn ang="0">
                    <a:pos x="178" y="56"/>
                  </a:cxn>
                  <a:cxn ang="0">
                    <a:pos x="180" y="44"/>
                  </a:cxn>
                  <a:cxn ang="0">
                    <a:pos x="185" y="34"/>
                  </a:cxn>
                  <a:cxn ang="0">
                    <a:pos x="151" y="0"/>
                  </a:cxn>
                  <a:cxn ang="0">
                    <a:pos x="4" y="287"/>
                  </a:cxn>
                  <a:cxn ang="0">
                    <a:pos x="0" y="299"/>
                  </a:cxn>
                  <a:cxn ang="0">
                    <a:pos x="5" y="307"/>
                  </a:cxn>
                  <a:cxn ang="0">
                    <a:pos x="15" y="316"/>
                  </a:cxn>
                  <a:cxn ang="0">
                    <a:pos x="29" y="320"/>
                  </a:cxn>
                  <a:cxn ang="0">
                    <a:pos x="40" y="316"/>
                  </a:cxn>
                  <a:cxn ang="0">
                    <a:pos x="50" y="310"/>
                  </a:cxn>
                  <a:cxn ang="0">
                    <a:pos x="57" y="303"/>
                  </a:cxn>
                  <a:cxn ang="0">
                    <a:pos x="70" y="305"/>
                  </a:cxn>
                  <a:cxn ang="0">
                    <a:pos x="81" y="313"/>
                  </a:cxn>
                  <a:cxn ang="0">
                    <a:pos x="84" y="324"/>
                  </a:cxn>
                  <a:cxn ang="0">
                    <a:pos x="231" y="62"/>
                  </a:cxn>
                </a:cxnLst>
                <a:rect l="0" t="0" r="r" b="b"/>
                <a:pathLst>
                  <a:path w="231" h="324">
                    <a:moveTo>
                      <a:pt x="231" y="62"/>
                    </a:moveTo>
                    <a:cubicBezTo>
                      <a:pt x="226" y="70"/>
                      <a:pt x="221" y="67"/>
                      <a:pt x="227" y="70"/>
                    </a:cubicBezTo>
                    <a:lnTo>
                      <a:pt x="206" y="82"/>
                    </a:lnTo>
                    <a:lnTo>
                      <a:pt x="192" y="81"/>
                    </a:lnTo>
                    <a:lnTo>
                      <a:pt x="184" y="73"/>
                    </a:lnTo>
                    <a:lnTo>
                      <a:pt x="178" y="56"/>
                    </a:lnTo>
                    <a:lnTo>
                      <a:pt x="180" y="44"/>
                    </a:lnTo>
                    <a:lnTo>
                      <a:pt x="185" y="34"/>
                    </a:lnTo>
                    <a:lnTo>
                      <a:pt x="151" y="0"/>
                    </a:lnTo>
                    <a:lnTo>
                      <a:pt x="4" y="287"/>
                    </a:lnTo>
                    <a:lnTo>
                      <a:pt x="0" y="299"/>
                    </a:lnTo>
                    <a:lnTo>
                      <a:pt x="5" y="307"/>
                    </a:lnTo>
                    <a:lnTo>
                      <a:pt x="15" y="316"/>
                    </a:lnTo>
                    <a:lnTo>
                      <a:pt x="29" y="320"/>
                    </a:lnTo>
                    <a:lnTo>
                      <a:pt x="40" y="316"/>
                    </a:lnTo>
                    <a:lnTo>
                      <a:pt x="50" y="310"/>
                    </a:lnTo>
                    <a:cubicBezTo>
                      <a:pt x="52" y="308"/>
                      <a:pt x="53" y="304"/>
                      <a:pt x="57" y="303"/>
                    </a:cubicBezTo>
                    <a:cubicBezTo>
                      <a:pt x="60" y="303"/>
                      <a:pt x="67" y="303"/>
                      <a:pt x="70" y="305"/>
                    </a:cubicBezTo>
                    <a:cubicBezTo>
                      <a:pt x="74" y="307"/>
                      <a:pt x="79" y="310"/>
                      <a:pt x="81" y="313"/>
                    </a:cubicBezTo>
                    <a:lnTo>
                      <a:pt x="84" y="324"/>
                    </a:lnTo>
                    <a:lnTo>
                      <a:pt x="231" y="62"/>
                    </a:lnTo>
                    <a:close/>
                  </a:path>
                </a:pathLst>
              </a:custGeom>
              <a:gradFill rotWithShape="1">
                <a:gsLst>
                  <a:gs pos="0">
                    <a:srgbClr val="C0C0C0"/>
                  </a:gs>
                  <a:gs pos="50000">
                    <a:schemeClr val="bg2"/>
                  </a:gs>
                  <a:gs pos="100000">
                    <a:srgbClr val="C0C0C0"/>
                  </a:gs>
                </a:gsLst>
                <a:lin ang="0" scaled="1"/>
              </a:gradFill>
              <a:ln w="9525">
                <a:solidFill>
                  <a:srgbClr val="C0C0C0"/>
                </a:solidFill>
                <a:round/>
                <a:headEnd/>
                <a:tailEnd/>
              </a:ln>
              <a:effectLst/>
            </p:spPr>
            <p:txBody>
              <a:bodyPr/>
              <a:lstStyle/>
              <a:p>
                <a:endParaRPr lang="en-US"/>
              </a:p>
            </p:txBody>
          </p:sp>
          <p:sp>
            <p:nvSpPr>
              <p:cNvPr id="11381" name="Freeform 117"/>
              <p:cNvSpPr>
                <a:spLocks/>
              </p:cNvSpPr>
              <p:nvPr/>
            </p:nvSpPr>
            <p:spPr bwMode="auto">
              <a:xfrm>
                <a:off x="685" y="974"/>
                <a:ext cx="119" cy="139"/>
              </a:xfrm>
              <a:custGeom>
                <a:avLst/>
                <a:gdLst/>
                <a:ahLst/>
                <a:cxnLst>
                  <a:cxn ang="0">
                    <a:pos x="0" y="62"/>
                  </a:cxn>
                  <a:cxn ang="0">
                    <a:pos x="4" y="70"/>
                  </a:cxn>
                  <a:cxn ang="0">
                    <a:pos x="25" y="82"/>
                  </a:cxn>
                  <a:cxn ang="0">
                    <a:pos x="39" y="81"/>
                  </a:cxn>
                  <a:cxn ang="0">
                    <a:pos x="47" y="73"/>
                  </a:cxn>
                  <a:cxn ang="0">
                    <a:pos x="53" y="56"/>
                  </a:cxn>
                  <a:cxn ang="0">
                    <a:pos x="51" y="44"/>
                  </a:cxn>
                  <a:cxn ang="0">
                    <a:pos x="46" y="34"/>
                  </a:cxn>
                  <a:cxn ang="0">
                    <a:pos x="80" y="0"/>
                  </a:cxn>
                  <a:cxn ang="0">
                    <a:pos x="227" y="287"/>
                  </a:cxn>
                  <a:cxn ang="0">
                    <a:pos x="231" y="299"/>
                  </a:cxn>
                  <a:cxn ang="0">
                    <a:pos x="226" y="307"/>
                  </a:cxn>
                  <a:cxn ang="0">
                    <a:pos x="216" y="316"/>
                  </a:cxn>
                  <a:cxn ang="0">
                    <a:pos x="202" y="320"/>
                  </a:cxn>
                  <a:cxn ang="0">
                    <a:pos x="191" y="316"/>
                  </a:cxn>
                  <a:cxn ang="0">
                    <a:pos x="181" y="310"/>
                  </a:cxn>
                  <a:cxn ang="0">
                    <a:pos x="174" y="303"/>
                  </a:cxn>
                  <a:cxn ang="0">
                    <a:pos x="161" y="305"/>
                  </a:cxn>
                  <a:cxn ang="0">
                    <a:pos x="150" y="313"/>
                  </a:cxn>
                  <a:cxn ang="0">
                    <a:pos x="145" y="321"/>
                  </a:cxn>
                  <a:cxn ang="0">
                    <a:pos x="0" y="62"/>
                  </a:cxn>
                </a:cxnLst>
                <a:rect l="0" t="0" r="r" b="b"/>
                <a:pathLst>
                  <a:path w="231" h="321">
                    <a:moveTo>
                      <a:pt x="0" y="62"/>
                    </a:moveTo>
                    <a:cubicBezTo>
                      <a:pt x="5" y="70"/>
                      <a:pt x="10" y="67"/>
                      <a:pt x="4" y="70"/>
                    </a:cubicBezTo>
                    <a:lnTo>
                      <a:pt x="25" y="82"/>
                    </a:lnTo>
                    <a:lnTo>
                      <a:pt x="39" y="81"/>
                    </a:lnTo>
                    <a:lnTo>
                      <a:pt x="47" y="73"/>
                    </a:lnTo>
                    <a:lnTo>
                      <a:pt x="53" y="56"/>
                    </a:lnTo>
                    <a:lnTo>
                      <a:pt x="51" y="44"/>
                    </a:lnTo>
                    <a:lnTo>
                      <a:pt x="46" y="34"/>
                    </a:lnTo>
                    <a:lnTo>
                      <a:pt x="80" y="0"/>
                    </a:lnTo>
                    <a:lnTo>
                      <a:pt x="227" y="287"/>
                    </a:lnTo>
                    <a:lnTo>
                      <a:pt x="231" y="299"/>
                    </a:lnTo>
                    <a:lnTo>
                      <a:pt x="226" y="307"/>
                    </a:lnTo>
                    <a:lnTo>
                      <a:pt x="216" y="316"/>
                    </a:lnTo>
                    <a:lnTo>
                      <a:pt x="202" y="320"/>
                    </a:lnTo>
                    <a:lnTo>
                      <a:pt x="191" y="316"/>
                    </a:lnTo>
                    <a:lnTo>
                      <a:pt x="181" y="310"/>
                    </a:lnTo>
                    <a:cubicBezTo>
                      <a:pt x="179" y="308"/>
                      <a:pt x="178" y="304"/>
                      <a:pt x="174" y="303"/>
                    </a:cubicBezTo>
                    <a:cubicBezTo>
                      <a:pt x="171" y="303"/>
                      <a:pt x="164" y="303"/>
                      <a:pt x="161" y="305"/>
                    </a:cubicBezTo>
                    <a:cubicBezTo>
                      <a:pt x="157" y="307"/>
                      <a:pt x="153" y="310"/>
                      <a:pt x="150" y="313"/>
                    </a:cubicBezTo>
                    <a:lnTo>
                      <a:pt x="145" y="321"/>
                    </a:lnTo>
                    <a:lnTo>
                      <a:pt x="0" y="62"/>
                    </a:lnTo>
                    <a:close/>
                  </a:path>
                </a:pathLst>
              </a:custGeom>
              <a:gradFill rotWithShape="1">
                <a:gsLst>
                  <a:gs pos="0">
                    <a:srgbClr val="C0C0C0"/>
                  </a:gs>
                  <a:gs pos="50000">
                    <a:schemeClr val="bg2"/>
                  </a:gs>
                  <a:gs pos="100000">
                    <a:srgbClr val="C0C0C0"/>
                  </a:gs>
                </a:gsLst>
                <a:lin ang="0" scaled="1"/>
              </a:gradFill>
              <a:ln w="9525">
                <a:solidFill>
                  <a:srgbClr val="C0C0C0"/>
                </a:solidFill>
                <a:round/>
                <a:headEnd/>
                <a:tailEnd/>
              </a:ln>
              <a:effectLst/>
            </p:spPr>
            <p:txBody>
              <a:bodyPr/>
              <a:lstStyle/>
              <a:p>
                <a:endParaRPr lang="en-US"/>
              </a:p>
            </p:txBody>
          </p:sp>
          <p:sp>
            <p:nvSpPr>
              <p:cNvPr id="11382" name="Oval 118"/>
              <p:cNvSpPr>
                <a:spLocks noChangeArrowheads="1"/>
              </p:cNvSpPr>
              <p:nvPr/>
            </p:nvSpPr>
            <p:spPr bwMode="auto">
              <a:xfrm rot="1911552" flipH="1">
                <a:off x="531" y="712"/>
                <a:ext cx="24" cy="62"/>
              </a:xfrm>
              <a:prstGeom prst="ellipse">
                <a:avLst/>
              </a:prstGeom>
              <a:solidFill>
                <a:srgbClr val="DDDDDD"/>
              </a:solidFill>
              <a:ln w="9525">
                <a:noFill/>
                <a:round/>
                <a:headEnd/>
                <a:tailEnd/>
              </a:ln>
              <a:effectLst/>
              <a:scene3d>
                <a:camera prst="legacyPerspectiveTop">
                  <a:rot lat="21299999" lon="20699999" rev="0"/>
                </a:camera>
                <a:lightRig rig="legacyFlat2" dir="b"/>
              </a:scene3d>
              <a:sp3d extrusionH="227000" prstMaterial="legacyMetal">
                <a:bevelT w="13500" h="13500" prst="angle"/>
                <a:bevelB w="13500" h="13500" prst="angle"/>
                <a:extrusionClr>
                  <a:srgbClr val="DDDDDD"/>
                </a:extrusionClr>
              </a:sp3d>
            </p:spPr>
            <p:txBody>
              <a:bodyPr wrap="none" anchor="ctr">
                <a:flatTx/>
              </a:bodyPr>
              <a:lstStyle/>
              <a:p>
                <a:endParaRPr lang="en-US"/>
              </a:p>
            </p:txBody>
          </p:sp>
          <p:sp>
            <p:nvSpPr>
              <p:cNvPr id="11383" name="Oval 119"/>
              <p:cNvSpPr>
                <a:spLocks noChangeArrowheads="1"/>
              </p:cNvSpPr>
              <p:nvPr/>
            </p:nvSpPr>
            <p:spPr bwMode="auto">
              <a:xfrm rot="754752" flipH="1">
                <a:off x="423" y="840"/>
                <a:ext cx="24" cy="62"/>
              </a:xfrm>
              <a:prstGeom prst="ellipse">
                <a:avLst/>
              </a:prstGeom>
              <a:solidFill>
                <a:srgbClr val="DDDDDD"/>
              </a:solidFill>
              <a:ln w="9525">
                <a:noFill/>
                <a:round/>
                <a:headEnd/>
                <a:tailEnd/>
              </a:ln>
              <a:effectLst/>
              <a:scene3d>
                <a:camera prst="legacyPerspectiveTop">
                  <a:rot lat="21299999" lon="20699999" rev="0"/>
                </a:camera>
                <a:lightRig rig="legacyFlat2" dir="b"/>
              </a:scene3d>
              <a:sp3d extrusionH="227000" prstMaterial="legacyMetal">
                <a:bevelT w="13500" h="13500" prst="angle"/>
                <a:bevelB w="13500" h="13500" prst="angle"/>
                <a:extrusionClr>
                  <a:srgbClr val="DDDDDD"/>
                </a:extrusionClr>
              </a:sp3d>
            </p:spPr>
            <p:txBody>
              <a:bodyPr wrap="none" anchor="ctr">
                <a:flatTx/>
              </a:bodyPr>
              <a:lstStyle/>
              <a:p>
                <a:endParaRPr lang="en-US"/>
              </a:p>
            </p:txBody>
          </p:sp>
          <p:sp>
            <p:nvSpPr>
              <p:cNvPr id="11384" name="Oval 120"/>
              <p:cNvSpPr>
                <a:spLocks noChangeArrowheads="1"/>
              </p:cNvSpPr>
              <p:nvPr/>
            </p:nvSpPr>
            <p:spPr bwMode="auto">
              <a:xfrm rot="968407" flipH="1">
                <a:off x="392" y="999"/>
                <a:ext cx="24" cy="62"/>
              </a:xfrm>
              <a:prstGeom prst="ellipse">
                <a:avLst/>
              </a:prstGeom>
              <a:solidFill>
                <a:srgbClr val="DDDDDD"/>
              </a:solidFill>
              <a:ln w="9525">
                <a:noFill/>
                <a:round/>
                <a:headEnd/>
                <a:tailEnd/>
              </a:ln>
              <a:effectLst/>
              <a:scene3d>
                <a:camera prst="legacyPerspectiveTop">
                  <a:rot lat="21299999" lon="20699999" rev="0"/>
                </a:camera>
                <a:lightRig rig="legacyFlat2" dir="b"/>
              </a:scene3d>
              <a:sp3d extrusionH="227000" prstMaterial="legacyMetal">
                <a:bevelT w="13500" h="13500" prst="angle"/>
                <a:bevelB w="13500" h="13500" prst="angle"/>
                <a:extrusionClr>
                  <a:srgbClr val="DDDDDD"/>
                </a:extrusionClr>
              </a:sp3d>
            </p:spPr>
            <p:txBody>
              <a:bodyPr wrap="none" anchor="ctr">
                <a:flatTx/>
              </a:bodyPr>
              <a:lstStyle/>
              <a:p>
                <a:endParaRPr lang="en-US"/>
              </a:p>
            </p:txBody>
          </p:sp>
          <p:sp>
            <p:nvSpPr>
              <p:cNvPr id="11385" name="Freeform 121"/>
              <p:cNvSpPr>
                <a:spLocks/>
              </p:cNvSpPr>
              <p:nvPr/>
            </p:nvSpPr>
            <p:spPr bwMode="auto">
              <a:xfrm rot="754752">
                <a:off x="390" y="857"/>
                <a:ext cx="48" cy="157"/>
              </a:xfrm>
              <a:custGeom>
                <a:avLst/>
                <a:gdLst/>
                <a:ahLst/>
                <a:cxnLst>
                  <a:cxn ang="0">
                    <a:pos x="94" y="24"/>
                  </a:cxn>
                  <a:cxn ang="0">
                    <a:pos x="94" y="36"/>
                  </a:cxn>
                  <a:cxn ang="0">
                    <a:pos x="82" y="61"/>
                  </a:cxn>
                  <a:cxn ang="0">
                    <a:pos x="70" y="69"/>
                  </a:cxn>
                  <a:cxn ang="0">
                    <a:pos x="60" y="64"/>
                  </a:cxn>
                  <a:cxn ang="0">
                    <a:pos x="49" y="48"/>
                  </a:cxn>
                  <a:cxn ang="0">
                    <a:pos x="45" y="33"/>
                  </a:cxn>
                  <a:cxn ang="0">
                    <a:pos x="45" y="19"/>
                  </a:cxn>
                  <a:cxn ang="0">
                    <a:pos x="4" y="0"/>
                  </a:cxn>
                  <a:cxn ang="0">
                    <a:pos x="0" y="407"/>
                  </a:cxn>
                  <a:cxn ang="0">
                    <a:pos x="2" y="424"/>
                  </a:cxn>
                  <a:cxn ang="0">
                    <a:pos x="9" y="434"/>
                  </a:cxn>
                  <a:cxn ang="0">
                    <a:pos x="23" y="437"/>
                  </a:cxn>
                  <a:cxn ang="0">
                    <a:pos x="38" y="433"/>
                  </a:cxn>
                  <a:cxn ang="0">
                    <a:pos x="45" y="421"/>
                  </a:cxn>
                  <a:cxn ang="0">
                    <a:pos x="50" y="409"/>
                  </a:cxn>
                  <a:cxn ang="0">
                    <a:pos x="53" y="397"/>
                  </a:cxn>
                  <a:cxn ang="0">
                    <a:pos x="65" y="391"/>
                  </a:cxn>
                  <a:cxn ang="0">
                    <a:pos x="77" y="395"/>
                  </a:cxn>
                  <a:cxn ang="0">
                    <a:pos x="81" y="406"/>
                  </a:cxn>
                  <a:cxn ang="0">
                    <a:pos x="94" y="24"/>
                  </a:cxn>
                </a:cxnLst>
                <a:rect l="0" t="0" r="r" b="b"/>
                <a:pathLst>
                  <a:path w="94" h="437">
                    <a:moveTo>
                      <a:pt x="94" y="24"/>
                    </a:moveTo>
                    <a:cubicBezTo>
                      <a:pt x="93" y="36"/>
                      <a:pt x="89" y="36"/>
                      <a:pt x="94" y="36"/>
                    </a:cubicBezTo>
                    <a:lnTo>
                      <a:pt x="82" y="61"/>
                    </a:lnTo>
                    <a:lnTo>
                      <a:pt x="70" y="69"/>
                    </a:lnTo>
                    <a:lnTo>
                      <a:pt x="60" y="64"/>
                    </a:lnTo>
                    <a:lnTo>
                      <a:pt x="49" y="48"/>
                    </a:lnTo>
                    <a:lnTo>
                      <a:pt x="45" y="33"/>
                    </a:lnTo>
                    <a:lnTo>
                      <a:pt x="45" y="19"/>
                    </a:lnTo>
                    <a:lnTo>
                      <a:pt x="4" y="0"/>
                    </a:lnTo>
                    <a:lnTo>
                      <a:pt x="0" y="407"/>
                    </a:lnTo>
                    <a:lnTo>
                      <a:pt x="2" y="424"/>
                    </a:lnTo>
                    <a:lnTo>
                      <a:pt x="9" y="434"/>
                    </a:lnTo>
                    <a:lnTo>
                      <a:pt x="23" y="437"/>
                    </a:lnTo>
                    <a:lnTo>
                      <a:pt x="38" y="433"/>
                    </a:lnTo>
                    <a:lnTo>
                      <a:pt x="45" y="421"/>
                    </a:lnTo>
                    <a:lnTo>
                      <a:pt x="50" y="409"/>
                    </a:lnTo>
                    <a:cubicBezTo>
                      <a:pt x="51" y="405"/>
                      <a:pt x="50" y="400"/>
                      <a:pt x="53" y="397"/>
                    </a:cubicBezTo>
                    <a:cubicBezTo>
                      <a:pt x="56" y="394"/>
                      <a:pt x="61" y="391"/>
                      <a:pt x="65" y="391"/>
                    </a:cubicBezTo>
                    <a:cubicBezTo>
                      <a:pt x="69" y="391"/>
                      <a:pt x="74" y="393"/>
                      <a:pt x="77" y="395"/>
                    </a:cubicBezTo>
                    <a:lnTo>
                      <a:pt x="81" y="406"/>
                    </a:lnTo>
                    <a:lnTo>
                      <a:pt x="94" y="24"/>
                    </a:lnTo>
                    <a:close/>
                  </a:path>
                </a:pathLst>
              </a:custGeom>
              <a:gradFill rotWithShape="1">
                <a:gsLst>
                  <a:gs pos="0">
                    <a:srgbClr val="C0C0C0"/>
                  </a:gs>
                  <a:gs pos="50000">
                    <a:schemeClr val="bg2"/>
                  </a:gs>
                  <a:gs pos="100000">
                    <a:srgbClr val="C0C0C0"/>
                  </a:gs>
                </a:gsLst>
                <a:lin ang="0" scaled="1"/>
              </a:gradFill>
              <a:ln w="9525">
                <a:solidFill>
                  <a:srgbClr val="C0C0C0"/>
                </a:solidFill>
                <a:round/>
                <a:headEnd/>
                <a:tailEnd/>
              </a:ln>
              <a:effectLst/>
            </p:spPr>
            <p:txBody>
              <a:bodyPr/>
              <a:lstStyle/>
              <a:p>
                <a:endParaRPr lang="en-US"/>
              </a:p>
            </p:txBody>
          </p:sp>
          <p:sp>
            <p:nvSpPr>
              <p:cNvPr id="11386" name="Freeform 122"/>
              <p:cNvSpPr>
                <a:spLocks/>
              </p:cNvSpPr>
              <p:nvPr/>
            </p:nvSpPr>
            <p:spPr bwMode="auto">
              <a:xfrm>
                <a:off x="409" y="721"/>
                <a:ext cx="134" cy="134"/>
              </a:xfrm>
              <a:custGeom>
                <a:avLst/>
                <a:gdLst/>
                <a:ahLst/>
                <a:cxnLst>
                  <a:cxn ang="0">
                    <a:pos x="260" y="70"/>
                  </a:cxn>
                  <a:cxn ang="0">
                    <a:pos x="255" y="74"/>
                  </a:cxn>
                  <a:cxn ang="0">
                    <a:pos x="240" y="75"/>
                  </a:cxn>
                  <a:cxn ang="0">
                    <a:pos x="233" y="67"/>
                  </a:cxn>
                  <a:cxn ang="0">
                    <a:pos x="228" y="63"/>
                  </a:cxn>
                  <a:cxn ang="0">
                    <a:pos x="227" y="52"/>
                  </a:cxn>
                  <a:cxn ang="0">
                    <a:pos x="230" y="42"/>
                  </a:cxn>
                  <a:cxn ang="0">
                    <a:pos x="236" y="25"/>
                  </a:cxn>
                  <a:cxn ang="0">
                    <a:pos x="200" y="0"/>
                  </a:cxn>
                  <a:cxn ang="0">
                    <a:pos x="6" y="167"/>
                  </a:cxn>
                  <a:cxn ang="0">
                    <a:pos x="0" y="174"/>
                  </a:cxn>
                  <a:cxn ang="0">
                    <a:pos x="4" y="181"/>
                  </a:cxn>
                  <a:cxn ang="0">
                    <a:pos x="12" y="189"/>
                  </a:cxn>
                  <a:cxn ang="0">
                    <a:pos x="26" y="194"/>
                  </a:cxn>
                  <a:cxn ang="0">
                    <a:pos x="37" y="194"/>
                  </a:cxn>
                  <a:cxn ang="0">
                    <a:pos x="48" y="193"/>
                  </a:cxn>
                  <a:cxn ang="0">
                    <a:pos x="55" y="189"/>
                  </a:cxn>
                  <a:cxn ang="0">
                    <a:pos x="68" y="193"/>
                  </a:cxn>
                  <a:cxn ang="0">
                    <a:pos x="77" y="201"/>
                  </a:cxn>
                  <a:cxn ang="0">
                    <a:pos x="79" y="209"/>
                  </a:cxn>
                  <a:cxn ang="0">
                    <a:pos x="260" y="70"/>
                  </a:cxn>
                </a:cxnLst>
                <a:rect l="0" t="0" r="r" b="b"/>
                <a:pathLst>
                  <a:path w="260" h="209">
                    <a:moveTo>
                      <a:pt x="260" y="70"/>
                    </a:moveTo>
                    <a:cubicBezTo>
                      <a:pt x="254" y="74"/>
                      <a:pt x="250" y="71"/>
                      <a:pt x="255" y="74"/>
                    </a:cubicBezTo>
                    <a:lnTo>
                      <a:pt x="240" y="75"/>
                    </a:lnTo>
                    <a:lnTo>
                      <a:pt x="233" y="67"/>
                    </a:lnTo>
                    <a:lnTo>
                      <a:pt x="228" y="63"/>
                    </a:lnTo>
                    <a:lnTo>
                      <a:pt x="227" y="52"/>
                    </a:lnTo>
                    <a:lnTo>
                      <a:pt x="230" y="42"/>
                    </a:lnTo>
                    <a:lnTo>
                      <a:pt x="236" y="25"/>
                    </a:lnTo>
                    <a:lnTo>
                      <a:pt x="200" y="0"/>
                    </a:lnTo>
                    <a:lnTo>
                      <a:pt x="6" y="167"/>
                    </a:lnTo>
                    <a:lnTo>
                      <a:pt x="0" y="174"/>
                    </a:lnTo>
                    <a:lnTo>
                      <a:pt x="4" y="181"/>
                    </a:lnTo>
                    <a:lnTo>
                      <a:pt x="12" y="189"/>
                    </a:lnTo>
                    <a:lnTo>
                      <a:pt x="26" y="194"/>
                    </a:lnTo>
                    <a:lnTo>
                      <a:pt x="37" y="194"/>
                    </a:lnTo>
                    <a:lnTo>
                      <a:pt x="48" y="193"/>
                    </a:lnTo>
                    <a:cubicBezTo>
                      <a:pt x="50" y="191"/>
                      <a:pt x="51" y="189"/>
                      <a:pt x="55" y="189"/>
                    </a:cubicBezTo>
                    <a:cubicBezTo>
                      <a:pt x="58" y="190"/>
                      <a:pt x="65" y="192"/>
                      <a:pt x="68" y="193"/>
                    </a:cubicBezTo>
                    <a:cubicBezTo>
                      <a:pt x="71" y="196"/>
                      <a:pt x="76" y="199"/>
                      <a:pt x="77" y="201"/>
                    </a:cubicBezTo>
                    <a:lnTo>
                      <a:pt x="79" y="209"/>
                    </a:lnTo>
                    <a:lnTo>
                      <a:pt x="260" y="70"/>
                    </a:lnTo>
                    <a:close/>
                  </a:path>
                </a:pathLst>
              </a:custGeom>
              <a:gradFill rotWithShape="1">
                <a:gsLst>
                  <a:gs pos="0">
                    <a:srgbClr val="C0C0C0"/>
                  </a:gs>
                  <a:gs pos="50000">
                    <a:schemeClr val="bg2"/>
                  </a:gs>
                  <a:gs pos="100000">
                    <a:srgbClr val="C0C0C0"/>
                  </a:gs>
                </a:gsLst>
                <a:lin ang="0" scaled="1"/>
              </a:gradFill>
              <a:ln w="9525">
                <a:solidFill>
                  <a:srgbClr val="C0C0C0"/>
                </a:solidFill>
                <a:round/>
                <a:headEnd/>
                <a:tailEnd/>
              </a:ln>
              <a:effectLst/>
            </p:spPr>
            <p:txBody>
              <a:bodyPr/>
              <a:lstStyle/>
              <a:p>
                <a:endParaRPr lang="en-US"/>
              </a:p>
            </p:txBody>
          </p:sp>
          <p:sp>
            <p:nvSpPr>
              <p:cNvPr id="11387" name="Freeform 123"/>
              <p:cNvSpPr>
                <a:spLocks/>
              </p:cNvSpPr>
              <p:nvPr/>
            </p:nvSpPr>
            <p:spPr bwMode="auto">
              <a:xfrm>
                <a:off x="336" y="1032"/>
                <a:ext cx="109" cy="89"/>
              </a:xfrm>
              <a:custGeom>
                <a:avLst/>
                <a:gdLst/>
                <a:ahLst/>
                <a:cxnLst>
                  <a:cxn ang="0">
                    <a:pos x="162" y="0"/>
                  </a:cxn>
                  <a:cxn ang="0">
                    <a:pos x="155" y="20"/>
                  </a:cxn>
                  <a:cxn ang="0">
                    <a:pos x="144" y="36"/>
                  </a:cxn>
                  <a:cxn ang="0">
                    <a:pos x="135" y="45"/>
                  </a:cxn>
                  <a:cxn ang="0">
                    <a:pos x="117" y="45"/>
                  </a:cxn>
                  <a:cxn ang="0">
                    <a:pos x="108" y="30"/>
                  </a:cxn>
                  <a:cxn ang="0">
                    <a:pos x="106" y="18"/>
                  </a:cxn>
                  <a:cxn ang="0">
                    <a:pos x="66" y="0"/>
                  </a:cxn>
                  <a:cxn ang="0">
                    <a:pos x="42" y="18"/>
                  </a:cxn>
                  <a:cxn ang="0">
                    <a:pos x="9" y="42"/>
                  </a:cxn>
                  <a:cxn ang="0">
                    <a:pos x="0" y="104"/>
                  </a:cxn>
                  <a:cxn ang="0">
                    <a:pos x="14" y="104"/>
                  </a:cxn>
                  <a:cxn ang="0">
                    <a:pos x="20" y="63"/>
                  </a:cxn>
                  <a:cxn ang="0">
                    <a:pos x="18" y="120"/>
                  </a:cxn>
                  <a:cxn ang="0">
                    <a:pos x="24" y="129"/>
                  </a:cxn>
                  <a:cxn ang="0">
                    <a:pos x="33" y="128"/>
                  </a:cxn>
                  <a:cxn ang="0">
                    <a:pos x="38" y="72"/>
                  </a:cxn>
                  <a:cxn ang="0">
                    <a:pos x="42" y="126"/>
                  </a:cxn>
                  <a:cxn ang="0">
                    <a:pos x="50" y="132"/>
                  </a:cxn>
                  <a:cxn ang="0">
                    <a:pos x="59" y="137"/>
                  </a:cxn>
                  <a:cxn ang="0">
                    <a:pos x="60" y="78"/>
                  </a:cxn>
                  <a:cxn ang="0">
                    <a:pos x="66" y="125"/>
                  </a:cxn>
                  <a:cxn ang="0">
                    <a:pos x="75" y="132"/>
                  </a:cxn>
                  <a:cxn ang="0">
                    <a:pos x="81" y="125"/>
                  </a:cxn>
                  <a:cxn ang="0">
                    <a:pos x="84" y="89"/>
                  </a:cxn>
                  <a:cxn ang="0">
                    <a:pos x="117" y="65"/>
                  </a:cxn>
                  <a:cxn ang="0">
                    <a:pos x="162" y="60"/>
                  </a:cxn>
                  <a:cxn ang="0">
                    <a:pos x="189" y="65"/>
                  </a:cxn>
                  <a:cxn ang="0">
                    <a:pos x="215" y="60"/>
                  </a:cxn>
                  <a:cxn ang="0">
                    <a:pos x="212" y="44"/>
                  </a:cxn>
                  <a:cxn ang="0">
                    <a:pos x="186" y="38"/>
                  </a:cxn>
                  <a:cxn ang="0">
                    <a:pos x="174" y="30"/>
                  </a:cxn>
                  <a:cxn ang="0">
                    <a:pos x="162" y="0"/>
                  </a:cxn>
                </a:cxnLst>
                <a:rect l="0" t="0" r="r" b="b"/>
                <a:pathLst>
                  <a:path w="215" h="137">
                    <a:moveTo>
                      <a:pt x="162" y="0"/>
                    </a:moveTo>
                    <a:cubicBezTo>
                      <a:pt x="162" y="4"/>
                      <a:pt x="158" y="14"/>
                      <a:pt x="155" y="20"/>
                    </a:cubicBezTo>
                    <a:lnTo>
                      <a:pt x="144" y="36"/>
                    </a:lnTo>
                    <a:lnTo>
                      <a:pt x="135" y="45"/>
                    </a:lnTo>
                    <a:lnTo>
                      <a:pt x="117" y="45"/>
                    </a:lnTo>
                    <a:lnTo>
                      <a:pt x="108" y="30"/>
                    </a:lnTo>
                    <a:lnTo>
                      <a:pt x="106" y="18"/>
                    </a:lnTo>
                    <a:lnTo>
                      <a:pt x="66" y="0"/>
                    </a:lnTo>
                    <a:lnTo>
                      <a:pt x="42" y="18"/>
                    </a:lnTo>
                    <a:lnTo>
                      <a:pt x="9" y="42"/>
                    </a:lnTo>
                    <a:lnTo>
                      <a:pt x="0" y="104"/>
                    </a:lnTo>
                    <a:lnTo>
                      <a:pt x="14" y="104"/>
                    </a:lnTo>
                    <a:lnTo>
                      <a:pt x="20" y="63"/>
                    </a:lnTo>
                    <a:lnTo>
                      <a:pt x="18" y="120"/>
                    </a:lnTo>
                    <a:lnTo>
                      <a:pt x="24" y="129"/>
                    </a:lnTo>
                    <a:lnTo>
                      <a:pt x="33" y="128"/>
                    </a:lnTo>
                    <a:lnTo>
                      <a:pt x="38" y="72"/>
                    </a:lnTo>
                    <a:lnTo>
                      <a:pt x="42" y="126"/>
                    </a:lnTo>
                    <a:lnTo>
                      <a:pt x="50" y="132"/>
                    </a:lnTo>
                    <a:lnTo>
                      <a:pt x="59" y="137"/>
                    </a:lnTo>
                    <a:lnTo>
                      <a:pt x="60" y="78"/>
                    </a:lnTo>
                    <a:lnTo>
                      <a:pt x="66" y="125"/>
                    </a:lnTo>
                    <a:lnTo>
                      <a:pt x="75" y="132"/>
                    </a:lnTo>
                    <a:lnTo>
                      <a:pt x="81" y="125"/>
                    </a:lnTo>
                    <a:lnTo>
                      <a:pt x="84" y="89"/>
                    </a:lnTo>
                    <a:lnTo>
                      <a:pt x="117" y="65"/>
                    </a:lnTo>
                    <a:lnTo>
                      <a:pt x="162" y="60"/>
                    </a:lnTo>
                    <a:lnTo>
                      <a:pt x="189" y="65"/>
                    </a:lnTo>
                    <a:lnTo>
                      <a:pt x="215" y="60"/>
                    </a:lnTo>
                    <a:lnTo>
                      <a:pt x="212" y="44"/>
                    </a:lnTo>
                    <a:lnTo>
                      <a:pt x="186" y="38"/>
                    </a:lnTo>
                    <a:lnTo>
                      <a:pt x="174" y="30"/>
                    </a:lnTo>
                    <a:lnTo>
                      <a:pt x="162" y="0"/>
                    </a:lnTo>
                    <a:close/>
                  </a:path>
                </a:pathLst>
              </a:custGeom>
              <a:gradFill rotWithShape="1">
                <a:gsLst>
                  <a:gs pos="0">
                    <a:srgbClr val="C0C0C0"/>
                  </a:gs>
                  <a:gs pos="100000">
                    <a:schemeClr val="bg2"/>
                  </a:gs>
                </a:gsLst>
                <a:lin ang="5400000" scaled="1"/>
              </a:gradFill>
              <a:ln w="9525">
                <a:solidFill>
                  <a:srgbClr val="C0C0C0"/>
                </a:solidFill>
                <a:round/>
                <a:headEnd/>
                <a:tailEnd/>
              </a:ln>
              <a:effectLst/>
            </p:spPr>
            <p:txBody>
              <a:bodyPr/>
              <a:lstStyle/>
              <a:p>
                <a:endParaRPr lang="en-US"/>
              </a:p>
            </p:txBody>
          </p:sp>
          <p:sp>
            <p:nvSpPr>
              <p:cNvPr id="11388" name="Oval 124"/>
              <p:cNvSpPr>
                <a:spLocks noChangeArrowheads="1"/>
              </p:cNvSpPr>
              <p:nvPr/>
            </p:nvSpPr>
            <p:spPr bwMode="auto">
              <a:xfrm rot="-1945264">
                <a:off x="739" y="715"/>
                <a:ext cx="23" cy="53"/>
              </a:xfrm>
              <a:prstGeom prst="ellipse">
                <a:avLst/>
              </a:prstGeom>
              <a:solidFill>
                <a:srgbClr val="DDDDDD"/>
              </a:solidFill>
              <a:ln w="9525">
                <a:noFill/>
                <a:round/>
                <a:headEnd/>
                <a:tailEnd/>
              </a:ln>
              <a:effectLst/>
              <a:scene3d>
                <a:camera prst="legacyPerspectiveTopRight">
                  <a:rot lat="21299999" lon="0" rev="0"/>
                </a:camera>
                <a:lightRig rig="legacyFlat4" dir="t"/>
              </a:scene3d>
              <a:sp3d extrusionH="430200" prstMaterial="legacyMetal">
                <a:bevelT w="13500" h="13500" prst="angle"/>
                <a:bevelB w="13500" h="13500" prst="angle"/>
                <a:extrusionClr>
                  <a:srgbClr val="DDDDDD"/>
                </a:extrusionClr>
              </a:sp3d>
            </p:spPr>
            <p:txBody>
              <a:bodyPr wrap="none" anchor="ctr">
                <a:flatTx/>
              </a:bodyPr>
              <a:lstStyle/>
              <a:p>
                <a:endParaRPr lang="en-US"/>
              </a:p>
            </p:txBody>
          </p:sp>
          <p:sp>
            <p:nvSpPr>
              <p:cNvPr id="11389" name="Oval 125"/>
              <p:cNvSpPr>
                <a:spLocks noChangeArrowheads="1"/>
              </p:cNvSpPr>
              <p:nvPr/>
            </p:nvSpPr>
            <p:spPr bwMode="auto">
              <a:xfrm rot="-1121062">
                <a:off x="809" y="874"/>
                <a:ext cx="25" cy="64"/>
              </a:xfrm>
              <a:prstGeom prst="ellipse">
                <a:avLst/>
              </a:prstGeom>
              <a:solidFill>
                <a:srgbClr val="DDDDDD"/>
              </a:solidFill>
              <a:ln w="9525">
                <a:noFill/>
                <a:round/>
                <a:headEnd/>
                <a:tailEnd/>
              </a:ln>
              <a:effectLst/>
              <a:scene3d>
                <a:camera prst="legacyPerspectiveTopRight">
                  <a:rot lat="21299999" lon="0" rev="0"/>
                </a:camera>
                <a:lightRig rig="legacyFlat4" dir="t"/>
              </a:scene3d>
              <a:sp3d extrusionH="430200" prstMaterial="legacyMetal">
                <a:bevelT w="13500" h="13500" prst="angle"/>
                <a:bevelB w="13500" h="13500" prst="angle"/>
                <a:extrusionClr>
                  <a:srgbClr val="DDDDDD"/>
                </a:extrusionClr>
              </a:sp3d>
            </p:spPr>
            <p:txBody>
              <a:bodyPr wrap="none" anchor="ctr">
                <a:flatTx/>
              </a:bodyPr>
              <a:lstStyle/>
              <a:p>
                <a:endParaRPr lang="en-US"/>
              </a:p>
            </p:txBody>
          </p:sp>
          <p:sp>
            <p:nvSpPr>
              <p:cNvPr id="11390" name="Oval 126"/>
              <p:cNvSpPr>
                <a:spLocks noChangeArrowheads="1"/>
              </p:cNvSpPr>
              <p:nvPr/>
            </p:nvSpPr>
            <p:spPr bwMode="auto">
              <a:xfrm rot="691556">
                <a:off x="969" y="888"/>
                <a:ext cx="40" cy="47"/>
              </a:xfrm>
              <a:prstGeom prst="ellipse">
                <a:avLst/>
              </a:prstGeom>
              <a:solidFill>
                <a:srgbClr val="DDDDDD"/>
              </a:solidFill>
              <a:ln w="9525">
                <a:noFill/>
                <a:round/>
                <a:headEnd/>
                <a:tailEnd/>
              </a:ln>
              <a:effectLst/>
              <a:scene3d>
                <a:camera prst="legacyPerspectiveTopRight">
                  <a:rot lat="21299999" lon="20999999" rev="0"/>
                </a:camera>
                <a:lightRig rig="legacyFlat4" dir="t"/>
              </a:scene3d>
              <a:sp3d extrusionH="430200" prstMaterial="legacyMetal">
                <a:bevelT w="13500" h="13500" prst="angle"/>
                <a:bevelB w="13500" h="13500" prst="angle"/>
                <a:extrusionClr>
                  <a:srgbClr val="DDDDDD"/>
                </a:extrusionClr>
              </a:sp3d>
            </p:spPr>
            <p:txBody>
              <a:bodyPr wrap="none" anchor="ctr">
                <a:flatTx/>
              </a:bodyPr>
              <a:lstStyle/>
              <a:p>
                <a:endParaRPr lang="en-US"/>
              </a:p>
            </p:txBody>
          </p:sp>
          <p:sp>
            <p:nvSpPr>
              <p:cNvPr id="11391" name="Freeform 127"/>
              <p:cNvSpPr>
                <a:spLocks/>
              </p:cNvSpPr>
              <p:nvPr/>
            </p:nvSpPr>
            <p:spPr bwMode="auto">
              <a:xfrm>
                <a:off x="825" y="877"/>
                <a:ext cx="162" cy="61"/>
              </a:xfrm>
              <a:custGeom>
                <a:avLst/>
                <a:gdLst/>
                <a:ahLst/>
                <a:cxnLst>
                  <a:cxn ang="0">
                    <a:pos x="0" y="61"/>
                  </a:cxn>
                  <a:cxn ang="0">
                    <a:pos x="14" y="52"/>
                  </a:cxn>
                  <a:cxn ang="0">
                    <a:pos x="18" y="41"/>
                  </a:cxn>
                  <a:cxn ang="0">
                    <a:pos x="20" y="32"/>
                  </a:cxn>
                  <a:cxn ang="0">
                    <a:pos x="18" y="22"/>
                  </a:cxn>
                  <a:cxn ang="0">
                    <a:pos x="26" y="14"/>
                  </a:cxn>
                  <a:cxn ang="0">
                    <a:pos x="48" y="5"/>
                  </a:cxn>
                  <a:cxn ang="0">
                    <a:pos x="183" y="0"/>
                  </a:cxn>
                  <a:cxn ang="0">
                    <a:pos x="189" y="1"/>
                  </a:cxn>
                  <a:cxn ang="0">
                    <a:pos x="192" y="5"/>
                  </a:cxn>
                  <a:cxn ang="0">
                    <a:pos x="193" y="13"/>
                  </a:cxn>
                  <a:cxn ang="0">
                    <a:pos x="192" y="21"/>
                  </a:cxn>
                  <a:cxn ang="0">
                    <a:pos x="188" y="25"/>
                  </a:cxn>
                  <a:cxn ang="0">
                    <a:pos x="183" y="28"/>
                  </a:cxn>
                  <a:cxn ang="0">
                    <a:pos x="179" y="30"/>
                  </a:cxn>
                  <a:cxn ang="0">
                    <a:pos x="177" y="37"/>
                  </a:cxn>
                  <a:cxn ang="0">
                    <a:pos x="178" y="45"/>
                  </a:cxn>
                  <a:cxn ang="0">
                    <a:pos x="182" y="47"/>
                  </a:cxn>
                  <a:cxn ang="0">
                    <a:pos x="0" y="61"/>
                  </a:cxn>
                </a:cxnLst>
                <a:rect l="0" t="0" r="r" b="b"/>
                <a:pathLst>
                  <a:path w="193" h="61">
                    <a:moveTo>
                      <a:pt x="0" y="61"/>
                    </a:moveTo>
                    <a:cubicBezTo>
                      <a:pt x="4" y="60"/>
                      <a:pt x="11" y="55"/>
                      <a:pt x="14" y="52"/>
                    </a:cubicBezTo>
                    <a:lnTo>
                      <a:pt x="18" y="41"/>
                    </a:lnTo>
                    <a:lnTo>
                      <a:pt x="20" y="32"/>
                    </a:lnTo>
                    <a:lnTo>
                      <a:pt x="18" y="22"/>
                    </a:lnTo>
                    <a:lnTo>
                      <a:pt x="26" y="14"/>
                    </a:lnTo>
                    <a:lnTo>
                      <a:pt x="48" y="5"/>
                    </a:lnTo>
                    <a:lnTo>
                      <a:pt x="183" y="0"/>
                    </a:lnTo>
                    <a:lnTo>
                      <a:pt x="189" y="1"/>
                    </a:lnTo>
                    <a:lnTo>
                      <a:pt x="192" y="5"/>
                    </a:lnTo>
                    <a:lnTo>
                      <a:pt x="193" y="13"/>
                    </a:lnTo>
                    <a:lnTo>
                      <a:pt x="192" y="21"/>
                    </a:lnTo>
                    <a:lnTo>
                      <a:pt x="188" y="25"/>
                    </a:lnTo>
                    <a:lnTo>
                      <a:pt x="183" y="28"/>
                    </a:lnTo>
                    <a:cubicBezTo>
                      <a:pt x="182" y="29"/>
                      <a:pt x="180" y="28"/>
                      <a:pt x="179" y="30"/>
                    </a:cubicBezTo>
                    <a:cubicBezTo>
                      <a:pt x="178" y="32"/>
                      <a:pt x="177" y="35"/>
                      <a:pt x="177" y="37"/>
                    </a:cubicBezTo>
                    <a:cubicBezTo>
                      <a:pt x="177" y="40"/>
                      <a:pt x="178" y="43"/>
                      <a:pt x="178" y="45"/>
                    </a:cubicBezTo>
                    <a:lnTo>
                      <a:pt x="182" y="47"/>
                    </a:lnTo>
                    <a:lnTo>
                      <a:pt x="0" y="61"/>
                    </a:lnTo>
                    <a:close/>
                  </a:path>
                </a:pathLst>
              </a:custGeom>
              <a:gradFill rotWithShape="1">
                <a:gsLst>
                  <a:gs pos="0">
                    <a:srgbClr val="C0C0C0"/>
                  </a:gs>
                  <a:gs pos="50000">
                    <a:schemeClr val="bg2"/>
                  </a:gs>
                  <a:gs pos="100000">
                    <a:srgbClr val="C0C0C0"/>
                  </a:gs>
                </a:gsLst>
                <a:lin ang="0" scaled="1"/>
              </a:gradFill>
              <a:ln w="9525">
                <a:solidFill>
                  <a:srgbClr val="C0C0C0"/>
                </a:solidFill>
                <a:round/>
                <a:headEnd/>
                <a:tailEnd/>
              </a:ln>
              <a:effectLst/>
            </p:spPr>
            <p:txBody>
              <a:bodyPr/>
              <a:lstStyle/>
              <a:p>
                <a:endParaRPr lang="en-US"/>
              </a:p>
            </p:txBody>
          </p:sp>
          <p:sp>
            <p:nvSpPr>
              <p:cNvPr id="11392" name="Freeform 128"/>
              <p:cNvSpPr>
                <a:spLocks/>
              </p:cNvSpPr>
              <p:nvPr/>
            </p:nvSpPr>
            <p:spPr bwMode="auto">
              <a:xfrm rot="1426922">
                <a:off x="735" y="747"/>
                <a:ext cx="139" cy="127"/>
              </a:xfrm>
              <a:custGeom>
                <a:avLst/>
                <a:gdLst/>
                <a:ahLst/>
                <a:cxnLst>
                  <a:cxn ang="0">
                    <a:pos x="0" y="69"/>
                  </a:cxn>
                  <a:cxn ang="0">
                    <a:pos x="7" y="77"/>
                  </a:cxn>
                  <a:cxn ang="0">
                    <a:pos x="25" y="72"/>
                  </a:cxn>
                  <a:cxn ang="0">
                    <a:pos x="33" y="64"/>
                  </a:cxn>
                  <a:cxn ang="0">
                    <a:pos x="36" y="55"/>
                  </a:cxn>
                  <a:cxn ang="0">
                    <a:pos x="36" y="43"/>
                  </a:cxn>
                  <a:cxn ang="0">
                    <a:pos x="31" y="27"/>
                  </a:cxn>
                  <a:cxn ang="0">
                    <a:pos x="67" y="0"/>
                  </a:cxn>
                  <a:cxn ang="0">
                    <a:pos x="265" y="143"/>
                  </a:cxn>
                  <a:cxn ang="0">
                    <a:pos x="271" y="149"/>
                  </a:cxn>
                  <a:cxn ang="0">
                    <a:pos x="268" y="156"/>
                  </a:cxn>
                  <a:cxn ang="0">
                    <a:pos x="261" y="165"/>
                  </a:cxn>
                  <a:cxn ang="0">
                    <a:pos x="248" y="171"/>
                  </a:cxn>
                  <a:cxn ang="0">
                    <a:pos x="237" y="173"/>
                  </a:cxn>
                  <a:cxn ang="0">
                    <a:pos x="226" y="172"/>
                  </a:cxn>
                  <a:cxn ang="0">
                    <a:pos x="218" y="170"/>
                  </a:cxn>
                  <a:cxn ang="0">
                    <a:pos x="206" y="175"/>
                  </a:cxn>
                  <a:cxn ang="0">
                    <a:pos x="197" y="184"/>
                  </a:cxn>
                  <a:cxn ang="0">
                    <a:pos x="194" y="191"/>
                  </a:cxn>
                  <a:cxn ang="0">
                    <a:pos x="0" y="69"/>
                  </a:cxn>
                </a:cxnLst>
                <a:rect l="0" t="0" r="r" b="b"/>
                <a:pathLst>
                  <a:path w="271" h="191">
                    <a:moveTo>
                      <a:pt x="0" y="69"/>
                    </a:moveTo>
                    <a:cubicBezTo>
                      <a:pt x="7" y="72"/>
                      <a:pt x="12" y="73"/>
                      <a:pt x="7" y="77"/>
                    </a:cubicBezTo>
                    <a:lnTo>
                      <a:pt x="25" y="72"/>
                    </a:lnTo>
                    <a:lnTo>
                      <a:pt x="33" y="64"/>
                    </a:lnTo>
                    <a:lnTo>
                      <a:pt x="36" y="55"/>
                    </a:lnTo>
                    <a:lnTo>
                      <a:pt x="36" y="43"/>
                    </a:lnTo>
                    <a:lnTo>
                      <a:pt x="31" y="27"/>
                    </a:lnTo>
                    <a:lnTo>
                      <a:pt x="67" y="0"/>
                    </a:lnTo>
                    <a:lnTo>
                      <a:pt x="265" y="143"/>
                    </a:lnTo>
                    <a:lnTo>
                      <a:pt x="271" y="149"/>
                    </a:lnTo>
                    <a:lnTo>
                      <a:pt x="268" y="156"/>
                    </a:lnTo>
                    <a:lnTo>
                      <a:pt x="261" y="165"/>
                    </a:lnTo>
                    <a:lnTo>
                      <a:pt x="248" y="171"/>
                    </a:lnTo>
                    <a:lnTo>
                      <a:pt x="237" y="173"/>
                    </a:lnTo>
                    <a:lnTo>
                      <a:pt x="226" y="172"/>
                    </a:lnTo>
                    <a:cubicBezTo>
                      <a:pt x="224" y="171"/>
                      <a:pt x="222" y="170"/>
                      <a:pt x="218" y="170"/>
                    </a:cubicBezTo>
                    <a:cubicBezTo>
                      <a:pt x="215" y="171"/>
                      <a:pt x="208" y="173"/>
                      <a:pt x="206" y="175"/>
                    </a:cubicBezTo>
                    <a:cubicBezTo>
                      <a:pt x="203" y="178"/>
                      <a:pt x="200" y="181"/>
                      <a:pt x="197" y="184"/>
                    </a:cubicBezTo>
                    <a:lnTo>
                      <a:pt x="194" y="191"/>
                    </a:lnTo>
                    <a:lnTo>
                      <a:pt x="0" y="69"/>
                    </a:lnTo>
                    <a:close/>
                  </a:path>
                </a:pathLst>
              </a:custGeom>
              <a:gradFill rotWithShape="1">
                <a:gsLst>
                  <a:gs pos="0">
                    <a:srgbClr val="C0C0C0"/>
                  </a:gs>
                  <a:gs pos="50000">
                    <a:schemeClr val="bg2"/>
                  </a:gs>
                  <a:gs pos="100000">
                    <a:srgbClr val="C0C0C0"/>
                  </a:gs>
                </a:gsLst>
                <a:lin ang="0" scaled="1"/>
              </a:gradFill>
              <a:ln w="9525">
                <a:solidFill>
                  <a:srgbClr val="C0C0C0"/>
                </a:solidFill>
                <a:round/>
                <a:headEnd/>
                <a:tailEnd/>
              </a:ln>
              <a:effectLst/>
            </p:spPr>
            <p:txBody>
              <a:bodyPr/>
              <a:lstStyle/>
              <a:p>
                <a:endParaRPr lang="en-US"/>
              </a:p>
            </p:txBody>
          </p:sp>
          <p:sp>
            <p:nvSpPr>
              <p:cNvPr id="11393" name="Freeform 129"/>
              <p:cNvSpPr>
                <a:spLocks/>
              </p:cNvSpPr>
              <p:nvPr/>
            </p:nvSpPr>
            <p:spPr bwMode="auto">
              <a:xfrm>
                <a:off x="986" y="846"/>
                <a:ext cx="118" cy="98"/>
              </a:xfrm>
              <a:custGeom>
                <a:avLst/>
                <a:gdLst/>
                <a:ahLst/>
                <a:cxnLst>
                  <a:cxn ang="0">
                    <a:pos x="0" y="87"/>
                  </a:cxn>
                  <a:cxn ang="0">
                    <a:pos x="14" y="85"/>
                  </a:cxn>
                  <a:cxn ang="0">
                    <a:pos x="26" y="81"/>
                  </a:cxn>
                  <a:cxn ang="0">
                    <a:pos x="33" y="76"/>
                  </a:cxn>
                  <a:cxn ang="0">
                    <a:pos x="35" y="65"/>
                  </a:cxn>
                  <a:cxn ang="0">
                    <a:pos x="26" y="58"/>
                  </a:cxn>
                  <a:cxn ang="0">
                    <a:pos x="18" y="56"/>
                  </a:cxn>
                  <a:cxn ang="0">
                    <a:pos x="11" y="29"/>
                  </a:cxn>
                  <a:cxn ang="0">
                    <a:pos x="26" y="18"/>
                  </a:cxn>
                  <a:cxn ang="0">
                    <a:pos x="46" y="0"/>
                  </a:cxn>
                  <a:cxn ang="0">
                    <a:pos x="141" y="0"/>
                  </a:cxn>
                  <a:cxn ang="0">
                    <a:pos x="140" y="9"/>
                  </a:cxn>
                  <a:cxn ang="0">
                    <a:pos x="58" y="10"/>
                  </a:cxn>
                  <a:cxn ang="0">
                    <a:pos x="95" y="16"/>
                  </a:cxn>
                  <a:cxn ang="0">
                    <a:pos x="101" y="21"/>
                  </a:cxn>
                  <a:cxn ang="0">
                    <a:pos x="99" y="26"/>
                  </a:cxn>
                  <a:cxn ang="0">
                    <a:pos x="62" y="22"/>
                  </a:cxn>
                  <a:cxn ang="0">
                    <a:pos x="96" y="32"/>
                  </a:cxn>
                  <a:cxn ang="0">
                    <a:pos x="100" y="36"/>
                  </a:cxn>
                  <a:cxn ang="0">
                    <a:pos x="101" y="43"/>
                  </a:cxn>
                  <a:cxn ang="0">
                    <a:pos x="63" y="36"/>
                  </a:cxn>
                  <a:cxn ang="0">
                    <a:pos x="93" y="45"/>
                  </a:cxn>
                  <a:cxn ang="0">
                    <a:pos x="97" y="52"/>
                  </a:cxn>
                  <a:cxn ang="0">
                    <a:pos x="91" y="54"/>
                  </a:cxn>
                  <a:cxn ang="0">
                    <a:pos x="77" y="59"/>
                  </a:cxn>
                  <a:cxn ang="0">
                    <a:pos x="60" y="72"/>
                  </a:cxn>
                  <a:cxn ang="0">
                    <a:pos x="39" y="95"/>
                  </a:cxn>
                  <a:cxn ang="0">
                    <a:pos x="18" y="98"/>
                  </a:cxn>
                  <a:cxn ang="0">
                    <a:pos x="0" y="87"/>
                  </a:cxn>
                </a:cxnLst>
                <a:rect l="0" t="0" r="r" b="b"/>
                <a:pathLst>
                  <a:path w="141" h="98">
                    <a:moveTo>
                      <a:pt x="0" y="87"/>
                    </a:moveTo>
                    <a:cubicBezTo>
                      <a:pt x="3" y="88"/>
                      <a:pt x="9" y="86"/>
                      <a:pt x="14" y="85"/>
                    </a:cubicBezTo>
                    <a:lnTo>
                      <a:pt x="26" y="81"/>
                    </a:lnTo>
                    <a:lnTo>
                      <a:pt x="33" y="76"/>
                    </a:lnTo>
                    <a:lnTo>
                      <a:pt x="35" y="65"/>
                    </a:lnTo>
                    <a:lnTo>
                      <a:pt x="26" y="58"/>
                    </a:lnTo>
                    <a:lnTo>
                      <a:pt x="18" y="56"/>
                    </a:lnTo>
                    <a:lnTo>
                      <a:pt x="11" y="29"/>
                    </a:lnTo>
                    <a:lnTo>
                      <a:pt x="26" y="18"/>
                    </a:lnTo>
                    <a:lnTo>
                      <a:pt x="46" y="0"/>
                    </a:lnTo>
                    <a:lnTo>
                      <a:pt x="141" y="0"/>
                    </a:lnTo>
                    <a:lnTo>
                      <a:pt x="140" y="9"/>
                    </a:lnTo>
                    <a:lnTo>
                      <a:pt x="58" y="10"/>
                    </a:lnTo>
                    <a:lnTo>
                      <a:pt x="95" y="16"/>
                    </a:lnTo>
                    <a:lnTo>
                      <a:pt x="101" y="21"/>
                    </a:lnTo>
                    <a:lnTo>
                      <a:pt x="99" y="26"/>
                    </a:lnTo>
                    <a:lnTo>
                      <a:pt x="62" y="22"/>
                    </a:lnTo>
                    <a:lnTo>
                      <a:pt x="96" y="32"/>
                    </a:lnTo>
                    <a:lnTo>
                      <a:pt x="100" y="36"/>
                    </a:lnTo>
                    <a:lnTo>
                      <a:pt x="101" y="43"/>
                    </a:lnTo>
                    <a:lnTo>
                      <a:pt x="63" y="36"/>
                    </a:lnTo>
                    <a:lnTo>
                      <a:pt x="93" y="45"/>
                    </a:lnTo>
                    <a:lnTo>
                      <a:pt x="97" y="52"/>
                    </a:lnTo>
                    <a:lnTo>
                      <a:pt x="91" y="54"/>
                    </a:lnTo>
                    <a:lnTo>
                      <a:pt x="77" y="59"/>
                    </a:lnTo>
                    <a:lnTo>
                      <a:pt x="60" y="72"/>
                    </a:lnTo>
                    <a:lnTo>
                      <a:pt x="39" y="95"/>
                    </a:lnTo>
                    <a:lnTo>
                      <a:pt x="18" y="98"/>
                    </a:lnTo>
                    <a:lnTo>
                      <a:pt x="0" y="87"/>
                    </a:lnTo>
                    <a:close/>
                  </a:path>
                </a:pathLst>
              </a:custGeom>
              <a:gradFill rotWithShape="1">
                <a:gsLst>
                  <a:gs pos="0">
                    <a:srgbClr val="C0C0C0"/>
                  </a:gs>
                  <a:gs pos="100000">
                    <a:schemeClr val="bg2"/>
                  </a:gs>
                </a:gsLst>
                <a:lin ang="5400000" scaled="1"/>
              </a:gradFill>
              <a:ln w="9525">
                <a:solidFill>
                  <a:srgbClr val="C0C0C0"/>
                </a:solidFill>
                <a:round/>
                <a:headEnd/>
                <a:tailEnd/>
              </a:ln>
              <a:effectLst/>
            </p:spPr>
            <p:txBody>
              <a:bodyPr/>
              <a:lstStyle/>
              <a:p>
                <a:endParaRPr lang="en-US"/>
              </a:p>
            </p:txBody>
          </p:sp>
          <p:sp>
            <p:nvSpPr>
              <p:cNvPr id="11394" name="Freeform 130"/>
              <p:cNvSpPr>
                <a:spLocks/>
              </p:cNvSpPr>
              <p:nvPr/>
            </p:nvSpPr>
            <p:spPr bwMode="auto">
              <a:xfrm>
                <a:off x="520" y="655"/>
                <a:ext cx="259" cy="359"/>
              </a:xfrm>
              <a:custGeom>
                <a:avLst/>
                <a:gdLst/>
                <a:ahLst/>
                <a:cxnLst>
                  <a:cxn ang="0">
                    <a:pos x="222" y="313"/>
                  </a:cxn>
                  <a:cxn ang="0">
                    <a:pos x="213" y="305"/>
                  </a:cxn>
                  <a:cxn ang="0">
                    <a:pos x="198" y="301"/>
                  </a:cxn>
                  <a:cxn ang="0">
                    <a:pos x="192" y="305"/>
                  </a:cxn>
                  <a:cxn ang="0">
                    <a:pos x="188" y="315"/>
                  </a:cxn>
                  <a:cxn ang="0">
                    <a:pos x="190" y="328"/>
                  </a:cxn>
                  <a:cxn ang="0">
                    <a:pos x="193" y="338"/>
                  </a:cxn>
                  <a:cxn ang="0">
                    <a:pos x="197" y="347"/>
                  </a:cxn>
                  <a:cxn ang="0">
                    <a:pos x="180" y="359"/>
                  </a:cxn>
                  <a:cxn ang="0">
                    <a:pos x="131" y="359"/>
                  </a:cxn>
                  <a:cxn ang="0">
                    <a:pos x="112" y="347"/>
                  </a:cxn>
                  <a:cxn ang="0">
                    <a:pos x="116" y="338"/>
                  </a:cxn>
                  <a:cxn ang="0">
                    <a:pos x="123" y="324"/>
                  </a:cxn>
                  <a:cxn ang="0">
                    <a:pos x="123" y="313"/>
                  </a:cxn>
                  <a:cxn ang="0">
                    <a:pos x="120" y="303"/>
                  </a:cxn>
                  <a:cxn ang="0">
                    <a:pos x="115" y="301"/>
                  </a:cxn>
                  <a:cxn ang="0">
                    <a:pos x="104" y="303"/>
                  </a:cxn>
                  <a:cxn ang="0">
                    <a:pos x="94" y="314"/>
                  </a:cxn>
                  <a:cxn ang="0">
                    <a:pos x="67" y="303"/>
                  </a:cxn>
                  <a:cxn ang="0">
                    <a:pos x="67" y="219"/>
                  </a:cxn>
                  <a:cxn ang="0">
                    <a:pos x="27" y="110"/>
                  </a:cxn>
                  <a:cxn ang="0">
                    <a:pos x="37" y="101"/>
                  </a:cxn>
                  <a:cxn ang="0">
                    <a:pos x="40" y="87"/>
                  </a:cxn>
                  <a:cxn ang="0">
                    <a:pos x="36" y="74"/>
                  </a:cxn>
                  <a:cxn ang="0">
                    <a:pos x="27" y="67"/>
                  </a:cxn>
                  <a:cxn ang="0">
                    <a:pos x="0" y="49"/>
                  </a:cxn>
                  <a:cxn ang="0">
                    <a:pos x="16" y="43"/>
                  </a:cxn>
                  <a:cxn ang="0">
                    <a:pos x="94" y="31"/>
                  </a:cxn>
                  <a:cxn ang="0">
                    <a:pos x="110" y="31"/>
                  </a:cxn>
                  <a:cxn ang="0">
                    <a:pos x="111" y="0"/>
                  </a:cxn>
                  <a:cxn ang="0">
                    <a:pos x="176" y="0"/>
                  </a:cxn>
                  <a:cxn ang="0">
                    <a:pos x="176" y="29"/>
                  </a:cxn>
                  <a:cxn ang="0">
                    <a:pos x="189" y="29"/>
                  </a:cxn>
                  <a:cxn ang="0">
                    <a:pos x="292" y="37"/>
                  </a:cxn>
                  <a:cxn ang="0">
                    <a:pos x="311" y="50"/>
                  </a:cxn>
                  <a:cxn ang="0">
                    <a:pos x="278" y="63"/>
                  </a:cxn>
                  <a:cxn ang="0">
                    <a:pos x="269" y="68"/>
                  </a:cxn>
                  <a:cxn ang="0">
                    <a:pos x="265" y="85"/>
                  </a:cxn>
                  <a:cxn ang="0">
                    <a:pos x="268" y="98"/>
                  </a:cxn>
                  <a:cxn ang="0">
                    <a:pos x="276" y="106"/>
                  </a:cxn>
                  <a:cxn ang="0">
                    <a:pos x="245" y="223"/>
                  </a:cxn>
                  <a:cxn ang="0">
                    <a:pos x="245" y="297"/>
                  </a:cxn>
                  <a:cxn ang="0">
                    <a:pos x="222" y="313"/>
                  </a:cxn>
                </a:cxnLst>
                <a:rect l="0" t="0" r="r" b="b"/>
                <a:pathLst>
                  <a:path w="311" h="359">
                    <a:moveTo>
                      <a:pt x="222" y="313"/>
                    </a:moveTo>
                    <a:lnTo>
                      <a:pt x="213" y="305"/>
                    </a:lnTo>
                    <a:lnTo>
                      <a:pt x="198" y="301"/>
                    </a:lnTo>
                    <a:lnTo>
                      <a:pt x="192" y="305"/>
                    </a:lnTo>
                    <a:lnTo>
                      <a:pt x="188" y="315"/>
                    </a:lnTo>
                    <a:lnTo>
                      <a:pt x="190" y="328"/>
                    </a:lnTo>
                    <a:lnTo>
                      <a:pt x="193" y="338"/>
                    </a:lnTo>
                    <a:lnTo>
                      <a:pt x="197" y="347"/>
                    </a:lnTo>
                    <a:lnTo>
                      <a:pt x="180" y="359"/>
                    </a:lnTo>
                    <a:lnTo>
                      <a:pt x="131" y="359"/>
                    </a:lnTo>
                    <a:lnTo>
                      <a:pt x="112" y="347"/>
                    </a:lnTo>
                    <a:lnTo>
                      <a:pt x="116" y="338"/>
                    </a:lnTo>
                    <a:lnTo>
                      <a:pt x="123" y="324"/>
                    </a:lnTo>
                    <a:lnTo>
                      <a:pt x="123" y="313"/>
                    </a:lnTo>
                    <a:lnTo>
                      <a:pt x="120" y="303"/>
                    </a:lnTo>
                    <a:lnTo>
                      <a:pt x="115" y="301"/>
                    </a:lnTo>
                    <a:lnTo>
                      <a:pt x="104" y="303"/>
                    </a:lnTo>
                    <a:lnTo>
                      <a:pt x="94" y="314"/>
                    </a:lnTo>
                    <a:lnTo>
                      <a:pt x="67" y="303"/>
                    </a:lnTo>
                    <a:lnTo>
                      <a:pt x="67" y="219"/>
                    </a:lnTo>
                    <a:lnTo>
                      <a:pt x="27" y="110"/>
                    </a:lnTo>
                    <a:lnTo>
                      <a:pt x="37" y="101"/>
                    </a:lnTo>
                    <a:lnTo>
                      <a:pt x="40" y="87"/>
                    </a:lnTo>
                    <a:lnTo>
                      <a:pt x="36" y="74"/>
                    </a:lnTo>
                    <a:lnTo>
                      <a:pt x="27" y="67"/>
                    </a:lnTo>
                    <a:lnTo>
                      <a:pt x="0" y="49"/>
                    </a:lnTo>
                    <a:lnTo>
                      <a:pt x="16" y="43"/>
                    </a:lnTo>
                    <a:lnTo>
                      <a:pt x="94" y="31"/>
                    </a:lnTo>
                    <a:lnTo>
                      <a:pt x="110" y="31"/>
                    </a:lnTo>
                    <a:lnTo>
                      <a:pt x="111" y="0"/>
                    </a:lnTo>
                    <a:lnTo>
                      <a:pt x="176" y="0"/>
                    </a:lnTo>
                    <a:lnTo>
                      <a:pt x="176" y="29"/>
                    </a:lnTo>
                    <a:lnTo>
                      <a:pt x="189" y="29"/>
                    </a:lnTo>
                    <a:lnTo>
                      <a:pt x="292" y="37"/>
                    </a:lnTo>
                    <a:lnTo>
                      <a:pt x="311" y="50"/>
                    </a:lnTo>
                    <a:lnTo>
                      <a:pt x="278" y="63"/>
                    </a:lnTo>
                    <a:lnTo>
                      <a:pt x="269" y="68"/>
                    </a:lnTo>
                    <a:lnTo>
                      <a:pt x="265" y="85"/>
                    </a:lnTo>
                    <a:lnTo>
                      <a:pt x="268" y="98"/>
                    </a:lnTo>
                    <a:lnTo>
                      <a:pt x="276" y="106"/>
                    </a:lnTo>
                    <a:lnTo>
                      <a:pt x="245" y="223"/>
                    </a:lnTo>
                    <a:lnTo>
                      <a:pt x="245" y="297"/>
                    </a:lnTo>
                    <a:lnTo>
                      <a:pt x="222" y="313"/>
                    </a:lnTo>
                    <a:close/>
                  </a:path>
                </a:pathLst>
              </a:custGeom>
              <a:gradFill rotWithShape="1">
                <a:gsLst>
                  <a:gs pos="0">
                    <a:schemeClr val="bg2"/>
                  </a:gs>
                  <a:gs pos="50000">
                    <a:srgbClr val="DDDDDD"/>
                  </a:gs>
                  <a:gs pos="100000">
                    <a:schemeClr val="bg2"/>
                  </a:gs>
                </a:gsLst>
                <a:lin ang="0" scaled="1"/>
              </a:gradFill>
              <a:ln w="3175" cmpd="sng">
                <a:solidFill>
                  <a:srgbClr val="C0C0C0"/>
                </a:solidFill>
                <a:round/>
                <a:headEnd/>
                <a:tailEnd/>
              </a:ln>
              <a:effectLst/>
            </p:spPr>
            <p:txBody>
              <a:bodyPr/>
              <a:lstStyle/>
              <a:p>
                <a:endParaRPr lang="en-US"/>
              </a:p>
            </p:txBody>
          </p:sp>
          <p:sp>
            <p:nvSpPr>
              <p:cNvPr id="11395" name="Oval 131" descr="ISV_Face"/>
              <p:cNvSpPr>
                <a:spLocks noChangeArrowheads="1"/>
              </p:cNvSpPr>
              <p:nvPr/>
            </p:nvSpPr>
            <p:spPr bwMode="auto">
              <a:xfrm>
                <a:off x="559" y="480"/>
                <a:ext cx="149" cy="186"/>
              </a:xfrm>
              <a:prstGeom prst="ellipse">
                <a:avLst/>
              </a:prstGeom>
              <a:blipFill dpi="0" rotWithShape="0">
                <a:blip r:embed="rId7" cstate="print"/>
                <a:srcRect/>
                <a:stretch>
                  <a:fillRect/>
                </a:stretch>
              </a:blipFill>
              <a:ln w="9525">
                <a:noFill/>
                <a:round/>
                <a:headEnd/>
                <a:tailEnd/>
              </a:ln>
              <a:effectLst/>
            </p:spPr>
            <p:txBody>
              <a:bodyPr wrap="none" anchor="ctr"/>
              <a:lstStyle/>
              <a:p>
                <a:endParaRPr lang="en-US"/>
              </a:p>
            </p:txBody>
          </p:sp>
        </p:grpSp>
        <p:sp>
          <p:nvSpPr>
            <p:cNvPr id="11396" name="WordArt 132"/>
            <p:cNvSpPr>
              <a:spLocks noChangeArrowheads="1" noChangeShapeType="1" noTextEdit="1"/>
            </p:cNvSpPr>
            <p:nvPr/>
          </p:nvSpPr>
          <p:spPr bwMode="auto">
            <a:xfrm>
              <a:off x="592" y="786"/>
              <a:ext cx="124" cy="93"/>
            </a:xfrm>
            <a:prstGeom prst="rect">
              <a:avLst/>
            </a:prstGeom>
          </p:spPr>
          <p:txBody>
            <a:bodyPr wrap="none" fromWordArt="1">
              <a:prstTxWarp prst="textCanUp">
                <a:avLst>
                  <a:gd name="adj" fmla="val 85532"/>
                </a:avLst>
              </a:prstTxWarp>
              <a:scene3d>
                <a:camera prst="legacyObliqueTopLeft">
                  <a:rot lat="20699999" lon="1200000" rev="0"/>
                </a:camera>
                <a:lightRig rig="legacyNormal3" dir="r"/>
              </a:scene3d>
              <a:sp3d extrusionH="201600" prstMaterial="legacyMatte">
                <a:extrusionClr>
                  <a:srgbClr val="0066CC"/>
                </a:extrusionClr>
              </a:sp3d>
            </a:bodyPr>
            <a:lstStyle/>
            <a:p>
              <a:pPr algn="ctr"/>
              <a:r>
                <a:rPr lang="en-US" sz="1200" kern="10" dirty="0">
                  <a:ln w="9525">
                    <a:round/>
                    <a:headEnd/>
                    <a:tailEnd/>
                  </a:ln>
                  <a:gradFill rotWithShape="0">
                    <a:gsLst>
                      <a:gs pos="0">
                        <a:srgbClr val="FFFF00"/>
                      </a:gs>
                      <a:gs pos="100000">
                        <a:srgbClr val="008000"/>
                      </a:gs>
                    </a:gsLst>
                    <a:lin ang="5400000" scaled="1"/>
                  </a:gradFill>
                  <a:latin typeface="Times New Roman"/>
                  <a:cs typeface="Times New Roman"/>
                </a:rPr>
                <a:t>ISV</a:t>
              </a:r>
            </a:p>
          </p:txBody>
        </p:sp>
      </p:grpSp>
      <p:sp>
        <p:nvSpPr>
          <p:cNvPr id="89" name="Text Box 51"/>
          <p:cNvSpPr txBox="1">
            <a:spLocks noChangeArrowheads="1"/>
          </p:cNvSpPr>
          <p:nvPr/>
        </p:nvSpPr>
        <p:spPr bwMode="auto">
          <a:xfrm>
            <a:off x="1470025" y="4191000"/>
            <a:ext cx="815975" cy="553998"/>
          </a:xfrm>
          <a:prstGeom prst="rect">
            <a:avLst/>
          </a:prstGeom>
          <a:solidFill>
            <a:srgbClr val="FFFF99"/>
          </a:solidFill>
          <a:ln w="9525">
            <a:noFill/>
            <a:miter lim="800000"/>
            <a:headEnd/>
            <a:tailEnd/>
          </a:ln>
          <a:effectLst/>
        </p:spPr>
        <p:txBody>
          <a:bodyPr lIns="0" tIns="0" rIns="0" bIns="0">
            <a:spAutoFit/>
          </a:bodyPr>
          <a:lstStyle/>
          <a:p>
            <a:pPr algn="ctr">
              <a:spcBef>
                <a:spcPct val="50000"/>
              </a:spcBef>
            </a:pPr>
            <a:r>
              <a:rPr lang="en-US" sz="1200" b="1" dirty="0"/>
              <a:t>Bridge </a:t>
            </a:r>
            <a:r>
              <a:rPr lang="en-US" sz="1200" b="1" dirty="0" smtClean="0"/>
              <a:t>6 </a:t>
            </a:r>
            <a:r>
              <a:rPr lang="en-US" sz="1200" b="1" dirty="0"/>
              <a:t>=</a:t>
            </a:r>
            <a:br>
              <a:rPr lang="en-US" sz="1200" b="1" dirty="0"/>
            </a:br>
            <a:r>
              <a:rPr lang="en-US" sz="1200" b="1" dirty="0"/>
              <a:t>Elastic Moduli</a:t>
            </a:r>
          </a:p>
        </p:txBody>
      </p:sp>
      <p:sp>
        <p:nvSpPr>
          <p:cNvPr id="90" name="Text Box 52"/>
          <p:cNvSpPr txBox="1">
            <a:spLocks noChangeArrowheads="1"/>
          </p:cNvSpPr>
          <p:nvPr/>
        </p:nvSpPr>
        <p:spPr bwMode="auto">
          <a:xfrm>
            <a:off x="2801938" y="3581400"/>
            <a:ext cx="931862" cy="553998"/>
          </a:xfrm>
          <a:prstGeom prst="rect">
            <a:avLst/>
          </a:prstGeom>
          <a:solidFill>
            <a:srgbClr val="FFFF99"/>
          </a:solidFill>
          <a:ln w="9525">
            <a:noFill/>
            <a:miter lim="800000"/>
            <a:headEnd/>
            <a:tailEnd/>
          </a:ln>
          <a:effectLst/>
        </p:spPr>
        <p:txBody>
          <a:bodyPr lIns="0" tIns="0" rIns="0" bIns="0">
            <a:spAutoFit/>
          </a:bodyPr>
          <a:lstStyle/>
          <a:p>
            <a:pPr algn="ctr">
              <a:spcBef>
                <a:spcPct val="50000"/>
              </a:spcBef>
            </a:pPr>
            <a:r>
              <a:rPr lang="en-US" sz="1200" b="1" dirty="0"/>
              <a:t>Bridge </a:t>
            </a:r>
            <a:r>
              <a:rPr lang="en-US" sz="1200" b="1" dirty="0" smtClean="0"/>
              <a:t>7 </a:t>
            </a:r>
            <a:r>
              <a:rPr lang="en-US" sz="1200" b="1" dirty="0"/>
              <a:t>=</a:t>
            </a:r>
            <a:br>
              <a:rPr lang="en-US" sz="1200" b="1" dirty="0"/>
            </a:br>
            <a:r>
              <a:rPr lang="en-US" sz="1200" b="1" dirty="0"/>
              <a:t>High Rate Mechanisms</a:t>
            </a:r>
          </a:p>
        </p:txBody>
      </p:sp>
      <p:sp>
        <p:nvSpPr>
          <p:cNvPr id="91" name="Text Box 52"/>
          <p:cNvSpPr txBox="1">
            <a:spLocks noChangeArrowheads="1"/>
          </p:cNvSpPr>
          <p:nvPr/>
        </p:nvSpPr>
        <p:spPr bwMode="auto">
          <a:xfrm>
            <a:off x="4191000" y="3124200"/>
            <a:ext cx="931862" cy="738664"/>
          </a:xfrm>
          <a:prstGeom prst="rect">
            <a:avLst/>
          </a:prstGeom>
          <a:solidFill>
            <a:srgbClr val="FFFF99"/>
          </a:solidFill>
          <a:ln w="9525">
            <a:noFill/>
            <a:miter lim="800000"/>
            <a:headEnd/>
            <a:tailEnd/>
          </a:ln>
          <a:effectLst/>
        </p:spPr>
        <p:txBody>
          <a:bodyPr lIns="0" tIns="0" rIns="0" bIns="0">
            <a:spAutoFit/>
          </a:bodyPr>
          <a:lstStyle/>
          <a:p>
            <a:pPr algn="ctr">
              <a:spcBef>
                <a:spcPct val="50000"/>
              </a:spcBef>
            </a:pPr>
            <a:r>
              <a:rPr lang="en-US" sz="1200" b="1" dirty="0"/>
              <a:t>Bridge </a:t>
            </a:r>
            <a:r>
              <a:rPr lang="en-US" sz="1200" b="1" dirty="0" smtClean="0"/>
              <a:t>8 </a:t>
            </a:r>
            <a:r>
              <a:rPr lang="en-US" sz="1200" b="1" dirty="0"/>
              <a:t>=</a:t>
            </a:r>
            <a:br>
              <a:rPr lang="en-US" sz="1200" b="1" dirty="0"/>
            </a:br>
            <a:r>
              <a:rPr lang="en-US" sz="1200" b="1" dirty="0" smtClean="0"/>
              <a:t>dislocation</a:t>
            </a:r>
            <a:r>
              <a:rPr lang="en-US" sz="1200" b="1" dirty="0"/>
              <a:t> </a:t>
            </a:r>
            <a:r>
              <a:rPr lang="en-US" sz="1200" b="1" dirty="0" smtClean="0"/>
              <a:t>density and yield</a:t>
            </a:r>
          </a:p>
        </p:txBody>
      </p:sp>
      <p:sp>
        <p:nvSpPr>
          <p:cNvPr id="95" name="TextBox 94"/>
          <p:cNvSpPr txBox="1"/>
          <p:nvPr/>
        </p:nvSpPr>
        <p:spPr>
          <a:xfrm>
            <a:off x="0" y="152400"/>
            <a:ext cx="1607812" cy="2031325"/>
          </a:xfrm>
          <a:prstGeom prst="rect">
            <a:avLst/>
          </a:prstGeom>
          <a:noFill/>
        </p:spPr>
        <p:txBody>
          <a:bodyPr wrap="none" rtlCol="0">
            <a:spAutoFit/>
          </a:bodyPr>
          <a:lstStyle/>
          <a:p>
            <a:r>
              <a:rPr lang="en-US" dirty="0" smtClean="0"/>
              <a:t>Can I create a</a:t>
            </a:r>
          </a:p>
          <a:p>
            <a:r>
              <a:rPr lang="en-US" dirty="0" smtClean="0"/>
              <a:t>formed</a:t>
            </a:r>
          </a:p>
          <a:p>
            <a:r>
              <a:rPr lang="en-US" dirty="0" smtClean="0"/>
              <a:t>component</a:t>
            </a:r>
          </a:p>
          <a:p>
            <a:r>
              <a:rPr lang="en-US" dirty="0" smtClean="0"/>
              <a:t>without an</a:t>
            </a:r>
          </a:p>
          <a:p>
            <a:r>
              <a:rPr lang="en-US" dirty="0" smtClean="0"/>
              <a:t>Experiment?</a:t>
            </a:r>
          </a:p>
          <a:p>
            <a:r>
              <a:rPr lang="en-US" dirty="0" smtClean="0"/>
              <a:t>with multiscale</a:t>
            </a:r>
          </a:p>
          <a:p>
            <a:r>
              <a:rPr lang="en-US" dirty="0" smtClean="0"/>
              <a:t>Modeling?</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tretch>
            <a:fillRect/>
          </a:stretch>
        </p:blipFill>
        <p:spPr>
          <a:xfrm>
            <a:off x="1524000" y="152400"/>
            <a:ext cx="7543800" cy="6553199"/>
          </a:xfrm>
          <a:prstGeom prst="rect">
            <a:avLst/>
          </a:prstGeom>
        </p:spPr>
      </p:pic>
      <p:sp>
        <p:nvSpPr>
          <p:cNvPr id="3" name="TextBox 2"/>
          <p:cNvSpPr txBox="1"/>
          <p:nvPr/>
        </p:nvSpPr>
        <p:spPr>
          <a:xfrm>
            <a:off x="228600" y="457200"/>
            <a:ext cx="1794274" cy="1569660"/>
          </a:xfrm>
          <a:prstGeom prst="rect">
            <a:avLst/>
          </a:prstGeom>
          <a:noFill/>
        </p:spPr>
        <p:txBody>
          <a:bodyPr wrap="none" rtlCol="0">
            <a:spAutoFit/>
          </a:bodyPr>
          <a:lstStyle/>
          <a:p>
            <a:r>
              <a:rPr lang="en-US" sz="2400" dirty="0" smtClean="0"/>
              <a:t>Quantify</a:t>
            </a:r>
          </a:p>
          <a:p>
            <a:r>
              <a:rPr lang="en-US" sz="2400" dirty="0" smtClean="0"/>
              <a:t>Performance</a:t>
            </a:r>
          </a:p>
          <a:p>
            <a:r>
              <a:rPr lang="en-US" sz="2400" dirty="0" smtClean="0"/>
              <a:t>Parameters</a:t>
            </a:r>
          </a:p>
          <a:p>
            <a:r>
              <a:rPr lang="en-US" sz="2400" dirty="0" smtClean="0"/>
              <a:t>First!!!</a:t>
            </a:r>
            <a:endParaRPr lang="en-US" sz="24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8"/>
          <p:cNvGrpSpPr>
            <a:grpSpLocks/>
          </p:cNvGrpSpPr>
          <p:nvPr/>
        </p:nvGrpSpPr>
        <p:grpSpPr bwMode="auto">
          <a:xfrm>
            <a:off x="381000" y="228600"/>
            <a:ext cx="8896350" cy="5943600"/>
            <a:chOff x="228600" y="76201"/>
            <a:chExt cx="8896246" cy="5943600"/>
          </a:xfrm>
        </p:grpSpPr>
        <p:pic>
          <p:nvPicPr>
            <p:cNvPr id="9247" name="Picture 32" descr="SE USA.jpg"/>
            <p:cNvPicPr>
              <a:picLocks noChangeAspect="1"/>
            </p:cNvPicPr>
            <p:nvPr/>
          </p:nvPicPr>
          <p:blipFill>
            <a:blip r:embed="rId3" cstate="print"/>
            <a:srcRect/>
            <a:stretch>
              <a:fillRect/>
            </a:stretch>
          </p:blipFill>
          <p:spPr bwMode="auto">
            <a:xfrm>
              <a:off x="228600" y="76201"/>
              <a:ext cx="8896246" cy="5943600"/>
            </a:xfrm>
            <a:prstGeom prst="rect">
              <a:avLst/>
            </a:prstGeom>
            <a:noFill/>
            <a:ln w="9525">
              <a:noFill/>
              <a:miter lim="800000"/>
              <a:headEnd/>
              <a:tailEnd/>
            </a:ln>
          </p:spPr>
        </p:pic>
        <p:grpSp>
          <p:nvGrpSpPr>
            <p:cNvPr id="3" name="Group 30"/>
            <p:cNvGrpSpPr>
              <a:grpSpLocks/>
            </p:cNvGrpSpPr>
            <p:nvPr/>
          </p:nvGrpSpPr>
          <p:grpSpPr bwMode="auto">
            <a:xfrm>
              <a:off x="1313383" y="1354500"/>
              <a:ext cx="4649226" cy="2747917"/>
              <a:chOff x="1313383" y="1354500"/>
              <a:chExt cx="4649226" cy="2747917"/>
            </a:xfrm>
          </p:grpSpPr>
          <p:sp>
            <p:nvSpPr>
              <p:cNvPr id="35" name="Oval 34"/>
              <p:cNvSpPr/>
              <p:nvPr/>
            </p:nvSpPr>
            <p:spPr>
              <a:xfrm rot="20086046">
                <a:off x="1312850" y="1354139"/>
                <a:ext cx="4649733" cy="273843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5" name="Group 29"/>
              <p:cNvGrpSpPr>
                <a:grpSpLocks/>
              </p:cNvGrpSpPr>
              <p:nvPr/>
            </p:nvGrpSpPr>
            <p:grpSpPr bwMode="auto">
              <a:xfrm>
                <a:off x="2236305" y="1795462"/>
                <a:ext cx="3478695" cy="2306955"/>
                <a:chOff x="2236305" y="1795462"/>
                <a:chExt cx="3478695" cy="2306955"/>
              </a:xfrm>
            </p:grpSpPr>
            <p:pic>
              <p:nvPicPr>
                <p:cNvPr id="9251" name="Picture 36" descr="nissan.jpeg"/>
                <p:cNvPicPr>
                  <a:picLocks noChangeAspect="1"/>
                </p:cNvPicPr>
                <p:nvPr/>
              </p:nvPicPr>
              <p:blipFill>
                <a:blip r:embed="rId4" cstate="print"/>
                <a:srcRect/>
                <a:stretch>
                  <a:fillRect/>
                </a:stretch>
              </p:blipFill>
              <p:spPr bwMode="auto">
                <a:xfrm>
                  <a:off x="2236305" y="3157538"/>
                  <a:ext cx="354375" cy="300037"/>
                </a:xfrm>
                <a:prstGeom prst="rect">
                  <a:avLst/>
                </a:prstGeom>
                <a:noFill/>
                <a:ln w="9525">
                  <a:noFill/>
                  <a:miter lim="800000"/>
                  <a:headEnd/>
                  <a:tailEnd/>
                </a:ln>
              </p:spPr>
            </p:pic>
            <p:pic>
              <p:nvPicPr>
                <p:cNvPr id="9252" name="Picture 37" descr="nissan.jpeg"/>
                <p:cNvPicPr>
                  <a:picLocks noChangeAspect="1"/>
                </p:cNvPicPr>
                <p:nvPr/>
              </p:nvPicPr>
              <p:blipFill>
                <a:blip r:embed="rId4" cstate="print"/>
                <a:srcRect/>
                <a:stretch>
                  <a:fillRect/>
                </a:stretch>
              </p:blipFill>
              <p:spPr bwMode="auto">
                <a:xfrm>
                  <a:off x="3581400" y="2062163"/>
                  <a:ext cx="354375" cy="300037"/>
                </a:xfrm>
                <a:prstGeom prst="rect">
                  <a:avLst/>
                </a:prstGeom>
                <a:noFill/>
                <a:ln w="9525">
                  <a:noFill/>
                  <a:miter lim="800000"/>
                  <a:headEnd/>
                  <a:tailEnd/>
                </a:ln>
              </p:spPr>
            </p:pic>
            <p:pic>
              <p:nvPicPr>
                <p:cNvPr id="9253" name="Picture 38" descr="bmw.jpeg"/>
                <p:cNvPicPr>
                  <a:picLocks noChangeAspect="1"/>
                </p:cNvPicPr>
                <p:nvPr/>
              </p:nvPicPr>
              <p:blipFill>
                <a:blip r:embed="rId5" cstate="print"/>
                <a:srcRect/>
                <a:stretch>
                  <a:fillRect/>
                </a:stretch>
              </p:blipFill>
              <p:spPr bwMode="auto">
                <a:xfrm>
                  <a:off x="5055705" y="2319338"/>
                  <a:ext cx="449755" cy="338137"/>
                </a:xfrm>
                <a:prstGeom prst="rect">
                  <a:avLst/>
                </a:prstGeom>
                <a:noFill/>
                <a:ln w="9525">
                  <a:noFill/>
                  <a:miter lim="800000"/>
                  <a:headEnd/>
                  <a:tailEnd/>
                </a:ln>
              </p:spPr>
            </p:pic>
            <p:pic>
              <p:nvPicPr>
                <p:cNvPr id="9254" name="Picture 39" descr="kia.jpeg"/>
                <p:cNvPicPr>
                  <a:picLocks noChangeAspect="1"/>
                </p:cNvPicPr>
                <p:nvPr/>
              </p:nvPicPr>
              <p:blipFill>
                <a:blip r:embed="rId6" cstate="print"/>
                <a:srcRect/>
                <a:stretch>
                  <a:fillRect/>
                </a:stretch>
              </p:blipFill>
              <p:spPr bwMode="auto">
                <a:xfrm>
                  <a:off x="3988905" y="2943225"/>
                  <a:ext cx="417493" cy="214313"/>
                </a:xfrm>
                <a:prstGeom prst="rect">
                  <a:avLst/>
                </a:prstGeom>
                <a:noFill/>
                <a:ln w="9525">
                  <a:noFill/>
                  <a:miter lim="800000"/>
                  <a:headEnd/>
                  <a:tailEnd/>
                </a:ln>
              </p:spPr>
            </p:pic>
            <p:pic>
              <p:nvPicPr>
                <p:cNvPr id="9255" name="Picture 40" descr="mercedes.jpeg"/>
                <p:cNvPicPr>
                  <a:picLocks noChangeAspect="1"/>
                </p:cNvPicPr>
                <p:nvPr/>
              </p:nvPicPr>
              <p:blipFill>
                <a:blip r:embed="rId7" cstate="print"/>
                <a:srcRect/>
                <a:stretch>
                  <a:fillRect/>
                </a:stretch>
              </p:blipFill>
              <p:spPr bwMode="auto">
                <a:xfrm>
                  <a:off x="3074505" y="2776538"/>
                  <a:ext cx="406246" cy="385763"/>
                </a:xfrm>
                <a:prstGeom prst="rect">
                  <a:avLst/>
                </a:prstGeom>
                <a:noFill/>
                <a:ln w="9525">
                  <a:noFill/>
                  <a:miter lim="800000"/>
                  <a:headEnd/>
                  <a:tailEnd/>
                </a:ln>
              </p:spPr>
            </p:pic>
            <p:pic>
              <p:nvPicPr>
                <p:cNvPr id="9256" name="Picture 41" descr="toyota.jpeg"/>
                <p:cNvPicPr>
                  <a:picLocks noChangeAspect="1"/>
                </p:cNvPicPr>
                <p:nvPr/>
              </p:nvPicPr>
              <p:blipFill>
                <a:blip r:embed="rId8" cstate="print"/>
                <a:srcRect/>
                <a:stretch>
                  <a:fillRect/>
                </a:stretch>
              </p:blipFill>
              <p:spPr bwMode="auto">
                <a:xfrm>
                  <a:off x="2362200" y="2438400"/>
                  <a:ext cx="466531" cy="304800"/>
                </a:xfrm>
                <a:prstGeom prst="rect">
                  <a:avLst/>
                </a:prstGeom>
                <a:noFill/>
                <a:ln w="9525">
                  <a:noFill/>
                  <a:miter lim="800000"/>
                  <a:headEnd/>
                  <a:tailEnd/>
                </a:ln>
              </p:spPr>
            </p:pic>
            <p:pic>
              <p:nvPicPr>
                <p:cNvPr id="9257" name="Picture 42" descr="volkswagen.jpg"/>
                <p:cNvPicPr>
                  <a:picLocks noChangeAspect="1"/>
                </p:cNvPicPr>
                <p:nvPr/>
              </p:nvPicPr>
              <p:blipFill>
                <a:blip r:embed="rId9" cstate="print"/>
                <a:srcRect/>
                <a:stretch>
                  <a:fillRect/>
                </a:stretch>
              </p:blipFill>
              <p:spPr bwMode="auto">
                <a:xfrm>
                  <a:off x="4217505" y="2090738"/>
                  <a:ext cx="296956" cy="304800"/>
                </a:xfrm>
                <a:prstGeom prst="rect">
                  <a:avLst/>
                </a:prstGeom>
                <a:noFill/>
                <a:ln w="9525">
                  <a:noFill/>
                  <a:miter lim="800000"/>
                  <a:headEnd/>
                  <a:tailEnd/>
                </a:ln>
              </p:spPr>
            </p:pic>
            <p:pic>
              <p:nvPicPr>
                <p:cNvPr id="9258" name="Picture 43" descr="hyundai.gif"/>
                <p:cNvPicPr>
                  <a:picLocks noChangeAspect="1"/>
                </p:cNvPicPr>
                <p:nvPr/>
              </p:nvPicPr>
              <p:blipFill>
                <a:blip r:embed="rId10" cstate="print"/>
                <a:srcRect/>
                <a:stretch>
                  <a:fillRect/>
                </a:stretch>
              </p:blipFill>
              <p:spPr bwMode="auto">
                <a:xfrm>
                  <a:off x="3531705" y="3233738"/>
                  <a:ext cx="444200" cy="304800"/>
                </a:xfrm>
                <a:prstGeom prst="rect">
                  <a:avLst/>
                </a:prstGeom>
                <a:noFill/>
                <a:ln w="9525">
                  <a:noFill/>
                  <a:miter lim="800000"/>
                  <a:headEnd/>
                  <a:tailEnd/>
                </a:ln>
              </p:spPr>
            </p:pic>
            <p:pic>
              <p:nvPicPr>
                <p:cNvPr id="9259" name="Picture 44" descr="honda.jpeg"/>
                <p:cNvPicPr>
                  <a:picLocks noChangeAspect="1"/>
                </p:cNvPicPr>
                <p:nvPr/>
              </p:nvPicPr>
              <p:blipFill>
                <a:blip r:embed="rId11" cstate="print"/>
                <a:srcRect/>
                <a:stretch>
                  <a:fillRect/>
                </a:stretch>
              </p:blipFill>
              <p:spPr bwMode="auto">
                <a:xfrm>
                  <a:off x="3531705" y="2624138"/>
                  <a:ext cx="391859" cy="323850"/>
                </a:xfrm>
                <a:prstGeom prst="rect">
                  <a:avLst/>
                </a:prstGeom>
                <a:noFill/>
                <a:ln w="9525">
                  <a:noFill/>
                  <a:miter lim="800000"/>
                  <a:headEnd/>
                  <a:tailEnd/>
                </a:ln>
              </p:spPr>
            </p:pic>
            <p:pic>
              <p:nvPicPr>
                <p:cNvPr id="9260" name="Picture 45" descr="Saturn.jpg"/>
                <p:cNvPicPr>
                  <a:picLocks noChangeAspect="1"/>
                </p:cNvPicPr>
                <p:nvPr/>
              </p:nvPicPr>
              <p:blipFill>
                <a:blip r:embed="rId12" cstate="print"/>
                <a:srcRect/>
                <a:stretch>
                  <a:fillRect/>
                </a:stretch>
              </p:blipFill>
              <p:spPr bwMode="auto">
                <a:xfrm>
                  <a:off x="3200400" y="2044700"/>
                  <a:ext cx="323850" cy="317500"/>
                </a:xfrm>
                <a:prstGeom prst="rect">
                  <a:avLst/>
                </a:prstGeom>
                <a:noFill/>
                <a:ln w="9525">
                  <a:noFill/>
                  <a:miter lim="800000"/>
                  <a:headEnd/>
                  <a:tailEnd/>
                </a:ln>
              </p:spPr>
            </p:pic>
            <p:pic>
              <p:nvPicPr>
                <p:cNvPr id="9261" name="Picture 46" descr="pb_logo.gif"/>
                <p:cNvPicPr>
                  <a:picLocks noChangeAspect="1"/>
                </p:cNvPicPr>
                <p:nvPr/>
              </p:nvPicPr>
              <p:blipFill>
                <a:blip r:embed="rId13" cstate="print"/>
                <a:srcRect/>
                <a:stretch>
                  <a:fillRect/>
                </a:stretch>
              </p:blipFill>
              <p:spPr bwMode="auto">
                <a:xfrm>
                  <a:off x="3352800" y="1795462"/>
                  <a:ext cx="531255" cy="261938"/>
                </a:xfrm>
                <a:prstGeom prst="rect">
                  <a:avLst/>
                </a:prstGeom>
                <a:noFill/>
                <a:ln w="9525">
                  <a:noFill/>
                  <a:miter lim="800000"/>
                  <a:headEnd/>
                  <a:tailEnd/>
                </a:ln>
              </p:spPr>
            </p:pic>
            <p:pic>
              <p:nvPicPr>
                <p:cNvPr id="9262" name="Picture 47" descr="Freightliner.jpeg"/>
                <p:cNvPicPr>
                  <a:picLocks noChangeAspect="1"/>
                </p:cNvPicPr>
                <p:nvPr/>
              </p:nvPicPr>
              <p:blipFill>
                <a:blip r:embed="rId14" cstate="print"/>
                <a:srcRect/>
                <a:stretch>
                  <a:fillRect/>
                </a:stretch>
              </p:blipFill>
              <p:spPr bwMode="auto">
                <a:xfrm>
                  <a:off x="5208105" y="2090738"/>
                  <a:ext cx="506895" cy="228600"/>
                </a:xfrm>
                <a:prstGeom prst="rect">
                  <a:avLst/>
                </a:prstGeom>
                <a:noFill/>
                <a:ln w="9525">
                  <a:noFill/>
                  <a:miter lim="800000"/>
                  <a:headEnd/>
                  <a:tailEnd/>
                </a:ln>
              </p:spPr>
            </p:pic>
            <p:pic>
              <p:nvPicPr>
                <p:cNvPr id="9263" name="Picture 48" descr="PACCAR.gif"/>
                <p:cNvPicPr>
                  <a:picLocks noChangeAspect="1"/>
                </p:cNvPicPr>
                <p:nvPr/>
              </p:nvPicPr>
              <p:blipFill>
                <a:blip r:embed="rId15" cstate="print"/>
                <a:srcRect/>
                <a:stretch>
                  <a:fillRect/>
                </a:stretch>
              </p:blipFill>
              <p:spPr bwMode="auto">
                <a:xfrm>
                  <a:off x="2464905" y="2776538"/>
                  <a:ext cx="544286" cy="152400"/>
                </a:xfrm>
                <a:prstGeom prst="rect">
                  <a:avLst/>
                </a:prstGeom>
                <a:noFill/>
                <a:ln w="9525">
                  <a:noFill/>
                  <a:miter lim="800000"/>
                  <a:headEnd/>
                  <a:tailEnd/>
                </a:ln>
              </p:spPr>
            </p:pic>
            <p:pic>
              <p:nvPicPr>
                <p:cNvPr id="9264" name="Picture 49" descr="NASA.jpeg"/>
                <p:cNvPicPr>
                  <a:picLocks noChangeAspect="1"/>
                </p:cNvPicPr>
                <p:nvPr/>
              </p:nvPicPr>
              <p:blipFill>
                <a:blip r:embed="rId16" cstate="print"/>
                <a:srcRect/>
                <a:stretch>
                  <a:fillRect/>
                </a:stretch>
              </p:blipFill>
              <p:spPr bwMode="auto">
                <a:xfrm>
                  <a:off x="2286000" y="3843338"/>
                  <a:ext cx="304800" cy="245889"/>
                </a:xfrm>
                <a:prstGeom prst="rect">
                  <a:avLst/>
                </a:prstGeom>
                <a:noFill/>
                <a:ln w="9525">
                  <a:noFill/>
                  <a:miter lim="800000"/>
                  <a:headEnd/>
                  <a:tailEnd/>
                </a:ln>
              </p:spPr>
            </p:pic>
            <p:pic>
              <p:nvPicPr>
                <p:cNvPr id="9265" name="Picture 50" descr="NASA.jpeg"/>
                <p:cNvPicPr>
                  <a:picLocks noChangeAspect="1"/>
                </p:cNvPicPr>
                <p:nvPr/>
              </p:nvPicPr>
              <p:blipFill>
                <a:blip r:embed="rId16" cstate="print"/>
                <a:srcRect/>
                <a:stretch>
                  <a:fillRect/>
                </a:stretch>
              </p:blipFill>
              <p:spPr bwMode="auto">
                <a:xfrm>
                  <a:off x="3531705" y="2344911"/>
                  <a:ext cx="304800" cy="245889"/>
                </a:xfrm>
                <a:prstGeom prst="rect">
                  <a:avLst/>
                </a:prstGeom>
                <a:noFill/>
                <a:ln w="9525">
                  <a:noFill/>
                  <a:miter lim="800000"/>
                  <a:headEnd/>
                  <a:tailEnd/>
                </a:ln>
              </p:spPr>
            </p:pic>
            <p:pic>
              <p:nvPicPr>
                <p:cNvPr id="9266" name="Picture 51" descr="American Eurocopter.gif"/>
                <p:cNvPicPr>
                  <a:picLocks noChangeAspect="1"/>
                </p:cNvPicPr>
                <p:nvPr/>
              </p:nvPicPr>
              <p:blipFill>
                <a:blip r:embed="rId17" cstate="print"/>
                <a:srcRect/>
                <a:stretch>
                  <a:fillRect/>
                </a:stretch>
              </p:blipFill>
              <p:spPr bwMode="auto">
                <a:xfrm>
                  <a:off x="2464905" y="2928938"/>
                  <a:ext cx="685801" cy="215537"/>
                </a:xfrm>
                <a:prstGeom prst="rect">
                  <a:avLst/>
                </a:prstGeom>
                <a:noFill/>
                <a:ln w="9525">
                  <a:noFill/>
                  <a:miter lim="800000"/>
                  <a:headEnd/>
                  <a:tailEnd/>
                </a:ln>
              </p:spPr>
            </p:pic>
            <p:pic>
              <p:nvPicPr>
                <p:cNvPr id="9267" name="Picture 52" descr="Northop Grumman.jpeg"/>
                <p:cNvPicPr>
                  <a:picLocks noChangeAspect="1"/>
                </p:cNvPicPr>
                <p:nvPr/>
              </p:nvPicPr>
              <p:blipFill>
                <a:blip r:embed="rId18" cstate="print"/>
                <a:srcRect/>
                <a:stretch>
                  <a:fillRect/>
                </a:stretch>
              </p:blipFill>
              <p:spPr bwMode="auto">
                <a:xfrm>
                  <a:off x="2590800" y="3919538"/>
                  <a:ext cx="914400" cy="182879"/>
                </a:xfrm>
                <a:prstGeom prst="rect">
                  <a:avLst/>
                </a:prstGeom>
                <a:noFill/>
                <a:ln w="9525">
                  <a:noFill/>
                  <a:miter lim="800000"/>
                  <a:headEnd/>
                  <a:tailEnd/>
                </a:ln>
              </p:spPr>
            </p:pic>
          </p:grpSp>
        </p:grpSp>
      </p:grpSp>
      <p:pic>
        <p:nvPicPr>
          <p:cNvPr id="9226" name="Picture 24" descr="SE USA.jpg"/>
          <p:cNvPicPr>
            <a:picLocks noChangeAspect="1"/>
          </p:cNvPicPr>
          <p:nvPr/>
        </p:nvPicPr>
        <p:blipFill>
          <a:blip r:embed="rId3" cstate="print"/>
          <a:srcRect/>
          <a:stretch>
            <a:fillRect/>
          </a:stretch>
        </p:blipFill>
        <p:spPr bwMode="auto">
          <a:xfrm>
            <a:off x="228600" y="76200"/>
            <a:ext cx="8896350" cy="6276975"/>
          </a:xfrm>
          <a:prstGeom prst="rect">
            <a:avLst/>
          </a:prstGeom>
          <a:noFill/>
          <a:ln w="9525">
            <a:noFill/>
            <a:miter lim="800000"/>
            <a:headEnd/>
            <a:tailEnd/>
          </a:ln>
        </p:spPr>
      </p:pic>
      <p:sp>
        <p:nvSpPr>
          <p:cNvPr id="18" name="Oval 17"/>
          <p:cNvSpPr/>
          <p:nvPr/>
        </p:nvSpPr>
        <p:spPr bwMode="auto">
          <a:xfrm rot="20086046">
            <a:off x="1341438" y="1481138"/>
            <a:ext cx="4649787" cy="260508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230" name="Picture 7" descr="nissan.jpeg"/>
          <p:cNvPicPr>
            <a:picLocks noChangeAspect="1"/>
          </p:cNvPicPr>
          <p:nvPr/>
        </p:nvPicPr>
        <p:blipFill>
          <a:blip r:embed="rId4" cstate="print"/>
          <a:srcRect/>
          <a:stretch>
            <a:fillRect/>
          </a:stretch>
        </p:blipFill>
        <p:spPr bwMode="auto">
          <a:xfrm>
            <a:off x="2236328" y="3157190"/>
            <a:ext cx="354379" cy="300003"/>
          </a:xfrm>
          <a:prstGeom prst="rect">
            <a:avLst/>
          </a:prstGeom>
          <a:noFill/>
          <a:ln w="9525">
            <a:noFill/>
            <a:miter lim="800000"/>
            <a:headEnd/>
            <a:tailEnd/>
          </a:ln>
        </p:spPr>
      </p:pic>
      <p:pic>
        <p:nvPicPr>
          <p:cNvPr id="9231" name="Picture 8" descr="nissan.jpeg"/>
          <p:cNvPicPr>
            <a:picLocks noChangeAspect="1"/>
          </p:cNvPicPr>
          <p:nvPr/>
        </p:nvPicPr>
        <p:blipFill>
          <a:blip r:embed="rId4" cstate="print"/>
          <a:srcRect/>
          <a:stretch>
            <a:fillRect/>
          </a:stretch>
        </p:blipFill>
        <p:spPr bwMode="auto">
          <a:xfrm>
            <a:off x="3581439" y="1985747"/>
            <a:ext cx="354379" cy="300003"/>
          </a:xfrm>
          <a:prstGeom prst="rect">
            <a:avLst/>
          </a:prstGeom>
          <a:noFill/>
          <a:ln w="9525">
            <a:noFill/>
            <a:miter lim="800000"/>
            <a:headEnd/>
            <a:tailEnd/>
          </a:ln>
        </p:spPr>
      </p:pic>
      <p:pic>
        <p:nvPicPr>
          <p:cNvPr id="9232" name="Picture 9" descr="bmw.jpeg"/>
          <p:cNvPicPr>
            <a:picLocks noChangeAspect="1"/>
          </p:cNvPicPr>
          <p:nvPr/>
        </p:nvPicPr>
        <p:blipFill>
          <a:blip r:embed="rId5" cstate="print"/>
          <a:srcRect/>
          <a:stretch>
            <a:fillRect/>
          </a:stretch>
        </p:blipFill>
        <p:spPr bwMode="auto">
          <a:xfrm>
            <a:off x="5055761" y="2319084"/>
            <a:ext cx="449760" cy="338099"/>
          </a:xfrm>
          <a:prstGeom prst="rect">
            <a:avLst/>
          </a:prstGeom>
          <a:noFill/>
          <a:ln w="9525">
            <a:noFill/>
            <a:miter lim="800000"/>
            <a:headEnd/>
            <a:tailEnd/>
          </a:ln>
        </p:spPr>
      </p:pic>
      <p:pic>
        <p:nvPicPr>
          <p:cNvPr id="9233" name="Picture 10" descr="kia.jpeg"/>
          <p:cNvPicPr>
            <a:picLocks noChangeAspect="1"/>
          </p:cNvPicPr>
          <p:nvPr/>
        </p:nvPicPr>
        <p:blipFill>
          <a:blip r:embed="rId6" cstate="print"/>
          <a:srcRect/>
          <a:stretch>
            <a:fillRect/>
          </a:stretch>
        </p:blipFill>
        <p:spPr bwMode="auto">
          <a:xfrm>
            <a:off x="3988948" y="2942901"/>
            <a:ext cx="417498" cy="214289"/>
          </a:xfrm>
          <a:prstGeom prst="rect">
            <a:avLst/>
          </a:prstGeom>
          <a:noFill/>
          <a:ln w="9525">
            <a:noFill/>
            <a:miter lim="800000"/>
            <a:headEnd/>
            <a:tailEnd/>
          </a:ln>
        </p:spPr>
      </p:pic>
      <p:pic>
        <p:nvPicPr>
          <p:cNvPr id="9234" name="Picture 11" descr="mercedes.jpeg"/>
          <p:cNvPicPr>
            <a:picLocks noChangeAspect="1"/>
          </p:cNvPicPr>
          <p:nvPr/>
        </p:nvPicPr>
        <p:blipFill>
          <a:blip r:embed="rId7" cstate="print"/>
          <a:srcRect/>
          <a:stretch>
            <a:fillRect/>
          </a:stretch>
        </p:blipFill>
        <p:spPr bwMode="auto">
          <a:xfrm>
            <a:off x="3074538" y="2590800"/>
            <a:ext cx="406251" cy="385719"/>
          </a:xfrm>
          <a:prstGeom prst="rect">
            <a:avLst/>
          </a:prstGeom>
          <a:noFill/>
          <a:ln w="9525">
            <a:noFill/>
            <a:miter lim="800000"/>
            <a:headEnd/>
            <a:tailEnd/>
          </a:ln>
        </p:spPr>
      </p:pic>
      <p:pic>
        <p:nvPicPr>
          <p:cNvPr id="9235" name="Picture 12" descr="toyota.jpeg"/>
          <p:cNvPicPr>
            <a:picLocks noChangeAspect="1"/>
          </p:cNvPicPr>
          <p:nvPr/>
        </p:nvPicPr>
        <p:blipFill>
          <a:blip r:embed="rId8" cstate="print"/>
          <a:srcRect/>
          <a:stretch>
            <a:fillRect/>
          </a:stretch>
        </p:blipFill>
        <p:spPr bwMode="auto">
          <a:xfrm>
            <a:off x="2286000" y="2514600"/>
            <a:ext cx="350350" cy="228867"/>
          </a:xfrm>
          <a:prstGeom prst="rect">
            <a:avLst/>
          </a:prstGeom>
          <a:noFill/>
          <a:ln w="9525">
            <a:noFill/>
            <a:miter lim="800000"/>
            <a:headEnd/>
            <a:tailEnd/>
          </a:ln>
        </p:spPr>
      </p:pic>
      <p:pic>
        <p:nvPicPr>
          <p:cNvPr id="9236" name="Picture 13" descr="volkswagen.jpg"/>
          <p:cNvPicPr>
            <a:picLocks noChangeAspect="1"/>
          </p:cNvPicPr>
          <p:nvPr/>
        </p:nvPicPr>
        <p:blipFill>
          <a:blip r:embed="rId9" cstate="print"/>
          <a:srcRect/>
          <a:stretch>
            <a:fillRect/>
          </a:stretch>
        </p:blipFill>
        <p:spPr bwMode="auto">
          <a:xfrm>
            <a:off x="3886242" y="2209559"/>
            <a:ext cx="296959" cy="304766"/>
          </a:xfrm>
          <a:prstGeom prst="rect">
            <a:avLst/>
          </a:prstGeom>
          <a:noFill/>
          <a:ln w="9525">
            <a:noFill/>
            <a:miter lim="800000"/>
            <a:headEnd/>
            <a:tailEnd/>
          </a:ln>
        </p:spPr>
      </p:pic>
      <p:pic>
        <p:nvPicPr>
          <p:cNvPr id="9237" name="Picture 14" descr="hyundai.gif"/>
          <p:cNvPicPr>
            <a:picLocks noChangeAspect="1"/>
          </p:cNvPicPr>
          <p:nvPr/>
        </p:nvPicPr>
        <p:blipFill>
          <a:blip r:embed="rId10" cstate="print"/>
          <a:srcRect/>
          <a:stretch>
            <a:fillRect/>
          </a:stretch>
        </p:blipFill>
        <p:spPr bwMode="auto">
          <a:xfrm>
            <a:off x="3531743" y="3233381"/>
            <a:ext cx="444205" cy="304766"/>
          </a:xfrm>
          <a:prstGeom prst="rect">
            <a:avLst/>
          </a:prstGeom>
          <a:noFill/>
          <a:ln w="9525">
            <a:noFill/>
            <a:miter lim="800000"/>
            <a:headEnd/>
            <a:tailEnd/>
          </a:ln>
        </p:spPr>
      </p:pic>
      <p:pic>
        <p:nvPicPr>
          <p:cNvPr id="9238" name="Picture 15" descr="honda.jpeg"/>
          <p:cNvPicPr>
            <a:picLocks noChangeAspect="1"/>
          </p:cNvPicPr>
          <p:nvPr/>
        </p:nvPicPr>
        <p:blipFill>
          <a:blip r:embed="rId11" cstate="print"/>
          <a:srcRect/>
          <a:stretch>
            <a:fillRect/>
          </a:stretch>
        </p:blipFill>
        <p:spPr bwMode="auto">
          <a:xfrm>
            <a:off x="3531743" y="2623850"/>
            <a:ext cx="391864" cy="323813"/>
          </a:xfrm>
          <a:prstGeom prst="rect">
            <a:avLst/>
          </a:prstGeom>
          <a:noFill/>
          <a:ln w="9525">
            <a:noFill/>
            <a:miter lim="800000"/>
            <a:headEnd/>
            <a:tailEnd/>
          </a:ln>
        </p:spPr>
      </p:pic>
      <p:pic>
        <p:nvPicPr>
          <p:cNvPr id="9242" name="Picture 23" descr="PACCAR.gif"/>
          <p:cNvPicPr>
            <a:picLocks noChangeAspect="1"/>
          </p:cNvPicPr>
          <p:nvPr/>
        </p:nvPicPr>
        <p:blipFill>
          <a:blip r:embed="rId15" cstate="print"/>
          <a:srcRect/>
          <a:stretch>
            <a:fillRect/>
          </a:stretch>
        </p:blipFill>
        <p:spPr bwMode="auto">
          <a:xfrm>
            <a:off x="2464931" y="2819417"/>
            <a:ext cx="544292" cy="152383"/>
          </a:xfrm>
          <a:prstGeom prst="rect">
            <a:avLst/>
          </a:prstGeom>
          <a:noFill/>
          <a:ln w="9525">
            <a:noFill/>
            <a:miter lim="800000"/>
            <a:headEnd/>
            <a:tailEnd/>
          </a:ln>
        </p:spPr>
      </p:pic>
      <p:pic>
        <p:nvPicPr>
          <p:cNvPr id="9243" name="Picture 19" descr="NASA.jpeg"/>
          <p:cNvPicPr>
            <a:picLocks noChangeAspect="1"/>
          </p:cNvPicPr>
          <p:nvPr/>
        </p:nvPicPr>
        <p:blipFill>
          <a:blip r:embed="rId16" cstate="print"/>
          <a:srcRect/>
          <a:stretch>
            <a:fillRect/>
          </a:stretch>
        </p:blipFill>
        <p:spPr bwMode="auto">
          <a:xfrm>
            <a:off x="2286024" y="3842912"/>
            <a:ext cx="304804" cy="245861"/>
          </a:xfrm>
          <a:prstGeom prst="rect">
            <a:avLst/>
          </a:prstGeom>
          <a:noFill/>
          <a:ln w="9525">
            <a:noFill/>
            <a:miter lim="800000"/>
            <a:headEnd/>
            <a:tailEnd/>
          </a:ln>
        </p:spPr>
      </p:pic>
      <p:pic>
        <p:nvPicPr>
          <p:cNvPr id="9244" name="Picture 20" descr="NASA.jpeg"/>
          <p:cNvPicPr>
            <a:picLocks noChangeAspect="1"/>
          </p:cNvPicPr>
          <p:nvPr/>
        </p:nvPicPr>
        <p:blipFill>
          <a:blip r:embed="rId16" cstate="print"/>
          <a:srcRect/>
          <a:stretch>
            <a:fillRect/>
          </a:stretch>
        </p:blipFill>
        <p:spPr bwMode="auto">
          <a:xfrm>
            <a:off x="3505200" y="2362200"/>
            <a:ext cx="304804" cy="245861"/>
          </a:xfrm>
          <a:prstGeom prst="rect">
            <a:avLst/>
          </a:prstGeom>
          <a:noFill/>
          <a:ln w="9525">
            <a:noFill/>
            <a:miter lim="800000"/>
            <a:headEnd/>
            <a:tailEnd/>
          </a:ln>
        </p:spPr>
      </p:pic>
      <p:pic>
        <p:nvPicPr>
          <p:cNvPr id="9246" name="Picture 25" descr="Northop Grumman.jpeg"/>
          <p:cNvPicPr>
            <a:picLocks noChangeAspect="1"/>
          </p:cNvPicPr>
          <p:nvPr/>
        </p:nvPicPr>
        <p:blipFill>
          <a:blip r:embed="rId18" cstate="print"/>
          <a:srcRect/>
          <a:stretch>
            <a:fillRect/>
          </a:stretch>
        </p:blipFill>
        <p:spPr bwMode="auto">
          <a:xfrm>
            <a:off x="2590827" y="3919104"/>
            <a:ext cx="914411" cy="182858"/>
          </a:xfrm>
          <a:prstGeom prst="rect">
            <a:avLst/>
          </a:prstGeom>
          <a:noFill/>
          <a:ln w="9525">
            <a:noFill/>
            <a:miter lim="800000"/>
            <a:headEnd/>
            <a:tailEnd/>
          </a:ln>
        </p:spPr>
      </p:pic>
      <p:sp>
        <p:nvSpPr>
          <p:cNvPr id="4" name="Title 3"/>
          <p:cNvSpPr>
            <a:spLocks noGrp="1"/>
          </p:cNvSpPr>
          <p:nvPr>
            <p:ph type="title"/>
          </p:nvPr>
        </p:nvSpPr>
        <p:spPr>
          <a:xfrm>
            <a:off x="457200" y="0"/>
            <a:ext cx="8229600" cy="838200"/>
          </a:xfrm>
        </p:spPr>
        <p:txBody>
          <a:bodyPr>
            <a:normAutofit fontScale="90000"/>
          </a:bodyPr>
          <a:lstStyle/>
          <a:p>
            <a:pPr>
              <a:defRPr/>
            </a:pPr>
            <a:r>
              <a:rPr lang="en-US" sz="3600" b="1" dirty="0">
                <a:effectLst>
                  <a:outerShdw blurRad="38100" dist="38100" dir="2700000" algn="tl">
                    <a:srgbClr val="000000">
                      <a:alpha val="43137"/>
                    </a:srgbClr>
                  </a:outerShdw>
                </a:effectLst>
              </a:rPr>
              <a:t>State Focus, Regional Asset </a:t>
            </a:r>
            <a:r>
              <a:rPr lang="en-US" sz="3600" b="1" dirty="0" smtClean="0">
                <a:effectLst>
                  <a:outerShdw blurRad="38100" dist="38100" dir="2700000" algn="tl">
                    <a:srgbClr val="000000">
                      <a:alpha val="43137"/>
                    </a:srgbClr>
                  </a:outerShdw>
                </a:effectLst>
              </a:rPr>
              <a:t/>
            </a:r>
            <a:br>
              <a:rPr lang="en-US" sz="3600" b="1" dirty="0" smtClean="0">
                <a:effectLst>
                  <a:outerShdw blurRad="38100" dist="38100" dir="2700000" algn="tl">
                    <a:srgbClr val="000000">
                      <a:alpha val="43137"/>
                    </a:srgbClr>
                  </a:outerShdw>
                </a:effectLst>
              </a:rPr>
            </a:br>
            <a:r>
              <a:rPr lang="en-US" sz="2200" b="1" dirty="0" smtClean="0">
                <a:effectLst>
                  <a:outerShdw blurRad="38100" dist="38100" dir="2700000" algn="tl">
                    <a:srgbClr val="000000">
                      <a:alpha val="43137"/>
                    </a:srgbClr>
                  </a:outerShdw>
                </a:effectLst>
              </a:rPr>
              <a:t>Vehicle Cluster</a:t>
            </a:r>
            <a:endParaRPr lang="en-US" sz="2200" b="1" dirty="0">
              <a:effectLst>
                <a:outerShdw blurRad="38100" dist="38100" dir="2700000" algn="tl">
                  <a:srgbClr val="000000">
                    <a:alpha val="43137"/>
                  </a:srgbClr>
                </a:outerShdw>
              </a:effectLst>
            </a:endParaRPr>
          </a:p>
        </p:txBody>
      </p:sp>
      <p:pic>
        <p:nvPicPr>
          <p:cNvPr id="9221" name="Picture 26" descr="USACOE.gif"/>
          <p:cNvPicPr>
            <a:picLocks noChangeAspect="1"/>
          </p:cNvPicPr>
          <p:nvPr/>
        </p:nvPicPr>
        <p:blipFill>
          <a:blip r:embed="rId19" cstate="print"/>
          <a:srcRect/>
          <a:stretch>
            <a:fillRect/>
          </a:stretch>
        </p:blipFill>
        <p:spPr bwMode="auto">
          <a:xfrm>
            <a:off x="1676400" y="3200400"/>
            <a:ext cx="390525" cy="304800"/>
          </a:xfrm>
          <a:prstGeom prst="rect">
            <a:avLst/>
          </a:prstGeom>
          <a:noFill/>
          <a:ln w="9525">
            <a:noFill/>
            <a:miter lim="800000"/>
            <a:headEnd/>
            <a:tailEnd/>
          </a:ln>
        </p:spPr>
      </p:pic>
      <p:pic>
        <p:nvPicPr>
          <p:cNvPr id="9222" name="Picture 27" descr="corvette.jpeg"/>
          <p:cNvPicPr>
            <a:picLocks noChangeAspect="1"/>
          </p:cNvPicPr>
          <p:nvPr/>
        </p:nvPicPr>
        <p:blipFill>
          <a:blip r:embed="rId20" cstate="print"/>
          <a:srcRect/>
          <a:stretch>
            <a:fillRect/>
          </a:stretch>
        </p:blipFill>
        <p:spPr bwMode="auto">
          <a:xfrm>
            <a:off x="3429000" y="1447800"/>
            <a:ext cx="430213" cy="228600"/>
          </a:xfrm>
          <a:prstGeom prst="rect">
            <a:avLst/>
          </a:prstGeom>
          <a:noFill/>
          <a:ln w="9525">
            <a:noFill/>
            <a:miter lim="800000"/>
            <a:headEnd/>
            <a:tailEnd/>
          </a:ln>
        </p:spPr>
      </p:pic>
      <p:pic>
        <p:nvPicPr>
          <p:cNvPr id="9223" name="Picture 53" descr="toyota.jpeg"/>
          <p:cNvPicPr>
            <a:picLocks noChangeAspect="1"/>
          </p:cNvPicPr>
          <p:nvPr/>
        </p:nvPicPr>
        <p:blipFill>
          <a:blip r:embed="rId8" cstate="print"/>
          <a:srcRect/>
          <a:stretch>
            <a:fillRect/>
          </a:stretch>
        </p:blipFill>
        <p:spPr bwMode="auto">
          <a:xfrm>
            <a:off x="4181475" y="1371600"/>
            <a:ext cx="466725" cy="304800"/>
          </a:xfrm>
          <a:prstGeom prst="rect">
            <a:avLst/>
          </a:prstGeom>
          <a:noFill/>
          <a:ln w="9525">
            <a:noFill/>
            <a:miter lim="800000"/>
            <a:headEnd/>
            <a:tailEnd/>
          </a:ln>
        </p:spPr>
      </p:pic>
      <p:pic>
        <p:nvPicPr>
          <p:cNvPr id="9224" name="Picture 54" descr="doe.gif"/>
          <p:cNvPicPr>
            <a:picLocks noChangeAspect="1"/>
          </p:cNvPicPr>
          <p:nvPr/>
        </p:nvPicPr>
        <p:blipFill>
          <a:blip r:embed="rId21" cstate="print"/>
          <a:srcRect/>
          <a:stretch>
            <a:fillRect/>
          </a:stretch>
        </p:blipFill>
        <p:spPr bwMode="auto">
          <a:xfrm>
            <a:off x="4189413" y="1828800"/>
            <a:ext cx="382587" cy="385763"/>
          </a:xfrm>
          <a:prstGeom prst="rect">
            <a:avLst/>
          </a:prstGeom>
          <a:noFill/>
          <a:ln w="9525">
            <a:noFill/>
            <a:miter lim="800000"/>
            <a:headEnd/>
            <a:tailEnd/>
          </a:ln>
        </p:spPr>
      </p:pic>
      <p:pic>
        <p:nvPicPr>
          <p:cNvPr id="65" name="Picture 64" descr="2008_MSU_logo_web_horiz_mont.gif"/>
          <p:cNvPicPr>
            <a:picLocks noChangeAspect="1"/>
          </p:cNvPicPr>
          <p:nvPr/>
        </p:nvPicPr>
        <p:blipFill>
          <a:blip r:embed="rId22" cstate="print"/>
          <a:stretch>
            <a:fillRect/>
          </a:stretch>
        </p:blipFill>
        <p:spPr>
          <a:xfrm>
            <a:off x="2133600" y="2895600"/>
            <a:ext cx="1274950" cy="314118"/>
          </a:xfrm>
          <a:prstGeom prst="rect">
            <a:avLst/>
          </a:prstGeom>
        </p:spPr>
      </p:pic>
      <p:pic>
        <p:nvPicPr>
          <p:cNvPr id="67" name="Picture 66" descr="Severstal.gif"/>
          <p:cNvPicPr>
            <a:picLocks noChangeAspect="1"/>
          </p:cNvPicPr>
          <p:nvPr/>
        </p:nvPicPr>
        <p:blipFill>
          <a:blip r:embed="rId23" cstate="print"/>
          <a:stretch>
            <a:fillRect/>
          </a:stretch>
        </p:blipFill>
        <p:spPr>
          <a:xfrm>
            <a:off x="2667000" y="3200400"/>
            <a:ext cx="566738" cy="300402"/>
          </a:xfrm>
          <a:prstGeom prst="rect">
            <a:avLst/>
          </a:prstGeom>
        </p:spPr>
      </p:pic>
      <p:pic>
        <p:nvPicPr>
          <p:cNvPr id="68" name="Picture 67" descr="Navistar.jpeg"/>
          <p:cNvPicPr>
            <a:picLocks noChangeAspect="1"/>
          </p:cNvPicPr>
          <p:nvPr/>
        </p:nvPicPr>
        <p:blipFill>
          <a:blip r:embed="rId24" cstate="print"/>
          <a:stretch>
            <a:fillRect/>
          </a:stretch>
        </p:blipFill>
        <p:spPr>
          <a:xfrm>
            <a:off x="2630379" y="2438400"/>
            <a:ext cx="341421" cy="338138"/>
          </a:xfrm>
          <a:prstGeom prst="rect">
            <a:avLst/>
          </a:prstGeom>
        </p:spPr>
      </p:pic>
      <p:grpSp>
        <p:nvGrpSpPr>
          <p:cNvPr id="6" name="Group 61"/>
          <p:cNvGrpSpPr/>
          <p:nvPr/>
        </p:nvGrpSpPr>
        <p:grpSpPr>
          <a:xfrm>
            <a:off x="2667000" y="2971800"/>
            <a:ext cx="4188178" cy="3722132"/>
            <a:chOff x="2667000" y="2971800"/>
            <a:chExt cx="4188178" cy="3722132"/>
          </a:xfrm>
        </p:grpSpPr>
        <p:grpSp>
          <p:nvGrpSpPr>
            <p:cNvPr id="7" name="Group 67"/>
            <p:cNvGrpSpPr/>
            <p:nvPr/>
          </p:nvGrpSpPr>
          <p:grpSpPr>
            <a:xfrm>
              <a:off x="2667000" y="2971800"/>
              <a:ext cx="4188178" cy="3722132"/>
              <a:chOff x="2590800" y="2971800"/>
              <a:chExt cx="4188178" cy="3722132"/>
            </a:xfrm>
            <a:effectLst>
              <a:outerShdw blurRad="50800" dist="38100" dir="8100000" algn="tr" rotWithShape="0">
                <a:prstClr val="black">
                  <a:alpha val="40000"/>
                </a:prstClr>
              </a:outerShdw>
            </a:effectLst>
          </p:grpSpPr>
          <p:grpSp>
            <p:nvGrpSpPr>
              <p:cNvPr id="8" name="Group 55"/>
              <p:cNvGrpSpPr/>
              <p:nvPr/>
            </p:nvGrpSpPr>
            <p:grpSpPr>
              <a:xfrm>
                <a:off x="2590800" y="5715000"/>
                <a:ext cx="4188178" cy="978932"/>
                <a:chOff x="2590800" y="5715000"/>
                <a:chExt cx="4188178" cy="978932"/>
              </a:xfrm>
              <a:effectLst/>
            </p:grpSpPr>
            <p:sp>
              <p:nvSpPr>
                <p:cNvPr id="57" name="Rectangle 56"/>
                <p:cNvSpPr/>
                <p:nvPr/>
              </p:nvSpPr>
              <p:spPr>
                <a:xfrm>
                  <a:off x="3525246" y="6324600"/>
                  <a:ext cx="2418354" cy="369332"/>
                </a:xfrm>
                <a:prstGeom prst="rect">
                  <a:avLst/>
                </a:prstGeom>
              </p:spPr>
              <p:txBody>
                <a:bodyPr wrap="none">
                  <a:spAutoFit/>
                </a:bodyPr>
                <a:lstStyle/>
                <a:p>
                  <a:pPr>
                    <a:defRPr/>
                  </a:pPr>
                  <a:r>
                    <a:rPr lang="en-US" dirty="0" smtClean="0"/>
                    <a:t>www.cavs.msstate.edu</a:t>
                  </a:r>
                  <a:endParaRPr lang="en-US" dirty="0"/>
                </a:p>
              </p:txBody>
            </p:sp>
            <p:sp>
              <p:nvSpPr>
                <p:cNvPr id="61" name="Text Box 12"/>
                <p:cNvSpPr txBox="1">
                  <a:spLocks noChangeArrowheads="1"/>
                </p:cNvSpPr>
                <p:nvPr/>
              </p:nvSpPr>
              <p:spPr bwMode="auto">
                <a:xfrm>
                  <a:off x="2590800" y="5715000"/>
                  <a:ext cx="4188178" cy="646331"/>
                </a:xfrm>
                <a:prstGeom prst="rect">
                  <a:avLst/>
                </a:prstGeom>
                <a:noFill/>
                <a:ln w="9525">
                  <a:noFill/>
                  <a:miter lim="800000"/>
                  <a:headEnd/>
                  <a:tailEnd/>
                </a:ln>
              </p:spPr>
              <p:txBody>
                <a:bodyPr>
                  <a:spAutoFit/>
                </a:bodyPr>
                <a:lstStyle/>
                <a:p>
                  <a:pPr algn="ctr">
                    <a:defRPr/>
                  </a:pPr>
                  <a:r>
                    <a:rPr lang="en-US" b="1" i="1" dirty="0">
                      <a:latin typeface="Arial Narrow" pitchFamily="34" charset="0"/>
                    </a:rPr>
                    <a:t>Center for</a:t>
                  </a:r>
                </a:p>
                <a:p>
                  <a:pPr algn="ctr">
                    <a:defRPr/>
                  </a:pPr>
                  <a:r>
                    <a:rPr lang="en-US" b="1" i="1" dirty="0">
                      <a:latin typeface="Arial Narrow" pitchFamily="34" charset="0"/>
                    </a:rPr>
                    <a:t>Advanced Vehicular Systems</a:t>
                  </a:r>
                </a:p>
              </p:txBody>
            </p:sp>
          </p:grpSp>
          <p:cxnSp>
            <p:nvCxnSpPr>
              <p:cNvPr id="64" name="Straight Connector 63"/>
              <p:cNvCxnSpPr/>
              <p:nvPr/>
            </p:nvCxnSpPr>
            <p:spPr>
              <a:xfrm rot="16200000" flipH="1">
                <a:off x="2133600" y="3505200"/>
                <a:ext cx="1828800" cy="76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667000" y="2971800"/>
                <a:ext cx="3200400" cy="18288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 name="Group 55"/>
            <p:cNvGrpSpPr/>
            <p:nvPr/>
          </p:nvGrpSpPr>
          <p:grpSpPr>
            <a:xfrm>
              <a:off x="3505200" y="4800600"/>
              <a:ext cx="2438400" cy="914400"/>
              <a:chOff x="3352800" y="4648200"/>
              <a:chExt cx="2438400" cy="914400"/>
            </a:xfrm>
          </p:grpSpPr>
          <p:pic>
            <p:nvPicPr>
              <p:cNvPr id="60" name="Picture 59" descr="Hyundai Genesis.jpg"/>
              <p:cNvPicPr>
                <a:picLocks noChangeAspect="1"/>
              </p:cNvPicPr>
              <p:nvPr/>
            </p:nvPicPr>
            <p:blipFill>
              <a:blip r:embed="rId25" cstate="print"/>
              <a:stretch>
                <a:fillRect/>
              </a:stretch>
            </p:blipFill>
            <p:spPr>
              <a:xfrm>
                <a:off x="3352800" y="4671060"/>
                <a:ext cx="1334640" cy="891540"/>
              </a:xfrm>
              <a:prstGeom prst="rect">
                <a:avLst/>
              </a:prstGeom>
            </p:spPr>
          </p:pic>
          <p:pic>
            <p:nvPicPr>
              <p:cNvPr id="55" name="Picture 54" descr="5415_surfgrid.tif"/>
              <p:cNvPicPr>
                <a:picLocks noChangeAspect="1"/>
              </p:cNvPicPr>
              <p:nvPr/>
            </p:nvPicPr>
            <p:blipFill>
              <a:blip r:embed="rId26" cstate="print"/>
              <a:stretch>
                <a:fillRect/>
              </a:stretch>
            </p:blipFill>
            <p:spPr>
              <a:xfrm>
                <a:off x="4648200" y="4648200"/>
                <a:ext cx="1143000" cy="914400"/>
              </a:xfrm>
              <a:prstGeom prst="rect">
                <a:avLst/>
              </a:prstGeom>
            </p:spPr>
          </p:pic>
        </p:grpSp>
      </p:grpSp>
      <p:pic>
        <p:nvPicPr>
          <p:cNvPr id="69" name="Picture 26"/>
          <p:cNvPicPr>
            <a:picLocks noChangeAspect="1" noChangeArrowheads="1"/>
          </p:cNvPicPr>
          <p:nvPr/>
        </p:nvPicPr>
        <p:blipFill>
          <a:blip r:embed="rId27" cstate="print"/>
          <a:srcRect/>
          <a:stretch>
            <a:fillRect/>
          </a:stretch>
        </p:blipFill>
        <p:spPr bwMode="auto">
          <a:xfrm>
            <a:off x="7239000" y="6324600"/>
            <a:ext cx="1905000" cy="457200"/>
          </a:xfrm>
          <a:prstGeom prst="rect">
            <a:avLst/>
          </a:prstGeom>
          <a:noFill/>
          <a:ln w="9525">
            <a:noFill/>
            <a:miter lim="800000"/>
            <a:headEnd/>
            <a:tailEnd/>
          </a:ln>
        </p:spPr>
      </p:pic>
      <p:pic>
        <p:nvPicPr>
          <p:cNvPr id="70" name="Picture 24" descr="CAVS_logo-transp"/>
          <p:cNvPicPr>
            <a:picLocks noChangeAspect="1" noChangeArrowheads="1"/>
          </p:cNvPicPr>
          <p:nvPr/>
        </p:nvPicPr>
        <p:blipFill>
          <a:blip r:embed="rId28" cstate="print"/>
          <a:srcRect/>
          <a:stretch>
            <a:fillRect/>
          </a:stretch>
        </p:blipFill>
        <p:spPr bwMode="auto">
          <a:xfrm>
            <a:off x="304800" y="6411913"/>
            <a:ext cx="1066800" cy="369887"/>
          </a:xfrm>
          <a:prstGeom prst="rect">
            <a:avLst/>
          </a:prstGeom>
          <a:noFill/>
          <a:ln w="9525">
            <a:noFill/>
            <a:miter lim="800000"/>
            <a:headEnd/>
            <a:tailEnd/>
          </a:ln>
        </p:spPr>
      </p:pic>
      <p:pic>
        <p:nvPicPr>
          <p:cNvPr id="59" name="Picture 58" descr="usalogo.gif"/>
          <p:cNvPicPr>
            <a:picLocks noChangeAspect="1"/>
          </p:cNvPicPr>
          <p:nvPr/>
        </p:nvPicPr>
        <p:blipFill>
          <a:blip r:embed="rId29" cstate="print"/>
          <a:stretch>
            <a:fillRect/>
          </a:stretch>
        </p:blipFill>
        <p:spPr>
          <a:xfrm>
            <a:off x="3276600" y="2362200"/>
            <a:ext cx="214313" cy="2857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tretch>
            <a:fillRect/>
          </a:stretch>
        </p:blipFill>
        <p:spPr>
          <a:xfrm>
            <a:off x="304800" y="0"/>
            <a:ext cx="8839200" cy="6553199"/>
          </a:xfrm>
          <a:prstGeom prst="rect">
            <a:avLst/>
          </a:prstGeom>
        </p:spPr>
      </p:pic>
      <p:sp>
        <p:nvSpPr>
          <p:cNvPr id="3" name="TextBox 2"/>
          <p:cNvSpPr txBox="1"/>
          <p:nvPr/>
        </p:nvSpPr>
        <p:spPr>
          <a:xfrm>
            <a:off x="3657600" y="304800"/>
            <a:ext cx="2209800" cy="400110"/>
          </a:xfrm>
          <a:prstGeom prst="rect">
            <a:avLst/>
          </a:prstGeom>
          <a:solidFill>
            <a:schemeClr val="bg1"/>
          </a:solidFill>
        </p:spPr>
        <p:txBody>
          <a:bodyPr wrap="square" rtlCol="0">
            <a:spAutoFit/>
          </a:bodyPr>
          <a:lstStyle/>
          <a:p>
            <a:r>
              <a:rPr lang="en-US" sz="2000" dirty="0" smtClean="0">
                <a:latin typeface="Arial" pitchFamily="34" charset="0"/>
                <a:cs typeface="Arial" pitchFamily="34" charset="0"/>
              </a:rPr>
              <a:t>Plasticity/Ductility</a:t>
            </a:r>
            <a:endParaRPr lang="en-US" sz="2000" dirty="0">
              <a:latin typeface="Arial" pitchFamily="34" charset="0"/>
              <a:cs typeface="Arial" pitchFamily="34" charset="0"/>
            </a:endParaRPr>
          </a:p>
        </p:txBody>
      </p:sp>
      <p:cxnSp>
        <p:nvCxnSpPr>
          <p:cNvPr id="5" name="Straight Connector 4"/>
          <p:cNvCxnSpPr/>
          <p:nvPr/>
        </p:nvCxnSpPr>
        <p:spPr>
          <a:xfrm>
            <a:off x="3657600" y="304800"/>
            <a:ext cx="2133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657600" y="685800"/>
            <a:ext cx="2133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791200" y="304800"/>
            <a:ext cx="0" cy="3810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8"/>
          <p:cNvSpPr>
            <a:spLocks noChangeArrowheads="1"/>
          </p:cNvSpPr>
          <p:nvPr/>
        </p:nvSpPr>
        <p:spPr bwMode="auto">
          <a:xfrm>
            <a:off x="2502694" y="2309036"/>
            <a:ext cx="279047" cy="343480"/>
          </a:xfrm>
          <a:prstGeom prst="upArrow">
            <a:avLst>
              <a:gd name="adj1" fmla="val 41667"/>
              <a:gd name="adj2" fmla="val 51389"/>
            </a:avLst>
          </a:prstGeom>
          <a:gradFill rotWithShape="1">
            <a:gsLst>
              <a:gs pos="0">
                <a:srgbClr val="00FF00"/>
              </a:gs>
              <a:gs pos="100000">
                <a:srgbClr val="FF690D"/>
              </a:gs>
            </a:gsLst>
            <a:lin ang="5400000" scaled="1"/>
          </a:gradFill>
          <a:ln w="9525">
            <a:noFill/>
            <a:miter lim="800000"/>
            <a:headEnd/>
            <a:tailEnd/>
          </a:ln>
          <a:effectLst/>
        </p:spPr>
        <p:txBody>
          <a:bodyPr vert="eaVert" wrap="none" anchor="ctr"/>
          <a:lstStyle/>
          <a:p>
            <a:endParaRPr lang="en-US"/>
          </a:p>
        </p:txBody>
      </p:sp>
      <p:sp>
        <p:nvSpPr>
          <p:cNvPr id="5" name="AutoShape 19"/>
          <p:cNvSpPr>
            <a:spLocks/>
          </p:cNvSpPr>
          <p:nvPr/>
        </p:nvSpPr>
        <p:spPr bwMode="auto">
          <a:xfrm>
            <a:off x="1876213" y="2011769"/>
            <a:ext cx="1750907" cy="228600"/>
          </a:xfrm>
          <a:prstGeom prst="callout1">
            <a:avLst>
              <a:gd name="adj1" fmla="val 63157"/>
              <a:gd name="adj2" fmla="val -5454"/>
              <a:gd name="adj3" fmla="val 68459"/>
              <a:gd name="adj4" fmla="val -7982"/>
            </a:avLst>
          </a:prstGeom>
          <a:solidFill>
            <a:srgbClr val="FFFF99"/>
          </a:solidFill>
          <a:ln w="3175">
            <a:solidFill>
              <a:schemeClr val="tx1"/>
            </a:solidFill>
            <a:miter lim="800000"/>
            <a:headEnd/>
            <a:tailEnd type="triangle" w="med" len="med"/>
          </a:ln>
          <a:effectLst/>
        </p:spPr>
        <p:txBody>
          <a:bodyPr lIns="0" tIns="0" rIns="0" bIns="0"/>
          <a:lstStyle/>
          <a:p>
            <a:r>
              <a:rPr lang="en-US" sz="1200" b="1" dirty="0"/>
              <a:t>Bridge </a:t>
            </a:r>
            <a:r>
              <a:rPr lang="en-US" sz="1200" b="1" dirty="0" smtClean="0"/>
              <a:t>12 </a:t>
            </a:r>
            <a:r>
              <a:rPr lang="en-US" sz="1200" b="1" dirty="0"/>
              <a:t>= </a:t>
            </a:r>
            <a:r>
              <a:rPr lang="en-US" sz="1200" b="1" dirty="0" smtClean="0"/>
              <a:t>material model</a:t>
            </a:r>
            <a:endParaRPr lang="en-US" sz="1200" b="1" dirty="0"/>
          </a:p>
        </p:txBody>
      </p:sp>
      <p:sp>
        <p:nvSpPr>
          <p:cNvPr id="6" name="Text Box 51"/>
          <p:cNvSpPr txBox="1">
            <a:spLocks noChangeArrowheads="1"/>
          </p:cNvSpPr>
          <p:nvPr/>
        </p:nvSpPr>
        <p:spPr bwMode="auto">
          <a:xfrm>
            <a:off x="1743287" y="5861052"/>
            <a:ext cx="1024502" cy="369332"/>
          </a:xfrm>
          <a:prstGeom prst="rect">
            <a:avLst/>
          </a:prstGeom>
          <a:solidFill>
            <a:srgbClr val="FFFF99"/>
          </a:solidFill>
          <a:ln w="9525">
            <a:noFill/>
            <a:miter lim="800000"/>
            <a:headEnd/>
            <a:tailEnd/>
          </a:ln>
          <a:effectLst/>
        </p:spPr>
        <p:txBody>
          <a:bodyPr wrap="square" lIns="0" tIns="0" rIns="0" bIns="0">
            <a:spAutoFit/>
          </a:bodyPr>
          <a:lstStyle/>
          <a:p>
            <a:pPr algn="ctr">
              <a:spcBef>
                <a:spcPct val="50000"/>
              </a:spcBef>
            </a:pPr>
            <a:r>
              <a:rPr lang="en-US" sz="1200" b="1" dirty="0"/>
              <a:t>Bridge </a:t>
            </a:r>
            <a:r>
              <a:rPr lang="en-US" sz="1200" b="1" dirty="0" smtClean="0"/>
              <a:t>6 </a:t>
            </a:r>
            <a:r>
              <a:rPr lang="en-US" sz="1200" b="1" dirty="0"/>
              <a:t>=</a:t>
            </a:r>
            <a:br>
              <a:rPr lang="en-US" sz="1200" b="1" dirty="0"/>
            </a:br>
            <a:r>
              <a:rPr lang="en-US" sz="1200" b="1" dirty="0"/>
              <a:t>Elastic Moduli</a:t>
            </a:r>
          </a:p>
        </p:txBody>
      </p:sp>
      <p:sp>
        <p:nvSpPr>
          <p:cNvPr id="7" name="Text Box 52"/>
          <p:cNvSpPr txBox="1">
            <a:spLocks noChangeArrowheads="1"/>
          </p:cNvSpPr>
          <p:nvPr/>
        </p:nvSpPr>
        <p:spPr bwMode="auto">
          <a:xfrm>
            <a:off x="3347809" y="5206806"/>
            <a:ext cx="1170005" cy="553998"/>
          </a:xfrm>
          <a:prstGeom prst="rect">
            <a:avLst/>
          </a:prstGeom>
          <a:solidFill>
            <a:srgbClr val="FFFF99"/>
          </a:solidFill>
          <a:ln w="9525">
            <a:noFill/>
            <a:miter lim="800000"/>
            <a:headEnd/>
            <a:tailEnd/>
          </a:ln>
          <a:effectLst/>
        </p:spPr>
        <p:txBody>
          <a:bodyPr wrap="square" lIns="0" tIns="0" rIns="0" bIns="0">
            <a:spAutoFit/>
          </a:bodyPr>
          <a:lstStyle/>
          <a:p>
            <a:pPr algn="ctr">
              <a:spcBef>
                <a:spcPct val="50000"/>
              </a:spcBef>
            </a:pPr>
            <a:r>
              <a:rPr lang="en-US" sz="1200" b="1" dirty="0"/>
              <a:t>Bridge </a:t>
            </a:r>
            <a:r>
              <a:rPr lang="en-US" sz="1200" b="1" dirty="0" smtClean="0"/>
              <a:t>7 </a:t>
            </a:r>
            <a:r>
              <a:rPr lang="en-US" sz="1200" b="1" dirty="0"/>
              <a:t>=</a:t>
            </a:r>
            <a:br>
              <a:rPr lang="en-US" sz="1200" b="1" dirty="0"/>
            </a:br>
            <a:r>
              <a:rPr lang="en-US" sz="1200" b="1" dirty="0"/>
              <a:t>High Rate Mechanisms</a:t>
            </a:r>
          </a:p>
        </p:txBody>
      </p:sp>
      <p:sp>
        <p:nvSpPr>
          <p:cNvPr id="8" name="Text Box 54"/>
          <p:cNvSpPr txBox="1">
            <a:spLocks noChangeArrowheads="1"/>
          </p:cNvSpPr>
          <p:nvPr/>
        </p:nvSpPr>
        <p:spPr bwMode="auto">
          <a:xfrm>
            <a:off x="5406778" y="4945106"/>
            <a:ext cx="1024502" cy="738664"/>
          </a:xfrm>
          <a:prstGeom prst="rect">
            <a:avLst/>
          </a:prstGeom>
          <a:solidFill>
            <a:srgbClr val="FFFF99">
              <a:alpha val="75000"/>
            </a:srgbClr>
          </a:solidFill>
          <a:ln w="9525">
            <a:noFill/>
            <a:miter lim="800000"/>
            <a:headEnd/>
            <a:tailEnd/>
          </a:ln>
          <a:effectLst/>
        </p:spPr>
        <p:txBody>
          <a:bodyPr wrap="square" lIns="0" tIns="0" rIns="0" bIns="0">
            <a:spAutoFit/>
          </a:bodyPr>
          <a:lstStyle/>
          <a:p>
            <a:pPr algn="ctr">
              <a:spcBef>
                <a:spcPct val="50000"/>
              </a:spcBef>
            </a:pPr>
            <a:r>
              <a:rPr lang="en-US" sz="1200" b="1" dirty="0"/>
              <a:t>Bridge </a:t>
            </a:r>
            <a:r>
              <a:rPr lang="en-US" sz="1200" b="1" dirty="0" smtClean="0"/>
              <a:t>8=</a:t>
            </a:r>
            <a:r>
              <a:rPr lang="en-US" sz="1200" b="1" dirty="0"/>
              <a:t/>
            </a:r>
            <a:br>
              <a:rPr lang="en-US" sz="1200" b="1" dirty="0"/>
            </a:br>
            <a:r>
              <a:rPr lang="en-US" sz="1200" b="1" dirty="0" smtClean="0"/>
              <a:t>Dislocation Density and Yield</a:t>
            </a:r>
            <a:endParaRPr lang="en-US" sz="1200" b="1" dirty="0"/>
          </a:p>
        </p:txBody>
      </p:sp>
      <p:sp>
        <p:nvSpPr>
          <p:cNvPr id="9" name="Text Box 55"/>
          <p:cNvSpPr txBox="1">
            <a:spLocks noChangeArrowheads="1"/>
          </p:cNvSpPr>
          <p:nvPr/>
        </p:nvSpPr>
        <p:spPr bwMode="auto">
          <a:xfrm>
            <a:off x="7126904" y="4145369"/>
            <a:ext cx="1026496" cy="738664"/>
          </a:xfrm>
          <a:prstGeom prst="rect">
            <a:avLst/>
          </a:prstGeom>
          <a:solidFill>
            <a:srgbClr val="FFFF99">
              <a:alpha val="70000"/>
            </a:srgbClr>
          </a:solidFill>
          <a:ln w="9525">
            <a:noFill/>
            <a:miter lim="800000"/>
            <a:headEnd/>
            <a:tailEnd/>
          </a:ln>
          <a:effectLst/>
        </p:spPr>
        <p:txBody>
          <a:bodyPr wrap="square" lIns="0" tIns="0" rIns="0" bIns="0">
            <a:spAutoFit/>
          </a:bodyPr>
          <a:lstStyle/>
          <a:p>
            <a:pPr algn="ctr">
              <a:spcBef>
                <a:spcPct val="50000"/>
              </a:spcBef>
            </a:pPr>
            <a:r>
              <a:rPr lang="en-US" sz="1200" b="1" dirty="0"/>
              <a:t>Bridge </a:t>
            </a:r>
            <a:r>
              <a:rPr lang="en-US" sz="1200" b="1" dirty="0" smtClean="0"/>
              <a:t>9 </a:t>
            </a:r>
            <a:r>
              <a:rPr lang="en-US" sz="1200" b="1" dirty="0"/>
              <a:t>=</a:t>
            </a:r>
            <a:br>
              <a:rPr lang="en-US" sz="1200" b="1" dirty="0"/>
            </a:br>
            <a:r>
              <a:rPr lang="en-US" sz="1200" b="1" dirty="0" err="1" smtClean="0"/>
              <a:t>Polycrystal</a:t>
            </a:r>
            <a:r>
              <a:rPr lang="en-US" sz="1200" b="1" dirty="0" smtClean="0"/>
              <a:t> stress-strain behavior</a:t>
            </a:r>
            <a:endParaRPr lang="en-US" sz="1200" b="1" dirty="0"/>
          </a:p>
        </p:txBody>
      </p:sp>
      <p:sp>
        <p:nvSpPr>
          <p:cNvPr id="10" name="Rectangle 56"/>
          <p:cNvSpPr>
            <a:spLocks noChangeArrowheads="1"/>
          </p:cNvSpPr>
          <p:nvPr/>
        </p:nvSpPr>
        <p:spPr bwMode="auto">
          <a:xfrm>
            <a:off x="1645920" y="2652516"/>
            <a:ext cx="6324600" cy="197453"/>
          </a:xfrm>
          <a:prstGeom prst="rect">
            <a:avLst/>
          </a:prstGeom>
          <a:gradFill rotWithShape="1">
            <a:gsLst>
              <a:gs pos="0">
                <a:srgbClr val="E28B4A">
                  <a:alpha val="50000"/>
                </a:srgbClr>
              </a:gs>
              <a:gs pos="50000">
                <a:srgbClr val="FFCC99"/>
              </a:gs>
              <a:gs pos="100000">
                <a:srgbClr val="E28B4A">
                  <a:alpha val="50000"/>
                </a:srgbClr>
              </a:gs>
            </a:gsLst>
            <a:lin ang="0" scaled="1"/>
          </a:gradFill>
          <a:ln w="9525">
            <a:noFill/>
            <a:miter lim="800000"/>
            <a:headEnd/>
            <a:tailEnd/>
          </a:ln>
          <a:effectLst/>
        </p:spPr>
        <p:txBody>
          <a:bodyPr wrap="none" anchor="ctr"/>
          <a:lstStyle/>
          <a:p>
            <a:pPr algn="ctr"/>
            <a:r>
              <a:rPr lang="en-US" sz="1200" b="1"/>
              <a:t>Macroscale ISV Continuum</a:t>
            </a:r>
          </a:p>
        </p:txBody>
      </p:sp>
      <p:sp>
        <p:nvSpPr>
          <p:cNvPr id="11" name="Freeform 57"/>
          <p:cNvSpPr>
            <a:spLocks/>
          </p:cNvSpPr>
          <p:nvPr/>
        </p:nvSpPr>
        <p:spPr bwMode="auto">
          <a:xfrm>
            <a:off x="3682665" y="2851515"/>
            <a:ext cx="426544" cy="2205359"/>
          </a:xfrm>
          <a:custGeom>
            <a:avLst/>
            <a:gdLst/>
            <a:ahLst/>
            <a:cxnLst>
              <a:cxn ang="0">
                <a:pos x="169" y="0"/>
              </a:cxn>
              <a:cxn ang="0">
                <a:pos x="170" y="1018"/>
              </a:cxn>
              <a:cxn ang="0">
                <a:pos x="171" y="1055"/>
              </a:cxn>
              <a:cxn ang="0">
                <a:pos x="197" y="1081"/>
              </a:cxn>
              <a:cxn ang="0">
                <a:pos x="210" y="1105"/>
              </a:cxn>
              <a:cxn ang="0">
                <a:pos x="219" y="1136"/>
              </a:cxn>
              <a:cxn ang="0">
                <a:pos x="219" y="1247"/>
              </a:cxn>
              <a:cxn ang="0">
                <a:pos x="195" y="1268"/>
              </a:cxn>
              <a:cxn ang="0">
                <a:pos x="171" y="1247"/>
              </a:cxn>
              <a:cxn ang="0">
                <a:pos x="171" y="1151"/>
              </a:cxn>
              <a:cxn ang="0">
                <a:pos x="171" y="1247"/>
              </a:cxn>
              <a:cxn ang="0">
                <a:pos x="146" y="1280"/>
              </a:cxn>
              <a:cxn ang="0">
                <a:pos x="123" y="1247"/>
              </a:cxn>
              <a:cxn ang="0">
                <a:pos x="123" y="1151"/>
              </a:cxn>
              <a:cxn ang="0">
                <a:pos x="123" y="1247"/>
              </a:cxn>
              <a:cxn ang="0">
                <a:pos x="101" y="1294"/>
              </a:cxn>
              <a:cxn ang="0">
                <a:pos x="77" y="1246"/>
              </a:cxn>
              <a:cxn ang="0">
                <a:pos x="77" y="1150"/>
              </a:cxn>
              <a:cxn ang="0">
                <a:pos x="77" y="1247"/>
              </a:cxn>
              <a:cxn ang="0">
                <a:pos x="56" y="1277"/>
              </a:cxn>
              <a:cxn ang="0">
                <a:pos x="38" y="1249"/>
              </a:cxn>
              <a:cxn ang="0">
                <a:pos x="38" y="1192"/>
              </a:cxn>
              <a:cxn ang="0">
                <a:pos x="2" y="1192"/>
              </a:cxn>
              <a:cxn ang="0">
                <a:pos x="0" y="1142"/>
              </a:cxn>
              <a:cxn ang="0">
                <a:pos x="12" y="1106"/>
              </a:cxn>
              <a:cxn ang="0">
                <a:pos x="33" y="1085"/>
              </a:cxn>
              <a:cxn ang="0">
                <a:pos x="75" y="1055"/>
              </a:cxn>
              <a:cxn ang="0">
                <a:pos x="70" y="0"/>
              </a:cxn>
            </a:cxnLst>
            <a:rect l="0" t="0" r="r" b="b"/>
            <a:pathLst>
              <a:path w="219" h="1294">
                <a:moveTo>
                  <a:pt x="169" y="0"/>
                </a:moveTo>
                <a:lnTo>
                  <a:pt x="170" y="1018"/>
                </a:lnTo>
                <a:lnTo>
                  <a:pt x="171" y="1055"/>
                </a:lnTo>
                <a:cubicBezTo>
                  <a:pt x="175" y="1065"/>
                  <a:pt x="191" y="1073"/>
                  <a:pt x="197" y="1081"/>
                </a:cubicBezTo>
                <a:cubicBezTo>
                  <a:pt x="203" y="1089"/>
                  <a:pt x="206" y="1096"/>
                  <a:pt x="210" y="1105"/>
                </a:cubicBezTo>
                <a:cubicBezTo>
                  <a:pt x="214" y="1114"/>
                  <a:pt x="217" y="1112"/>
                  <a:pt x="219" y="1136"/>
                </a:cubicBezTo>
                <a:lnTo>
                  <a:pt x="219" y="1247"/>
                </a:lnTo>
                <a:cubicBezTo>
                  <a:pt x="215" y="1269"/>
                  <a:pt x="203" y="1268"/>
                  <a:pt x="195" y="1268"/>
                </a:cubicBezTo>
                <a:cubicBezTo>
                  <a:pt x="187" y="1268"/>
                  <a:pt x="175" y="1266"/>
                  <a:pt x="171" y="1247"/>
                </a:cubicBezTo>
                <a:lnTo>
                  <a:pt x="171" y="1151"/>
                </a:lnTo>
                <a:lnTo>
                  <a:pt x="171" y="1247"/>
                </a:lnTo>
                <a:cubicBezTo>
                  <a:pt x="167" y="1268"/>
                  <a:pt x="154" y="1280"/>
                  <a:pt x="146" y="1280"/>
                </a:cubicBezTo>
                <a:cubicBezTo>
                  <a:pt x="138" y="1280"/>
                  <a:pt x="127" y="1268"/>
                  <a:pt x="123" y="1247"/>
                </a:cubicBezTo>
                <a:lnTo>
                  <a:pt x="123" y="1151"/>
                </a:lnTo>
                <a:lnTo>
                  <a:pt x="123" y="1247"/>
                </a:lnTo>
                <a:cubicBezTo>
                  <a:pt x="119" y="1271"/>
                  <a:pt x="109" y="1294"/>
                  <a:pt x="101" y="1294"/>
                </a:cubicBezTo>
                <a:cubicBezTo>
                  <a:pt x="93" y="1294"/>
                  <a:pt x="81" y="1270"/>
                  <a:pt x="77" y="1246"/>
                </a:cubicBezTo>
                <a:lnTo>
                  <a:pt x="77" y="1150"/>
                </a:lnTo>
                <a:lnTo>
                  <a:pt x="77" y="1247"/>
                </a:lnTo>
                <a:cubicBezTo>
                  <a:pt x="74" y="1268"/>
                  <a:pt x="62" y="1277"/>
                  <a:pt x="56" y="1277"/>
                </a:cubicBezTo>
                <a:cubicBezTo>
                  <a:pt x="50" y="1277"/>
                  <a:pt x="41" y="1263"/>
                  <a:pt x="38" y="1249"/>
                </a:cubicBezTo>
                <a:lnTo>
                  <a:pt x="38" y="1192"/>
                </a:lnTo>
                <a:lnTo>
                  <a:pt x="2" y="1192"/>
                </a:lnTo>
                <a:lnTo>
                  <a:pt x="0" y="1142"/>
                </a:lnTo>
                <a:cubicBezTo>
                  <a:pt x="2" y="1128"/>
                  <a:pt x="7" y="1115"/>
                  <a:pt x="12" y="1106"/>
                </a:cubicBezTo>
                <a:cubicBezTo>
                  <a:pt x="17" y="1097"/>
                  <a:pt x="22" y="1094"/>
                  <a:pt x="33" y="1085"/>
                </a:cubicBezTo>
                <a:lnTo>
                  <a:pt x="75" y="1055"/>
                </a:lnTo>
                <a:lnTo>
                  <a:pt x="70" y="0"/>
                </a:lnTo>
              </a:path>
            </a:pathLst>
          </a:custGeom>
          <a:gradFill rotWithShape="1">
            <a:gsLst>
              <a:gs pos="0">
                <a:srgbClr val="E28B4A"/>
              </a:gs>
              <a:gs pos="50000">
                <a:srgbClr val="FFCC99"/>
              </a:gs>
              <a:gs pos="100000">
                <a:srgbClr val="E28B4A"/>
              </a:gs>
            </a:gsLst>
            <a:lin ang="0" scaled="1"/>
          </a:gradFill>
          <a:ln w="9525">
            <a:solidFill>
              <a:srgbClr val="E28B4A"/>
            </a:solidFill>
            <a:round/>
            <a:headEnd/>
            <a:tailEnd/>
          </a:ln>
          <a:effectLst/>
        </p:spPr>
        <p:txBody>
          <a:bodyPr/>
          <a:lstStyle/>
          <a:p>
            <a:endParaRPr lang="en-US"/>
          </a:p>
        </p:txBody>
      </p:sp>
      <p:sp>
        <p:nvSpPr>
          <p:cNvPr id="12" name="Freeform 61"/>
          <p:cNvSpPr>
            <a:spLocks/>
          </p:cNvSpPr>
          <p:nvPr/>
        </p:nvSpPr>
        <p:spPr bwMode="auto">
          <a:xfrm>
            <a:off x="2026320" y="2851515"/>
            <a:ext cx="424551" cy="2821442"/>
          </a:xfrm>
          <a:custGeom>
            <a:avLst/>
            <a:gdLst/>
            <a:ahLst/>
            <a:cxnLst>
              <a:cxn ang="0">
                <a:pos x="166" y="3"/>
              </a:cxn>
              <a:cxn ang="0">
                <a:pos x="170" y="1277"/>
              </a:cxn>
              <a:cxn ang="0">
                <a:pos x="171" y="1314"/>
              </a:cxn>
              <a:cxn ang="0">
                <a:pos x="197" y="1340"/>
              </a:cxn>
              <a:cxn ang="0">
                <a:pos x="210" y="1364"/>
              </a:cxn>
              <a:cxn ang="0">
                <a:pos x="219" y="1395"/>
              </a:cxn>
              <a:cxn ang="0">
                <a:pos x="219" y="1506"/>
              </a:cxn>
              <a:cxn ang="0">
                <a:pos x="195" y="1527"/>
              </a:cxn>
              <a:cxn ang="0">
                <a:pos x="171" y="1506"/>
              </a:cxn>
              <a:cxn ang="0">
                <a:pos x="171" y="1410"/>
              </a:cxn>
              <a:cxn ang="0">
                <a:pos x="171" y="1506"/>
              </a:cxn>
              <a:cxn ang="0">
                <a:pos x="146" y="1539"/>
              </a:cxn>
              <a:cxn ang="0">
                <a:pos x="123" y="1506"/>
              </a:cxn>
              <a:cxn ang="0">
                <a:pos x="123" y="1410"/>
              </a:cxn>
              <a:cxn ang="0">
                <a:pos x="123" y="1506"/>
              </a:cxn>
              <a:cxn ang="0">
                <a:pos x="101" y="1553"/>
              </a:cxn>
              <a:cxn ang="0">
                <a:pos x="77" y="1505"/>
              </a:cxn>
              <a:cxn ang="0">
                <a:pos x="77" y="1409"/>
              </a:cxn>
              <a:cxn ang="0">
                <a:pos x="77" y="1506"/>
              </a:cxn>
              <a:cxn ang="0">
                <a:pos x="56" y="1536"/>
              </a:cxn>
              <a:cxn ang="0">
                <a:pos x="38" y="1508"/>
              </a:cxn>
              <a:cxn ang="0">
                <a:pos x="38" y="1451"/>
              </a:cxn>
              <a:cxn ang="0">
                <a:pos x="2" y="1451"/>
              </a:cxn>
              <a:cxn ang="0">
                <a:pos x="0" y="1401"/>
              </a:cxn>
              <a:cxn ang="0">
                <a:pos x="12" y="1365"/>
              </a:cxn>
              <a:cxn ang="0">
                <a:pos x="33" y="1344"/>
              </a:cxn>
              <a:cxn ang="0">
                <a:pos x="75" y="1314"/>
              </a:cxn>
              <a:cxn ang="0">
                <a:pos x="67" y="0"/>
              </a:cxn>
            </a:cxnLst>
            <a:rect l="0" t="0" r="r" b="b"/>
            <a:pathLst>
              <a:path w="219" h="1553">
                <a:moveTo>
                  <a:pt x="166" y="3"/>
                </a:moveTo>
                <a:lnTo>
                  <a:pt x="170" y="1277"/>
                </a:lnTo>
                <a:lnTo>
                  <a:pt x="171" y="1314"/>
                </a:lnTo>
                <a:cubicBezTo>
                  <a:pt x="175" y="1324"/>
                  <a:pt x="191" y="1332"/>
                  <a:pt x="197" y="1340"/>
                </a:cubicBezTo>
                <a:cubicBezTo>
                  <a:pt x="203" y="1348"/>
                  <a:pt x="206" y="1355"/>
                  <a:pt x="210" y="1364"/>
                </a:cubicBezTo>
                <a:cubicBezTo>
                  <a:pt x="214" y="1373"/>
                  <a:pt x="217" y="1371"/>
                  <a:pt x="219" y="1395"/>
                </a:cubicBezTo>
                <a:lnTo>
                  <a:pt x="219" y="1506"/>
                </a:lnTo>
                <a:cubicBezTo>
                  <a:pt x="215" y="1528"/>
                  <a:pt x="203" y="1527"/>
                  <a:pt x="195" y="1527"/>
                </a:cubicBezTo>
                <a:cubicBezTo>
                  <a:pt x="187" y="1527"/>
                  <a:pt x="175" y="1525"/>
                  <a:pt x="171" y="1506"/>
                </a:cubicBezTo>
                <a:lnTo>
                  <a:pt x="171" y="1410"/>
                </a:lnTo>
                <a:lnTo>
                  <a:pt x="171" y="1506"/>
                </a:lnTo>
                <a:cubicBezTo>
                  <a:pt x="167" y="1527"/>
                  <a:pt x="154" y="1539"/>
                  <a:pt x="146" y="1539"/>
                </a:cubicBezTo>
                <a:cubicBezTo>
                  <a:pt x="138" y="1539"/>
                  <a:pt x="127" y="1527"/>
                  <a:pt x="123" y="1506"/>
                </a:cubicBezTo>
                <a:lnTo>
                  <a:pt x="123" y="1410"/>
                </a:lnTo>
                <a:lnTo>
                  <a:pt x="123" y="1506"/>
                </a:lnTo>
                <a:cubicBezTo>
                  <a:pt x="119" y="1530"/>
                  <a:pt x="109" y="1553"/>
                  <a:pt x="101" y="1553"/>
                </a:cubicBezTo>
                <a:cubicBezTo>
                  <a:pt x="93" y="1553"/>
                  <a:pt x="81" y="1529"/>
                  <a:pt x="77" y="1505"/>
                </a:cubicBezTo>
                <a:lnTo>
                  <a:pt x="77" y="1409"/>
                </a:lnTo>
                <a:lnTo>
                  <a:pt x="77" y="1506"/>
                </a:lnTo>
                <a:cubicBezTo>
                  <a:pt x="74" y="1527"/>
                  <a:pt x="62" y="1536"/>
                  <a:pt x="56" y="1536"/>
                </a:cubicBezTo>
                <a:cubicBezTo>
                  <a:pt x="50" y="1536"/>
                  <a:pt x="41" y="1522"/>
                  <a:pt x="38" y="1508"/>
                </a:cubicBezTo>
                <a:lnTo>
                  <a:pt x="38" y="1451"/>
                </a:lnTo>
                <a:lnTo>
                  <a:pt x="2" y="1451"/>
                </a:lnTo>
                <a:lnTo>
                  <a:pt x="0" y="1401"/>
                </a:lnTo>
                <a:cubicBezTo>
                  <a:pt x="2" y="1387"/>
                  <a:pt x="7" y="1374"/>
                  <a:pt x="12" y="1365"/>
                </a:cubicBezTo>
                <a:cubicBezTo>
                  <a:pt x="17" y="1356"/>
                  <a:pt x="22" y="1353"/>
                  <a:pt x="33" y="1344"/>
                </a:cubicBezTo>
                <a:lnTo>
                  <a:pt x="75" y="1314"/>
                </a:lnTo>
                <a:lnTo>
                  <a:pt x="67" y="0"/>
                </a:lnTo>
              </a:path>
            </a:pathLst>
          </a:custGeom>
          <a:gradFill rotWithShape="1">
            <a:gsLst>
              <a:gs pos="0">
                <a:srgbClr val="E28B4A"/>
              </a:gs>
              <a:gs pos="50000">
                <a:srgbClr val="FFCC99"/>
              </a:gs>
              <a:gs pos="100000">
                <a:srgbClr val="E28B4A"/>
              </a:gs>
            </a:gsLst>
            <a:lin ang="0" scaled="1"/>
          </a:gradFill>
          <a:ln w="9525">
            <a:solidFill>
              <a:srgbClr val="E28B4A"/>
            </a:solidFill>
            <a:round/>
            <a:headEnd/>
            <a:tailEnd/>
          </a:ln>
          <a:effectLst/>
        </p:spPr>
        <p:txBody>
          <a:bodyPr/>
          <a:lstStyle/>
          <a:p>
            <a:endParaRPr lang="en-US"/>
          </a:p>
        </p:txBody>
      </p:sp>
      <p:sp>
        <p:nvSpPr>
          <p:cNvPr id="13" name="Freeform 69"/>
          <p:cNvSpPr>
            <a:spLocks/>
          </p:cNvSpPr>
          <p:nvPr/>
        </p:nvSpPr>
        <p:spPr bwMode="auto">
          <a:xfrm>
            <a:off x="5651942" y="2878775"/>
            <a:ext cx="426544" cy="1908221"/>
          </a:xfrm>
          <a:custGeom>
            <a:avLst/>
            <a:gdLst/>
            <a:ahLst/>
            <a:cxnLst>
              <a:cxn ang="0">
                <a:pos x="176" y="0"/>
              </a:cxn>
              <a:cxn ang="0">
                <a:pos x="170" y="522"/>
              </a:cxn>
              <a:cxn ang="0">
                <a:pos x="171" y="559"/>
              </a:cxn>
              <a:cxn ang="0">
                <a:pos x="197" y="585"/>
              </a:cxn>
              <a:cxn ang="0">
                <a:pos x="210" y="609"/>
              </a:cxn>
              <a:cxn ang="0">
                <a:pos x="219" y="640"/>
              </a:cxn>
              <a:cxn ang="0">
                <a:pos x="219" y="751"/>
              </a:cxn>
              <a:cxn ang="0">
                <a:pos x="195" y="772"/>
              </a:cxn>
              <a:cxn ang="0">
                <a:pos x="171" y="751"/>
              </a:cxn>
              <a:cxn ang="0">
                <a:pos x="171" y="655"/>
              </a:cxn>
              <a:cxn ang="0">
                <a:pos x="171" y="751"/>
              </a:cxn>
              <a:cxn ang="0">
                <a:pos x="146" y="784"/>
              </a:cxn>
              <a:cxn ang="0">
                <a:pos x="123" y="751"/>
              </a:cxn>
              <a:cxn ang="0">
                <a:pos x="123" y="655"/>
              </a:cxn>
              <a:cxn ang="0">
                <a:pos x="123" y="751"/>
              </a:cxn>
              <a:cxn ang="0">
                <a:pos x="101" y="798"/>
              </a:cxn>
              <a:cxn ang="0">
                <a:pos x="77" y="750"/>
              </a:cxn>
              <a:cxn ang="0">
                <a:pos x="77" y="654"/>
              </a:cxn>
              <a:cxn ang="0">
                <a:pos x="77" y="751"/>
              </a:cxn>
              <a:cxn ang="0">
                <a:pos x="56" y="781"/>
              </a:cxn>
              <a:cxn ang="0">
                <a:pos x="38" y="753"/>
              </a:cxn>
              <a:cxn ang="0">
                <a:pos x="38" y="696"/>
              </a:cxn>
              <a:cxn ang="0">
                <a:pos x="2" y="696"/>
              </a:cxn>
              <a:cxn ang="0">
                <a:pos x="0" y="646"/>
              </a:cxn>
              <a:cxn ang="0">
                <a:pos x="12" y="610"/>
              </a:cxn>
              <a:cxn ang="0">
                <a:pos x="33" y="589"/>
              </a:cxn>
              <a:cxn ang="0">
                <a:pos x="75" y="559"/>
              </a:cxn>
              <a:cxn ang="0">
                <a:pos x="80" y="0"/>
              </a:cxn>
            </a:cxnLst>
            <a:rect l="0" t="0" r="r" b="b"/>
            <a:pathLst>
              <a:path w="219" h="798">
                <a:moveTo>
                  <a:pt x="176" y="0"/>
                </a:moveTo>
                <a:lnTo>
                  <a:pt x="170" y="522"/>
                </a:lnTo>
                <a:lnTo>
                  <a:pt x="171" y="559"/>
                </a:lnTo>
                <a:cubicBezTo>
                  <a:pt x="175" y="569"/>
                  <a:pt x="191" y="577"/>
                  <a:pt x="197" y="585"/>
                </a:cubicBezTo>
                <a:cubicBezTo>
                  <a:pt x="203" y="593"/>
                  <a:pt x="206" y="600"/>
                  <a:pt x="210" y="609"/>
                </a:cubicBezTo>
                <a:cubicBezTo>
                  <a:pt x="214" y="618"/>
                  <a:pt x="217" y="616"/>
                  <a:pt x="219" y="640"/>
                </a:cubicBezTo>
                <a:lnTo>
                  <a:pt x="219" y="751"/>
                </a:lnTo>
                <a:cubicBezTo>
                  <a:pt x="215" y="773"/>
                  <a:pt x="203" y="772"/>
                  <a:pt x="195" y="772"/>
                </a:cubicBezTo>
                <a:cubicBezTo>
                  <a:pt x="187" y="772"/>
                  <a:pt x="175" y="770"/>
                  <a:pt x="171" y="751"/>
                </a:cubicBezTo>
                <a:lnTo>
                  <a:pt x="171" y="655"/>
                </a:lnTo>
                <a:lnTo>
                  <a:pt x="171" y="751"/>
                </a:lnTo>
                <a:cubicBezTo>
                  <a:pt x="167" y="772"/>
                  <a:pt x="154" y="784"/>
                  <a:pt x="146" y="784"/>
                </a:cubicBezTo>
                <a:cubicBezTo>
                  <a:pt x="138" y="784"/>
                  <a:pt x="127" y="772"/>
                  <a:pt x="123" y="751"/>
                </a:cubicBezTo>
                <a:lnTo>
                  <a:pt x="123" y="655"/>
                </a:lnTo>
                <a:lnTo>
                  <a:pt x="123" y="751"/>
                </a:lnTo>
                <a:cubicBezTo>
                  <a:pt x="119" y="775"/>
                  <a:pt x="109" y="798"/>
                  <a:pt x="101" y="798"/>
                </a:cubicBezTo>
                <a:cubicBezTo>
                  <a:pt x="93" y="798"/>
                  <a:pt x="81" y="774"/>
                  <a:pt x="77" y="750"/>
                </a:cubicBezTo>
                <a:lnTo>
                  <a:pt x="77" y="654"/>
                </a:lnTo>
                <a:lnTo>
                  <a:pt x="77" y="751"/>
                </a:lnTo>
                <a:cubicBezTo>
                  <a:pt x="74" y="772"/>
                  <a:pt x="62" y="781"/>
                  <a:pt x="56" y="781"/>
                </a:cubicBezTo>
                <a:cubicBezTo>
                  <a:pt x="50" y="781"/>
                  <a:pt x="41" y="767"/>
                  <a:pt x="38" y="753"/>
                </a:cubicBezTo>
                <a:lnTo>
                  <a:pt x="38" y="696"/>
                </a:lnTo>
                <a:lnTo>
                  <a:pt x="2" y="696"/>
                </a:lnTo>
                <a:lnTo>
                  <a:pt x="0" y="646"/>
                </a:lnTo>
                <a:cubicBezTo>
                  <a:pt x="2" y="632"/>
                  <a:pt x="7" y="619"/>
                  <a:pt x="12" y="610"/>
                </a:cubicBezTo>
                <a:cubicBezTo>
                  <a:pt x="17" y="601"/>
                  <a:pt x="22" y="598"/>
                  <a:pt x="33" y="589"/>
                </a:cubicBezTo>
                <a:lnTo>
                  <a:pt x="75" y="559"/>
                </a:lnTo>
                <a:lnTo>
                  <a:pt x="80" y="0"/>
                </a:lnTo>
              </a:path>
            </a:pathLst>
          </a:custGeom>
          <a:gradFill rotWithShape="1">
            <a:gsLst>
              <a:gs pos="0">
                <a:srgbClr val="E28B4A"/>
              </a:gs>
              <a:gs pos="50000">
                <a:srgbClr val="FFCC99"/>
              </a:gs>
              <a:gs pos="100000">
                <a:srgbClr val="E28B4A"/>
              </a:gs>
            </a:gsLst>
            <a:lin ang="0" scaled="1"/>
          </a:gradFill>
          <a:ln w="9525">
            <a:solidFill>
              <a:srgbClr val="E28B4A"/>
            </a:solidFill>
            <a:round/>
            <a:headEnd/>
            <a:tailEnd/>
          </a:ln>
          <a:effectLst/>
        </p:spPr>
        <p:txBody>
          <a:bodyPr/>
          <a:lstStyle/>
          <a:p>
            <a:endParaRPr lang="en-US"/>
          </a:p>
        </p:txBody>
      </p:sp>
      <p:sp>
        <p:nvSpPr>
          <p:cNvPr id="14" name="Freeform 89"/>
          <p:cNvSpPr>
            <a:spLocks/>
          </p:cNvSpPr>
          <p:nvPr/>
        </p:nvSpPr>
        <p:spPr bwMode="auto">
          <a:xfrm>
            <a:off x="7292340" y="2878775"/>
            <a:ext cx="426544" cy="1215809"/>
          </a:xfrm>
          <a:custGeom>
            <a:avLst/>
            <a:gdLst/>
            <a:ahLst/>
            <a:cxnLst>
              <a:cxn ang="0">
                <a:pos x="170" y="0"/>
              </a:cxn>
              <a:cxn ang="0">
                <a:pos x="170" y="233"/>
              </a:cxn>
              <a:cxn ang="0">
                <a:pos x="171" y="270"/>
              </a:cxn>
              <a:cxn ang="0">
                <a:pos x="197" y="296"/>
              </a:cxn>
              <a:cxn ang="0">
                <a:pos x="210" y="320"/>
              </a:cxn>
              <a:cxn ang="0">
                <a:pos x="219" y="351"/>
              </a:cxn>
              <a:cxn ang="0">
                <a:pos x="219" y="462"/>
              </a:cxn>
              <a:cxn ang="0">
                <a:pos x="195" y="483"/>
              </a:cxn>
              <a:cxn ang="0">
                <a:pos x="171" y="462"/>
              </a:cxn>
              <a:cxn ang="0">
                <a:pos x="171" y="366"/>
              </a:cxn>
              <a:cxn ang="0">
                <a:pos x="171" y="462"/>
              </a:cxn>
              <a:cxn ang="0">
                <a:pos x="146" y="495"/>
              </a:cxn>
              <a:cxn ang="0">
                <a:pos x="123" y="462"/>
              </a:cxn>
              <a:cxn ang="0">
                <a:pos x="123" y="366"/>
              </a:cxn>
              <a:cxn ang="0">
                <a:pos x="123" y="462"/>
              </a:cxn>
              <a:cxn ang="0">
                <a:pos x="101" y="509"/>
              </a:cxn>
              <a:cxn ang="0">
                <a:pos x="77" y="461"/>
              </a:cxn>
              <a:cxn ang="0">
                <a:pos x="77" y="365"/>
              </a:cxn>
              <a:cxn ang="0">
                <a:pos x="77" y="462"/>
              </a:cxn>
              <a:cxn ang="0">
                <a:pos x="56" y="492"/>
              </a:cxn>
              <a:cxn ang="0">
                <a:pos x="38" y="464"/>
              </a:cxn>
              <a:cxn ang="0">
                <a:pos x="38" y="407"/>
              </a:cxn>
              <a:cxn ang="0">
                <a:pos x="2" y="407"/>
              </a:cxn>
              <a:cxn ang="0">
                <a:pos x="0" y="357"/>
              </a:cxn>
              <a:cxn ang="0">
                <a:pos x="12" y="321"/>
              </a:cxn>
              <a:cxn ang="0">
                <a:pos x="33" y="300"/>
              </a:cxn>
              <a:cxn ang="0">
                <a:pos x="75" y="270"/>
              </a:cxn>
              <a:cxn ang="0">
                <a:pos x="72" y="2"/>
              </a:cxn>
            </a:cxnLst>
            <a:rect l="0" t="0" r="r" b="b"/>
            <a:pathLst>
              <a:path w="219" h="509">
                <a:moveTo>
                  <a:pt x="170" y="0"/>
                </a:moveTo>
                <a:lnTo>
                  <a:pt x="170" y="233"/>
                </a:lnTo>
                <a:lnTo>
                  <a:pt x="171" y="270"/>
                </a:lnTo>
                <a:cubicBezTo>
                  <a:pt x="175" y="280"/>
                  <a:pt x="191" y="288"/>
                  <a:pt x="197" y="296"/>
                </a:cubicBezTo>
                <a:cubicBezTo>
                  <a:pt x="203" y="304"/>
                  <a:pt x="206" y="311"/>
                  <a:pt x="210" y="320"/>
                </a:cubicBezTo>
                <a:cubicBezTo>
                  <a:pt x="214" y="329"/>
                  <a:pt x="217" y="327"/>
                  <a:pt x="219" y="351"/>
                </a:cubicBezTo>
                <a:lnTo>
                  <a:pt x="219" y="462"/>
                </a:lnTo>
                <a:cubicBezTo>
                  <a:pt x="215" y="484"/>
                  <a:pt x="203" y="483"/>
                  <a:pt x="195" y="483"/>
                </a:cubicBezTo>
                <a:cubicBezTo>
                  <a:pt x="187" y="483"/>
                  <a:pt x="175" y="481"/>
                  <a:pt x="171" y="462"/>
                </a:cubicBezTo>
                <a:lnTo>
                  <a:pt x="171" y="366"/>
                </a:lnTo>
                <a:lnTo>
                  <a:pt x="171" y="462"/>
                </a:lnTo>
                <a:cubicBezTo>
                  <a:pt x="167" y="483"/>
                  <a:pt x="154" y="495"/>
                  <a:pt x="146" y="495"/>
                </a:cubicBezTo>
                <a:cubicBezTo>
                  <a:pt x="138" y="495"/>
                  <a:pt x="127" y="483"/>
                  <a:pt x="123" y="462"/>
                </a:cubicBezTo>
                <a:lnTo>
                  <a:pt x="123" y="366"/>
                </a:lnTo>
                <a:lnTo>
                  <a:pt x="123" y="462"/>
                </a:lnTo>
                <a:cubicBezTo>
                  <a:pt x="119" y="486"/>
                  <a:pt x="109" y="509"/>
                  <a:pt x="101" y="509"/>
                </a:cubicBezTo>
                <a:cubicBezTo>
                  <a:pt x="93" y="509"/>
                  <a:pt x="81" y="485"/>
                  <a:pt x="77" y="461"/>
                </a:cubicBezTo>
                <a:lnTo>
                  <a:pt x="77" y="365"/>
                </a:lnTo>
                <a:lnTo>
                  <a:pt x="77" y="462"/>
                </a:lnTo>
                <a:cubicBezTo>
                  <a:pt x="74" y="483"/>
                  <a:pt x="62" y="492"/>
                  <a:pt x="56" y="492"/>
                </a:cubicBezTo>
                <a:cubicBezTo>
                  <a:pt x="50" y="492"/>
                  <a:pt x="41" y="478"/>
                  <a:pt x="38" y="464"/>
                </a:cubicBezTo>
                <a:lnTo>
                  <a:pt x="38" y="407"/>
                </a:lnTo>
                <a:lnTo>
                  <a:pt x="2" y="407"/>
                </a:lnTo>
                <a:lnTo>
                  <a:pt x="0" y="357"/>
                </a:lnTo>
                <a:cubicBezTo>
                  <a:pt x="2" y="343"/>
                  <a:pt x="7" y="330"/>
                  <a:pt x="12" y="321"/>
                </a:cubicBezTo>
                <a:cubicBezTo>
                  <a:pt x="17" y="312"/>
                  <a:pt x="22" y="309"/>
                  <a:pt x="33" y="300"/>
                </a:cubicBezTo>
                <a:lnTo>
                  <a:pt x="75" y="270"/>
                </a:lnTo>
                <a:lnTo>
                  <a:pt x="72" y="2"/>
                </a:lnTo>
              </a:path>
            </a:pathLst>
          </a:custGeom>
          <a:gradFill rotWithShape="1">
            <a:gsLst>
              <a:gs pos="0">
                <a:srgbClr val="E28B4A"/>
              </a:gs>
              <a:gs pos="50000">
                <a:srgbClr val="FFCC99"/>
              </a:gs>
              <a:gs pos="100000">
                <a:srgbClr val="E28B4A"/>
              </a:gs>
            </a:gsLst>
            <a:lin ang="0" scaled="1"/>
          </a:gradFill>
          <a:ln w="9525">
            <a:solidFill>
              <a:srgbClr val="E28B4A"/>
            </a:solidFill>
            <a:round/>
            <a:headEnd/>
            <a:tailEnd/>
          </a:ln>
          <a:effectLst/>
        </p:spPr>
        <p:txBody>
          <a:bodyPr/>
          <a:lstStyle/>
          <a:p>
            <a:endParaRPr lang="en-US"/>
          </a:p>
        </p:txBody>
      </p:sp>
      <p:sp>
        <p:nvSpPr>
          <p:cNvPr id="26" name="TextBox 25"/>
          <p:cNvSpPr txBox="1"/>
          <p:nvPr/>
        </p:nvSpPr>
        <p:spPr>
          <a:xfrm>
            <a:off x="3703320" y="5821769"/>
            <a:ext cx="489236" cy="276999"/>
          </a:xfrm>
          <a:prstGeom prst="rect">
            <a:avLst/>
          </a:prstGeom>
          <a:noFill/>
        </p:spPr>
        <p:txBody>
          <a:bodyPr wrap="none" rtlCol="0">
            <a:spAutoFit/>
          </a:bodyPr>
          <a:lstStyle/>
          <a:p>
            <a:r>
              <a:rPr lang="en-US" sz="1200" b="1" dirty="0" smtClean="0"/>
              <a:t>(nm)</a:t>
            </a:r>
            <a:endParaRPr lang="en-US" sz="1200" b="1" dirty="0"/>
          </a:p>
        </p:txBody>
      </p:sp>
      <p:sp>
        <p:nvSpPr>
          <p:cNvPr id="27" name="TextBox 26"/>
          <p:cNvSpPr txBox="1"/>
          <p:nvPr/>
        </p:nvSpPr>
        <p:spPr>
          <a:xfrm>
            <a:off x="5532120" y="5697170"/>
            <a:ext cx="758541" cy="276999"/>
          </a:xfrm>
          <a:prstGeom prst="rect">
            <a:avLst/>
          </a:prstGeom>
          <a:noFill/>
        </p:spPr>
        <p:txBody>
          <a:bodyPr wrap="none" rtlCol="0">
            <a:spAutoFit/>
          </a:bodyPr>
          <a:lstStyle/>
          <a:p>
            <a:r>
              <a:rPr lang="en-US" sz="1200" b="1" dirty="0" smtClean="0"/>
              <a:t>(</a:t>
            </a:r>
            <a:r>
              <a:rPr lang="en-US" sz="1200" b="1" dirty="0" smtClean="0">
                <a:latin typeface="Symbol" pitchFamily="18" charset="2"/>
              </a:rPr>
              <a:t>100 </a:t>
            </a:r>
            <a:r>
              <a:rPr lang="en-US" sz="1200" b="1" dirty="0" smtClean="0"/>
              <a:t>nm)</a:t>
            </a:r>
            <a:endParaRPr lang="en-US" sz="1200" b="1" dirty="0"/>
          </a:p>
        </p:txBody>
      </p:sp>
      <p:sp>
        <p:nvSpPr>
          <p:cNvPr id="28" name="Rectangle 30"/>
          <p:cNvSpPr>
            <a:spLocks noChangeArrowheads="1"/>
          </p:cNvSpPr>
          <p:nvPr/>
        </p:nvSpPr>
        <p:spPr bwMode="auto">
          <a:xfrm>
            <a:off x="2103120" y="6276201"/>
            <a:ext cx="457200" cy="276999"/>
          </a:xfrm>
          <a:prstGeom prst="rect">
            <a:avLst/>
          </a:prstGeom>
          <a:noFill/>
          <a:ln w="9525">
            <a:noFill/>
            <a:miter lim="800000"/>
            <a:headEnd/>
            <a:tailEnd/>
          </a:ln>
          <a:effectLst/>
        </p:spPr>
        <p:txBody>
          <a:bodyPr wrap="square" anchor="ctr">
            <a:spAutoFit/>
          </a:bodyPr>
          <a:lstStyle/>
          <a:p>
            <a:r>
              <a:rPr lang="en-US" sz="1200" b="1" dirty="0" smtClean="0"/>
              <a:t>(Å)</a:t>
            </a:r>
            <a:endParaRPr lang="en-US" sz="1200" b="1" dirty="0"/>
          </a:p>
        </p:txBody>
      </p:sp>
      <p:sp>
        <p:nvSpPr>
          <p:cNvPr id="29" name="TextBox 28"/>
          <p:cNvSpPr txBox="1"/>
          <p:nvPr/>
        </p:nvSpPr>
        <p:spPr>
          <a:xfrm>
            <a:off x="2255520" y="1630769"/>
            <a:ext cx="702436" cy="276999"/>
          </a:xfrm>
          <a:prstGeom prst="rect">
            <a:avLst/>
          </a:prstGeom>
          <a:noFill/>
        </p:spPr>
        <p:txBody>
          <a:bodyPr wrap="none" rtlCol="0">
            <a:spAutoFit/>
          </a:bodyPr>
          <a:lstStyle/>
          <a:p>
            <a:r>
              <a:rPr lang="en-US" sz="1200" b="1" dirty="0" smtClean="0"/>
              <a:t>(mm-m)</a:t>
            </a:r>
            <a:endParaRPr lang="en-US" sz="1200" b="1" dirty="0"/>
          </a:p>
        </p:txBody>
      </p:sp>
      <p:sp>
        <p:nvSpPr>
          <p:cNvPr id="30" name="TextBox 29"/>
          <p:cNvSpPr txBox="1"/>
          <p:nvPr/>
        </p:nvSpPr>
        <p:spPr>
          <a:xfrm>
            <a:off x="7400274" y="4935170"/>
            <a:ext cx="494046" cy="276999"/>
          </a:xfrm>
          <a:prstGeom prst="rect">
            <a:avLst/>
          </a:prstGeom>
          <a:noFill/>
        </p:spPr>
        <p:txBody>
          <a:bodyPr wrap="none" rtlCol="0">
            <a:spAutoFit/>
          </a:bodyPr>
          <a:lstStyle/>
          <a:p>
            <a:r>
              <a:rPr lang="en-US" sz="1200" b="1" dirty="0" smtClean="0"/>
              <a:t>(</a:t>
            </a:r>
            <a:r>
              <a:rPr lang="en-US" sz="1200" b="1" dirty="0" smtClean="0">
                <a:latin typeface="Symbol" pitchFamily="18" charset="2"/>
              </a:rPr>
              <a:t>m</a:t>
            </a:r>
            <a:r>
              <a:rPr lang="en-US" sz="1200" b="1" dirty="0" smtClean="0"/>
              <a:t>m)</a:t>
            </a:r>
            <a:endParaRPr lang="en-US" sz="1200" b="1" dirty="0"/>
          </a:p>
        </p:txBody>
      </p:sp>
      <p:sp>
        <p:nvSpPr>
          <p:cNvPr id="18" name="TextBox 17"/>
          <p:cNvSpPr txBox="1"/>
          <p:nvPr/>
        </p:nvSpPr>
        <p:spPr>
          <a:xfrm>
            <a:off x="522084" y="152400"/>
            <a:ext cx="8012322" cy="1200329"/>
          </a:xfrm>
          <a:prstGeom prst="rect">
            <a:avLst/>
          </a:prstGeom>
          <a:noFill/>
        </p:spPr>
        <p:txBody>
          <a:bodyPr wrap="none" rtlCol="0">
            <a:spAutoFit/>
          </a:bodyPr>
          <a:lstStyle/>
          <a:p>
            <a:pPr algn="ctr"/>
            <a:r>
              <a:rPr lang="en-US" sz="2400" i="1" u="sng" dirty="0" smtClean="0"/>
              <a:t>Start with the End in Mind</a:t>
            </a:r>
            <a:r>
              <a:rPr lang="en-US" sz="2400" dirty="0" smtClean="0"/>
              <a:t>: What do I need for the Macroscale </a:t>
            </a:r>
          </a:p>
          <a:p>
            <a:pPr algn="ctr"/>
            <a:r>
              <a:rPr lang="en-US" sz="2400" dirty="0" smtClean="0"/>
              <a:t>Internal State Variable Plasticity-Damage Model to address </a:t>
            </a:r>
          </a:p>
          <a:p>
            <a:pPr algn="ctr"/>
            <a:r>
              <a:rPr lang="en-US" sz="2400" dirty="0" smtClean="0"/>
              <a:t>the performance and manufacturing?</a:t>
            </a:r>
            <a:endParaRPr lang="en-US" sz="24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p:cNvSpPr/>
          <p:nvPr/>
        </p:nvSpPr>
        <p:spPr>
          <a:xfrm>
            <a:off x="1905000" y="0"/>
            <a:ext cx="4953000" cy="2286000"/>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loud 6"/>
          <p:cNvSpPr/>
          <p:nvPr/>
        </p:nvSpPr>
        <p:spPr>
          <a:xfrm>
            <a:off x="2438400" y="5562600"/>
            <a:ext cx="3886200" cy="1143000"/>
          </a:xfrm>
          <a:prstGeom prst="cloud">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rot="5400000">
            <a:off x="914400" y="3962400"/>
            <a:ext cx="381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4114800" y="3810000"/>
            <a:ext cx="381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089725" y="2362200"/>
            <a:ext cx="787075" cy="369332"/>
          </a:xfrm>
          <a:prstGeom prst="rect">
            <a:avLst/>
          </a:prstGeom>
          <a:noFill/>
        </p:spPr>
        <p:txBody>
          <a:bodyPr wrap="none" rtlCol="0">
            <a:spAutoFit/>
          </a:bodyPr>
          <a:lstStyle/>
          <a:p>
            <a:r>
              <a:rPr lang="en-US" dirty="0" smtClean="0"/>
              <a:t>Bridge</a:t>
            </a:r>
          </a:p>
        </p:txBody>
      </p:sp>
      <p:cxnSp>
        <p:nvCxnSpPr>
          <p:cNvPr id="17" name="Straight Connector 16"/>
          <p:cNvCxnSpPr/>
          <p:nvPr/>
        </p:nvCxnSpPr>
        <p:spPr>
          <a:xfrm rot="5400000">
            <a:off x="4114800" y="3810000"/>
            <a:ext cx="3962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800100" y="4000500"/>
            <a:ext cx="3886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Down Arrow 20"/>
          <p:cNvSpPr/>
          <p:nvPr/>
        </p:nvSpPr>
        <p:spPr>
          <a:xfrm>
            <a:off x="2819400" y="1905000"/>
            <a:ext cx="1752600" cy="3581400"/>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276600" y="1828800"/>
            <a:ext cx="8382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3269018" y="1981200"/>
            <a:ext cx="880049" cy="2431435"/>
          </a:xfrm>
          <a:prstGeom prst="rect">
            <a:avLst/>
          </a:prstGeom>
          <a:noFill/>
        </p:spPr>
        <p:txBody>
          <a:bodyPr wrap="none" rtlCol="0">
            <a:spAutoFit/>
          </a:bodyPr>
          <a:lstStyle/>
          <a:p>
            <a:pPr algn="ctr"/>
            <a:r>
              <a:rPr lang="en-US" dirty="0" smtClean="0"/>
              <a:t>down</a:t>
            </a:r>
          </a:p>
          <a:p>
            <a:pPr algn="ctr"/>
            <a:r>
              <a:rPr lang="en-US" dirty="0"/>
              <a:t>s</a:t>
            </a:r>
            <a:r>
              <a:rPr lang="en-US" dirty="0" smtClean="0"/>
              <a:t>caling:</a:t>
            </a:r>
          </a:p>
          <a:p>
            <a:pPr algn="ctr"/>
            <a:endParaRPr lang="en-US" dirty="0" smtClean="0"/>
          </a:p>
          <a:p>
            <a:pPr algn="ctr"/>
            <a:r>
              <a:rPr lang="en-US" sz="1400" dirty="0"/>
              <a:t>e</a:t>
            </a:r>
            <a:r>
              <a:rPr lang="en-US" sz="1400" dirty="0" smtClean="0"/>
              <a:t>nergies</a:t>
            </a:r>
          </a:p>
          <a:p>
            <a:pPr algn="ctr"/>
            <a:r>
              <a:rPr lang="en-US" sz="1400" dirty="0"/>
              <a:t>a</a:t>
            </a:r>
            <a:r>
              <a:rPr lang="en-US" sz="1400" dirty="0" smtClean="0"/>
              <a:t>nd</a:t>
            </a:r>
          </a:p>
          <a:p>
            <a:pPr algn="ctr"/>
            <a:r>
              <a:rPr lang="en-US" sz="1400" dirty="0"/>
              <a:t>e</a:t>
            </a:r>
            <a:r>
              <a:rPr lang="en-US" sz="1400" dirty="0" smtClean="0"/>
              <a:t>lastic</a:t>
            </a:r>
          </a:p>
          <a:p>
            <a:pPr algn="ctr"/>
            <a:r>
              <a:rPr lang="en-US" sz="1400" dirty="0"/>
              <a:t>m</a:t>
            </a:r>
            <a:r>
              <a:rPr lang="en-US" sz="1400" dirty="0" smtClean="0"/>
              <a:t>oduli</a:t>
            </a:r>
          </a:p>
          <a:p>
            <a:pPr algn="ctr"/>
            <a:r>
              <a:rPr lang="en-US" sz="1400" dirty="0"/>
              <a:t>o</a:t>
            </a:r>
            <a:r>
              <a:rPr lang="en-US" sz="1400" dirty="0" smtClean="0"/>
              <a:t>f </a:t>
            </a:r>
          </a:p>
          <a:p>
            <a:pPr algn="ctr"/>
            <a:r>
              <a:rPr lang="en-US" sz="1400" dirty="0" smtClean="0"/>
              <a:t>Al</a:t>
            </a:r>
          </a:p>
          <a:p>
            <a:pPr algn="ctr"/>
            <a:r>
              <a:rPr lang="en-US" sz="1400" dirty="0" smtClean="0"/>
              <a:t>needed</a:t>
            </a:r>
          </a:p>
        </p:txBody>
      </p:sp>
      <p:sp>
        <p:nvSpPr>
          <p:cNvPr id="24" name="Up Arrow 23"/>
          <p:cNvSpPr/>
          <p:nvPr/>
        </p:nvSpPr>
        <p:spPr>
          <a:xfrm>
            <a:off x="4191000" y="2362200"/>
            <a:ext cx="1828800" cy="3352800"/>
          </a:xfrm>
          <a:prstGeom prst="upArrow">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680004" y="5562600"/>
            <a:ext cx="8382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4666651" y="3048000"/>
            <a:ext cx="880048" cy="2431435"/>
          </a:xfrm>
          <a:prstGeom prst="rect">
            <a:avLst/>
          </a:prstGeom>
          <a:noFill/>
        </p:spPr>
        <p:txBody>
          <a:bodyPr wrap="none" rtlCol="0">
            <a:spAutoFit/>
          </a:bodyPr>
          <a:lstStyle/>
          <a:p>
            <a:pPr algn="ctr"/>
            <a:r>
              <a:rPr lang="en-US" dirty="0" smtClean="0"/>
              <a:t>up</a:t>
            </a:r>
          </a:p>
          <a:p>
            <a:pPr algn="ctr"/>
            <a:r>
              <a:rPr lang="en-US" dirty="0"/>
              <a:t>s</a:t>
            </a:r>
            <a:r>
              <a:rPr lang="en-US" dirty="0" smtClean="0"/>
              <a:t>caling:</a:t>
            </a:r>
          </a:p>
          <a:p>
            <a:pPr algn="ctr"/>
            <a:endParaRPr lang="en-US" dirty="0" smtClean="0"/>
          </a:p>
          <a:p>
            <a:pPr algn="ctr"/>
            <a:r>
              <a:rPr lang="en-US" sz="1400" dirty="0" smtClean="0"/>
              <a:t>energies</a:t>
            </a:r>
          </a:p>
          <a:p>
            <a:pPr algn="ctr"/>
            <a:r>
              <a:rPr lang="en-US" sz="1400" dirty="0" smtClean="0"/>
              <a:t>and</a:t>
            </a:r>
          </a:p>
          <a:p>
            <a:pPr algn="ctr"/>
            <a:r>
              <a:rPr lang="en-US" sz="1400" dirty="0" smtClean="0"/>
              <a:t>elastic</a:t>
            </a:r>
          </a:p>
          <a:p>
            <a:pPr algn="ctr"/>
            <a:r>
              <a:rPr lang="en-US" sz="1400" dirty="0" smtClean="0"/>
              <a:t>moduli</a:t>
            </a:r>
          </a:p>
          <a:p>
            <a:pPr algn="ctr"/>
            <a:r>
              <a:rPr lang="en-US" sz="1400" dirty="0" smtClean="0"/>
              <a:t>of </a:t>
            </a:r>
          </a:p>
          <a:p>
            <a:pPr algn="ctr"/>
            <a:r>
              <a:rPr lang="en-US" sz="1400" dirty="0" smtClean="0"/>
              <a:t>Al</a:t>
            </a:r>
          </a:p>
          <a:p>
            <a:pPr algn="ctr"/>
            <a:r>
              <a:rPr lang="en-US" sz="1400" dirty="0" smtClean="0"/>
              <a:t>given</a:t>
            </a:r>
          </a:p>
        </p:txBody>
      </p:sp>
      <p:sp>
        <p:nvSpPr>
          <p:cNvPr id="18" name="Rectangle 17"/>
          <p:cNvSpPr/>
          <p:nvPr/>
        </p:nvSpPr>
        <p:spPr>
          <a:xfrm>
            <a:off x="5486400" y="6096000"/>
            <a:ext cx="3048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819400" y="5830669"/>
            <a:ext cx="3352800" cy="646331"/>
          </a:xfrm>
          <a:prstGeom prst="rect">
            <a:avLst/>
          </a:prstGeom>
          <a:noFill/>
          <a:ln>
            <a:solidFill>
              <a:schemeClr val="bg1"/>
            </a:solidFill>
          </a:ln>
        </p:spPr>
        <p:txBody>
          <a:bodyPr wrap="square" rtlCol="0">
            <a:spAutoFit/>
          </a:bodyPr>
          <a:lstStyle/>
          <a:p>
            <a:r>
              <a:rPr lang="en-US" dirty="0" smtClean="0"/>
              <a:t>Electronics Scale: DFT simulations of Al (0.1-10 nm)</a:t>
            </a:r>
            <a:endParaRPr lang="en-US" dirty="0"/>
          </a:p>
        </p:txBody>
      </p:sp>
      <p:sp>
        <p:nvSpPr>
          <p:cNvPr id="20" name="TextBox 19"/>
          <p:cNvSpPr txBox="1"/>
          <p:nvPr/>
        </p:nvSpPr>
        <p:spPr>
          <a:xfrm>
            <a:off x="2743200" y="649069"/>
            <a:ext cx="3200400" cy="923330"/>
          </a:xfrm>
          <a:prstGeom prst="rect">
            <a:avLst/>
          </a:prstGeom>
          <a:noFill/>
          <a:ln>
            <a:solidFill>
              <a:schemeClr val="bg1"/>
            </a:solidFill>
          </a:ln>
        </p:spPr>
        <p:txBody>
          <a:bodyPr wrap="square" rtlCol="0">
            <a:spAutoFit/>
          </a:bodyPr>
          <a:lstStyle/>
          <a:p>
            <a:r>
              <a:rPr lang="en-US" dirty="0" smtClean="0"/>
              <a:t>Nanoscale: MD simulations of</a:t>
            </a:r>
          </a:p>
          <a:p>
            <a:r>
              <a:rPr lang="en-US" dirty="0" smtClean="0"/>
              <a:t>Al (10-100 nm)</a:t>
            </a:r>
          </a:p>
          <a:p>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9" name="Object 9"/>
          <p:cNvGraphicFramePr>
            <a:graphicFrameLocks noChangeAspect="1"/>
          </p:cNvGraphicFramePr>
          <p:nvPr/>
        </p:nvGraphicFramePr>
        <p:xfrm>
          <a:off x="6804025" y="3740150"/>
          <a:ext cx="1838325" cy="841375"/>
        </p:xfrm>
        <a:graphic>
          <a:graphicData uri="http://schemas.openxmlformats.org/presentationml/2006/ole">
            <p:oleObj spid="_x0000_s69634" name="公式" r:id="rId4" imgW="914400" imgH="419040" progId="Equation.3">
              <p:embed/>
            </p:oleObj>
          </a:graphicData>
        </a:graphic>
      </p:graphicFrame>
      <p:sp>
        <p:nvSpPr>
          <p:cNvPr id="30730" name="Line 10"/>
          <p:cNvSpPr>
            <a:spLocks noChangeShapeType="1"/>
          </p:cNvSpPr>
          <p:nvPr/>
        </p:nvSpPr>
        <p:spPr bwMode="auto">
          <a:xfrm>
            <a:off x="3824288" y="2420938"/>
            <a:ext cx="2879725" cy="0"/>
          </a:xfrm>
          <a:prstGeom prst="line">
            <a:avLst/>
          </a:prstGeom>
          <a:noFill/>
          <a:ln w="9525">
            <a:solidFill>
              <a:schemeClr val="tx1"/>
            </a:solidFill>
            <a:prstDash val="dash"/>
            <a:round/>
            <a:headEnd type="oval" w="med" len="med"/>
            <a:tailEnd type="triangle" w="med" len="med"/>
          </a:ln>
          <a:effectLst/>
        </p:spPr>
        <p:txBody>
          <a:bodyPr/>
          <a:lstStyle/>
          <a:p>
            <a:endParaRPr lang="en-US"/>
          </a:p>
        </p:txBody>
      </p:sp>
      <p:sp>
        <p:nvSpPr>
          <p:cNvPr id="30728" name="Oval 8"/>
          <p:cNvSpPr>
            <a:spLocks noChangeArrowheads="1"/>
          </p:cNvSpPr>
          <p:nvPr/>
        </p:nvSpPr>
        <p:spPr bwMode="auto">
          <a:xfrm>
            <a:off x="5264150" y="2303463"/>
            <a:ext cx="215900" cy="215900"/>
          </a:xfrm>
          <a:prstGeom prst="ellipse">
            <a:avLst/>
          </a:prstGeom>
          <a:gradFill rotWithShape="1">
            <a:gsLst>
              <a:gs pos="0">
                <a:srgbClr val="FFFF00"/>
              </a:gs>
              <a:gs pos="100000">
                <a:srgbClr val="FFFF00">
                  <a:gamma/>
                  <a:shade val="46275"/>
                  <a:invGamma/>
                </a:srgbClr>
              </a:gs>
            </a:gsLst>
            <a:path path="shape">
              <a:fillToRect l="50000" t="50000" r="50000" b="50000"/>
            </a:path>
          </a:gradFill>
          <a:ln w="9525">
            <a:noFill/>
            <a:round/>
            <a:headEnd/>
            <a:tailEnd/>
          </a:ln>
          <a:effectLst/>
        </p:spPr>
        <p:txBody>
          <a:bodyPr wrap="none" anchor="ctr"/>
          <a:lstStyle/>
          <a:p>
            <a:endParaRPr lang="en-US"/>
          </a:p>
        </p:txBody>
      </p:sp>
      <p:graphicFrame>
        <p:nvGraphicFramePr>
          <p:cNvPr id="30731" name="Object 11"/>
          <p:cNvGraphicFramePr>
            <a:graphicFrameLocks noChangeAspect="1"/>
          </p:cNvGraphicFramePr>
          <p:nvPr/>
        </p:nvGraphicFramePr>
        <p:xfrm>
          <a:off x="6777038" y="2276475"/>
          <a:ext cx="315912" cy="347663"/>
        </p:xfrm>
        <a:graphic>
          <a:graphicData uri="http://schemas.openxmlformats.org/presentationml/2006/ole">
            <p:oleObj spid="_x0000_s69635" name="公式" r:id="rId5" imgW="126720" imgH="139680" progId="Equation.3">
              <p:embed/>
            </p:oleObj>
          </a:graphicData>
        </a:graphic>
      </p:graphicFrame>
      <p:sp>
        <p:nvSpPr>
          <p:cNvPr id="30732" name="Line 12"/>
          <p:cNvSpPr>
            <a:spLocks noChangeShapeType="1"/>
          </p:cNvSpPr>
          <p:nvPr/>
        </p:nvSpPr>
        <p:spPr bwMode="auto">
          <a:xfrm>
            <a:off x="5476875" y="2420938"/>
            <a:ext cx="792163" cy="0"/>
          </a:xfrm>
          <a:prstGeom prst="line">
            <a:avLst/>
          </a:prstGeom>
          <a:noFill/>
          <a:ln w="38100">
            <a:solidFill>
              <a:srgbClr val="FF5050"/>
            </a:solidFill>
            <a:round/>
            <a:headEnd/>
            <a:tailEnd type="triangle" w="med" len="med"/>
          </a:ln>
          <a:effectLst/>
        </p:spPr>
        <p:txBody>
          <a:bodyPr/>
          <a:lstStyle/>
          <a:p>
            <a:endParaRPr lang="en-US"/>
          </a:p>
        </p:txBody>
      </p:sp>
      <p:graphicFrame>
        <p:nvGraphicFramePr>
          <p:cNvPr id="30733" name="Object 13"/>
          <p:cNvGraphicFramePr>
            <a:graphicFrameLocks noChangeAspect="1"/>
          </p:cNvGraphicFramePr>
          <p:nvPr/>
        </p:nvGraphicFramePr>
        <p:xfrm>
          <a:off x="5883275" y="1917700"/>
          <a:ext cx="858838" cy="392113"/>
        </p:xfrm>
        <a:graphic>
          <a:graphicData uri="http://schemas.openxmlformats.org/presentationml/2006/ole">
            <p:oleObj spid="_x0000_s69636" name="公式" r:id="rId6" imgW="444240" imgH="203040" progId="Equation.3">
              <p:embed/>
            </p:oleObj>
          </a:graphicData>
        </a:graphic>
      </p:graphicFrame>
      <p:graphicFrame>
        <p:nvGraphicFramePr>
          <p:cNvPr id="30734" name="Object 14"/>
          <p:cNvGraphicFramePr>
            <a:graphicFrameLocks noChangeAspect="1"/>
          </p:cNvGraphicFramePr>
          <p:nvPr/>
        </p:nvGraphicFramePr>
        <p:xfrm>
          <a:off x="3579813" y="2493963"/>
          <a:ext cx="315912" cy="346075"/>
        </p:xfrm>
        <a:graphic>
          <a:graphicData uri="http://schemas.openxmlformats.org/presentationml/2006/ole">
            <p:oleObj spid="_x0000_s69637" name="公式" r:id="rId7" imgW="126720" imgH="139680" progId="Equation.3">
              <p:embed/>
            </p:oleObj>
          </a:graphicData>
        </a:graphic>
      </p:graphicFrame>
      <p:graphicFrame>
        <p:nvGraphicFramePr>
          <p:cNvPr id="30735" name="Object 15"/>
          <p:cNvGraphicFramePr>
            <a:graphicFrameLocks noChangeAspect="1"/>
          </p:cNvGraphicFramePr>
          <p:nvPr/>
        </p:nvGraphicFramePr>
        <p:xfrm>
          <a:off x="5164138" y="1989138"/>
          <a:ext cx="411162" cy="347662"/>
        </p:xfrm>
        <a:graphic>
          <a:graphicData uri="http://schemas.openxmlformats.org/presentationml/2006/ole">
            <p:oleObj spid="_x0000_s69638" name="公式" r:id="rId8" imgW="164880" imgH="139680" progId="Equation.3">
              <p:embed/>
            </p:oleObj>
          </a:graphicData>
        </a:graphic>
      </p:graphicFrame>
      <p:graphicFrame>
        <p:nvGraphicFramePr>
          <p:cNvPr id="30736" name="Object 16"/>
          <p:cNvGraphicFramePr>
            <a:graphicFrameLocks noChangeAspect="1"/>
          </p:cNvGraphicFramePr>
          <p:nvPr/>
        </p:nvGraphicFramePr>
        <p:xfrm>
          <a:off x="4191000" y="1828800"/>
          <a:ext cx="695325" cy="506413"/>
        </p:xfrm>
        <a:graphic>
          <a:graphicData uri="http://schemas.openxmlformats.org/presentationml/2006/ole">
            <p:oleObj spid="_x0000_s69639" name="公式" r:id="rId9" imgW="279360" imgH="203040" progId="Equation.3">
              <p:embed/>
            </p:oleObj>
          </a:graphicData>
        </a:graphic>
      </p:graphicFrame>
      <p:sp>
        <p:nvSpPr>
          <p:cNvPr id="30737" name="AutoShape 17"/>
          <p:cNvSpPr>
            <a:spLocks noChangeArrowheads="1"/>
          </p:cNvSpPr>
          <p:nvPr/>
        </p:nvSpPr>
        <p:spPr bwMode="auto">
          <a:xfrm>
            <a:off x="1042988" y="3644900"/>
            <a:ext cx="358775" cy="360363"/>
          </a:xfrm>
          <a:prstGeom prst="downArrow">
            <a:avLst>
              <a:gd name="adj1" fmla="val 50000"/>
              <a:gd name="adj2" fmla="val 25111"/>
            </a:avLst>
          </a:prstGeom>
          <a:solidFill>
            <a:schemeClr val="accent1"/>
          </a:solidFill>
          <a:ln w="9525">
            <a:solidFill>
              <a:schemeClr val="tx1"/>
            </a:solidFill>
            <a:miter lim="800000"/>
            <a:headEnd/>
            <a:tailEnd/>
          </a:ln>
          <a:effectLst/>
        </p:spPr>
        <p:txBody>
          <a:bodyPr vert="eaVert" wrap="none" anchor="ctr"/>
          <a:lstStyle/>
          <a:p>
            <a:endParaRPr lang="en-US"/>
          </a:p>
        </p:txBody>
      </p:sp>
      <p:graphicFrame>
        <p:nvGraphicFramePr>
          <p:cNvPr id="30738" name="Object 18"/>
          <p:cNvGraphicFramePr>
            <a:graphicFrameLocks noChangeAspect="1"/>
          </p:cNvGraphicFramePr>
          <p:nvPr/>
        </p:nvGraphicFramePr>
        <p:xfrm>
          <a:off x="755650" y="4005263"/>
          <a:ext cx="966788" cy="857250"/>
        </p:xfrm>
        <a:graphic>
          <a:graphicData uri="http://schemas.openxmlformats.org/presentationml/2006/ole">
            <p:oleObj spid="_x0000_s69640" name="公式" r:id="rId10" imgW="444240" imgH="393480" progId="Equation.3">
              <p:embed/>
            </p:oleObj>
          </a:graphicData>
        </a:graphic>
      </p:graphicFrame>
      <p:graphicFrame>
        <p:nvGraphicFramePr>
          <p:cNvPr id="30739" name="Object 19"/>
          <p:cNvGraphicFramePr>
            <a:graphicFrameLocks noChangeAspect="1"/>
          </p:cNvGraphicFramePr>
          <p:nvPr/>
        </p:nvGraphicFramePr>
        <p:xfrm>
          <a:off x="755650" y="5372100"/>
          <a:ext cx="995363" cy="857250"/>
        </p:xfrm>
        <a:graphic>
          <a:graphicData uri="http://schemas.openxmlformats.org/presentationml/2006/ole">
            <p:oleObj spid="_x0000_s69641" name="公式" r:id="rId11" imgW="457200" imgH="393480" progId="Equation.3">
              <p:embed/>
            </p:oleObj>
          </a:graphicData>
        </a:graphic>
      </p:graphicFrame>
      <p:sp>
        <p:nvSpPr>
          <p:cNvPr id="30740" name="AutoShape 20"/>
          <p:cNvSpPr>
            <a:spLocks noChangeArrowheads="1"/>
          </p:cNvSpPr>
          <p:nvPr/>
        </p:nvSpPr>
        <p:spPr bwMode="auto">
          <a:xfrm>
            <a:off x="7524750" y="3500438"/>
            <a:ext cx="360363" cy="431800"/>
          </a:xfrm>
          <a:prstGeom prst="upArrow">
            <a:avLst>
              <a:gd name="adj1" fmla="val 50000"/>
              <a:gd name="adj2" fmla="val 29956"/>
            </a:avLst>
          </a:prstGeom>
          <a:solidFill>
            <a:schemeClr val="accent1"/>
          </a:solidFill>
          <a:ln w="9525">
            <a:solidFill>
              <a:schemeClr val="tx1"/>
            </a:solidFill>
            <a:miter lim="800000"/>
            <a:headEnd/>
            <a:tailEnd/>
          </a:ln>
          <a:effectLst/>
        </p:spPr>
        <p:txBody>
          <a:bodyPr vert="eaVert" wrap="none" anchor="ctr"/>
          <a:lstStyle/>
          <a:p>
            <a:endParaRPr lang="en-US"/>
          </a:p>
        </p:txBody>
      </p:sp>
      <p:graphicFrame>
        <p:nvGraphicFramePr>
          <p:cNvPr id="30741" name="Object 21"/>
          <p:cNvGraphicFramePr>
            <a:graphicFrameLocks noChangeAspect="1"/>
          </p:cNvGraphicFramePr>
          <p:nvPr/>
        </p:nvGraphicFramePr>
        <p:xfrm>
          <a:off x="7380288" y="2957513"/>
          <a:ext cx="647700" cy="471487"/>
        </p:xfrm>
        <a:graphic>
          <a:graphicData uri="http://schemas.openxmlformats.org/presentationml/2006/ole">
            <p:oleObj spid="_x0000_s69642" name="公式" r:id="rId12" imgW="279360" imgH="203040" progId="Equation.3">
              <p:embed/>
            </p:oleObj>
          </a:graphicData>
        </a:graphic>
      </p:graphicFrame>
      <p:graphicFrame>
        <p:nvGraphicFramePr>
          <p:cNvPr id="30742" name="Object 22"/>
          <p:cNvGraphicFramePr>
            <a:graphicFrameLocks noChangeAspect="1"/>
          </p:cNvGraphicFramePr>
          <p:nvPr/>
        </p:nvGraphicFramePr>
        <p:xfrm>
          <a:off x="971550" y="3032125"/>
          <a:ext cx="647700" cy="471488"/>
        </p:xfrm>
        <a:graphic>
          <a:graphicData uri="http://schemas.openxmlformats.org/presentationml/2006/ole">
            <p:oleObj spid="_x0000_s69643" name="公式" r:id="rId13" imgW="279360" imgH="203040" progId="Equation.3">
              <p:embed/>
            </p:oleObj>
          </a:graphicData>
        </a:graphic>
      </p:graphicFrame>
      <p:graphicFrame>
        <p:nvGraphicFramePr>
          <p:cNvPr id="30743" name="Object 23"/>
          <p:cNvGraphicFramePr>
            <a:graphicFrameLocks noChangeAspect="1"/>
          </p:cNvGraphicFramePr>
          <p:nvPr/>
        </p:nvGraphicFramePr>
        <p:xfrm>
          <a:off x="7381875" y="6092825"/>
          <a:ext cx="719138" cy="423863"/>
        </p:xfrm>
        <a:graphic>
          <a:graphicData uri="http://schemas.openxmlformats.org/presentationml/2006/ole">
            <p:oleObj spid="_x0000_s69644" name="公式" r:id="rId14" imgW="330120" imgH="203040" progId="Equation.3">
              <p:embed/>
            </p:oleObj>
          </a:graphicData>
        </a:graphic>
      </p:graphicFrame>
      <p:sp>
        <p:nvSpPr>
          <p:cNvPr id="30744" name="AutoShape 24"/>
          <p:cNvSpPr>
            <a:spLocks noChangeArrowheads="1"/>
          </p:cNvSpPr>
          <p:nvPr/>
        </p:nvSpPr>
        <p:spPr bwMode="auto">
          <a:xfrm>
            <a:off x="7524750" y="5516563"/>
            <a:ext cx="360363" cy="431800"/>
          </a:xfrm>
          <a:prstGeom prst="upArrow">
            <a:avLst>
              <a:gd name="adj1" fmla="val 50000"/>
              <a:gd name="adj2" fmla="val 29956"/>
            </a:avLst>
          </a:prstGeom>
          <a:solidFill>
            <a:schemeClr val="accent1"/>
          </a:solidFill>
          <a:ln w="9525">
            <a:solidFill>
              <a:schemeClr val="tx1"/>
            </a:solidFill>
            <a:miter lim="800000"/>
            <a:headEnd/>
            <a:tailEnd/>
          </a:ln>
          <a:effectLst/>
        </p:spPr>
        <p:txBody>
          <a:bodyPr vert="eaVert" wrap="none" anchor="ctr"/>
          <a:lstStyle/>
          <a:p>
            <a:endParaRPr lang="en-US"/>
          </a:p>
        </p:txBody>
      </p:sp>
      <p:graphicFrame>
        <p:nvGraphicFramePr>
          <p:cNvPr id="30745" name="Object 25"/>
          <p:cNvGraphicFramePr>
            <a:graphicFrameLocks noChangeAspect="1"/>
          </p:cNvGraphicFramePr>
          <p:nvPr/>
        </p:nvGraphicFramePr>
        <p:xfrm>
          <a:off x="7164388" y="4876800"/>
          <a:ext cx="1277937" cy="790575"/>
        </p:xfrm>
        <a:graphic>
          <a:graphicData uri="http://schemas.openxmlformats.org/presentationml/2006/ole">
            <p:oleObj spid="_x0000_s69645" name="公式" r:id="rId15" imgW="634680" imgH="393480" progId="Equation.3">
              <p:embed/>
            </p:oleObj>
          </a:graphicData>
        </a:graphic>
      </p:graphicFrame>
      <p:sp>
        <p:nvSpPr>
          <p:cNvPr id="30746" name="AutoShape 26"/>
          <p:cNvSpPr>
            <a:spLocks noChangeArrowheads="1"/>
          </p:cNvSpPr>
          <p:nvPr/>
        </p:nvSpPr>
        <p:spPr bwMode="auto">
          <a:xfrm>
            <a:off x="7524750" y="4445000"/>
            <a:ext cx="360363" cy="431800"/>
          </a:xfrm>
          <a:prstGeom prst="upArrow">
            <a:avLst>
              <a:gd name="adj1" fmla="val 50000"/>
              <a:gd name="adj2" fmla="val 29956"/>
            </a:avLst>
          </a:prstGeom>
          <a:solidFill>
            <a:schemeClr val="accent1"/>
          </a:solidFill>
          <a:ln w="9525">
            <a:solidFill>
              <a:schemeClr val="tx1"/>
            </a:solidFill>
            <a:miter lim="800000"/>
            <a:headEnd/>
            <a:tailEnd/>
          </a:ln>
          <a:effectLst/>
        </p:spPr>
        <p:txBody>
          <a:bodyPr vert="eaVert" wrap="none" anchor="ctr"/>
          <a:lstStyle/>
          <a:p>
            <a:endParaRPr lang="en-US"/>
          </a:p>
        </p:txBody>
      </p:sp>
      <p:graphicFrame>
        <p:nvGraphicFramePr>
          <p:cNvPr id="30748" name="Object 28"/>
          <p:cNvGraphicFramePr>
            <a:graphicFrameLocks noChangeAspect="1"/>
          </p:cNvGraphicFramePr>
          <p:nvPr/>
        </p:nvGraphicFramePr>
        <p:xfrm>
          <a:off x="2409825" y="4359275"/>
          <a:ext cx="1050925" cy="360363"/>
        </p:xfrm>
        <a:graphic>
          <a:graphicData uri="http://schemas.openxmlformats.org/presentationml/2006/ole">
            <p:oleObj spid="_x0000_s69646" name="公式" r:id="rId16" imgW="482400" imgH="164880" progId="Equation.3">
              <p:embed/>
            </p:oleObj>
          </a:graphicData>
        </a:graphic>
      </p:graphicFrame>
      <p:graphicFrame>
        <p:nvGraphicFramePr>
          <p:cNvPr id="30749" name="Object 29"/>
          <p:cNvGraphicFramePr>
            <a:graphicFrameLocks noChangeAspect="1"/>
          </p:cNvGraphicFramePr>
          <p:nvPr/>
        </p:nvGraphicFramePr>
        <p:xfrm>
          <a:off x="2411413" y="4652963"/>
          <a:ext cx="1409700" cy="858837"/>
        </p:xfrm>
        <a:graphic>
          <a:graphicData uri="http://schemas.openxmlformats.org/presentationml/2006/ole">
            <p:oleObj spid="_x0000_s69647" name="公式" r:id="rId17" imgW="647640" imgH="393480" progId="Equation.3">
              <p:embed/>
            </p:oleObj>
          </a:graphicData>
        </a:graphic>
      </p:graphicFrame>
      <p:sp>
        <p:nvSpPr>
          <p:cNvPr id="30750" name="Rectangle 30"/>
          <p:cNvSpPr>
            <a:spLocks noChangeArrowheads="1"/>
          </p:cNvSpPr>
          <p:nvPr/>
        </p:nvSpPr>
        <p:spPr bwMode="auto">
          <a:xfrm>
            <a:off x="755650" y="1844675"/>
            <a:ext cx="3359150" cy="396875"/>
          </a:xfrm>
          <a:prstGeom prst="rect">
            <a:avLst/>
          </a:prstGeom>
          <a:noFill/>
          <a:ln w="9525">
            <a:noFill/>
            <a:miter lim="800000"/>
            <a:headEnd/>
            <a:tailEnd/>
          </a:ln>
          <a:effectLst/>
        </p:spPr>
        <p:txBody>
          <a:bodyPr>
            <a:spAutoFit/>
          </a:bodyPr>
          <a:lstStyle/>
          <a:p>
            <a:r>
              <a:rPr lang="en-US" altLang="zh-CN" sz="2000" b="1"/>
              <a:t>(1) Classical mechanics:</a:t>
            </a:r>
          </a:p>
        </p:txBody>
      </p:sp>
      <p:sp>
        <p:nvSpPr>
          <p:cNvPr id="30751" name="AutoShape 31"/>
          <p:cNvSpPr>
            <a:spLocks noChangeArrowheads="1"/>
          </p:cNvSpPr>
          <p:nvPr/>
        </p:nvSpPr>
        <p:spPr bwMode="auto">
          <a:xfrm>
            <a:off x="1906588" y="4430713"/>
            <a:ext cx="431800" cy="144462"/>
          </a:xfrm>
          <a:prstGeom prst="rightArrow">
            <a:avLst>
              <a:gd name="adj1" fmla="val 50000"/>
              <a:gd name="adj2" fmla="val 74726"/>
            </a:avLst>
          </a:prstGeom>
          <a:solidFill>
            <a:schemeClr val="accent1"/>
          </a:solidFill>
          <a:ln w="9525">
            <a:solidFill>
              <a:schemeClr val="tx1"/>
            </a:solidFill>
            <a:miter lim="800000"/>
            <a:headEnd/>
            <a:tailEnd/>
          </a:ln>
          <a:effectLst/>
        </p:spPr>
        <p:txBody>
          <a:bodyPr wrap="none" anchor="ctr"/>
          <a:lstStyle/>
          <a:p>
            <a:endParaRPr lang="en-US"/>
          </a:p>
        </p:txBody>
      </p:sp>
      <p:sp>
        <p:nvSpPr>
          <p:cNvPr id="30753" name="AutoShape 33"/>
          <p:cNvSpPr>
            <a:spLocks noChangeArrowheads="1"/>
          </p:cNvSpPr>
          <p:nvPr/>
        </p:nvSpPr>
        <p:spPr bwMode="auto">
          <a:xfrm>
            <a:off x="1908175" y="5803900"/>
            <a:ext cx="431800" cy="144463"/>
          </a:xfrm>
          <a:prstGeom prst="rightArrow">
            <a:avLst>
              <a:gd name="adj1" fmla="val 50000"/>
              <a:gd name="adj2" fmla="val 74725"/>
            </a:avLst>
          </a:prstGeom>
          <a:solidFill>
            <a:schemeClr val="accent1"/>
          </a:solidFill>
          <a:ln w="9525">
            <a:solidFill>
              <a:schemeClr val="tx1"/>
            </a:solidFill>
            <a:miter lim="800000"/>
            <a:headEnd/>
            <a:tailEnd/>
          </a:ln>
          <a:effectLst/>
        </p:spPr>
        <p:txBody>
          <a:bodyPr wrap="none" anchor="ctr"/>
          <a:lstStyle/>
          <a:p>
            <a:endParaRPr lang="en-US"/>
          </a:p>
        </p:txBody>
      </p:sp>
      <p:graphicFrame>
        <p:nvGraphicFramePr>
          <p:cNvPr id="30754" name="Object 34"/>
          <p:cNvGraphicFramePr>
            <a:graphicFrameLocks noChangeAspect="1"/>
          </p:cNvGraphicFramePr>
          <p:nvPr/>
        </p:nvGraphicFramePr>
        <p:xfrm>
          <a:off x="2411413" y="5732463"/>
          <a:ext cx="1020762" cy="357187"/>
        </p:xfrm>
        <a:graphic>
          <a:graphicData uri="http://schemas.openxmlformats.org/presentationml/2006/ole">
            <p:oleObj spid="_x0000_s69648" name="公式" r:id="rId18" imgW="507960" imgH="177480" progId="Equation.3">
              <p:embed/>
            </p:oleObj>
          </a:graphicData>
        </a:graphic>
      </p:graphicFrame>
      <p:sp>
        <p:nvSpPr>
          <p:cNvPr id="30755" name="AutoShape 35"/>
          <p:cNvSpPr>
            <a:spLocks noChangeArrowheads="1"/>
          </p:cNvSpPr>
          <p:nvPr/>
        </p:nvSpPr>
        <p:spPr bwMode="auto">
          <a:xfrm>
            <a:off x="1116013" y="4940300"/>
            <a:ext cx="358775" cy="360363"/>
          </a:xfrm>
          <a:prstGeom prst="downArrow">
            <a:avLst>
              <a:gd name="adj1" fmla="val 50000"/>
              <a:gd name="adj2" fmla="val 25111"/>
            </a:avLst>
          </a:prstGeom>
          <a:solidFill>
            <a:schemeClr val="accent1"/>
          </a:solidFill>
          <a:ln w="9525">
            <a:solidFill>
              <a:schemeClr val="tx1"/>
            </a:solidFill>
            <a:miter lim="800000"/>
            <a:headEnd/>
            <a:tailEnd/>
          </a:ln>
          <a:effectLst/>
        </p:spPr>
        <p:txBody>
          <a:bodyPr vert="eaVert" wrap="none" anchor="ctr"/>
          <a:lstStyle/>
          <a:p>
            <a:endParaRPr lang="en-US"/>
          </a:p>
        </p:txBody>
      </p:sp>
      <p:sp>
        <p:nvSpPr>
          <p:cNvPr id="30756" name="Rectangle 36"/>
          <p:cNvSpPr>
            <a:spLocks noChangeArrowheads="1"/>
          </p:cNvSpPr>
          <p:nvPr/>
        </p:nvSpPr>
        <p:spPr bwMode="auto">
          <a:xfrm>
            <a:off x="4597400" y="4221163"/>
            <a:ext cx="2062163" cy="396875"/>
          </a:xfrm>
          <a:prstGeom prst="rect">
            <a:avLst/>
          </a:prstGeom>
          <a:noFill/>
          <a:ln w="9525">
            <a:noFill/>
            <a:miter lim="800000"/>
            <a:headEnd/>
            <a:tailEnd/>
          </a:ln>
          <a:effectLst/>
        </p:spPr>
        <p:txBody>
          <a:bodyPr wrap="none">
            <a:spAutoFit/>
          </a:bodyPr>
          <a:lstStyle/>
          <a:p>
            <a:r>
              <a:rPr lang="en-US" altLang="zh-CN" sz="2000"/>
              <a:t>Initial conditions:</a:t>
            </a:r>
          </a:p>
        </p:txBody>
      </p:sp>
      <p:graphicFrame>
        <p:nvGraphicFramePr>
          <p:cNvPr id="30757" name="Object 37"/>
          <p:cNvGraphicFramePr>
            <a:graphicFrameLocks noChangeAspect="1"/>
          </p:cNvGraphicFramePr>
          <p:nvPr/>
        </p:nvGraphicFramePr>
        <p:xfrm>
          <a:off x="4527550" y="4724400"/>
          <a:ext cx="2349500" cy="458788"/>
        </p:xfrm>
        <a:graphic>
          <a:graphicData uri="http://schemas.openxmlformats.org/presentationml/2006/ole">
            <p:oleObj spid="_x0000_s69649" name="公式" r:id="rId19" imgW="1168200" imgH="228600" progId="Equation.3">
              <p:embed/>
            </p:oleObj>
          </a:graphicData>
        </a:graphic>
      </p:graphicFrame>
      <p:sp>
        <p:nvSpPr>
          <p:cNvPr id="30758" name="Line 38"/>
          <p:cNvSpPr>
            <a:spLocks noChangeShapeType="1"/>
          </p:cNvSpPr>
          <p:nvPr/>
        </p:nvSpPr>
        <p:spPr bwMode="auto">
          <a:xfrm>
            <a:off x="4356100" y="2997200"/>
            <a:ext cx="0" cy="3887788"/>
          </a:xfrm>
          <a:prstGeom prst="line">
            <a:avLst/>
          </a:prstGeom>
          <a:noFill/>
          <a:ln w="9525">
            <a:solidFill>
              <a:schemeClr val="tx1"/>
            </a:solidFill>
            <a:prstDash val="dash"/>
            <a:round/>
            <a:headEnd/>
            <a:tailEnd/>
          </a:ln>
          <a:effectLst/>
        </p:spPr>
        <p:txBody>
          <a:bodyPr/>
          <a:lstStyle/>
          <a:p>
            <a:endParaRPr lang="en-US"/>
          </a:p>
        </p:txBody>
      </p:sp>
      <p:sp>
        <p:nvSpPr>
          <p:cNvPr id="30759" name="AutoShape 39"/>
          <p:cNvSpPr>
            <a:spLocks noChangeArrowheads="1"/>
          </p:cNvSpPr>
          <p:nvPr/>
        </p:nvSpPr>
        <p:spPr bwMode="auto">
          <a:xfrm>
            <a:off x="6732588" y="4581525"/>
            <a:ext cx="720725" cy="144463"/>
          </a:xfrm>
          <a:prstGeom prst="rightArrow">
            <a:avLst>
              <a:gd name="adj1" fmla="val 50000"/>
              <a:gd name="adj2" fmla="val 124725"/>
            </a:avLst>
          </a:prstGeom>
          <a:solidFill>
            <a:schemeClr val="accent1"/>
          </a:solidFill>
          <a:ln w="9525">
            <a:solidFill>
              <a:schemeClr val="tx1"/>
            </a:solidFill>
            <a:miter lim="800000"/>
            <a:headEnd/>
            <a:tailEnd/>
          </a:ln>
          <a:effectLst/>
        </p:spPr>
        <p:txBody>
          <a:bodyPr wrap="none" anchor="ctr"/>
          <a:lstStyle/>
          <a:p>
            <a:endParaRPr lang="en-US"/>
          </a:p>
        </p:txBody>
      </p:sp>
      <p:graphicFrame>
        <p:nvGraphicFramePr>
          <p:cNvPr id="30760" name="Object 40"/>
          <p:cNvGraphicFramePr>
            <a:graphicFrameLocks noChangeAspect="1"/>
          </p:cNvGraphicFramePr>
          <p:nvPr/>
        </p:nvGraphicFramePr>
        <p:xfrm>
          <a:off x="5029200" y="2514600"/>
          <a:ext cx="719138" cy="423863"/>
        </p:xfrm>
        <a:graphic>
          <a:graphicData uri="http://schemas.openxmlformats.org/presentationml/2006/ole">
            <p:oleObj spid="_x0000_s69650" name="公式" r:id="rId20" imgW="330120" imgH="203040" progId="Equation.3">
              <p:embed/>
            </p:oleObj>
          </a:graphicData>
        </a:graphic>
      </p:graphicFrame>
      <p:sp>
        <p:nvSpPr>
          <p:cNvPr id="30761" name="Rectangle 41"/>
          <p:cNvSpPr>
            <a:spLocks noChangeArrowheads="1"/>
          </p:cNvSpPr>
          <p:nvPr/>
        </p:nvSpPr>
        <p:spPr bwMode="auto">
          <a:xfrm>
            <a:off x="323850" y="333375"/>
            <a:ext cx="5184775" cy="457200"/>
          </a:xfrm>
          <a:prstGeom prst="rect">
            <a:avLst/>
          </a:prstGeom>
          <a:noFill/>
          <a:ln w="9525">
            <a:noFill/>
            <a:miter lim="800000"/>
            <a:headEnd/>
            <a:tailEnd/>
          </a:ln>
          <a:effectLst/>
        </p:spPr>
        <p:txBody>
          <a:bodyPr>
            <a:spAutoFit/>
          </a:bodyPr>
          <a:lstStyle/>
          <a:p>
            <a:r>
              <a:rPr lang="en-US" altLang="zh-CN" sz="2400" b="1" dirty="0" smtClean="0"/>
              <a:t>The </a:t>
            </a:r>
            <a:r>
              <a:rPr lang="en-US" altLang="zh-CN" sz="2400" b="1" dirty="0"/>
              <a:t>Schrödinger </a:t>
            </a:r>
            <a:r>
              <a:rPr lang="en-US" altLang="zh-CN" sz="2400" b="1" dirty="0" smtClean="0"/>
              <a:t>Equation (1926)</a:t>
            </a:r>
            <a:r>
              <a:rPr lang="en-US" altLang="zh-CN" b="1" dirty="0" smtClean="0"/>
              <a:t> </a:t>
            </a:r>
            <a:endParaRPr lang="en-US" altLang="zh-CN" b="1" dirty="0"/>
          </a:p>
        </p:txBody>
      </p:sp>
      <p:sp>
        <p:nvSpPr>
          <p:cNvPr id="30762" name="Rectangle 42"/>
          <p:cNvSpPr>
            <a:spLocks noChangeArrowheads="1"/>
          </p:cNvSpPr>
          <p:nvPr/>
        </p:nvSpPr>
        <p:spPr bwMode="auto">
          <a:xfrm>
            <a:off x="914400" y="1050925"/>
            <a:ext cx="2487613" cy="396875"/>
          </a:xfrm>
          <a:prstGeom prst="rect">
            <a:avLst/>
          </a:prstGeom>
          <a:noFill/>
          <a:ln w="9525">
            <a:noFill/>
            <a:miter lim="800000"/>
            <a:headEnd/>
            <a:tailEnd/>
          </a:ln>
          <a:effectLst/>
        </p:spPr>
        <p:txBody>
          <a:bodyPr wrap="none">
            <a:spAutoFit/>
          </a:bodyPr>
          <a:lstStyle/>
          <a:p>
            <a:r>
              <a:rPr lang="en-US" altLang="zh-CN" sz="2000"/>
              <a:t>Classical mechanics</a:t>
            </a:r>
          </a:p>
        </p:txBody>
      </p:sp>
      <p:sp>
        <p:nvSpPr>
          <p:cNvPr id="30763" name="Rectangle 43"/>
          <p:cNvSpPr>
            <a:spLocks noChangeArrowheads="1"/>
          </p:cNvSpPr>
          <p:nvPr/>
        </p:nvSpPr>
        <p:spPr bwMode="auto">
          <a:xfrm>
            <a:off x="4154488" y="1050925"/>
            <a:ext cx="2511425" cy="396875"/>
          </a:xfrm>
          <a:prstGeom prst="rect">
            <a:avLst/>
          </a:prstGeom>
          <a:noFill/>
          <a:ln w="9525">
            <a:noFill/>
            <a:miter lim="800000"/>
            <a:headEnd/>
            <a:tailEnd/>
          </a:ln>
          <a:effectLst/>
        </p:spPr>
        <p:txBody>
          <a:bodyPr wrap="none">
            <a:spAutoFit/>
          </a:bodyPr>
          <a:lstStyle/>
          <a:p>
            <a:r>
              <a:rPr lang="en-US" altLang="zh-CN" sz="2000"/>
              <a:t>Quantum mechanics</a:t>
            </a:r>
          </a:p>
        </p:txBody>
      </p:sp>
      <p:sp>
        <p:nvSpPr>
          <p:cNvPr id="30764" name="AutoShape 44"/>
          <p:cNvSpPr>
            <a:spLocks noChangeArrowheads="1"/>
          </p:cNvSpPr>
          <p:nvPr/>
        </p:nvSpPr>
        <p:spPr bwMode="auto">
          <a:xfrm>
            <a:off x="3578225" y="1122363"/>
            <a:ext cx="431800" cy="288925"/>
          </a:xfrm>
          <a:prstGeom prst="leftRightArrow">
            <a:avLst>
              <a:gd name="adj1" fmla="val 50000"/>
              <a:gd name="adj2" fmla="val 29890"/>
            </a:avLst>
          </a:prstGeom>
          <a:solidFill>
            <a:schemeClr val="accent1"/>
          </a:solidFill>
          <a:ln w="9525">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4"/>
          <p:cNvSpPr>
            <a:spLocks noChangeArrowheads="1"/>
          </p:cNvSpPr>
          <p:nvPr/>
        </p:nvSpPr>
        <p:spPr bwMode="auto">
          <a:xfrm>
            <a:off x="611188" y="549275"/>
            <a:ext cx="3656012" cy="396875"/>
          </a:xfrm>
          <a:prstGeom prst="rect">
            <a:avLst/>
          </a:prstGeom>
          <a:noFill/>
          <a:ln w="9525">
            <a:noFill/>
            <a:miter lim="800000"/>
            <a:headEnd/>
            <a:tailEnd/>
          </a:ln>
          <a:effectLst/>
        </p:spPr>
        <p:txBody>
          <a:bodyPr>
            <a:spAutoFit/>
          </a:bodyPr>
          <a:lstStyle/>
          <a:p>
            <a:r>
              <a:rPr lang="en-US" altLang="zh-CN" sz="2000" b="1"/>
              <a:t>(2) Quantum mechanics</a:t>
            </a:r>
          </a:p>
        </p:txBody>
      </p:sp>
      <p:graphicFrame>
        <p:nvGraphicFramePr>
          <p:cNvPr id="31749" name="Object 5"/>
          <p:cNvGraphicFramePr>
            <a:graphicFrameLocks noChangeAspect="1"/>
          </p:cNvGraphicFramePr>
          <p:nvPr/>
        </p:nvGraphicFramePr>
        <p:xfrm>
          <a:off x="1692275" y="2419350"/>
          <a:ext cx="695325" cy="506413"/>
        </p:xfrm>
        <a:graphic>
          <a:graphicData uri="http://schemas.openxmlformats.org/presentationml/2006/ole">
            <p:oleObj spid="_x0000_s70658" name="Equation" r:id="rId4" imgW="279360" imgH="203040" progId="Equation.3">
              <p:embed/>
            </p:oleObj>
          </a:graphicData>
        </a:graphic>
      </p:graphicFrame>
      <p:sp>
        <p:nvSpPr>
          <p:cNvPr id="31750" name="Line 6"/>
          <p:cNvSpPr>
            <a:spLocks noChangeShapeType="1"/>
          </p:cNvSpPr>
          <p:nvPr/>
        </p:nvSpPr>
        <p:spPr bwMode="auto">
          <a:xfrm>
            <a:off x="2484438" y="2708275"/>
            <a:ext cx="1079500" cy="0"/>
          </a:xfrm>
          <a:prstGeom prst="line">
            <a:avLst/>
          </a:prstGeom>
          <a:noFill/>
          <a:ln w="9525">
            <a:solidFill>
              <a:schemeClr val="tx1"/>
            </a:solidFill>
            <a:round/>
            <a:headEnd/>
            <a:tailEnd type="triangle" w="med" len="med"/>
          </a:ln>
          <a:effectLst/>
        </p:spPr>
        <p:txBody>
          <a:bodyPr/>
          <a:lstStyle/>
          <a:p>
            <a:endParaRPr lang="en-US"/>
          </a:p>
        </p:txBody>
      </p:sp>
      <p:graphicFrame>
        <p:nvGraphicFramePr>
          <p:cNvPr id="31751" name="Object 7"/>
          <p:cNvGraphicFramePr>
            <a:graphicFrameLocks noChangeAspect="1"/>
          </p:cNvGraphicFramePr>
          <p:nvPr/>
        </p:nvGraphicFramePr>
        <p:xfrm>
          <a:off x="3708400" y="2489200"/>
          <a:ext cx="1169988" cy="506413"/>
        </p:xfrm>
        <a:graphic>
          <a:graphicData uri="http://schemas.openxmlformats.org/presentationml/2006/ole">
            <p:oleObj spid="_x0000_s70659" name="公式" r:id="rId5" imgW="469800" imgH="203040" progId="Equation.3">
              <p:embed/>
            </p:oleObj>
          </a:graphicData>
        </a:graphic>
      </p:graphicFrame>
      <p:sp>
        <p:nvSpPr>
          <p:cNvPr id="31752" name="Rectangle 8"/>
          <p:cNvSpPr>
            <a:spLocks noChangeArrowheads="1"/>
          </p:cNvSpPr>
          <p:nvPr/>
        </p:nvSpPr>
        <p:spPr bwMode="auto">
          <a:xfrm>
            <a:off x="4932363" y="2492375"/>
            <a:ext cx="1729063" cy="400110"/>
          </a:xfrm>
          <a:prstGeom prst="rect">
            <a:avLst/>
          </a:prstGeom>
          <a:noFill/>
          <a:ln w="9525">
            <a:noFill/>
            <a:miter lim="800000"/>
            <a:headEnd/>
            <a:tailEnd/>
          </a:ln>
          <a:effectLst/>
        </p:spPr>
        <p:txBody>
          <a:bodyPr wrap="none">
            <a:spAutoFit/>
          </a:bodyPr>
          <a:lstStyle/>
          <a:p>
            <a:r>
              <a:rPr lang="en-US" altLang="zh-CN" sz="2000" b="1"/>
              <a:t>Wave function</a:t>
            </a:r>
          </a:p>
        </p:txBody>
      </p:sp>
      <p:graphicFrame>
        <p:nvGraphicFramePr>
          <p:cNvPr id="31753" name="Object 9"/>
          <p:cNvGraphicFramePr>
            <a:graphicFrameLocks noChangeAspect="1"/>
          </p:cNvGraphicFramePr>
          <p:nvPr/>
        </p:nvGraphicFramePr>
        <p:xfrm>
          <a:off x="1547813" y="3787775"/>
          <a:ext cx="1020762" cy="357188"/>
        </p:xfrm>
        <a:graphic>
          <a:graphicData uri="http://schemas.openxmlformats.org/presentationml/2006/ole">
            <p:oleObj spid="_x0000_s70660" name="公式" r:id="rId6" imgW="507960" imgH="177480" progId="Equation.3">
              <p:embed/>
            </p:oleObj>
          </a:graphicData>
        </a:graphic>
      </p:graphicFrame>
      <p:sp>
        <p:nvSpPr>
          <p:cNvPr id="31754" name="Line 10"/>
          <p:cNvSpPr>
            <a:spLocks noChangeShapeType="1"/>
          </p:cNvSpPr>
          <p:nvPr/>
        </p:nvSpPr>
        <p:spPr bwMode="auto">
          <a:xfrm>
            <a:off x="2628900" y="3932238"/>
            <a:ext cx="935038" cy="0"/>
          </a:xfrm>
          <a:prstGeom prst="line">
            <a:avLst/>
          </a:prstGeom>
          <a:noFill/>
          <a:ln w="9525">
            <a:solidFill>
              <a:schemeClr val="tx1"/>
            </a:solidFill>
            <a:round/>
            <a:headEnd/>
            <a:tailEnd type="triangle" w="med" len="med"/>
          </a:ln>
          <a:effectLst/>
        </p:spPr>
        <p:txBody>
          <a:bodyPr/>
          <a:lstStyle/>
          <a:p>
            <a:endParaRPr lang="en-US"/>
          </a:p>
        </p:txBody>
      </p:sp>
      <p:graphicFrame>
        <p:nvGraphicFramePr>
          <p:cNvPr id="31755" name="Object 11"/>
          <p:cNvGraphicFramePr>
            <a:graphicFrameLocks noChangeAspect="1"/>
          </p:cNvGraphicFramePr>
          <p:nvPr/>
        </p:nvGraphicFramePr>
        <p:xfrm>
          <a:off x="3779838" y="3500438"/>
          <a:ext cx="3087687" cy="841375"/>
        </p:xfrm>
        <a:graphic>
          <a:graphicData uri="http://schemas.openxmlformats.org/presentationml/2006/ole">
            <p:oleObj spid="_x0000_s70661" name="公式" r:id="rId7" imgW="1536480" imgH="419040" progId="Equation.3">
              <p:embed/>
            </p:oleObj>
          </a:graphicData>
        </a:graphic>
      </p:graphicFrame>
      <p:sp>
        <p:nvSpPr>
          <p:cNvPr id="31757" name="Line 13"/>
          <p:cNvSpPr>
            <a:spLocks noChangeShapeType="1"/>
          </p:cNvSpPr>
          <p:nvPr/>
        </p:nvSpPr>
        <p:spPr bwMode="auto">
          <a:xfrm>
            <a:off x="2584450" y="1700213"/>
            <a:ext cx="2879725" cy="0"/>
          </a:xfrm>
          <a:prstGeom prst="line">
            <a:avLst/>
          </a:prstGeom>
          <a:noFill/>
          <a:ln w="9525">
            <a:solidFill>
              <a:schemeClr val="tx1"/>
            </a:solidFill>
            <a:prstDash val="dash"/>
            <a:round/>
            <a:headEnd type="oval" w="med" len="med"/>
            <a:tailEnd type="triangle" w="med" len="med"/>
          </a:ln>
          <a:effectLst/>
        </p:spPr>
        <p:txBody>
          <a:bodyPr/>
          <a:lstStyle/>
          <a:p>
            <a:endParaRPr lang="en-US"/>
          </a:p>
        </p:txBody>
      </p:sp>
      <p:graphicFrame>
        <p:nvGraphicFramePr>
          <p:cNvPr id="31758" name="Object 14"/>
          <p:cNvGraphicFramePr>
            <a:graphicFrameLocks noChangeAspect="1"/>
          </p:cNvGraphicFramePr>
          <p:nvPr/>
        </p:nvGraphicFramePr>
        <p:xfrm>
          <a:off x="5537200" y="1555750"/>
          <a:ext cx="315913" cy="347663"/>
        </p:xfrm>
        <a:graphic>
          <a:graphicData uri="http://schemas.openxmlformats.org/presentationml/2006/ole">
            <p:oleObj spid="_x0000_s70662" name="公式" r:id="rId8" imgW="126720" imgH="139680" progId="Equation.3">
              <p:embed/>
            </p:oleObj>
          </a:graphicData>
        </a:graphic>
      </p:graphicFrame>
      <p:graphicFrame>
        <p:nvGraphicFramePr>
          <p:cNvPr id="31759" name="Object 15"/>
          <p:cNvGraphicFramePr>
            <a:graphicFrameLocks noChangeAspect="1"/>
          </p:cNvGraphicFramePr>
          <p:nvPr/>
        </p:nvGraphicFramePr>
        <p:xfrm>
          <a:off x="3924300" y="1268413"/>
          <a:ext cx="411163" cy="347662"/>
        </p:xfrm>
        <a:graphic>
          <a:graphicData uri="http://schemas.openxmlformats.org/presentationml/2006/ole">
            <p:oleObj spid="_x0000_s70663" name="公式" r:id="rId9" imgW="164880" imgH="139680" progId="Equation.3">
              <p:embed/>
            </p:oleObj>
          </a:graphicData>
        </a:graphic>
      </p:graphicFrame>
      <p:sp>
        <p:nvSpPr>
          <p:cNvPr id="31756" name="Oval 12"/>
          <p:cNvSpPr>
            <a:spLocks noChangeArrowheads="1"/>
          </p:cNvSpPr>
          <p:nvPr/>
        </p:nvSpPr>
        <p:spPr bwMode="auto">
          <a:xfrm>
            <a:off x="4024313" y="1570038"/>
            <a:ext cx="215900" cy="215900"/>
          </a:xfrm>
          <a:prstGeom prst="ellipse">
            <a:avLst/>
          </a:prstGeom>
          <a:gradFill rotWithShape="1">
            <a:gsLst>
              <a:gs pos="0">
                <a:srgbClr val="FFFF00"/>
              </a:gs>
              <a:gs pos="100000">
                <a:srgbClr val="FFFF00">
                  <a:gamma/>
                  <a:shade val="46275"/>
                  <a:invGamma/>
                </a:srgbClr>
              </a:gs>
            </a:gsLst>
            <a:path path="shape">
              <a:fillToRect l="50000" t="50000" r="50000" b="50000"/>
            </a:path>
          </a:gradFill>
          <a:ln w="9525">
            <a:noFill/>
            <a:round/>
            <a:headEnd/>
            <a:tailEnd/>
          </a:ln>
          <a:effectLst/>
        </p:spPr>
        <p:txBody>
          <a:bodyPr wrap="none" anchor="ctr"/>
          <a:lstStyle/>
          <a:p>
            <a:endParaRPr lang="en-US"/>
          </a:p>
        </p:txBody>
      </p:sp>
      <p:graphicFrame>
        <p:nvGraphicFramePr>
          <p:cNvPr id="31760" name="Object 16"/>
          <p:cNvGraphicFramePr>
            <a:graphicFrameLocks noChangeAspect="1"/>
          </p:cNvGraphicFramePr>
          <p:nvPr/>
        </p:nvGraphicFramePr>
        <p:xfrm>
          <a:off x="3779838" y="1844675"/>
          <a:ext cx="719137" cy="423863"/>
        </p:xfrm>
        <a:graphic>
          <a:graphicData uri="http://schemas.openxmlformats.org/presentationml/2006/ole">
            <p:oleObj spid="_x0000_s70664" name="公式" r:id="rId10" imgW="330120" imgH="203040" progId="Equation.3">
              <p:embed/>
            </p:oleObj>
          </a:graphicData>
        </a:graphic>
      </p:graphicFrame>
      <p:graphicFrame>
        <p:nvGraphicFramePr>
          <p:cNvPr id="31761" name="Object 17"/>
          <p:cNvGraphicFramePr>
            <a:graphicFrameLocks noChangeAspect="1"/>
          </p:cNvGraphicFramePr>
          <p:nvPr/>
        </p:nvGraphicFramePr>
        <p:xfrm>
          <a:off x="3851275" y="5373688"/>
          <a:ext cx="4010025" cy="820737"/>
        </p:xfrm>
        <a:graphic>
          <a:graphicData uri="http://schemas.openxmlformats.org/presentationml/2006/ole">
            <p:oleObj spid="_x0000_s70665" name="公式" r:id="rId11" imgW="1841400" imgH="393480" progId="Equation.3">
              <p:embed/>
            </p:oleObj>
          </a:graphicData>
        </a:graphic>
      </p:graphicFrame>
      <p:graphicFrame>
        <p:nvGraphicFramePr>
          <p:cNvPr id="31762" name="Object 18"/>
          <p:cNvGraphicFramePr>
            <a:graphicFrameLocks noChangeAspect="1"/>
          </p:cNvGraphicFramePr>
          <p:nvPr/>
        </p:nvGraphicFramePr>
        <p:xfrm>
          <a:off x="4500563" y="4684713"/>
          <a:ext cx="1096962" cy="474662"/>
        </p:xfrm>
        <a:graphic>
          <a:graphicData uri="http://schemas.openxmlformats.org/presentationml/2006/ole">
            <p:oleObj spid="_x0000_s70666" name="公式" r:id="rId12" imgW="469800" imgH="203040" progId="Equation.3">
              <p:embed/>
            </p:oleObj>
          </a:graphicData>
        </a:graphic>
      </p:graphicFrame>
      <p:graphicFrame>
        <p:nvGraphicFramePr>
          <p:cNvPr id="31763" name="Object 19"/>
          <p:cNvGraphicFramePr>
            <a:graphicFrameLocks noChangeAspect="1"/>
          </p:cNvGraphicFramePr>
          <p:nvPr/>
        </p:nvGraphicFramePr>
        <p:xfrm>
          <a:off x="6227763" y="4652963"/>
          <a:ext cx="1169987" cy="506412"/>
        </p:xfrm>
        <a:graphic>
          <a:graphicData uri="http://schemas.openxmlformats.org/presentationml/2006/ole">
            <p:oleObj spid="_x0000_s70667" name="公式" r:id="rId13" imgW="469800" imgH="203040" progId="Equation.3">
              <p:embed/>
            </p:oleObj>
          </a:graphicData>
        </a:graphic>
      </p:graphicFrame>
      <p:sp>
        <p:nvSpPr>
          <p:cNvPr id="31764" name="Line 20"/>
          <p:cNvSpPr>
            <a:spLocks noChangeShapeType="1"/>
          </p:cNvSpPr>
          <p:nvPr/>
        </p:nvSpPr>
        <p:spPr bwMode="auto">
          <a:xfrm>
            <a:off x="5651500" y="4941888"/>
            <a:ext cx="576263" cy="0"/>
          </a:xfrm>
          <a:prstGeom prst="line">
            <a:avLst/>
          </a:prstGeom>
          <a:noFill/>
          <a:ln w="9525">
            <a:solidFill>
              <a:schemeClr val="tx1"/>
            </a:solidFill>
            <a:round/>
            <a:headEnd/>
            <a:tailEnd type="triangle" w="med" len="med"/>
          </a:ln>
          <a:effectLst/>
        </p:spPr>
        <p:txBody>
          <a:bodyPr/>
          <a:lstStyle/>
          <a:p>
            <a:endParaRPr lang="en-US"/>
          </a:p>
        </p:txBody>
      </p:sp>
      <p:graphicFrame>
        <p:nvGraphicFramePr>
          <p:cNvPr id="31765" name="Object 21"/>
          <p:cNvGraphicFramePr>
            <a:graphicFrameLocks noChangeAspect="1"/>
          </p:cNvGraphicFramePr>
          <p:nvPr/>
        </p:nvGraphicFramePr>
        <p:xfrm>
          <a:off x="2268538" y="4581525"/>
          <a:ext cx="695325" cy="506413"/>
        </p:xfrm>
        <a:graphic>
          <a:graphicData uri="http://schemas.openxmlformats.org/presentationml/2006/ole">
            <p:oleObj spid="_x0000_s70668" name="公式" r:id="rId14" imgW="279360" imgH="203040" progId="Equation.3">
              <p:embed/>
            </p:oleObj>
          </a:graphicData>
        </a:graphic>
      </p:graphicFrame>
      <p:graphicFrame>
        <p:nvGraphicFramePr>
          <p:cNvPr id="31766" name="Object 22"/>
          <p:cNvGraphicFramePr>
            <a:graphicFrameLocks noChangeAspect="1"/>
          </p:cNvGraphicFramePr>
          <p:nvPr/>
        </p:nvGraphicFramePr>
        <p:xfrm>
          <a:off x="900113" y="4437063"/>
          <a:ext cx="677862" cy="454025"/>
        </p:xfrm>
        <a:graphic>
          <a:graphicData uri="http://schemas.openxmlformats.org/presentationml/2006/ole">
            <p:oleObj spid="_x0000_s70669" name="公式" r:id="rId15" imgW="304560" imgH="203040" progId="Equation.3">
              <p:embed/>
            </p:oleObj>
          </a:graphicData>
        </a:graphic>
      </p:graphicFrame>
      <p:sp>
        <p:nvSpPr>
          <p:cNvPr id="31767" name="Line 23"/>
          <p:cNvSpPr>
            <a:spLocks noChangeShapeType="1"/>
          </p:cNvSpPr>
          <p:nvPr/>
        </p:nvSpPr>
        <p:spPr bwMode="auto">
          <a:xfrm>
            <a:off x="1619250" y="4868863"/>
            <a:ext cx="576263" cy="0"/>
          </a:xfrm>
          <a:prstGeom prst="line">
            <a:avLst/>
          </a:prstGeom>
          <a:noFill/>
          <a:ln w="9525">
            <a:solidFill>
              <a:schemeClr val="tx1"/>
            </a:solidFill>
            <a:round/>
            <a:headEnd/>
            <a:tailEnd type="triangle" w="med" len="med"/>
          </a:ln>
          <a:effectLst/>
        </p:spPr>
        <p:txBody>
          <a:bodyPr/>
          <a:lstStyle/>
          <a:p>
            <a:endParaRPr lang="en-US"/>
          </a:p>
        </p:txBody>
      </p:sp>
      <p:graphicFrame>
        <p:nvGraphicFramePr>
          <p:cNvPr id="31769" name="Object 25"/>
          <p:cNvGraphicFramePr>
            <a:graphicFrameLocks noChangeAspect="1"/>
          </p:cNvGraphicFramePr>
          <p:nvPr/>
        </p:nvGraphicFramePr>
        <p:xfrm>
          <a:off x="912813" y="4868863"/>
          <a:ext cx="650875" cy="454025"/>
        </p:xfrm>
        <a:graphic>
          <a:graphicData uri="http://schemas.openxmlformats.org/presentationml/2006/ole">
            <p:oleObj spid="_x0000_s70670" name="公式" r:id="rId16" imgW="291960" imgH="203040" progId="Equation.3">
              <p:embed/>
            </p:oleObj>
          </a:graphicData>
        </a:graphic>
      </p:graphicFrame>
      <p:sp>
        <p:nvSpPr>
          <p:cNvPr id="31770" name="Rectangle 26"/>
          <p:cNvSpPr>
            <a:spLocks noChangeArrowheads="1"/>
          </p:cNvSpPr>
          <p:nvPr/>
        </p:nvSpPr>
        <p:spPr bwMode="auto">
          <a:xfrm>
            <a:off x="7235825" y="3573463"/>
            <a:ext cx="1584325" cy="701675"/>
          </a:xfrm>
          <a:prstGeom prst="rect">
            <a:avLst/>
          </a:prstGeom>
          <a:noFill/>
          <a:ln w="9525">
            <a:noFill/>
            <a:miter lim="800000"/>
            <a:headEnd/>
            <a:tailEnd/>
          </a:ln>
          <a:effectLst/>
        </p:spPr>
        <p:txBody>
          <a:bodyPr>
            <a:spAutoFit/>
          </a:bodyPr>
          <a:lstStyle/>
          <a:p>
            <a:r>
              <a:rPr lang="en-US" altLang="zh-CN" sz="2000"/>
              <a:t>Schrödinger Equation</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4" descr="save"/>
          <p:cNvPicPr>
            <a:picLocks noChangeAspect="1" noChangeArrowheads="1"/>
          </p:cNvPicPr>
          <p:nvPr/>
        </p:nvPicPr>
        <p:blipFill>
          <a:blip r:embed="rId3" cstate="print"/>
          <a:srcRect/>
          <a:stretch>
            <a:fillRect/>
          </a:stretch>
        </p:blipFill>
        <p:spPr bwMode="auto">
          <a:xfrm>
            <a:off x="1943100" y="-457200"/>
            <a:ext cx="5829300" cy="7658100"/>
          </a:xfrm>
          <a:prstGeom prst="rect">
            <a:avLst/>
          </a:prstGeom>
          <a:noFill/>
          <a:ln w="9525">
            <a:noFill/>
            <a:miter lim="800000"/>
            <a:headEnd/>
            <a:tailEnd/>
          </a:ln>
        </p:spPr>
      </p:pic>
      <p:sp>
        <p:nvSpPr>
          <p:cNvPr id="17412" name="Rectangle 5"/>
          <p:cNvSpPr>
            <a:spLocks noChangeArrowheads="1"/>
          </p:cNvSpPr>
          <p:nvPr/>
        </p:nvSpPr>
        <p:spPr bwMode="auto">
          <a:xfrm>
            <a:off x="2743200" y="5943600"/>
            <a:ext cx="3352800" cy="685800"/>
          </a:xfrm>
          <a:prstGeom prst="rect">
            <a:avLst/>
          </a:prstGeom>
          <a:solidFill>
            <a:schemeClr val="bg1"/>
          </a:solidFill>
          <a:ln w="9525">
            <a:solidFill>
              <a:schemeClr val="bg1"/>
            </a:solidFill>
            <a:miter lim="800000"/>
            <a:headEnd/>
            <a:tailEnd/>
          </a:ln>
        </p:spPr>
        <p:txBody>
          <a:bodyPr wrap="none" anchor="ctr"/>
          <a:lstStyle/>
          <a:p>
            <a:endParaRPr lang="en-US"/>
          </a:p>
        </p:txBody>
      </p:sp>
      <p:graphicFrame>
        <p:nvGraphicFramePr>
          <p:cNvPr id="17410" name="Object 6"/>
          <p:cNvGraphicFramePr>
            <a:graphicFrameLocks noChangeAspect="1"/>
          </p:cNvGraphicFramePr>
          <p:nvPr/>
        </p:nvGraphicFramePr>
        <p:xfrm>
          <a:off x="3352800" y="5638800"/>
          <a:ext cx="2895600" cy="719138"/>
        </p:xfrm>
        <a:graphic>
          <a:graphicData uri="http://schemas.openxmlformats.org/presentationml/2006/ole">
            <p:oleObj spid="_x0000_s71682" name="Equation" r:id="rId4" imgW="1790640" imgH="444240" progId="">
              <p:embed/>
            </p:oleObj>
          </a:graphicData>
        </a:graphic>
      </p:graphicFrame>
      <p:sp>
        <p:nvSpPr>
          <p:cNvPr id="5" name="TextBox 4"/>
          <p:cNvSpPr txBox="1"/>
          <p:nvPr/>
        </p:nvSpPr>
        <p:spPr>
          <a:xfrm>
            <a:off x="0" y="609600"/>
            <a:ext cx="2501006" cy="1200329"/>
          </a:xfrm>
          <a:prstGeom prst="rect">
            <a:avLst/>
          </a:prstGeom>
          <a:noFill/>
        </p:spPr>
        <p:txBody>
          <a:bodyPr wrap="none" rtlCol="0">
            <a:spAutoFit/>
          </a:bodyPr>
          <a:lstStyle/>
          <a:p>
            <a:r>
              <a:rPr lang="en-US" sz="2400" dirty="0" smtClean="0"/>
              <a:t>Basis for the</a:t>
            </a:r>
          </a:p>
          <a:p>
            <a:r>
              <a:rPr lang="en-US" sz="2400" dirty="0" smtClean="0"/>
              <a:t>Density Functional</a:t>
            </a:r>
          </a:p>
          <a:p>
            <a:r>
              <a:rPr lang="en-US" sz="2400" dirty="0" smtClean="0"/>
              <a:t>Theorem (DFT)</a:t>
            </a:r>
            <a:endParaRPr lang="en-US" sz="24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p:nvPr/>
        </p:nvGrpSpPr>
        <p:grpSpPr>
          <a:xfrm>
            <a:off x="381000" y="228600"/>
            <a:ext cx="10363200" cy="7620000"/>
            <a:chOff x="737220" y="228600"/>
            <a:chExt cx="9168780" cy="6629400"/>
          </a:xfrm>
        </p:grpSpPr>
        <p:sp>
          <p:nvSpPr>
            <p:cNvPr id="4" name="Rectangle 3"/>
            <p:cNvSpPr>
              <a:spLocks noChangeArrowheads="1"/>
            </p:cNvSpPr>
            <p:nvPr/>
          </p:nvSpPr>
          <p:spPr bwMode="auto">
            <a:xfrm>
              <a:off x="990600" y="6056313"/>
              <a:ext cx="8915400" cy="801687"/>
            </a:xfrm>
            <a:prstGeom prst="rect">
              <a:avLst/>
            </a:prstGeom>
            <a:solidFill>
              <a:schemeClr val="bg1"/>
            </a:solidFill>
            <a:ln w="9525">
              <a:solidFill>
                <a:schemeClr val="bg1"/>
              </a:solidFill>
              <a:miter lim="800000"/>
              <a:headEnd/>
              <a:tailEnd/>
            </a:ln>
            <a:effectLst/>
          </p:spPr>
          <p:txBody>
            <a:bodyPr wrap="none" anchor="ctr"/>
            <a:lstStyle/>
            <a:p>
              <a:pPr algn="ctr"/>
              <a:endParaRPr lang="en-US" sz="2400">
                <a:solidFill>
                  <a:schemeClr val="bg1"/>
                </a:solidFill>
                <a:latin typeface="Times New Roman" pitchFamily="18" charset="0"/>
              </a:endParaRPr>
            </a:p>
          </p:txBody>
        </p:sp>
        <p:sp>
          <p:nvSpPr>
            <p:cNvPr id="7" name="AutoShape 6"/>
            <p:cNvSpPr>
              <a:spLocks noChangeArrowheads="1"/>
            </p:cNvSpPr>
            <p:nvPr/>
          </p:nvSpPr>
          <p:spPr bwMode="auto">
            <a:xfrm rot="19447777">
              <a:off x="2642973" y="4158746"/>
              <a:ext cx="546400" cy="298331"/>
            </a:xfrm>
            <a:prstGeom prst="rightArrow">
              <a:avLst>
                <a:gd name="adj1" fmla="val 50000"/>
                <a:gd name="adj2" fmla="val 55000"/>
              </a:avLst>
            </a:prstGeom>
            <a:gradFill rotWithShape="1">
              <a:gsLst>
                <a:gs pos="0">
                  <a:srgbClr val="FF6600"/>
                </a:gs>
                <a:gs pos="100000">
                  <a:srgbClr val="00FF00"/>
                </a:gs>
              </a:gsLst>
              <a:lin ang="18900000" scaled="1"/>
            </a:gradFill>
            <a:ln w="9525">
              <a:noFill/>
              <a:miter lim="800000"/>
              <a:headEnd/>
              <a:tailEnd/>
            </a:ln>
            <a:effectLst/>
          </p:spPr>
          <p:txBody>
            <a:bodyPr wrap="none" anchor="ctr"/>
            <a:lstStyle/>
            <a:p>
              <a:endParaRPr lang="en-US"/>
            </a:p>
          </p:txBody>
        </p:sp>
        <p:sp>
          <p:nvSpPr>
            <p:cNvPr id="8" name="AutoShape 7"/>
            <p:cNvSpPr>
              <a:spLocks/>
            </p:cNvSpPr>
            <p:nvPr/>
          </p:nvSpPr>
          <p:spPr bwMode="auto">
            <a:xfrm>
              <a:off x="3810000" y="4343400"/>
              <a:ext cx="2590800" cy="609600"/>
            </a:xfrm>
            <a:prstGeom prst="callout1">
              <a:avLst>
                <a:gd name="adj1" fmla="val 52176"/>
                <a:gd name="adj2" fmla="val -2167"/>
                <a:gd name="adj3" fmla="val 8074"/>
                <a:gd name="adj4" fmla="val -28759"/>
              </a:avLst>
            </a:prstGeom>
            <a:solidFill>
              <a:srgbClr val="FFFF99"/>
            </a:solidFill>
            <a:ln w="3175">
              <a:solidFill>
                <a:schemeClr val="tx1"/>
              </a:solidFill>
              <a:miter lim="800000"/>
              <a:headEnd/>
              <a:tailEnd type="triangle" w="med" len="med"/>
            </a:ln>
            <a:effectLst/>
          </p:spPr>
          <p:txBody>
            <a:bodyPr lIns="0" tIns="0" rIns="0" bIns="0"/>
            <a:lstStyle/>
            <a:p>
              <a:r>
                <a:rPr lang="en-US" b="1" dirty="0"/>
                <a:t>Bridge 1 = Interfacial Energy, Elasticity</a:t>
              </a:r>
            </a:p>
          </p:txBody>
        </p:sp>
        <p:sp>
          <p:nvSpPr>
            <p:cNvPr id="9" name="Text Box 8"/>
            <p:cNvSpPr txBox="1">
              <a:spLocks noChangeArrowheads="1"/>
            </p:cNvSpPr>
            <p:nvPr/>
          </p:nvSpPr>
          <p:spPr bwMode="auto">
            <a:xfrm>
              <a:off x="5924251" y="3519654"/>
              <a:ext cx="2076749" cy="553998"/>
            </a:xfrm>
            <a:prstGeom prst="rect">
              <a:avLst/>
            </a:prstGeom>
            <a:noFill/>
            <a:ln w="9525">
              <a:noFill/>
              <a:miter lim="800000"/>
              <a:headEnd/>
              <a:tailEnd/>
            </a:ln>
            <a:effectLst/>
          </p:spPr>
          <p:txBody>
            <a:bodyPr wrap="square" lIns="0" tIns="0" rIns="0" bIns="0">
              <a:spAutoFit/>
            </a:bodyPr>
            <a:lstStyle/>
            <a:p>
              <a:pPr algn="ctr">
                <a:spcBef>
                  <a:spcPct val="50000"/>
                </a:spcBef>
              </a:pPr>
              <a:r>
                <a:rPr lang="en-US" b="1" dirty="0" smtClean="0"/>
                <a:t>Atomistic Simulations</a:t>
              </a:r>
              <a:r>
                <a:rPr lang="en-US" b="1" dirty="0"/>
                <a:t/>
              </a:r>
              <a:br>
                <a:rPr lang="en-US" b="1" dirty="0"/>
              </a:br>
              <a:r>
                <a:rPr lang="en-US" b="1" dirty="0"/>
                <a:t>(</a:t>
              </a:r>
              <a:r>
                <a:rPr lang="en-US" b="1" dirty="0" smtClean="0"/>
                <a:t>EAM,MEAM,MD,MS)</a:t>
              </a:r>
              <a:endParaRPr lang="en-US" b="1" dirty="0"/>
            </a:p>
          </p:txBody>
        </p:sp>
        <p:pic>
          <p:nvPicPr>
            <p:cNvPr id="10" name="Picture 9"/>
            <p:cNvPicPr>
              <a:picLocks noChangeAspect="1" noChangeArrowheads="1"/>
            </p:cNvPicPr>
            <p:nvPr/>
          </p:nvPicPr>
          <p:blipFill>
            <a:blip r:embed="rId2" cstate="print"/>
            <a:srcRect l="2892" t="5624" r="2892" b="11250"/>
            <a:stretch>
              <a:fillRect/>
            </a:stretch>
          </p:blipFill>
          <p:spPr bwMode="auto">
            <a:xfrm>
              <a:off x="2832398" y="2833016"/>
              <a:ext cx="3018345" cy="1428474"/>
            </a:xfrm>
            <a:prstGeom prst="rect">
              <a:avLst/>
            </a:prstGeom>
            <a:noFill/>
          </p:spPr>
        </p:pic>
        <p:sp>
          <p:nvSpPr>
            <p:cNvPr id="11" name="Text Box 10"/>
            <p:cNvSpPr txBox="1">
              <a:spLocks noChangeArrowheads="1"/>
            </p:cNvSpPr>
            <p:nvPr/>
          </p:nvSpPr>
          <p:spPr bwMode="auto">
            <a:xfrm>
              <a:off x="2286000" y="3422657"/>
              <a:ext cx="821059" cy="276999"/>
            </a:xfrm>
            <a:prstGeom prst="rect">
              <a:avLst/>
            </a:prstGeom>
            <a:noFill/>
            <a:ln w="9525">
              <a:noFill/>
              <a:miter lim="800000"/>
              <a:headEnd/>
              <a:tailEnd/>
            </a:ln>
            <a:effectLst/>
          </p:spPr>
          <p:txBody>
            <a:bodyPr lIns="0" tIns="0" rIns="0" bIns="0">
              <a:spAutoFit/>
            </a:bodyPr>
            <a:lstStyle/>
            <a:p>
              <a:pPr algn="ctr">
                <a:spcBef>
                  <a:spcPct val="50000"/>
                </a:spcBef>
              </a:pPr>
              <a:r>
                <a:rPr lang="en-US" b="1" dirty="0"/>
                <a:t>Nm</a:t>
              </a:r>
            </a:p>
          </p:txBody>
        </p:sp>
        <p:sp>
          <p:nvSpPr>
            <p:cNvPr id="12" name="AutoShape 11"/>
            <p:cNvSpPr>
              <a:spLocks noChangeArrowheads="1"/>
            </p:cNvSpPr>
            <p:nvPr/>
          </p:nvSpPr>
          <p:spPr bwMode="auto">
            <a:xfrm rot="19447777">
              <a:off x="5724642" y="2675677"/>
              <a:ext cx="587305" cy="298331"/>
            </a:xfrm>
            <a:prstGeom prst="rightArrow">
              <a:avLst>
                <a:gd name="adj1" fmla="val 50000"/>
                <a:gd name="adj2" fmla="val 59117"/>
              </a:avLst>
            </a:prstGeom>
            <a:gradFill rotWithShape="1">
              <a:gsLst>
                <a:gs pos="0">
                  <a:srgbClr val="FF690D"/>
                </a:gs>
                <a:gs pos="100000">
                  <a:srgbClr val="00FF00"/>
                </a:gs>
              </a:gsLst>
              <a:lin ang="18900000" scaled="1"/>
            </a:gradFill>
            <a:ln w="9525">
              <a:noFill/>
              <a:miter lim="800000"/>
              <a:headEnd/>
              <a:tailEnd/>
            </a:ln>
            <a:effectLst/>
          </p:spPr>
          <p:txBody>
            <a:bodyPr wrap="none" anchor="ctr"/>
            <a:lstStyle/>
            <a:p>
              <a:endParaRPr lang="en-US"/>
            </a:p>
          </p:txBody>
        </p:sp>
        <p:sp>
          <p:nvSpPr>
            <p:cNvPr id="13" name="AutoShape 14"/>
            <p:cNvSpPr>
              <a:spLocks/>
            </p:cNvSpPr>
            <p:nvPr/>
          </p:nvSpPr>
          <p:spPr bwMode="auto">
            <a:xfrm>
              <a:off x="6858000" y="2667000"/>
              <a:ext cx="1143000" cy="838200"/>
            </a:xfrm>
            <a:prstGeom prst="callout1">
              <a:avLst>
                <a:gd name="adj1" fmla="val 59019"/>
                <a:gd name="adj2" fmla="val -3185"/>
                <a:gd name="adj3" fmla="val 20205"/>
                <a:gd name="adj4" fmla="val -47812"/>
              </a:avLst>
            </a:prstGeom>
            <a:solidFill>
              <a:srgbClr val="FFFF99"/>
            </a:solidFill>
            <a:ln w="3175">
              <a:solidFill>
                <a:schemeClr val="tx1"/>
              </a:solidFill>
              <a:miter lim="800000"/>
              <a:headEnd/>
              <a:tailEnd type="triangle" w="med" len="med"/>
            </a:ln>
            <a:effectLst/>
          </p:spPr>
          <p:txBody>
            <a:bodyPr lIns="0" tIns="0" rIns="0" bIns="0"/>
            <a:lstStyle/>
            <a:p>
              <a:r>
                <a:rPr lang="en-US" b="1" dirty="0"/>
                <a:t>Bridge </a:t>
              </a:r>
              <a:r>
                <a:rPr lang="en-US" b="1" dirty="0" smtClean="0"/>
                <a:t>2 </a:t>
              </a:r>
              <a:r>
                <a:rPr lang="en-US" b="1" dirty="0"/>
                <a:t>= </a:t>
              </a:r>
              <a:r>
                <a:rPr lang="en-US" b="1" dirty="0" smtClean="0"/>
                <a:t>dislocation </a:t>
              </a:r>
              <a:r>
                <a:rPr lang="en-US" b="1" dirty="0" err="1" smtClean="0"/>
                <a:t>mobilites</a:t>
              </a:r>
              <a:endParaRPr lang="en-US" b="1" dirty="0"/>
            </a:p>
          </p:txBody>
        </p:sp>
        <p:sp>
          <p:nvSpPr>
            <p:cNvPr id="25" name="Text Box 28"/>
            <p:cNvSpPr txBox="1">
              <a:spLocks noChangeArrowheads="1"/>
            </p:cNvSpPr>
            <p:nvPr/>
          </p:nvSpPr>
          <p:spPr bwMode="auto">
            <a:xfrm>
              <a:off x="737220" y="4572000"/>
              <a:ext cx="2463180" cy="553998"/>
            </a:xfrm>
            <a:prstGeom prst="rect">
              <a:avLst/>
            </a:prstGeom>
            <a:noFill/>
            <a:ln w="9525">
              <a:solidFill>
                <a:schemeClr val="tx1"/>
              </a:solidFill>
              <a:miter lim="800000"/>
              <a:headEnd/>
              <a:tailEnd/>
            </a:ln>
            <a:effectLst/>
          </p:spPr>
          <p:txBody>
            <a:bodyPr lIns="0" tIns="0" rIns="0" bIns="0">
              <a:spAutoFit/>
            </a:bodyPr>
            <a:lstStyle/>
            <a:p>
              <a:pPr algn="ctr">
                <a:spcBef>
                  <a:spcPct val="50000"/>
                </a:spcBef>
              </a:pPr>
              <a:r>
                <a:rPr lang="en-US" b="1" dirty="0"/>
                <a:t>Electronics</a:t>
              </a:r>
              <a:br>
                <a:rPr lang="en-US" b="1" dirty="0"/>
              </a:br>
              <a:r>
                <a:rPr lang="en-US" b="1" dirty="0"/>
                <a:t>Principles (DFT)</a:t>
              </a:r>
            </a:p>
          </p:txBody>
        </p:sp>
        <p:sp>
          <p:nvSpPr>
            <p:cNvPr id="49" name="Text Box 52"/>
            <p:cNvSpPr txBox="1">
              <a:spLocks noChangeArrowheads="1"/>
            </p:cNvSpPr>
            <p:nvPr/>
          </p:nvSpPr>
          <p:spPr bwMode="auto">
            <a:xfrm>
              <a:off x="2514600" y="1371600"/>
              <a:ext cx="1706309" cy="722967"/>
            </a:xfrm>
            <a:prstGeom prst="rect">
              <a:avLst/>
            </a:prstGeom>
            <a:solidFill>
              <a:srgbClr val="FFFF99"/>
            </a:solidFill>
            <a:ln w="9525">
              <a:noFill/>
              <a:miter lim="800000"/>
              <a:headEnd/>
              <a:tailEnd/>
            </a:ln>
            <a:effectLst/>
          </p:spPr>
          <p:txBody>
            <a:bodyPr wrap="square" lIns="0" tIns="0" rIns="0" bIns="0">
              <a:spAutoFit/>
            </a:bodyPr>
            <a:lstStyle/>
            <a:p>
              <a:pPr algn="ctr">
                <a:spcBef>
                  <a:spcPct val="50000"/>
                </a:spcBef>
              </a:pPr>
              <a:r>
                <a:rPr lang="en-US" b="1" dirty="0"/>
                <a:t>Bridge </a:t>
              </a:r>
              <a:r>
                <a:rPr lang="en-US" b="1" dirty="0" smtClean="0"/>
                <a:t>7=</a:t>
              </a:r>
              <a:r>
                <a:rPr lang="en-US" b="1" dirty="0"/>
                <a:t/>
              </a:r>
              <a:br>
                <a:rPr lang="en-US" b="1" dirty="0"/>
              </a:br>
              <a:r>
                <a:rPr lang="en-US" b="1" dirty="0"/>
                <a:t>High Rate Mechanisms</a:t>
              </a:r>
            </a:p>
          </p:txBody>
        </p:sp>
        <p:sp>
          <p:nvSpPr>
            <p:cNvPr id="55" name="Freeform 59"/>
            <p:cNvSpPr>
              <a:spLocks/>
            </p:cNvSpPr>
            <p:nvPr/>
          </p:nvSpPr>
          <p:spPr bwMode="auto">
            <a:xfrm>
              <a:off x="4129083" y="685800"/>
              <a:ext cx="625617" cy="2246505"/>
            </a:xfrm>
            <a:custGeom>
              <a:avLst/>
              <a:gdLst/>
              <a:ahLst/>
              <a:cxnLst>
                <a:cxn ang="0">
                  <a:pos x="171" y="1239"/>
                </a:cxn>
                <a:cxn ang="0">
                  <a:pos x="170" y="277"/>
                </a:cxn>
                <a:cxn ang="0">
                  <a:pos x="171" y="239"/>
                </a:cxn>
                <a:cxn ang="0">
                  <a:pos x="197" y="213"/>
                </a:cxn>
                <a:cxn ang="0">
                  <a:pos x="210" y="189"/>
                </a:cxn>
                <a:cxn ang="0">
                  <a:pos x="219" y="158"/>
                </a:cxn>
                <a:cxn ang="0">
                  <a:pos x="219" y="47"/>
                </a:cxn>
                <a:cxn ang="0">
                  <a:pos x="195" y="26"/>
                </a:cxn>
                <a:cxn ang="0">
                  <a:pos x="171" y="47"/>
                </a:cxn>
                <a:cxn ang="0">
                  <a:pos x="171" y="143"/>
                </a:cxn>
                <a:cxn ang="0">
                  <a:pos x="171" y="47"/>
                </a:cxn>
                <a:cxn ang="0">
                  <a:pos x="146" y="14"/>
                </a:cxn>
                <a:cxn ang="0">
                  <a:pos x="123" y="47"/>
                </a:cxn>
                <a:cxn ang="0">
                  <a:pos x="123" y="143"/>
                </a:cxn>
                <a:cxn ang="0">
                  <a:pos x="123" y="47"/>
                </a:cxn>
                <a:cxn ang="0">
                  <a:pos x="101" y="0"/>
                </a:cxn>
                <a:cxn ang="0">
                  <a:pos x="77" y="48"/>
                </a:cxn>
                <a:cxn ang="0">
                  <a:pos x="77" y="144"/>
                </a:cxn>
                <a:cxn ang="0">
                  <a:pos x="77" y="47"/>
                </a:cxn>
                <a:cxn ang="0">
                  <a:pos x="56" y="17"/>
                </a:cxn>
                <a:cxn ang="0">
                  <a:pos x="38" y="45"/>
                </a:cxn>
                <a:cxn ang="0">
                  <a:pos x="38" y="103"/>
                </a:cxn>
                <a:cxn ang="0">
                  <a:pos x="2" y="103"/>
                </a:cxn>
                <a:cxn ang="0">
                  <a:pos x="0" y="152"/>
                </a:cxn>
                <a:cxn ang="0">
                  <a:pos x="12" y="188"/>
                </a:cxn>
                <a:cxn ang="0">
                  <a:pos x="33" y="209"/>
                </a:cxn>
                <a:cxn ang="0">
                  <a:pos x="75" y="239"/>
                </a:cxn>
                <a:cxn ang="0">
                  <a:pos x="75" y="1244"/>
                </a:cxn>
                <a:cxn ang="0">
                  <a:pos x="171" y="1239"/>
                </a:cxn>
              </a:cxnLst>
              <a:rect l="0" t="0" r="r" b="b"/>
              <a:pathLst>
                <a:path w="219" h="1244">
                  <a:moveTo>
                    <a:pt x="171" y="1239"/>
                  </a:moveTo>
                  <a:lnTo>
                    <a:pt x="170" y="277"/>
                  </a:lnTo>
                  <a:lnTo>
                    <a:pt x="171" y="239"/>
                  </a:lnTo>
                  <a:cubicBezTo>
                    <a:pt x="175" y="229"/>
                    <a:pt x="191" y="221"/>
                    <a:pt x="197" y="213"/>
                  </a:cubicBezTo>
                  <a:cubicBezTo>
                    <a:pt x="203" y="205"/>
                    <a:pt x="206" y="198"/>
                    <a:pt x="210" y="189"/>
                  </a:cubicBezTo>
                  <a:cubicBezTo>
                    <a:pt x="214" y="180"/>
                    <a:pt x="217" y="182"/>
                    <a:pt x="219" y="158"/>
                  </a:cubicBezTo>
                  <a:lnTo>
                    <a:pt x="219" y="47"/>
                  </a:lnTo>
                  <a:cubicBezTo>
                    <a:pt x="215" y="25"/>
                    <a:pt x="203" y="26"/>
                    <a:pt x="195" y="26"/>
                  </a:cubicBezTo>
                  <a:cubicBezTo>
                    <a:pt x="187" y="26"/>
                    <a:pt x="175" y="28"/>
                    <a:pt x="171" y="47"/>
                  </a:cubicBezTo>
                  <a:lnTo>
                    <a:pt x="171" y="143"/>
                  </a:lnTo>
                  <a:lnTo>
                    <a:pt x="171" y="47"/>
                  </a:lnTo>
                  <a:cubicBezTo>
                    <a:pt x="167" y="26"/>
                    <a:pt x="154" y="14"/>
                    <a:pt x="146" y="14"/>
                  </a:cubicBezTo>
                  <a:cubicBezTo>
                    <a:pt x="138" y="14"/>
                    <a:pt x="127" y="26"/>
                    <a:pt x="123" y="47"/>
                  </a:cubicBezTo>
                  <a:lnTo>
                    <a:pt x="123" y="143"/>
                  </a:lnTo>
                  <a:lnTo>
                    <a:pt x="123" y="47"/>
                  </a:lnTo>
                  <a:cubicBezTo>
                    <a:pt x="119" y="23"/>
                    <a:pt x="109" y="0"/>
                    <a:pt x="101" y="0"/>
                  </a:cubicBezTo>
                  <a:cubicBezTo>
                    <a:pt x="93" y="0"/>
                    <a:pt x="81" y="24"/>
                    <a:pt x="77" y="48"/>
                  </a:cubicBezTo>
                  <a:lnTo>
                    <a:pt x="77" y="144"/>
                  </a:lnTo>
                  <a:lnTo>
                    <a:pt x="77" y="47"/>
                  </a:lnTo>
                  <a:cubicBezTo>
                    <a:pt x="74" y="26"/>
                    <a:pt x="62" y="17"/>
                    <a:pt x="56" y="17"/>
                  </a:cubicBezTo>
                  <a:cubicBezTo>
                    <a:pt x="50" y="17"/>
                    <a:pt x="41" y="31"/>
                    <a:pt x="38" y="45"/>
                  </a:cubicBezTo>
                  <a:lnTo>
                    <a:pt x="38" y="103"/>
                  </a:lnTo>
                  <a:lnTo>
                    <a:pt x="2" y="103"/>
                  </a:lnTo>
                  <a:lnTo>
                    <a:pt x="0" y="152"/>
                  </a:lnTo>
                  <a:cubicBezTo>
                    <a:pt x="2" y="166"/>
                    <a:pt x="7" y="179"/>
                    <a:pt x="12" y="188"/>
                  </a:cubicBezTo>
                  <a:cubicBezTo>
                    <a:pt x="17" y="197"/>
                    <a:pt x="22" y="200"/>
                    <a:pt x="33" y="209"/>
                  </a:cubicBezTo>
                  <a:lnTo>
                    <a:pt x="75" y="239"/>
                  </a:lnTo>
                  <a:lnTo>
                    <a:pt x="75" y="1244"/>
                  </a:lnTo>
                  <a:lnTo>
                    <a:pt x="171" y="1239"/>
                  </a:lnTo>
                  <a:close/>
                </a:path>
              </a:pathLst>
            </a:custGeom>
            <a:gradFill rotWithShape="1">
              <a:gsLst>
                <a:gs pos="0">
                  <a:srgbClr val="00CC66"/>
                </a:gs>
                <a:gs pos="100000">
                  <a:srgbClr val="FF5050"/>
                </a:gs>
              </a:gsLst>
              <a:lin ang="0" scaled="1"/>
            </a:gradFill>
            <a:ln w="9525">
              <a:solidFill>
                <a:srgbClr val="FF5050"/>
              </a:solidFill>
              <a:round/>
              <a:headEnd/>
              <a:tailEnd/>
            </a:ln>
            <a:effectLst/>
          </p:spPr>
          <p:txBody>
            <a:bodyPr/>
            <a:lstStyle/>
            <a:p>
              <a:endParaRPr lang="en-US"/>
            </a:p>
          </p:txBody>
        </p:sp>
        <p:sp>
          <p:nvSpPr>
            <p:cNvPr id="192" name="Text Box 28"/>
            <p:cNvSpPr txBox="1">
              <a:spLocks noChangeArrowheads="1"/>
            </p:cNvSpPr>
            <p:nvPr/>
          </p:nvSpPr>
          <p:spPr bwMode="auto">
            <a:xfrm>
              <a:off x="5867400" y="1981200"/>
              <a:ext cx="2158380" cy="553998"/>
            </a:xfrm>
            <a:prstGeom prst="rect">
              <a:avLst/>
            </a:prstGeom>
            <a:noFill/>
            <a:ln w="9525">
              <a:solidFill>
                <a:schemeClr val="tx1"/>
              </a:solidFill>
              <a:miter lim="800000"/>
              <a:headEnd/>
              <a:tailEnd/>
            </a:ln>
            <a:effectLst/>
          </p:spPr>
          <p:txBody>
            <a:bodyPr wrap="square" lIns="0" tIns="0" rIns="0" bIns="0">
              <a:spAutoFit/>
            </a:bodyPr>
            <a:lstStyle/>
            <a:p>
              <a:pPr algn="ctr">
                <a:spcBef>
                  <a:spcPct val="50000"/>
                </a:spcBef>
              </a:pPr>
              <a:r>
                <a:rPr lang="en-US" b="1" dirty="0" smtClean="0"/>
                <a:t>Dislocation Dynamics (DD)</a:t>
              </a:r>
              <a:endParaRPr lang="en-US" b="1" dirty="0"/>
            </a:p>
          </p:txBody>
        </p:sp>
        <p:sp>
          <p:nvSpPr>
            <p:cNvPr id="193" name="Text Box 28"/>
            <p:cNvSpPr txBox="1">
              <a:spLocks noChangeArrowheads="1"/>
            </p:cNvSpPr>
            <p:nvPr/>
          </p:nvSpPr>
          <p:spPr bwMode="auto">
            <a:xfrm>
              <a:off x="2819400" y="228600"/>
              <a:ext cx="3581400" cy="276999"/>
            </a:xfrm>
            <a:prstGeom prst="rect">
              <a:avLst/>
            </a:prstGeom>
            <a:noFill/>
            <a:ln w="9525">
              <a:solidFill>
                <a:schemeClr val="tx1"/>
              </a:solidFill>
              <a:miter lim="800000"/>
              <a:headEnd/>
              <a:tailEnd/>
            </a:ln>
            <a:effectLst/>
          </p:spPr>
          <p:txBody>
            <a:bodyPr wrap="square" lIns="0" tIns="0" rIns="0" bIns="0">
              <a:spAutoFit/>
            </a:bodyPr>
            <a:lstStyle/>
            <a:p>
              <a:pPr algn="ctr">
                <a:spcBef>
                  <a:spcPct val="50000"/>
                </a:spcBef>
              </a:pPr>
              <a:r>
                <a:rPr lang="en-US" b="1" dirty="0" err="1" smtClean="0"/>
                <a:t>Macroscale</a:t>
              </a:r>
              <a:r>
                <a:rPr lang="en-US" b="1" dirty="0" smtClean="0"/>
                <a:t> ISV Constitutive Equation</a:t>
              </a:r>
              <a:endParaRPr lang="en-US" b="1" dirty="0"/>
            </a:p>
          </p:txBody>
        </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762000" y="304800"/>
            <a:ext cx="7772400" cy="685800"/>
          </a:xfrm>
          <a:noFill/>
          <a:ln/>
        </p:spPr>
        <p:txBody>
          <a:bodyPr>
            <a:normAutofit fontScale="90000"/>
          </a:bodyPr>
          <a:lstStyle/>
          <a:p>
            <a:r>
              <a:rPr lang="en-US" altLang="zh-CN" sz="4000" b="1" i="1">
                <a:solidFill>
                  <a:schemeClr val="tx1"/>
                </a:solidFill>
                <a:ea typeface="SimSun" pitchFamily="2" charset="-122"/>
              </a:rPr>
              <a:t>Energy: Embedded Atom Method (EAM)</a:t>
            </a:r>
          </a:p>
        </p:txBody>
      </p:sp>
      <p:grpSp>
        <p:nvGrpSpPr>
          <p:cNvPr id="2" name="Group 3"/>
          <p:cNvGrpSpPr>
            <a:grpSpLocks/>
          </p:cNvGrpSpPr>
          <p:nvPr/>
        </p:nvGrpSpPr>
        <p:grpSpPr bwMode="auto">
          <a:xfrm>
            <a:off x="685800" y="1066800"/>
            <a:ext cx="6096000" cy="4267200"/>
            <a:chOff x="912" y="864"/>
            <a:chExt cx="3840" cy="2688"/>
          </a:xfrm>
        </p:grpSpPr>
        <p:sp>
          <p:nvSpPr>
            <p:cNvPr id="69636" name="Rectangle 4"/>
            <p:cNvSpPr>
              <a:spLocks noChangeArrowheads="1"/>
            </p:cNvSpPr>
            <p:nvPr/>
          </p:nvSpPr>
          <p:spPr bwMode="auto">
            <a:xfrm>
              <a:off x="912" y="864"/>
              <a:ext cx="3840" cy="2688"/>
            </a:xfrm>
            <a:prstGeom prst="rect">
              <a:avLst/>
            </a:prstGeom>
            <a:noFill/>
            <a:ln w="9525">
              <a:noFill/>
              <a:miter lim="800000"/>
              <a:headEnd/>
              <a:tailEnd/>
            </a:ln>
            <a:effectLst/>
          </p:spPr>
          <p:txBody>
            <a:bodyPr/>
            <a:lstStyle/>
            <a:p>
              <a:pPr marL="342900" lvl="1" indent="-228600" eaLnBrk="0" hangingPunct="0">
                <a:spcBef>
                  <a:spcPct val="20000"/>
                </a:spcBef>
                <a:buClr>
                  <a:srgbClr val="FFFF00"/>
                </a:buClr>
                <a:buFontTx/>
                <a:buChar char="•"/>
              </a:pPr>
              <a:r>
                <a:rPr lang="en-US" altLang="zh-CN" sz="2400">
                  <a:ea typeface="SimSun" pitchFamily="2" charset="-122"/>
                </a:rPr>
                <a:t>Total energy E</a:t>
              </a:r>
            </a:p>
            <a:p>
              <a:pPr marL="342900" lvl="1" indent="-228600" eaLnBrk="0" hangingPunct="0">
                <a:spcBef>
                  <a:spcPct val="60000"/>
                </a:spcBef>
                <a:buClr>
                  <a:srgbClr val="FFFF00"/>
                </a:buClr>
              </a:pPr>
              <a:endParaRPr lang="en-US" altLang="zh-CN" sz="2000">
                <a:ea typeface="SimSun" pitchFamily="2" charset="-122"/>
              </a:endParaRPr>
            </a:p>
            <a:p>
              <a:pPr marL="342900" lvl="1" indent="-228600" eaLnBrk="0" hangingPunct="0">
                <a:buClr>
                  <a:srgbClr val="FFFF00"/>
                </a:buClr>
              </a:pPr>
              <a:endParaRPr lang="en-US" altLang="zh-CN" sz="2000">
                <a:ea typeface="SimSun" pitchFamily="2" charset="-122"/>
              </a:endParaRPr>
            </a:p>
            <a:p>
              <a:pPr marL="342900" lvl="1" indent="-228600" eaLnBrk="0" hangingPunct="0">
                <a:buClr>
                  <a:srgbClr val="FFFF00"/>
                </a:buClr>
              </a:pPr>
              <a:endParaRPr lang="en-US" altLang="zh-CN" sz="2000">
                <a:ea typeface="SimSun" pitchFamily="2" charset="-122"/>
              </a:endParaRPr>
            </a:p>
            <a:p>
              <a:pPr marL="342900" lvl="1" indent="-228600" eaLnBrk="0" hangingPunct="0">
                <a:buClr>
                  <a:srgbClr val="FFFF00"/>
                </a:buClr>
              </a:pPr>
              <a:endParaRPr lang="en-US" altLang="zh-CN" sz="2000">
                <a:ea typeface="SimSun" pitchFamily="2" charset="-122"/>
              </a:endParaRPr>
            </a:p>
            <a:p>
              <a:pPr marL="342900" lvl="1" indent="-228600" eaLnBrk="0" hangingPunct="0">
                <a:buClr>
                  <a:srgbClr val="FFFF00"/>
                </a:buClr>
              </a:pPr>
              <a:endParaRPr lang="en-US" altLang="zh-CN" sz="2000">
                <a:ea typeface="SimSun" pitchFamily="2" charset="-122"/>
              </a:endParaRPr>
            </a:p>
            <a:p>
              <a:pPr marL="342900" lvl="1" indent="-228600" eaLnBrk="0" hangingPunct="0">
                <a:spcBef>
                  <a:spcPct val="50000"/>
                </a:spcBef>
                <a:buClr>
                  <a:srgbClr val="FFFF00"/>
                </a:buClr>
              </a:pPr>
              <a:r>
                <a:rPr lang="en-US" altLang="zh-CN" sz="2000">
                  <a:ea typeface="SimSun" pitchFamily="2" charset="-122"/>
                </a:rPr>
                <a:t>		</a:t>
              </a:r>
              <a:r>
                <a:rPr lang="en-US" altLang="zh-CN" sz="2000" i="1">
                  <a:ea typeface="SimSun" pitchFamily="2" charset="-122"/>
                </a:rPr>
                <a:t>F</a:t>
              </a:r>
              <a:r>
                <a:rPr lang="en-US" altLang="zh-CN" sz="2000" i="1" baseline="30000">
                  <a:ea typeface="SimSun" pitchFamily="2" charset="-122"/>
                </a:rPr>
                <a:t> </a:t>
              </a:r>
              <a:r>
                <a:rPr lang="en-US" altLang="zh-CN" sz="2400" i="1" baseline="30000">
                  <a:ea typeface="SimSun" pitchFamily="2" charset="-122"/>
                  <a:sym typeface="Symbol" pitchFamily="18" charset="2"/>
                </a:rPr>
                <a:t>i </a:t>
              </a:r>
              <a:r>
                <a:rPr lang="en-US" altLang="zh-CN">
                  <a:ea typeface="SimSun" pitchFamily="2" charset="-122"/>
                  <a:sym typeface="Symbol" pitchFamily="18" charset="2"/>
                </a:rPr>
                <a:t>:  embedding energy of atom </a:t>
              </a:r>
              <a:r>
                <a:rPr lang="en-US" altLang="zh-CN" i="1">
                  <a:ea typeface="SimSun" pitchFamily="2" charset="-122"/>
                  <a:sym typeface="Symbol" pitchFamily="18" charset="2"/>
                </a:rPr>
                <a:t>i</a:t>
              </a:r>
            </a:p>
            <a:p>
              <a:pPr marL="342900" lvl="1" indent="-228600" eaLnBrk="0" hangingPunct="0">
                <a:spcBef>
                  <a:spcPct val="50000"/>
                </a:spcBef>
                <a:buClr>
                  <a:srgbClr val="FFFF00"/>
                </a:buClr>
              </a:pPr>
              <a:r>
                <a:rPr lang="en-US" altLang="zh-CN" sz="2000">
                  <a:ea typeface="SimSun" pitchFamily="2" charset="-122"/>
                </a:rPr>
                <a:t>		</a:t>
              </a:r>
              <a:r>
                <a:rPr lang="en-US" altLang="zh-CN" sz="2400" i="1">
                  <a:ea typeface="SimSun" pitchFamily="2" charset="-122"/>
                  <a:sym typeface="Symbol" pitchFamily="18" charset="2"/>
                </a:rPr>
                <a:t></a:t>
              </a:r>
              <a:r>
                <a:rPr lang="en-US" altLang="zh-CN" sz="2400" i="1" baseline="30000">
                  <a:ea typeface="SimSun" pitchFamily="2" charset="-122"/>
                  <a:sym typeface="Symbol" pitchFamily="18" charset="2"/>
                </a:rPr>
                <a:t> i </a:t>
              </a:r>
              <a:r>
                <a:rPr lang="en-US" altLang="zh-CN">
                  <a:ea typeface="SimSun" pitchFamily="2" charset="-122"/>
                  <a:sym typeface="Symbol" pitchFamily="18" charset="2"/>
                </a:rPr>
                <a:t>:  electronic density of atom </a:t>
              </a:r>
              <a:r>
                <a:rPr lang="en-US" altLang="zh-CN" i="1">
                  <a:ea typeface="SimSun" pitchFamily="2" charset="-122"/>
                  <a:sym typeface="Symbol" pitchFamily="18" charset="2"/>
                </a:rPr>
                <a:t>i</a:t>
              </a:r>
              <a:endParaRPr lang="en-US" altLang="zh-CN">
                <a:ea typeface="SimSun" pitchFamily="2" charset="-122"/>
                <a:sym typeface="Symbol" pitchFamily="18" charset="2"/>
              </a:endParaRPr>
            </a:p>
            <a:p>
              <a:pPr marL="342900" lvl="1" indent="-228600" eaLnBrk="0" hangingPunct="0">
                <a:spcBef>
                  <a:spcPct val="50000"/>
                </a:spcBef>
                <a:buClr>
                  <a:srgbClr val="FFFF00"/>
                </a:buClr>
              </a:pPr>
              <a:r>
                <a:rPr lang="en-US" altLang="zh-CN" sz="2000">
                  <a:ea typeface="SimSun" pitchFamily="2" charset="-122"/>
                </a:rPr>
                <a:t>		</a:t>
              </a:r>
              <a:r>
                <a:rPr lang="en-US" altLang="zh-CN" sz="2000" i="1">
                  <a:ea typeface="SimSun" pitchFamily="2" charset="-122"/>
                </a:rPr>
                <a:t>r</a:t>
              </a:r>
              <a:r>
                <a:rPr lang="en-US" altLang="zh-CN" sz="2400" i="1" baseline="30000">
                  <a:ea typeface="SimSun" pitchFamily="2" charset="-122"/>
                  <a:sym typeface="Symbol" pitchFamily="18" charset="2"/>
                </a:rPr>
                <a:t> ij </a:t>
              </a:r>
              <a:r>
                <a:rPr lang="en-US" altLang="zh-CN">
                  <a:ea typeface="SimSun" pitchFamily="2" charset="-122"/>
                  <a:sym typeface="Symbol" pitchFamily="18" charset="2"/>
                </a:rPr>
                <a:t>:   separation distance between atom </a:t>
              </a:r>
              <a:r>
                <a:rPr lang="en-US" altLang="zh-CN" i="1">
                  <a:ea typeface="SimSun" pitchFamily="2" charset="-122"/>
                  <a:sym typeface="Symbol" pitchFamily="18" charset="2"/>
                </a:rPr>
                <a:t>i</a:t>
              </a:r>
              <a:r>
                <a:rPr lang="en-US" altLang="zh-CN">
                  <a:ea typeface="SimSun" pitchFamily="2" charset="-122"/>
                  <a:sym typeface="Symbol" pitchFamily="18" charset="2"/>
                </a:rPr>
                <a:t> and </a:t>
              </a:r>
              <a:r>
                <a:rPr lang="en-US" altLang="zh-CN" i="1">
                  <a:ea typeface="SimSun" pitchFamily="2" charset="-122"/>
                  <a:sym typeface="Symbol" pitchFamily="18" charset="2"/>
                </a:rPr>
                <a:t>j</a:t>
              </a:r>
            </a:p>
            <a:p>
              <a:pPr marL="342900" lvl="1" indent="-228600" eaLnBrk="0" hangingPunct="0">
                <a:spcBef>
                  <a:spcPct val="50000"/>
                </a:spcBef>
                <a:buClr>
                  <a:srgbClr val="FFFF00"/>
                </a:buClr>
              </a:pPr>
              <a:r>
                <a:rPr lang="en-US" altLang="zh-CN" sz="2000">
                  <a:ea typeface="SimSun" pitchFamily="2" charset="-122"/>
                </a:rPr>
                <a:t>		</a:t>
              </a:r>
              <a:r>
                <a:rPr lang="en-US" altLang="zh-CN" sz="2000" i="1">
                  <a:ea typeface="SimSun" pitchFamily="2" charset="-122"/>
                  <a:sym typeface="Symbol" pitchFamily="18" charset="2"/>
                </a:rPr>
                <a:t></a:t>
              </a:r>
              <a:r>
                <a:rPr lang="en-US" altLang="zh-CN" sz="2400" i="1" baseline="30000">
                  <a:ea typeface="SimSun" pitchFamily="2" charset="-122"/>
                  <a:sym typeface="Symbol" pitchFamily="18" charset="2"/>
                </a:rPr>
                <a:t> ij </a:t>
              </a:r>
              <a:r>
                <a:rPr lang="en-US" altLang="zh-CN">
                  <a:ea typeface="SimSun" pitchFamily="2" charset="-122"/>
                  <a:sym typeface="Symbol" pitchFamily="18" charset="2"/>
                </a:rPr>
                <a:t>:  pair potential of atom </a:t>
              </a:r>
              <a:r>
                <a:rPr lang="en-US" altLang="zh-CN" i="1">
                  <a:ea typeface="SimSun" pitchFamily="2" charset="-122"/>
                  <a:sym typeface="Symbol" pitchFamily="18" charset="2"/>
                </a:rPr>
                <a:t>i</a:t>
              </a:r>
              <a:r>
                <a:rPr lang="en-US" altLang="zh-CN">
                  <a:ea typeface="SimSun" pitchFamily="2" charset="-122"/>
                  <a:sym typeface="Symbol" pitchFamily="18" charset="2"/>
                </a:rPr>
                <a:t> and </a:t>
              </a:r>
              <a:r>
                <a:rPr lang="en-US" altLang="zh-CN" i="1">
                  <a:ea typeface="SimSun" pitchFamily="2" charset="-122"/>
                  <a:sym typeface="Symbol" pitchFamily="18" charset="2"/>
                </a:rPr>
                <a:t>j</a:t>
              </a:r>
              <a:endParaRPr lang="en-US" altLang="zh-CN" sz="2000">
                <a:ea typeface="SimSun" pitchFamily="2" charset="-122"/>
              </a:endParaRPr>
            </a:p>
          </p:txBody>
        </p:sp>
        <p:graphicFrame>
          <p:nvGraphicFramePr>
            <p:cNvPr id="69637" name="Object 5"/>
            <p:cNvGraphicFramePr>
              <a:graphicFrameLocks noChangeAspect="1"/>
            </p:cNvGraphicFramePr>
            <p:nvPr/>
          </p:nvGraphicFramePr>
          <p:xfrm>
            <a:off x="1392" y="1392"/>
            <a:ext cx="2837" cy="592"/>
          </p:xfrm>
          <a:graphic>
            <a:graphicData uri="http://schemas.openxmlformats.org/presentationml/2006/ole">
              <p:oleObj spid="_x0000_s72706" name="Equation" r:id="rId3" imgW="2311200" imgH="482400" progId="Equation.3">
                <p:embed/>
              </p:oleObj>
            </a:graphicData>
          </a:graphic>
        </p:graphicFrame>
      </p:grpSp>
      <p:grpSp>
        <p:nvGrpSpPr>
          <p:cNvPr id="3" name="Group 6"/>
          <p:cNvGrpSpPr>
            <a:grpSpLocks noChangeAspect="1"/>
          </p:cNvGrpSpPr>
          <p:nvPr/>
        </p:nvGrpSpPr>
        <p:grpSpPr bwMode="auto">
          <a:xfrm flipH="1">
            <a:off x="6924675" y="2667000"/>
            <a:ext cx="1651000" cy="1905000"/>
            <a:chOff x="2880" y="240"/>
            <a:chExt cx="1175" cy="1060"/>
          </a:xfrm>
        </p:grpSpPr>
        <p:sp>
          <p:nvSpPr>
            <p:cNvPr id="69639" name="AutoShape 7"/>
            <p:cNvSpPr>
              <a:spLocks noChangeAspect="1" noChangeArrowheads="1" noTextEdit="1"/>
            </p:cNvSpPr>
            <p:nvPr/>
          </p:nvSpPr>
          <p:spPr bwMode="auto">
            <a:xfrm>
              <a:off x="2880" y="240"/>
              <a:ext cx="1175" cy="1060"/>
            </a:xfrm>
            <a:prstGeom prst="rect">
              <a:avLst/>
            </a:prstGeom>
            <a:noFill/>
            <a:ln w="9525">
              <a:noFill/>
              <a:miter lim="800000"/>
              <a:headEnd/>
              <a:tailEnd/>
            </a:ln>
          </p:spPr>
          <p:txBody>
            <a:bodyPr/>
            <a:lstStyle/>
            <a:p>
              <a:endParaRPr lang="en-US"/>
            </a:p>
          </p:txBody>
        </p:sp>
        <p:grpSp>
          <p:nvGrpSpPr>
            <p:cNvPr id="4" name="Group 8"/>
            <p:cNvGrpSpPr>
              <a:grpSpLocks/>
            </p:cNvGrpSpPr>
            <p:nvPr/>
          </p:nvGrpSpPr>
          <p:grpSpPr bwMode="auto">
            <a:xfrm>
              <a:off x="2885" y="246"/>
              <a:ext cx="1164" cy="974"/>
              <a:chOff x="2885" y="246"/>
              <a:chExt cx="1164" cy="974"/>
            </a:xfrm>
          </p:grpSpPr>
          <p:grpSp>
            <p:nvGrpSpPr>
              <p:cNvPr id="5" name="Group 9"/>
              <p:cNvGrpSpPr>
                <a:grpSpLocks/>
              </p:cNvGrpSpPr>
              <p:nvPr/>
            </p:nvGrpSpPr>
            <p:grpSpPr bwMode="auto">
              <a:xfrm>
                <a:off x="3452" y="246"/>
                <a:ext cx="597" cy="671"/>
                <a:chOff x="3452" y="246"/>
                <a:chExt cx="597" cy="671"/>
              </a:xfrm>
            </p:grpSpPr>
            <p:grpSp>
              <p:nvGrpSpPr>
                <p:cNvPr id="6" name="Group 10"/>
                <p:cNvGrpSpPr>
                  <a:grpSpLocks/>
                </p:cNvGrpSpPr>
                <p:nvPr/>
              </p:nvGrpSpPr>
              <p:grpSpPr bwMode="auto">
                <a:xfrm>
                  <a:off x="3452" y="246"/>
                  <a:ext cx="597" cy="671"/>
                  <a:chOff x="3452" y="246"/>
                  <a:chExt cx="597" cy="671"/>
                </a:xfrm>
              </p:grpSpPr>
              <p:grpSp>
                <p:nvGrpSpPr>
                  <p:cNvPr id="7" name="Group 11"/>
                  <p:cNvGrpSpPr>
                    <a:grpSpLocks/>
                  </p:cNvGrpSpPr>
                  <p:nvPr/>
                </p:nvGrpSpPr>
                <p:grpSpPr bwMode="auto">
                  <a:xfrm>
                    <a:off x="3452" y="246"/>
                    <a:ext cx="588" cy="671"/>
                    <a:chOff x="3452" y="246"/>
                    <a:chExt cx="588" cy="671"/>
                  </a:xfrm>
                </p:grpSpPr>
                <p:grpSp>
                  <p:nvGrpSpPr>
                    <p:cNvPr id="8" name="Group 12"/>
                    <p:cNvGrpSpPr>
                      <a:grpSpLocks/>
                    </p:cNvGrpSpPr>
                    <p:nvPr/>
                  </p:nvGrpSpPr>
                  <p:grpSpPr bwMode="auto">
                    <a:xfrm>
                      <a:off x="3452" y="246"/>
                      <a:ext cx="588" cy="671"/>
                      <a:chOff x="3452" y="246"/>
                      <a:chExt cx="588" cy="671"/>
                    </a:xfrm>
                  </p:grpSpPr>
                  <p:sp>
                    <p:nvSpPr>
                      <p:cNvPr id="69645" name="Freeform 13"/>
                      <p:cNvSpPr>
                        <a:spLocks/>
                      </p:cNvSpPr>
                      <p:nvPr/>
                    </p:nvSpPr>
                    <p:spPr bwMode="auto">
                      <a:xfrm>
                        <a:off x="3452" y="246"/>
                        <a:ext cx="588" cy="671"/>
                      </a:xfrm>
                      <a:custGeom>
                        <a:avLst/>
                        <a:gdLst/>
                        <a:ahLst/>
                        <a:cxnLst>
                          <a:cxn ang="0">
                            <a:pos x="0" y="1121"/>
                          </a:cxn>
                          <a:cxn ang="0">
                            <a:pos x="114" y="976"/>
                          </a:cxn>
                          <a:cxn ang="0">
                            <a:pos x="194" y="888"/>
                          </a:cxn>
                          <a:cxn ang="0">
                            <a:pos x="245" y="825"/>
                          </a:cxn>
                          <a:cxn ang="0">
                            <a:pos x="249" y="749"/>
                          </a:cxn>
                          <a:cxn ang="0">
                            <a:pos x="225" y="686"/>
                          </a:cxn>
                          <a:cxn ang="0">
                            <a:pos x="190" y="630"/>
                          </a:cxn>
                          <a:cxn ang="0">
                            <a:pos x="173" y="579"/>
                          </a:cxn>
                          <a:cxn ang="0">
                            <a:pos x="155" y="541"/>
                          </a:cxn>
                          <a:cxn ang="0">
                            <a:pos x="138" y="452"/>
                          </a:cxn>
                          <a:cxn ang="0">
                            <a:pos x="140" y="396"/>
                          </a:cxn>
                          <a:cxn ang="0">
                            <a:pos x="148" y="316"/>
                          </a:cxn>
                          <a:cxn ang="0">
                            <a:pos x="171" y="248"/>
                          </a:cxn>
                          <a:cxn ang="0">
                            <a:pos x="210" y="177"/>
                          </a:cxn>
                          <a:cxn ang="0">
                            <a:pos x="249" y="135"/>
                          </a:cxn>
                          <a:cxn ang="0">
                            <a:pos x="309" y="79"/>
                          </a:cxn>
                          <a:cxn ang="0">
                            <a:pos x="394" y="39"/>
                          </a:cxn>
                          <a:cxn ang="0">
                            <a:pos x="470" y="18"/>
                          </a:cxn>
                          <a:cxn ang="0">
                            <a:pos x="562" y="1"/>
                          </a:cxn>
                          <a:cxn ang="0">
                            <a:pos x="653" y="0"/>
                          </a:cxn>
                          <a:cxn ang="0">
                            <a:pos x="726" y="7"/>
                          </a:cxn>
                          <a:cxn ang="0">
                            <a:pos x="818" y="28"/>
                          </a:cxn>
                          <a:cxn ang="0">
                            <a:pos x="903" y="58"/>
                          </a:cxn>
                          <a:cxn ang="0">
                            <a:pos x="964" y="91"/>
                          </a:cxn>
                          <a:cxn ang="0">
                            <a:pos x="1036" y="149"/>
                          </a:cxn>
                          <a:cxn ang="0">
                            <a:pos x="1096" y="223"/>
                          </a:cxn>
                          <a:cxn ang="0">
                            <a:pos x="1136" y="299"/>
                          </a:cxn>
                          <a:cxn ang="0">
                            <a:pos x="1162" y="353"/>
                          </a:cxn>
                          <a:cxn ang="0">
                            <a:pos x="1176" y="450"/>
                          </a:cxn>
                          <a:cxn ang="0">
                            <a:pos x="1172" y="550"/>
                          </a:cxn>
                          <a:cxn ang="0">
                            <a:pos x="1163" y="626"/>
                          </a:cxn>
                          <a:cxn ang="0">
                            <a:pos x="1136" y="727"/>
                          </a:cxn>
                          <a:cxn ang="0">
                            <a:pos x="1101" y="828"/>
                          </a:cxn>
                          <a:cxn ang="0">
                            <a:pos x="1057" y="904"/>
                          </a:cxn>
                          <a:cxn ang="0">
                            <a:pos x="999" y="987"/>
                          </a:cxn>
                          <a:cxn ang="0">
                            <a:pos x="930" y="1038"/>
                          </a:cxn>
                          <a:cxn ang="0">
                            <a:pos x="861" y="1064"/>
                          </a:cxn>
                          <a:cxn ang="0">
                            <a:pos x="785" y="1080"/>
                          </a:cxn>
                          <a:cxn ang="0">
                            <a:pos x="716" y="1079"/>
                          </a:cxn>
                          <a:cxn ang="0">
                            <a:pos x="661" y="1059"/>
                          </a:cxn>
                          <a:cxn ang="0">
                            <a:pos x="613" y="1032"/>
                          </a:cxn>
                          <a:cxn ang="0">
                            <a:pos x="590" y="1023"/>
                          </a:cxn>
                          <a:cxn ang="0">
                            <a:pos x="610" y="1076"/>
                          </a:cxn>
                          <a:cxn ang="0">
                            <a:pos x="645" y="1126"/>
                          </a:cxn>
                          <a:cxn ang="0">
                            <a:pos x="661" y="1199"/>
                          </a:cxn>
                          <a:cxn ang="0">
                            <a:pos x="661" y="1342"/>
                          </a:cxn>
                          <a:cxn ang="0">
                            <a:pos x="510" y="1330"/>
                          </a:cxn>
                          <a:cxn ang="0">
                            <a:pos x="359" y="1270"/>
                          </a:cxn>
                          <a:cxn ang="0">
                            <a:pos x="249" y="1203"/>
                          </a:cxn>
                          <a:cxn ang="0">
                            <a:pos x="0" y="1121"/>
                          </a:cxn>
                        </a:cxnLst>
                        <a:rect l="0" t="0" r="r" b="b"/>
                        <a:pathLst>
                          <a:path w="1176" h="1342">
                            <a:moveTo>
                              <a:pt x="0" y="1121"/>
                            </a:moveTo>
                            <a:lnTo>
                              <a:pt x="114" y="976"/>
                            </a:lnTo>
                            <a:lnTo>
                              <a:pt x="194" y="888"/>
                            </a:lnTo>
                            <a:lnTo>
                              <a:pt x="245" y="825"/>
                            </a:lnTo>
                            <a:lnTo>
                              <a:pt x="249" y="749"/>
                            </a:lnTo>
                            <a:lnTo>
                              <a:pt x="225" y="686"/>
                            </a:lnTo>
                            <a:lnTo>
                              <a:pt x="190" y="630"/>
                            </a:lnTo>
                            <a:lnTo>
                              <a:pt x="173" y="579"/>
                            </a:lnTo>
                            <a:lnTo>
                              <a:pt x="155" y="541"/>
                            </a:lnTo>
                            <a:lnTo>
                              <a:pt x="138" y="452"/>
                            </a:lnTo>
                            <a:lnTo>
                              <a:pt x="140" y="396"/>
                            </a:lnTo>
                            <a:lnTo>
                              <a:pt x="148" y="316"/>
                            </a:lnTo>
                            <a:lnTo>
                              <a:pt x="171" y="248"/>
                            </a:lnTo>
                            <a:lnTo>
                              <a:pt x="210" y="177"/>
                            </a:lnTo>
                            <a:lnTo>
                              <a:pt x="249" y="135"/>
                            </a:lnTo>
                            <a:lnTo>
                              <a:pt x="309" y="79"/>
                            </a:lnTo>
                            <a:lnTo>
                              <a:pt x="394" y="39"/>
                            </a:lnTo>
                            <a:lnTo>
                              <a:pt x="470" y="18"/>
                            </a:lnTo>
                            <a:lnTo>
                              <a:pt x="562" y="1"/>
                            </a:lnTo>
                            <a:lnTo>
                              <a:pt x="653" y="0"/>
                            </a:lnTo>
                            <a:lnTo>
                              <a:pt x="726" y="7"/>
                            </a:lnTo>
                            <a:lnTo>
                              <a:pt x="818" y="28"/>
                            </a:lnTo>
                            <a:lnTo>
                              <a:pt x="903" y="58"/>
                            </a:lnTo>
                            <a:lnTo>
                              <a:pt x="964" y="91"/>
                            </a:lnTo>
                            <a:lnTo>
                              <a:pt x="1036" y="149"/>
                            </a:lnTo>
                            <a:lnTo>
                              <a:pt x="1096" y="223"/>
                            </a:lnTo>
                            <a:lnTo>
                              <a:pt x="1136" y="299"/>
                            </a:lnTo>
                            <a:lnTo>
                              <a:pt x="1162" y="353"/>
                            </a:lnTo>
                            <a:lnTo>
                              <a:pt x="1176" y="450"/>
                            </a:lnTo>
                            <a:lnTo>
                              <a:pt x="1172" y="550"/>
                            </a:lnTo>
                            <a:lnTo>
                              <a:pt x="1163" y="626"/>
                            </a:lnTo>
                            <a:lnTo>
                              <a:pt x="1136" y="727"/>
                            </a:lnTo>
                            <a:lnTo>
                              <a:pt x="1101" y="828"/>
                            </a:lnTo>
                            <a:lnTo>
                              <a:pt x="1057" y="904"/>
                            </a:lnTo>
                            <a:lnTo>
                              <a:pt x="999" y="987"/>
                            </a:lnTo>
                            <a:lnTo>
                              <a:pt x="930" y="1038"/>
                            </a:lnTo>
                            <a:lnTo>
                              <a:pt x="861" y="1064"/>
                            </a:lnTo>
                            <a:lnTo>
                              <a:pt x="785" y="1080"/>
                            </a:lnTo>
                            <a:lnTo>
                              <a:pt x="716" y="1079"/>
                            </a:lnTo>
                            <a:lnTo>
                              <a:pt x="661" y="1059"/>
                            </a:lnTo>
                            <a:lnTo>
                              <a:pt x="613" y="1032"/>
                            </a:lnTo>
                            <a:lnTo>
                              <a:pt x="590" y="1023"/>
                            </a:lnTo>
                            <a:lnTo>
                              <a:pt x="610" y="1076"/>
                            </a:lnTo>
                            <a:lnTo>
                              <a:pt x="645" y="1126"/>
                            </a:lnTo>
                            <a:lnTo>
                              <a:pt x="661" y="1199"/>
                            </a:lnTo>
                            <a:lnTo>
                              <a:pt x="661" y="1342"/>
                            </a:lnTo>
                            <a:lnTo>
                              <a:pt x="510" y="1330"/>
                            </a:lnTo>
                            <a:lnTo>
                              <a:pt x="359" y="1270"/>
                            </a:lnTo>
                            <a:lnTo>
                              <a:pt x="249" y="1203"/>
                            </a:lnTo>
                            <a:lnTo>
                              <a:pt x="0" y="1121"/>
                            </a:lnTo>
                            <a:close/>
                          </a:path>
                        </a:pathLst>
                      </a:custGeom>
                      <a:solidFill>
                        <a:srgbClr val="E0A080"/>
                      </a:solidFill>
                      <a:ln w="6350">
                        <a:solidFill>
                          <a:srgbClr val="000000"/>
                        </a:solidFill>
                        <a:prstDash val="solid"/>
                        <a:round/>
                        <a:headEnd/>
                        <a:tailEnd/>
                      </a:ln>
                    </p:spPr>
                    <p:txBody>
                      <a:bodyPr/>
                      <a:lstStyle/>
                      <a:p>
                        <a:endParaRPr lang="en-US"/>
                      </a:p>
                    </p:txBody>
                  </p:sp>
                  <p:sp>
                    <p:nvSpPr>
                      <p:cNvPr id="69646" name="Freeform 14"/>
                      <p:cNvSpPr>
                        <a:spLocks/>
                      </p:cNvSpPr>
                      <p:nvPr/>
                    </p:nvSpPr>
                    <p:spPr bwMode="auto">
                      <a:xfrm>
                        <a:off x="3778" y="494"/>
                        <a:ext cx="35" cy="113"/>
                      </a:xfrm>
                      <a:custGeom>
                        <a:avLst/>
                        <a:gdLst/>
                        <a:ahLst/>
                        <a:cxnLst>
                          <a:cxn ang="0">
                            <a:pos x="70" y="226"/>
                          </a:cxn>
                          <a:cxn ang="0">
                            <a:pos x="38" y="216"/>
                          </a:cxn>
                          <a:cxn ang="0">
                            <a:pos x="20" y="197"/>
                          </a:cxn>
                          <a:cxn ang="0">
                            <a:pos x="6" y="165"/>
                          </a:cxn>
                          <a:cxn ang="0">
                            <a:pos x="0" y="124"/>
                          </a:cxn>
                          <a:cxn ang="0">
                            <a:pos x="3" y="78"/>
                          </a:cxn>
                          <a:cxn ang="0">
                            <a:pos x="13" y="49"/>
                          </a:cxn>
                          <a:cxn ang="0">
                            <a:pos x="32" y="19"/>
                          </a:cxn>
                          <a:cxn ang="0">
                            <a:pos x="53" y="0"/>
                          </a:cxn>
                        </a:cxnLst>
                        <a:rect l="0" t="0" r="r" b="b"/>
                        <a:pathLst>
                          <a:path w="70" h="226">
                            <a:moveTo>
                              <a:pt x="70" y="226"/>
                            </a:moveTo>
                            <a:lnTo>
                              <a:pt x="38" y="216"/>
                            </a:lnTo>
                            <a:lnTo>
                              <a:pt x="20" y="197"/>
                            </a:lnTo>
                            <a:lnTo>
                              <a:pt x="6" y="165"/>
                            </a:lnTo>
                            <a:lnTo>
                              <a:pt x="0" y="124"/>
                            </a:lnTo>
                            <a:lnTo>
                              <a:pt x="3" y="78"/>
                            </a:lnTo>
                            <a:lnTo>
                              <a:pt x="13" y="49"/>
                            </a:lnTo>
                            <a:lnTo>
                              <a:pt x="32" y="19"/>
                            </a:lnTo>
                            <a:lnTo>
                              <a:pt x="53" y="0"/>
                            </a:lnTo>
                          </a:path>
                        </a:pathLst>
                      </a:custGeom>
                      <a:noFill/>
                      <a:ln w="6350">
                        <a:solidFill>
                          <a:srgbClr val="000000"/>
                        </a:solidFill>
                        <a:prstDash val="solid"/>
                        <a:round/>
                        <a:headEnd/>
                        <a:tailEnd/>
                      </a:ln>
                    </p:spPr>
                    <p:txBody>
                      <a:bodyPr/>
                      <a:lstStyle/>
                      <a:p>
                        <a:endParaRPr lang="en-US"/>
                      </a:p>
                    </p:txBody>
                  </p:sp>
                </p:grpSp>
                <p:grpSp>
                  <p:nvGrpSpPr>
                    <p:cNvPr id="9" name="Group 15"/>
                    <p:cNvGrpSpPr>
                      <a:grpSpLocks/>
                    </p:cNvGrpSpPr>
                    <p:nvPr/>
                  </p:nvGrpSpPr>
                  <p:grpSpPr bwMode="auto">
                    <a:xfrm>
                      <a:off x="3473" y="247"/>
                      <a:ext cx="514" cy="429"/>
                      <a:chOff x="3473" y="247"/>
                      <a:chExt cx="514" cy="429"/>
                    </a:xfrm>
                  </p:grpSpPr>
                  <p:grpSp>
                    <p:nvGrpSpPr>
                      <p:cNvPr id="10" name="Group 16"/>
                      <p:cNvGrpSpPr>
                        <a:grpSpLocks/>
                      </p:cNvGrpSpPr>
                      <p:nvPr/>
                    </p:nvGrpSpPr>
                    <p:grpSpPr bwMode="auto">
                      <a:xfrm>
                        <a:off x="3599" y="247"/>
                        <a:ext cx="338" cy="124"/>
                        <a:chOff x="3599" y="247"/>
                        <a:chExt cx="338" cy="124"/>
                      </a:xfrm>
                    </p:grpSpPr>
                    <p:sp>
                      <p:nvSpPr>
                        <p:cNvPr id="69649" name="Freeform 17"/>
                        <p:cNvSpPr>
                          <a:spLocks/>
                        </p:cNvSpPr>
                        <p:nvPr/>
                      </p:nvSpPr>
                      <p:spPr bwMode="auto">
                        <a:xfrm>
                          <a:off x="3624" y="265"/>
                          <a:ext cx="313" cy="106"/>
                        </a:xfrm>
                        <a:custGeom>
                          <a:avLst/>
                          <a:gdLst/>
                          <a:ahLst/>
                          <a:cxnLst>
                            <a:cxn ang="0">
                              <a:pos x="0" y="212"/>
                            </a:cxn>
                            <a:cxn ang="0">
                              <a:pos x="52" y="144"/>
                            </a:cxn>
                            <a:cxn ang="0">
                              <a:pos x="114" y="95"/>
                            </a:cxn>
                            <a:cxn ang="0">
                              <a:pos x="187" y="52"/>
                            </a:cxn>
                            <a:cxn ang="0">
                              <a:pos x="262" y="24"/>
                            </a:cxn>
                            <a:cxn ang="0">
                              <a:pos x="348" y="9"/>
                            </a:cxn>
                            <a:cxn ang="0">
                              <a:pos x="454" y="0"/>
                            </a:cxn>
                            <a:cxn ang="0">
                              <a:pos x="530" y="13"/>
                            </a:cxn>
                            <a:cxn ang="0">
                              <a:pos x="626" y="46"/>
                            </a:cxn>
                          </a:cxnLst>
                          <a:rect l="0" t="0" r="r" b="b"/>
                          <a:pathLst>
                            <a:path w="626" h="212">
                              <a:moveTo>
                                <a:pt x="0" y="212"/>
                              </a:moveTo>
                              <a:lnTo>
                                <a:pt x="52" y="144"/>
                              </a:lnTo>
                              <a:lnTo>
                                <a:pt x="114" y="95"/>
                              </a:lnTo>
                              <a:lnTo>
                                <a:pt x="187" y="52"/>
                              </a:lnTo>
                              <a:lnTo>
                                <a:pt x="262" y="24"/>
                              </a:lnTo>
                              <a:lnTo>
                                <a:pt x="348" y="9"/>
                              </a:lnTo>
                              <a:lnTo>
                                <a:pt x="454" y="0"/>
                              </a:lnTo>
                              <a:lnTo>
                                <a:pt x="530" y="13"/>
                              </a:lnTo>
                              <a:lnTo>
                                <a:pt x="626" y="46"/>
                              </a:lnTo>
                            </a:path>
                          </a:pathLst>
                        </a:custGeom>
                        <a:noFill/>
                        <a:ln w="6350">
                          <a:solidFill>
                            <a:srgbClr val="804000"/>
                          </a:solidFill>
                          <a:prstDash val="solid"/>
                          <a:round/>
                          <a:headEnd/>
                          <a:tailEnd/>
                        </a:ln>
                      </p:spPr>
                      <p:txBody>
                        <a:bodyPr/>
                        <a:lstStyle/>
                        <a:p>
                          <a:endParaRPr lang="en-US"/>
                        </a:p>
                      </p:txBody>
                    </p:sp>
                    <p:sp>
                      <p:nvSpPr>
                        <p:cNvPr id="69650" name="Freeform 18"/>
                        <p:cNvSpPr>
                          <a:spLocks/>
                        </p:cNvSpPr>
                        <p:nvPr/>
                      </p:nvSpPr>
                      <p:spPr bwMode="auto">
                        <a:xfrm>
                          <a:off x="3599" y="247"/>
                          <a:ext cx="317" cy="116"/>
                        </a:xfrm>
                        <a:custGeom>
                          <a:avLst/>
                          <a:gdLst/>
                          <a:ahLst/>
                          <a:cxnLst>
                            <a:cxn ang="0">
                              <a:pos x="0" y="232"/>
                            </a:cxn>
                            <a:cxn ang="0">
                              <a:pos x="33" y="167"/>
                            </a:cxn>
                            <a:cxn ang="0">
                              <a:pos x="72" y="114"/>
                            </a:cxn>
                            <a:cxn ang="0">
                              <a:pos x="120" y="68"/>
                            </a:cxn>
                            <a:cxn ang="0">
                              <a:pos x="186" y="28"/>
                            </a:cxn>
                            <a:cxn ang="0">
                              <a:pos x="278" y="4"/>
                            </a:cxn>
                            <a:cxn ang="0">
                              <a:pos x="367" y="0"/>
                            </a:cxn>
                            <a:cxn ang="0">
                              <a:pos x="463" y="11"/>
                            </a:cxn>
                            <a:cxn ang="0">
                              <a:pos x="545" y="31"/>
                            </a:cxn>
                            <a:cxn ang="0">
                              <a:pos x="592" y="50"/>
                            </a:cxn>
                            <a:cxn ang="0">
                              <a:pos x="633" y="70"/>
                            </a:cxn>
                          </a:cxnLst>
                          <a:rect l="0" t="0" r="r" b="b"/>
                          <a:pathLst>
                            <a:path w="633" h="232">
                              <a:moveTo>
                                <a:pt x="0" y="232"/>
                              </a:moveTo>
                              <a:lnTo>
                                <a:pt x="33" y="167"/>
                              </a:lnTo>
                              <a:lnTo>
                                <a:pt x="72" y="114"/>
                              </a:lnTo>
                              <a:lnTo>
                                <a:pt x="120" y="68"/>
                              </a:lnTo>
                              <a:lnTo>
                                <a:pt x="186" y="28"/>
                              </a:lnTo>
                              <a:lnTo>
                                <a:pt x="278" y="4"/>
                              </a:lnTo>
                              <a:lnTo>
                                <a:pt x="367" y="0"/>
                              </a:lnTo>
                              <a:lnTo>
                                <a:pt x="463" y="11"/>
                              </a:lnTo>
                              <a:lnTo>
                                <a:pt x="545" y="31"/>
                              </a:lnTo>
                              <a:lnTo>
                                <a:pt x="592" y="50"/>
                              </a:lnTo>
                              <a:lnTo>
                                <a:pt x="633" y="70"/>
                              </a:lnTo>
                            </a:path>
                          </a:pathLst>
                        </a:custGeom>
                        <a:noFill/>
                        <a:ln w="6350">
                          <a:solidFill>
                            <a:srgbClr val="804000"/>
                          </a:solidFill>
                          <a:prstDash val="solid"/>
                          <a:round/>
                          <a:headEnd/>
                          <a:tailEnd/>
                        </a:ln>
                      </p:spPr>
                      <p:txBody>
                        <a:bodyPr/>
                        <a:lstStyle/>
                        <a:p>
                          <a:endParaRPr lang="en-US"/>
                        </a:p>
                      </p:txBody>
                    </p:sp>
                  </p:grpSp>
                  <p:grpSp>
                    <p:nvGrpSpPr>
                      <p:cNvPr id="11" name="Group 19"/>
                      <p:cNvGrpSpPr>
                        <a:grpSpLocks/>
                      </p:cNvGrpSpPr>
                      <p:nvPr/>
                    </p:nvGrpSpPr>
                    <p:grpSpPr bwMode="auto">
                      <a:xfrm>
                        <a:off x="3473" y="324"/>
                        <a:ext cx="514" cy="352"/>
                        <a:chOff x="3473" y="324"/>
                        <a:chExt cx="514" cy="352"/>
                      </a:xfrm>
                    </p:grpSpPr>
                    <p:grpSp>
                      <p:nvGrpSpPr>
                        <p:cNvPr id="12" name="Group 20"/>
                        <p:cNvGrpSpPr>
                          <a:grpSpLocks/>
                        </p:cNvGrpSpPr>
                        <p:nvPr/>
                      </p:nvGrpSpPr>
                      <p:grpSpPr bwMode="auto">
                        <a:xfrm>
                          <a:off x="3473" y="324"/>
                          <a:ext cx="183" cy="203"/>
                          <a:chOff x="3473" y="324"/>
                          <a:chExt cx="183" cy="203"/>
                        </a:xfrm>
                      </p:grpSpPr>
                      <p:sp>
                        <p:nvSpPr>
                          <p:cNvPr id="69653" name="Freeform 21"/>
                          <p:cNvSpPr>
                            <a:spLocks/>
                          </p:cNvSpPr>
                          <p:nvPr/>
                        </p:nvSpPr>
                        <p:spPr bwMode="auto">
                          <a:xfrm>
                            <a:off x="3473" y="324"/>
                            <a:ext cx="183" cy="203"/>
                          </a:xfrm>
                          <a:custGeom>
                            <a:avLst/>
                            <a:gdLst/>
                            <a:ahLst/>
                            <a:cxnLst>
                              <a:cxn ang="0">
                                <a:pos x="20" y="333"/>
                              </a:cxn>
                              <a:cxn ang="0">
                                <a:pos x="13" y="175"/>
                              </a:cxn>
                              <a:cxn ang="0">
                                <a:pos x="61" y="76"/>
                              </a:cxn>
                              <a:cxn ang="0">
                                <a:pos x="97" y="19"/>
                              </a:cxn>
                              <a:cxn ang="0">
                                <a:pos x="132" y="0"/>
                              </a:cxn>
                              <a:cxn ang="0">
                                <a:pos x="152" y="36"/>
                              </a:cxn>
                              <a:cxn ang="0">
                                <a:pos x="180" y="21"/>
                              </a:cxn>
                              <a:cxn ang="0">
                                <a:pos x="198" y="57"/>
                              </a:cxn>
                              <a:cxn ang="0">
                                <a:pos x="217" y="81"/>
                              </a:cxn>
                              <a:cxn ang="0">
                                <a:pos x="238" y="103"/>
                              </a:cxn>
                              <a:cxn ang="0">
                                <a:pos x="234" y="137"/>
                              </a:cxn>
                              <a:cxn ang="0">
                                <a:pos x="261" y="116"/>
                              </a:cxn>
                              <a:cxn ang="0">
                                <a:pos x="287" y="135"/>
                              </a:cxn>
                              <a:cxn ang="0">
                                <a:pos x="289" y="163"/>
                              </a:cxn>
                              <a:cxn ang="0">
                                <a:pos x="319" y="167"/>
                              </a:cxn>
                              <a:cxn ang="0">
                                <a:pos x="330" y="199"/>
                              </a:cxn>
                              <a:cxn ang="0">
                                <a:pos x="353" y="231"/>
                              </a:cxn>
                              <a:cxn ang="0">
                                <a:pos x="345" y="299"/>
                              </a:cxn>
                              <a:cxn ang="0">
                                <a:pos x="357" y="344"/>
                              </a:cxn>
                              <a:cxn ang="0">
                                <a:pos x="364" y="384"/>
                              </a:cxn>
                              <a:cxn ang="0">
                                <a:pos x="340" y="406"/>
                              </a:cxn>
                              <a:cxn ang="0">
                                <a:pos x="311" y="401"/>
                              </a:cxn>
                              <a:cxn ang="0">
                                <a:pos x="287" y="371"/>
                              </a:cxn>
                              <a:cxn ang="0">
                                <a:pos x="268" y="367"/>
                              </a:cxn>
                              <a:cxn ang="0">
                                <a:pos x="237" y="359"/>
                              </a:cxn>
                              <a:cxn ang="0">
                                <a:pos x="217" y="353"/>
                              </a:cxn>
                              <a:cxn ang="0">
                                <a:pos x="203" y="345"/>
                              </a:cxn>
                              <a:cxn ang="0">
                                <a:pos x="180" y="340"/>
                              </a:cxn>
                              <a:cxn ang="0">
                                <a:pos x="164" y="314"/>
                              </a:cxn>
                              <a:cxn ang="0">
                                <a:pos x="153" y="341"/>
                              </a:cxn>
                              <a:cxn ang="0">
                                <a:pos x="129" y="350"/>
                              </a:cxn>
                              <a:cxn ang="0">
                                <a:pos x="117" y="359"/>
                              </a:cxn>
                              <a:cxn ang="0">
                                <a:pos x="97" y="385"/>
                              </a:cxn>
                            </a:cxnLst>
                            <a:rect l="0" t="0" r="r" b="b"/>
                            <a:pathLst>
                              <a:path w="366" h="406">
                                <a:moveTo>
                                  <a:pt x="68" y="385"/>
                                </a:moveTo>
                                <a:lnTo>
                                  <a:pt x="20" y="333"/>
                                </a:lnTo>
                                <a:lnTo>
                                  <a:pt x="0" y="264"/>
                                </a:lnTo>
                                <a:lnTo>
                                  <a:pt x="13" y="175"/>
                                </a:lnTo>
                                <a:lnTo>
                                  <a:pt x="40" y="109"/>
                                </a:lnTo>
                                <a:lnTo>
                                  <a:pt x="61" y="76"/>
                                </a:lnTo>
                                <a:lnTo>
                                  <a:pt x="85" y="33"/>
                                </a:lnTo>
                                <a:lnTo>
                                  <a:pt x="97" y="19"/>
                                </a:lnTo>
                                <a:lnTo>
                                  <a:pt x="114" y="1"/>
                                </a:lnTo>
                                <a:lnTo>
                                  <a:pt x="132" y="0"/>
                                </a:lnTo>
                                <a:lnTo>
                                  <a:pt x="143" y="16"/>
                                </a:lnTo>
                                <a:lnTo>
                                  <a:pt x="152" y="36"/>
                                </a:lnTo>
                                <a:lnTo>
                                  <a:pt x="160" y="23"/>
                                </a:lnTo>
                                <a:lnTo>
                                  <a:pt x="180" y="21"/>
                                </a:lnTo>
                                <a:lnTo>
                                  <a:pt x="192" y="36"/>
                                </a:lnTo>
                                <a:lnTo>
                                  <a:pt x="198" y="57"/>
                                </a:lnTo>
                                <a:lnTo>
                                  <a:pt x="203" y="90"/>
                                </a:lnTo>
                                <a:lnTo>
                                  <a:pt x="217" y="81"/>
                                </a:lnTo>
                                <a:lnTo>
                                  <a:pt x="234" y="92"/>
                                </a:lnTo>
                                <a:lnTo>
                                  <a:pt x="238" y="103"/>
                                </a:lnTo>
                                <a:lnTo>
                                  <a:pt x="237" y="121"/>
                                </a:lnTo>
                                <a:lnTo>
                                  <a:pt x="234" y="137"/>
                                </a:lnTo>
                                <a:lnTo>
                                  <a:pt x="245" y="124"/>
                                </a:lnTo>
                                <a:lnTo>
                                  <a:pt x="261" y="116"/>
                                </a:lnTo>
                                <a:lnTo>
                                  <a:pt x="284" y="121"/>
                                </a:lnTo>
                                <a:lnTo>
                                  <a:pt x="287" y="135"/>
                                </a:lnTo>
                                <a:lnTo>
                                  <a:pt x="289" y="147"/>
                                </a:lnTo>
                                <a:lnTo>
                                  <a:pt x="289" y="163"/>
                                </a:lnTo>
                                <a:lnTo>
                                  <a:pt x="303" y="158"/>
                                </a:lnTo>
                                <a:lnTo>
                                  <a:pt x="319" y="167"/>
                                </a:lnTo>
                                <a:lnTo>
                                  <a:pt x="326" y="179"/>
                                </a:lnTo>
                                <a:lnTo>
                                  <a:pt x="330" y="199"/>
                                </a:lnTo>
                                <a:lnTo>
                                  <a:pt x="345" y="206"/>
                                </a:lnTo>
                                <a:lnTo>
                                  <a:pt x="353" y="231"/>
                                </a:lnTo>
                                <a:lnTo>
                                  <a:pt x="350" y="255"/>
                                </a:lnTo>
                                <a:lnTo>
                                  <a:pt x="345" y="299"/>
                                </a:lnTo>
                                <a:lnTo>
                                  <a:pt x="348" y="325"/>
                                </a:lnTo>
                                <a:lnTo>
                                  <a:pt x="357" y="344"/>
                                </a:lnTo>
                                <a:lnTo>
                                  <a:pt x="366" y="363"/>
                                </a:lnTo>
                                <a:lnTo>
                                  <a:pt x="364" y="384"/>
                                </a:lnTo>
                                <a:lnTo>
                                  <a:pt x="353" y="400"/>
                                </a:lnTo>
                                <a:lnTo>
                                  <a:pt x="340" y="406"/>
                                </a:lnTo>
                                <a:lnTo>
                                  <a:pt x="325" y="406"/>
                                </a:lnTo>
                                <a:lnTo>
                                  <a:pt x="311" y="401"/>
                                </a:lnTo>
                                <a:lnTo>
                                  <a:pt x="294" y="385"/>
                                </a:lnTo>
                                <a:lnTo>
                                  <a:pt x="287" y="371"/>
                                </a:lnTo>
                                <a:lnTo>
                                  <a:pt x="284" y="363"/>
                                </a:lnTo>
                                <a:lnTo>
                                  <a:pt x="268" y="367"/>
                                </a:lnTo>
                                <a:lnTo>
                                  <a:pt x="250" y="366"/>
                                </a:lnTo>
                                <a:lnTo>
                                  <a:pt x="237" y="359"/>
                                </a:lnTo>
                                <a:lnTo>
                                  <a:pt x="232" y="353"/>
                                </a:lnTo>
                                <a:lnTo>
                                  <a:pt x="217" y="353"/>
                                </a:lnTo>
                                <a:lnTo>
                                  <a:pt x="208" y="349"/>
                                </a:lnTo>
                                <a:lnTo>
                                  <a:pt x="203" y="345"/>
                                </a:lnTo>
                                <a:lnTo>
                                  <a:pt x="191" y="345"/>
                                </a:lnTo>
                                <a:lnTo>
                                  <a:pt x="180" y="340"/>
                                </a:lnTo>
                                <a:lnTo>
                                  <a:pt x="172" y="325"/>
                                </a:lnTo>
                                <a:lnTo>
                                  <a:pt x="164" y="314"/>
                                </a:lnTo>
                                <a:lnTo>
                                  <a:pt x="160" y="325"/>
                                </a:lnTo>
                                <a:lnTo>
                                  <a:pt x="153" y="341"/>
                                </a:lnTo>
                                <a:lnTo>
                                  <a:pt x="141" y="349"/>
                                </a:lnTo>
                                <a:lnTo>
                                  <a:pt x="129" y="350"/>
                                </a:lnTo>
                                <a:lnTo>
                                  <a:pt x="121" y="350"/>
                                </a:lnTo>
                                <a:lnTo>
                                  <a:pt x="117" y="359"/>
                                </a:lnTo>
                                <a:lnTo>
                                  <a:pt x="109" y="371"/>
                                </a:lnTo>
                                <a:lnTo>
                                  <a:pt x="97" y="385"/>
                                </a:lnTo>
                                <a:lnTo>
                                  <a:pt x="68" y="385"/>
                                </a:lnTo>
                                <a:close/>
                              </a:path>
                            </a:pathLst>
                          </a:custGeom>
                          <a:solidFill>
                            <a:srgbClr val="C08040"/>
                          </a:solidFill>
                          <a:ln w="6350">
                            <a:solidFill>
                              <a:srgbClr val="000000"/>
                            </a:solidFill>
                            <a:prstDash val="solid"/>
                            <a:round/>
                            <a:headEnd/>
                            <a:tailEnd/>
                          </a:ln>
                        </p:spPr>
                        <p:txBody>
                          <a:bodyPr/>
                          <a:lstStyle/>
                          <a:p>
                            <a:endParaRPr lang="en-US"/>
                          </a:p>
                        </p:txBody>
                      </p:sp>
                      <p:grpSp>
                        <p:nvGrpSpPr>
                          <p:cNvPr id="13" name="Group 22"/>
                          <p:cNvGrpSpPr>
                            <a:grpSpLocks/>
                          </p:cNvGrpSpPr>
                          <p:nvPr/>
                        </p:nvGrpSpPr>
                        <p:grpSpPr bwMode="auto">
                          <a:xfrm>
                            <a:off x="3483" y="335"/>
                            <a:ext cx="137" cy="177"/>
                            <a:chOff x="3483" y="335"/>
                            <a:chExt cx="137" cy="177"/>
                          </a:xfrm>
                        </p:grpSpPr>
                        <p:sp>
                          <p:nvSpPr>
                            <p:cNvPr id="69655" name="Freeform 23"/>
                            <p:cNvSpPr>
                              <a:spLocks/>
                            </p:cNvSpPr>
                            <p:nvPr/>
                          </p:nvSpPr>
                          <p:spPr bwMode="auto">
                            <a:xfrm>
                              <a:off x="3593" y="451"/>
                              <a:ext cx="27" cy="38"/>
                            </a:xfrm>
                            <a:custGeom>
                              <a:avLst/>
                              <a:gdLst/>
                              <a:ahLst/>
                              <a:cxnLst>
                                <a:cxn ang="0">
                                  <a:pos x="16" y="75"/>
                                </a:cxn>
                                <a:cxn ang="0">
                                  <a:pos x="12" y="38"/>
                                </a:cxn>
                                <a:cxn ang="0">
                                  <a:pos x="24" y="16"/>
                                </a:cxn>
                                <a:cxn ang="0">
                                  <a:pos x="54" y="0"/>
                                </a:cxn>
                                <a:cxn ang="0">
                                  <a:pos x="35" y="3"/>
                                </a:cxn>
                                <a:cxn ang="0">
                                  <a:pos x="10" y="11"/>
                                </a:cxn>
                                <a:cxn ang="0">
                                  <a:pos x="0" y="31"/>
                                </a:cxn>
                                <a:cxn ang="0">
                                  <a:pos x="16" y="75"/>
                                </a:cxn>
                              </a:cxnLst>
                              <a:rect l="0" t="0" r="r" b="b"/>
                              <a:pathLst>
                                <a:path w="54" h="75">
                                  <a:moveTo>
                                    <a:pt x="16" y="75"/>
                                  </a:moveTo>
                                  <a:lnTo>
                                    <a:pt x="12" y="38"/>
                                  </a:lnTo>
                                  <a:lnTo>
                                    <a:pt x="24" y="16"/>
                                  </a:lnTo>
                                  <a:lnTo>
                                    <a:pt x="54" y="0"/>
                                  </a:lnTo>
                                  <a:lnTo>
                                    <a:pt x="35" y="3"/>
                                  </a:lnTo>
                                  <a:lnTo>
                                    <a:pt x="10" y="11"/>
                                  </a:lnTo>
                                  <a:lnTo>
                                    <a:pt x="0" y="31"/>
                                  </a:lnTo>
                                  <a:lnTo>
                                    <a:pt x="16" y="75"/>
                                  </a:lnTo>
                                  <a:close/>
                                </a:path>
                              </a:pathLst>
                            </a:custGeom>
                            <a:solidFill>
                              <a:srgbClr val="804000"/>
                            </a:solidFill>
                            <a:ln w="6350">
                              <a:solidFill>
                                <a:srgbClr val="000000"/>
                              </a:solidFill>
                              <a:prstDash val="solid"/>
                              <a:round/>
                              <a:headEnd/>
                              <a:tailEnd/>
                            </a:ln>
                          </p:spPr>
                          <p:txBody>
                            <a:bodyPr/>
                            <a:lstStyle/>
                            <a:p>
                              <a:endParaRPr lang="en-US"/>
                            </a:p>
                          </p:txBody>
                        </p:sp>
                        <p:sp>
                          <p:nvSpPr>
                            <p:cNvPr id="69656" name="Freeform 24"/>
                            <p:cNvSpPr>
                              <a:spLocks/>
                            </p:cNvSpPr>
                            <p:nvPr/>
                          </p:nvSpPr>
                          <p:spPr bwMode="auto">
                            <a:xfrm>
                              <a:off x="3541" y="393"/>
                              <a:ext cx="44" cy="88"/>
                            </a:xfrm>
                            <a:custGeom>
                              <a:avLst/>
                              <a:gdLst/>
                              <a:ahLst/>
                              <a:cxnLst>
                                <a:cxn ang="0">
                                  <a:pos x="35" y="177"/>
                                </a:cxn>
                                <a:cxn ang="0">
                                  <a:pos x="18" y="140"/>
                                </a:cxn>
                                <a:cxn ang="0">
                                  <a:pos x="21" y="84"/>
                                </a:cxn>
                                <a:cxn ang="0">
                                  <a:pos x="49" y="42"/>
                                </a:cxn>
                                <a:cxn ang="0">
                                  <a:pos x="88" y="0"/>
                                </a:cxn>
                                <a:cxn ang="0">
                                  <a:pos x="66" y="24"/>
                                </a:cxn>
                                <a:cxn ang="0">
                                  <a:pos x="26" y="53"/>
                                </a:cxn>
                                <a:cxn ang="0">
                                  <a:pos x="0" y="79"/>
                                </a:cxn>
                                <a:cxn ang="0">
                                  <a:pos x="4" y="99"/>
                                </a:cxn>
                                <a:cxn ang="0">
                                  <a:pos x="3" y="126"/>
                                </a:cxn>
                                <a:cxn ang="0">
                                  <a:pos x="3" y="152"/>
                                </a:cxn>
                                <a:cxn ang="0">
                                  <a:pos x="35" y="177"/>
                                </a:cxn>
                              </a:cxnLst>
                              <a:rect l="0" t="0" r="r" b="b"/>
                              <a:pathLst>
                                <a:path w="88" h="177">
                                  <a:moveTo>
                                    <a:pt x="35" y="177"/>
                                  </a:moveTo>
                                  <a:lnTo>
                                    <a:pt x="18" y="140"/>
                                  </a:lnTo>
                                  <a:lnTo>
                                    <a:pt x="21" y="84"/>
                                  </a:lnTo>
                                  <a:lnTo>
                                    <a:pt x="49" y="42"/>
                                  </a:lnTo>
                                  <a:lnTo>
                                    <a:pt x="88" y="0"/>
                                  </a:lnTo>
                                  <a:lnTo>
                                    <a:pt x="66" y="24"/>
                                  </a:lnTo>
                                  <a:lnTo>
                                    <a:pt x="26" y="53"/>
                                  </a:lnTo>
                                  <a:lnTo>
                                    <a:pt x="0" y="79"/>
                                  </a:lnTo>
                                  <a:lnTo>
                                    <a:pt x="4" y="99"/>
                                  </a:lnTo>
                                  <a:lnTo>
                                    <a:pt x="3" y="126"/>
                                  </a:lnTo>
                                  <a:lnTo>
                                    <a:pt x="3" y="152"/>
                                  </a:lnTo>
                                  <a:lnTo>
                                    <a:pt x="35" y="177"/>
                                  </a:lnTo>
                                  <a:close/>
                                </a:path>
                              </a:pathLst>
                            </a:custGeom>
                            <a:solidFill>
                              <a:srgbClr val="804000"/>
                            </a:solidFill>
                            <a:ln w="6350">
                              <a:solidFill>
                                <a:srgbClr val="000000"/>
                              </a:solidFill>
                              <a:prstDash val="solid"/>
                              <a:round/>
                              <a:headEnd/>
                              <a:tailEnd/>
                            </a:ln>
                          </p:spPr>
                          <p:txBody>
                            <a:bodyPr/>
                            <a:lstStyle/>
                            <a:p>
                              <a:endParaRPr lang="en-US"/>
                            </a:p>
                          </p:txBody>
                        </p:sp>
                        <p:sp>
                          <p:nvSpPr>
                            <p:cNvPr id="69657" name="Freeform 25"/>
                            <p:cNvSpPr>
                              <a:spLocks/>
                            </p:cNvSpPr>
                            <p:nvPr/>
                          </p:nvSpPr>
                          <p:spPr bwMode="auto">
                            <a:xfrm>
                              <a:off x="3483" y="441"/>
                              <a:ext cx="30" cy="71"/>
                            </a:xfrm>
                            <a:custGeom>
                              <a:avLst/>
                              <a:gdLst/>
                              <a:ahLst/>
                              <a:cxnLst>
                                <a:cxn ang="0">
                                  <a:pos x="27" y="117"/>
                                </a:cxn>
                                <a:cxn ang="0">
                                  <a:pos x="0" y="73"/>
                                </a:cxn>
                                <a:cxn ang="0">
                                  <a:pos x="10" y="43"/>
                                </a:cxn>
                                <a:cxn ang="0">
                                  <a:pos x="34" y="0"/>
                                </a:cxn>
                                <a:cxn ang="0">
                                  <a:pos x="14" y="74"/>
                                </a:cxn>
                                <a:cxn ang="0">
                                  <a:pos x="29" y="107"/>
                                </a:cxn>
                                <a:cxn ang="0">
                                  <a:pos x="60" y="141"/>
                                </a:cxn>
                                <a:cxn ang="0">
                                  <a:pos x="27" y="117"/>
                                </a:cxn>
                              </a:cxnLst>
                              <a:rect l="0" t="0" r="r" b="b"/>
                              <a:pathLst>
                                <a:path w="60" h="141">
                                  <a:moveTo>
                                    <a:pt x="27" y="117"/>
                                  </a:moveTo>
                                  <a:lnTo>
                                    <a:pt x="0" y="73"/>
                                  </a:lnTo>
                                  <a:lnTo>
                                    <a:pt x="10" y="43"/>
                                  </a:lnTo>
                                  <a:lnTo>
                                    <a:pt x="34" y="0"/>
                                  </a:lnTo>
                                  <a:lnTo>
                                    <a:pt x="14" y="74"/>
                                  </a:lnTo>
                                  <a:lnTo>
                                    <a:pt x="29" y="107"/>
                                  </a:lnTo>
                                  <a:lnTo>
                                    <a:pt x="60" y="141"/>
                                  </a:lnTo>
                                  <a:lnTo>
                                    <a:pt x="27" y="117"/>
                                  </a:lnTo>
                                  <a:close/>
                                </a:path>
                              </a:pathLst>
                            </a:custGeom>
                            <a:solidFill>
                              <a:srgbClr val="804000"/>
                            </a:solidFill>
                            <a:ln w="6350">
                              <a:solidFill>
                                <a:srgbClr val="000000"/>
                              </a:solidFill>
                              <a:prstDash val="solid"/>
                              <a:round/>
                              <a:headEnd/>
                              <a:tailEnd/>
                            </a:ln>
                          </p:spPr>
                          <p:txBody>
                            <a:bodyPr/>
                            <a:lstStyle/>
                            <a:p>
                              <a:endParaRPr lang="en-US"/>
                            </a:p>
                          </p:txBody>
                        </p:sp>
                        <p:sp>
                          <p:nvSpPr>
                            <p:cNvPr id="69658" name="Freeform 26"/>
                            <p:cNvSpPr>
                              <a:spLocks/>
                            </p:cNvSpPr>
                            <p:nvPr/>
                          </p:nvSpPr>
                          <p:spPr bwMode="auto">
                            <a:xfrm>
                              <a:off x="3507" y="335"/>
                              <a:ext cx="40" cy="70"/>
                            </a:xfrm>
                            <a:custGeom>
                              <a:avLst/>
                              <a:gdLst/>
                              <a:ahLst/>
                              <a:cxnLst>
                                <a:cxn ang="0">
                                  <a:pos x="81" y="0"/>
                                </a:cxn>
                                <a:cxn ang="0">
                                  <a:pos x="42" y="34"/>
                                </a:cxn>
                                <a:cxn ang="0">
                                  <a:pos x="11" y="68"/>
                                </a:cxn>
                                <a:cxn ang="0">
                                  <a:pos x="5" y="99"/>
                                </a:cxn>
                                <a:cxn ang="0">
                                  <a:pos x="0" y="139"/>
                                </a:cxn>
                                <a:cxn ang="0">
                                  <a:pos x="13" y="106"/>
                                </a:cxn>
                                <a:cxn ang="0">
                                  <a:pos x="25" y="71"/>
                                </a:cxn>
                                <a:cxn ang="0">
                                  <a:pos x="58" y="30"/>
                                </a:cxn>
                                <a:cxn ang="0">
                                  <a:pos x="81" y="0"/>
                                </a:cxn>
                              </a:cxnLst>
                              <a:rect l="0" t="0" r="r" b="b"/>
                              <a:pathLst>
                                <a:path w="81" h="139">
                                  <a:moveTo>
                                    <a:pt x="81" y="0"/>
                                  </a:moveTo>
                                  <a:lnTo>
                                    <a:pt x="42" y="34"/>
                                  </a:lnTo>
                                  <a:lnTo>
                                    <a:pt x="11" y="68"/>
                                  </a:lnTo>
                                  <a:lnTo>
                                    <a:pt x="5" y="99"/>
                                  </a:lnTo>
                                  <a:lnTo>
                                    <a:pt x="0" y="139"/>
                                  </a:lnTo>
                                  <a:lnTo>
                                    <a:pt x="13" y="106"/>
                                  </a:lnTo>
                                  <a:lnTo>
                                    <a:pt x="25" y="71"/>
                                  </a:lnTo>
                                  <a:lnTo>
                                    <a:pt x="58" y="30"/>
                                  </a:lnTo>
                                  <a:lnTo>
                                    <a:pt x="81" y="0"/>
                                  </a:lnTo>
                                  <a:close/>
                                </a:path>
                              </a:pathLst>
                            </a:custGeom>
                            <a:solidFill>
                              <a:srgbClr val="804000"/>
                            </a:solidFill>
                            <a:ln w="6350">
                              <a:solidFill>
                                <a:srgbClr val="000000"/>
                              </a:solidFill>
                              <a:prstDash val="solid"/>
                              <a:round/>
                              <a:headEnd/>
                              <a:tailEnd/>
                            </a:ln>
                          </p:spPr>
                          <p:txBody>
                            <a:bodyPr/>
                            <a:lstStyle/>
                            <a:p>
                              <a:endParaRPr lang="en-US"/>
                            </a:p>
                          </p:txBody>
                        </p:sp>
                        <p:sp>
                          <p:nvSpPr>
                            <p:cNvPr id="69659" name="Freeform 27"/>
                            <p:cNvSpPr>
                              <a:spLocks/>
                            </p:cNvSpPr>
                            <p:nvPr/>
                          </p:nvSpPr>
                          <p:spPr bwMode="auto">
                            <a:xfrm>
                              <a:off x="3502" y="466"/>
                              <a:ext cx="23" cy="46"/>
                            </a:xfrm>
                            <a:custGeom>
                              <a:avLst/>
                              <a:gdLst/>
                              <a:ahLst/>
                              <a:cxnLst>
                                <a:cxn ang="0">
                                  <a:pos x="17" y="91"/>
                                </a:cxn>
                                <a:cxn ang="0">
                                  <a:pos x="6" y="63"/>
                                </a:cxn>
                                <a:cxn ang="0">
                                  <a:pos x="0" y="43"/>
                                </a:cxn>
                                <a:cxn ang="0">
                                  <a:pos x="13" y="19"/>
                                </a:cxn>
                                <a:cxn ang="0">
                                  <a:pos x="41" y="0"/>
                                </a:cxn>
                                <a:cxn ang="0">
                                  <a:pos x="25" y="26"/>
                                </a:cxn>
                                <a:cxn ang="0">
                                  <a:pos x="15" y="52"/>
                                </a:cxn>
                                <a:cxn ang="0">
                                  <a:pos x="29" y="63"/>
                                </a:cxn>
                                <a:cxn ang="0">
                                  <a:pos x="46" y="38"/>
                                </a:cxn>
                                <a:cxn ang="0">
                                  <a:pos x="38" y="58"/>
                                </a:cxn>
                                <a:cxn ang="0">
                                  <a:pos x="17" y="91"/>
                                </a:cxn>
                              </a:cxnLst>
                              <a:rect l="0" t="0" r="r" b="b"/>
                              <a:pathLst>
                                <a:path w="46" h="91">
                                  <a:moveTo>
                                    <a:pt x="17" y="91"/>
                                  </a:moveTo>
                                  <a:lnTo>
                                    <a:pt x="6" y="63"/>
                                  </a:lnTo>
                                  <a:lnTo>
                                    <a:pt x="0" y="43"/>
                                  </a:lnTo>
                                  <a:lnTo>
                                    <a:pt x="13" y="19"/>
                                  </a:lnTo>
                                  <a:lnTo>
                                    <a:pt x="41" y="0"/>
                                  </a:lnTo>
                                  <a:lnTo>
                                    <a:pt x="25" y="26"/>
                                  </a:lnTo>
                                  <a:lnTo>
                                    <a:pt x="15" y="52"/>
                                  </a:lnTo>
                                  <a:lnTo>
                                    <a:pt x="29" y="63"/>
                                  </a:lnTo>
                                  <a:lnTo>
                                    <a:pt x="46" y="38"/>
                                  </a:lnTo>
                                  <a:lnTo>
                                    <a:pt x="38" y="58"/>
                                  </a:lnTo>
                                  <a:lnTo>
                                    <a:pt x="17" y="91"/>
                                  </a:lnTo>
                                  <a:close/>
                                </a:path>
                              </a:pathLst>
                            </a:custGeom>
                            <a:solidFill>
                              <a:srgbClr val="804000"/>
                            </a:solidFill>
                            <a:ln w="6350">
                              <a:solidFill>
                                <a:srgbClr val="000000"/>
                              </a:solidFill>
                              <a:prstDash val="solid"/>
                              <a:round/>
                              <a:headEnd/>
                              <a:tailEnd/>
                            </a:ln>
                          </p:spPr>
                          <p:txBody>
                            <a:bodyPr/>
                            <a:lstStyle/>
                            <a:p>
                              <a:endParaRPr lang="en-US"/>
                            </a:p>
                          </p:txBody>
                        </p:sp>
                      </p:grpSp>
                    </p:grpSp>
                    <p:grpSp>
                      <p:nvGrpSpPr>
                        <p:cNvPr id="14" name="Group 28"/>
                        <p:cNvGrpSpPr>
                          <a:grpSpLocks/>
                        </p:cNvGrpSpPr>
                        <p:nvPr/>
                      </p:nvGrpSpPr>
                      <p:grpSpPr bwMode="auto">
                        <a:xfrm>
                          <a:off x="3791" y="571"/>
                          <a:ext cx="196" cy="105"/>
                          <a:chOff x="3791" y="571"/>
                          <a:chExt cx="196" cy="105"/>
                        </a:xfrm>
                      </p:grpSpPr>
                      <p:sp>
                        <p:nvSpPr>
                          <p:cNvPr id="69661" name="Freeform 29"/>
                          <p:cNvSpPr>
                            <a:spLocks/>
                          </p:cNvSpPr>
                          <p:nvPr/>
                        </p:nvSpPr>
                        <p:spPr bwMode="auto">
                          <a:xfrm>
                            <a:off x="3791" y="571"/>
                            <a:ext cx="196" cy="105"/>
                          </a:xfrm>
                          <a:custGeom>
                            <a:avLst/>
                            <a:gdLst/>
                            <a:ahLst/>
                            <a:cxnLst>
                              <a:cxn ang="0">
                                <a:pos x="25" y="52"/>
                              </a:cxn>
                              <a:cxn ang="0">
                                <a:pos x="96" y="55"/>
                              </a:cxn>
                              <a:cxn ang="0">
                                <a:pos x="144" y="54"/>
                              </a:cxn>
                              <a:cxn ang="0">
                                <a:pos x="204" y="26"/>
                              </a:cxn>
                              <a:cxn ang="0">
                                <a:pos x="252" y="4"/>
                              </a:cxn>
                              <a:cxn ang="0">
                                <a:pos x="296" y="0"/>
                              </a:cxn>
                              <a:cxn ang="0">
                                <a:pos x="316" y="21"/>
                              </a:cxn>
                              <a:cxn ang="0">
                                <a:pos x="347" y="36"/>
                              </a:cxn>
                              <a:cxn ang="0">
                                <a:pos x="383" y="38"/>
                              </a:cxn>
                              <a:cxn ang="0">
                                <a:pos x="392" y="55"/>
                              </a:cxn>
                              <a:cxn ang="0">
                                <a:pos x="387" y="96"/>
                              </a:cxn>
                              <a:cxn ang="0">
                                <a:pos x="379" y="122"/>
                              </a:cxn>
                              <a:cxn ang="0">
                                <a:pos x="362" y="143"/>
                              </a:cxn>
                              <a:cxn ang="0">
                                <a:pos x="337" y="169"/>
                              </a:cxn>
                              <a:cxn ang="0">
                                <a:pos x="324" y="194"/>
                              </a:cxn>
                              <a:cxn ang="0">
                                <a:pos x="306" y="209"/>
                              </a:cxn>
                              <a:cxn ang="0">
                                <a:pos x="291" y="211"/>
                              </a:cxn>
                              <a:cxn ang="0">
                                <a:pos x="269" y="190"/>
                              </a:cxn>
                              <a:cxn ang="0">
                                <a:pos x="254" y="198"/>
                              </a:cxn>
                              <a:cxn ang="0">
                                <a:pos x="232" y="199"/>
                              </a:cxn>
                              <a:cxn ang="0">
                                <a:pos x="216" y="168"/>
                              </a:cxn>
                              <a:cxn ang="0">
                                <a:pos x="206" y="173"/>
                              </a:cxn>
                              <a:cxn ang="0">
                                <a:pos x="190" y="173"/>
                              </a:cxn>
                              <a:cxn ang="0">
                                <a:pos x="183" y="156"/>
                              </a:cxn>
                              <a:cxn ang="0">
                                <a:pos x="165" y="168"/>
                              </a:cxn>
                              <a:cxn ang="0">
                                <a:pos x="148" y="178"/>
                              </a:cxn>
                              <a:cxn ang="0">
                                <a:pos x="130" y="168"/>
                              </a:cxn>
                              <a:cxn ang="0">
                                <a:pos x="124" y="152"/>
                              </a:cxn>
                              <a:cxn ang="0">
                                <a:pos x="122" y="133"/>
                              </a:cxn>
                              <a:cxn ang="0">
                                <a:pos x="91" y="137"/>
                              </a:cxn>
                              <a:cxn ang="0">
                                <a:pos x="66" y="143"/>
                              </a:cxn>
                              <a:cxn ang="0">
                                <a:pos x="60" y="130"/>
                              </a:cxn>
                              <a:cxn ang="0">
                                <a:pos x="41" y="130"/>
                              </a:cxn>
                              <a:cxn ang="0">
                                <a:pos x="12" y="110"/>
                              </a:cxn>
                              <a:cxn ang="0">
                                <a:pos x="0" y="85"/>
                              </a:cxn>
                              <a:cxn ang="0">
                                <a:pos x="6" y="75"/>
                              </a:cxn>
                              <a:cxn ang="0">
                                <a:pos x="2" y="54"/>
                              </a:cxn>
                              <a:cxn ang="0">
                                <a:pos x="25" y="52"/>
                              </a:cxn>
                            </a:cxnLst>
                            <a:rect l="0" t="0" r="r" b="b"/>
                            <a:pathLst>
                              <a:path w="392" h="211">
                                <a:moveTo>
                                  <a:pt x="25" y="52"/>
                                </a:moveTo>
                                <a:lnTo>
                                  <a:pt x="96" y="55"/>
                                </a:lnTo>
                                <a:lnTo>
                                  <a:pt x="144" y="54"/>
                                </a:lnTo>
                                <a:lnTo>
                                  <a:pt x="204" y="26"/>
                                </a:lnTo>
                                <a:lnTo>
                                  <a:pt x="252" y="4"/>
                                </a:lnTo>
                                <a:lnTo>
                                  <a:pt x="296" y="0"/>
                                </a:lnTo>
                                <a:lnTo>
                                  <a:pt x="316" y="21"/>
                                </a:lnTo>
                                <a:lnTo>
                                  <a:pt x="347" y="36"/>
                                </a:lnTo>
                                <a:lnTo>
                                  <a:pt x="383" y="38"/>
                                </a:lnTo>
                                <a:lnTo>
                                  <a:pt x="392" y="55"/>
                                </a:lnTo>
                                <a:lnTo>
                                  <a:pt x="387" y="96"/>
                                </a:lnTo>
                                <a:lnTo>
                                  <a:pt x="379" y="122"/>
                                </a:lnTo>
                                <a:lnTo>
                                  <a:pt x="362" y="143"/>
                                </a:lnTo>
                                <a:lnTo>
                                  <a:pt x="337" y="169"/>
                                </a:lnTo>
                                <a:lnTo>
                                  <a:pt x="324" y="194"/>
                                </a:lnTo>
                                <a:lnTo>
                                  <a:pt x="306" y="209"/>
                                </a:lnTo>
                                <a:lnTo>
                                  <a:pt x="291" y="211"/>
                                </a:lnTo>
                                <a:lnTo>
                                  <a:pt x="269" y="190"/>
                                </a:lnTo>
                                <a:lnTo>
                                  <a:pt x="254" y="198"/>
                                </a:lnTo>
                                <a:lnTo>
                                  <a:pt x="232" y="199"/>
                                </a:lnTo>
                                <a:lnTo>
                                  <a:pt x="216" y="168"/>
                                </a:lnTo>
                                <a:lnTo>
                                  <a:pt x="206" y="173"/>
                                </a:lnTo>
                                <a:lnTo>
                                  <a:pt x="190" y="173"/>
                                </a:lnTo>
                                <a:lnTo>
                                  <a:pt x="183" y="156"/>
                                </a:lnTo>
                                <a:lnTo>
                                  <a:pt x="165" y="168"/>
                                </a:lnTo>
                                <a:lnTo>
                                  <a:pt x="148" y="178"/>
                                </a:lnTo>
                                <a:lnTo>
                                  <a:pt x="130" y="168"/>
                                </a:lnTo>
                                <a:lnTo>
                                  <a:pt x="124" y="152"/>
                                </a:lnTo>
                                <a:lnTo>
                                  <a:pt x="122" y="133"/>
                                </a:lnTo>
                                <a:lnTo>
                                  <a:pt x="91" y="137"/>
                                </a:lnTo>
                                <a:lnTo>
                                  <a:pt x="66" y="143"/>
                                </a:lnTo>
                                <a:lnTo>
                                  <a:pt x="60" y="130"/>
                                </a:lnTo>
                                <a:lnTo>
                                  <a:pt x="41" y="130"/>
                                </a:lnTo>
                                <a:lnTo>
                                  <a:pt x="12" y="110"/>
                                </a:lnTo>
                                <a:lnTo>
                                  <a:pt x="0" y="85"/>
                                </a:lnTo>
                                <a:lnTo>
                                  <a:pt x="6" y="75"/>
                                </a:lnTo>
                                <a:lnTo>
                                  <a:pt x="2" y="54"/>
                                </a:lnTo>
                                <a:lnTo>
                                  <a:pt x="25" y="52"/>
                                </a:lnTo>
                                <a:close/>
                              </a:path>
                            </a:pathLst>
                          </a:custGeom>
                          <a:solidFill>
                            <a:srgbClr val="C08040"/>
                          </a:solidFill>
                          <a:ln w="6350">
                            <a:solidFill>
                              <a:srgbClr val="000000"/>
                            </a:solidFill>
                            <a:prstDash val="solid"/>
                            <a:round/>
                            <a:headEnd/>
                            <a:tailEnd/>
                          </a:ln>
                        </p:spPr>
                        <p:txBody>
                          <a:bodyPr/>
                          <a:lstStyle/>
                          <a:p>
                            <a:endParaRPr lang="en-US"/>
                          </a:p>
                        </p:txBody>
                      </p:sp>
                      <p:grpSp>
                        <p:nvGrpSpPr>
                          <p:cNvPr id="15" name="Group 30"/>
                          <p:cNvGrpSpPr>
                            <a:grpSpLocks/>
                          </p:cNvGrpSpPr>
                          <p:nvPr/>
                        </p:nvGrpSpPr>
                        <p:grpSpPr bwMode="auto">
                          <a:xfrm>
                            <a:off x="3820" y="588"/>
                            <a:ext cx="147" cy="80"/>
                            <a:chOff x="3820" y="588"/>
                            <a:chExt cx="147" cy="80"/>
                          </a:xfrm>
                        </p:grpSpPr>
                        <p:sp>
                          <p:nvSpPr>
                            <p:cNvPr id="69663" name="Freeform 31"/>
                            <p:cNvSpPr>
                              <a:spLocks/>
                            </p:cNvSpPr>
                            <p:nvPr/>
                          </p:nvSpPr>
                          <p:spPr bwMode="auto">
                            <a:xfrm>
                              <a:off x="3820" y="613"/>
                              <a:ext cx="45" cy="22"/>
                            </a:xfrm>
                            <a:custGeom>
                              <a:avLst/>
                              <a:gdLst/>
                              <a:ahLst/>
                              <a:cxnLst>
                                <a:cxn ang="0">
                                  <a:pos x="0" y="45"/>
                                </a:cxn>
                                <a:cxn ang="0">
                                  <a:pos x="48" y="33"/>
                                </a:cxn>
                                <a:cxn ang="0">
                                  <a:pos x="90" y="0"/>
                                </a:cxn>
                                <a:cxn ang="0">
                                  <a:pos x="74" y="25"/>
                                </a:cxn>
                                <a:cxn ang="0">
                                  <a:pos x="55" y="41"/>
                                </a:cxn>
                                <a:cxn ang="0">
                                  <a:pos x="0" y="45"/>
                                </a:cxn>
                              </a:cxnLst>
                              <a:rect l="0" t="0" r="r" b="b"/>
                              <a:pathLst>
                                <a:path w="90" h="45">
                                  <a:moveTo>
                                    <a:pt x="0" y="45"/>
                                  </a:moveTo>
                                  <a:lnTo>
                                    <a:pt x="48" y="33"/>
                                  </a:lnTo>
                                  <a:lnTo>
                                    <a:pt x="90" y="0"/>
                                  </a:lnTo>
                                  <a:lnTo>
                                    <a:pt x="74" y="25"/>
                                  </a:lnTo>
                                  <a:lnTo>
                                    <a:pt x="55" y="41"/>
                                  </a:lnTo>
                                  <a:lnTo>
                                    <a:pt x="0" y="45"/>
                                  </a:lnTo>
                                  <a:close/>
                                </a:path>
                              </a:pathLst>
                            </a:custGeom>
                            <a:solidFill>
                              <a:srgbClr val="804000"/>
                            </a:solidFill>
                            <a:ln w="6350">
                              <a:solidFill>
                                <a:srgbClr val="000000"/>
                              </a:solidFill>
                              <a:prstDash val="solid"/>
                              <a:round/>
                              <a:headEnd/>
                              <a:tailEnd/>
                            </a:ln>
                          </p:spPr>
                          <p:txBody>
                            <a:bodyPr/>
                            <a:lstStyle/>
                            <a:p>
                              <a:endParaRPr lang="en-US"/>
                            </a:p>
                          </p:txBody>
                        </p:sp>
                        <p:sp>
                          <p:nvSpPr>
                            <p:cNvPr id="69664" name="Freeform 32"/>
                            <p:cNvSpPr>
                              <a:spLocks/>
                            </p:cNvSpPr>
                            <p:nvPr/>
                          </p:nvSpPr>
                          <p:spPr bwMode="auto">
                            <a:xfrm>
                              <a:off x="3880" y="588"/>
                              <a:ext cx="37" cy="64"/>
                            </a:xfrm>
                            <a:custGeom>
                              <a:avLst/>
                              <a:gdLst/>
                              <a:ahLst/>
                              <a:cxnLst>
                                <a:cxn ang="0">
                                  <a:pos x="0" y="127"/>
                                </a:cxn>
                                <a:cxn ang="0">
                                  <a:pos x="25" y="83"/>
                                </a:cxn>
                                <a:cxn ang="0">
                                  <a:pos x="72" y="0"/>
                                </a:cxn>
                                <a:cxn ang="0">
                                  <a:pos x="58" y="46"/>
                                </a:cxn>
                                <a:cxn ang="0">
                                  <a:pos x="48" y="86"/>
                                </a:cxn>
                                <a:cxn ang="0">
                                  <a:pos x="0" y="127"/>
                                </a:cxn>
                              </a:cxnLst>
                              <a:rect l="0" t="0" r="r" b="b"/>
                              <a:pathLst>
                                <a:path w="72" h="127">
                                  <a:moveTo>
                                    <a:pt x="0" y="127"/>
                                  </a:moveTo>
                                  <a:lnTo>
                                    <a:pt x="25" y="83"/>
                                  </a:lnTo>
                                  <a:lnTo>
                                    <a:pt x="72" y="0"/>
                                  </a:lnTo>
                                  <a:lnTo>
                                    <a:pt x="58" y="46"/>
                                  </a:lnTo>
                                  <a:lnTo>
                                    <a:pt x="48" y="86"/>
                                  </a:lnTo>
                                  <a:lnTo>
                                    <a:pt x="0" y="127"/>
                                  </a:lnTo>
                                  <a:close/>
                                </a:path>
                              </a:pathLst>
                            </a:custGeom>
                            <a:solidFill>
                              <a:srgbClr val="804000"/>
                            </a:solidFill>
                            <a:ln w="6350">
                              <a:solidFill>
                                <a:srgbClr val="000000"/>
                              </a:solidFill>
                              <a:prstDash val="solid"/>
                              <a:round/>
                              <a:headEnd/>
                              <a:tailEnd/>
                            </a:ln>
                          </p:spPr>
                          <p:txBody>
                            <a:bodyPr/>
                            <a:lstStyle/>
                            <a:p>
                              <a:endParaRPr lang="en-US"/>
                            </a:p>
                          </p:txBody>
                        </p:sp>
                        <p:sp>
                          <p:nvSpPr>
                            <p:cNvPr id="69665" name="Freeform 33"/>
                            <p:cNvSpPr>
                              <a:spLocks/>
                            </p:cNvSpPr>
                            <p:nvPr/>
                          </p:nvSpPr>
                          <p:spPr bwMode="auto">
                            <a:xfrm>
                              <a:off x="3923" y="590"/>
                              <a:ext cx="26" cy="78"/>
                            </a:xfrm>
                            <a:custGeom>
                              <a:avLst/>
                              <a:gdLst/>
                              <a:ahLst/>
                              <a:cxnLst>
                                <a:cxn ang="0">
                                  <a:pos x="0" y="156"/>
                                </a:cxn>
                                <a:cxn ang="0">
                                  <a:pos x="39" y="122"/>
                                </a:cxn>
                                <a:cxn ang="0">
                                  <a:pos x="37" y="48"/>
                                </a:cxn>
                                <a:cxn ang="0">
                                  <a:pos x="12" y="0"/>
                                </a:cxn>
                                <a:cxn ang="0">
                                  <a:pos x="43" y="46"/>
                                </a:cxn>
                                <a:cxn ang="0">
                                  <a:pos x="53" y="94"/>
                                </a:cxn>
                                <a:cxn ang="0">
                                  <a:pos x="51" y="135"/>
                                </a:cxn>
                                <a:cxn ang="0">
                                  <a:pos x="0" y="156"/>
                                </a:cxn>
                              </a:cxnLst>
                              <a:rect l="0" t="0" r="r" b="b"/>
                              <a:pathLst>
                                <a:path w="53" h="156">
                                  <a:moveTo>
                                    <a:pt x="0" y="156"/>
                                  </a:moveTo>
                                  <a:lnTo>
                                    <a:pt x="39" y="122"/>
                                  </a:lnTo>
                                  <a:lnTo>
                                    <a:pt x="37" y="48"/>
                                  </a:lnTo>
                                  <a:lnTo>
                                    <a:pt x="12" y="0"/>
                                  </a:lnTo>
                                  <a:lnTo>
                                    <a:pt x="43" y="46"/>
                                  </a:lnTo>
                                  <a:lnTo>
                                    <a:pt x="53" y="94"/>
                                  </a:lnTo>
                                  <a:lnTo>
                                    <a:pt x="51" y="135"/>
                                  </a:lnTo>
                                  <a:lnTo>
                                    <a:pt x="0" y="156"/>
                                  </a:lnTo>
                                  <a:close/>
                                </a:path>
                              </a:pathLst>
                            </a:custGeom>
                            <a:solidFill>
                              <a:srgbClr val="804000"/>
                            </a:solidFill>
                            <a:ln w="6350">
                              <a:solidFill>
                                <a:srgbClr val="000000"/>
                              </a:solidFill>
                              <a:prstDash val="solid"/>
                              <a:round/>
                              <a:headEnd/>
                              <a:tailEnd/>
                            </a:ln>
                          </p:spPr>
                          <p:txBody>
                            <a:bodyPr/>
                            <a:lstStyle/>
                            <a:p>
                              <a:endParaRPr lang="en-US"/>
                            </a:p>
                          </p:txBody>
                        </p:sp>
                        <p:sp>
                          <p:nvSpPr>
                            <p:cNvPr id="69666" name="Freeform 34"/>
                            <p:cNvSpPr>
                              <a:spLocks/>
                            </p:cNvSpPr>
                            <p:nvPr/>
                          </p:nvSpPr>
                          <p:spPr bwMode="auto">
                            <a:xfrm>
                              <a:off x="3960" y="614"/>
                              <a:ext cx="7" cy="30"/>
                            </a:xfrm>
                            <a:custGeom>
                              <a:avLst/>
                              <a:gdLst/>
                              <a:ahLst/>
                              <a:cxnLst>
                                <a:cxn ang="0">
                                  <a:pos x="0" y="0"/>
                                </a:cxn>
                                <a:cxn ang="0">
                                  <a:pos x="15" y="41"/>
                                </a:cxn>
                                <a:cxn ang="0">
                                  <a:pos x="10" y="60"/>
                                </a:cxn>
                              </a:cxnLst>
                              <a:rect l="0" t="0" r="r" b="b"/>
                              <a:pathLst>
                                <a:path w="15" h="60">
                                  <a:moveTo>
                                    <a:pt x="0" y="0"/>
                                  </a:moveTo>
                                  <a:lnTo>
                                    <a:pt x="15" y="41"/>
                                  </a:lnTo>
                                  <a:lnTo>
                                    <a:pt x="10" y="60"/>
                                  </a:lnTo>
                                </a:path>
                              </a:pathLst>
                            </a:custGeom>
                            <a:noFill/>
                            <a:ln w="6350">
                              <a:solidFill>
                                <a:srgbClr val="000000"/>
                              </a:solidFill>
                              <a:prstDash val="solid"/>
                              <a:round/>
                              <a:headEnd/>
                              <a:tailEnd/>
                            </a:ln>
                          </p:spPr>
                          <p:txBody>
                            <a:bodyPr/>
                            <a:lstStyle/>
                            <a:p>
                              <a:endParaRPr lang="en-US"/>
                            </a:p>
                          </p:txBody>
                        </p:sp>
                      </p:grpSp>
                    </p:grpSp>
                  </p:grpSp>
                </p:grpSp>
              </p:grpSp>
              <p:grpSp>
                <p:nvGrpSpPr>
                  <p:cNvPr id="16" name="Group 35"/>
                  <p:cNvGrpSpPr>
                    <a:grpSpLocks/>
                  </p:cNvGrpSpPr>
                  <p:nvPr/>
                </p:nvGrpSpPr>
                <p:grpSpPr bwMode="auto">
                  <a:xfrm>
                    <a:off x="3929" y="375"/>
                    <a:ext cx="120" cy="175"/>
                    <a:chOff x="3929" y="375"/>
                    <a:chExt cx="120" cy="175"/>
                  </a:xfrm>
                </p:grpSpPr>
                <p:sp>
                  <p:nvSpPr>
                    <p:cNvPr id="69668" name="Freeform 36"/>
                    <p:cNvSpPr>
                      <a:spLocks/>
                    </p:cNvSpPr>
                    <p:nvPr/>
                  </p:nvSpPr>
                  <p:spPr bwMode="auto">
                    <a:xfrm>
                      <a:off x="3929" y="414"/>
                      <a:ext cx="107" cy="136"/>
                    </a:xfrm>
                    <a:custGeom>
                      <a:avLst/>
                      <a:gdLst/>
                      <a:ahLst/>
                      <a:cxnLst>
                        <a:cxn ang="0">
                          <a:pos x="12" y="115"/>
                        </a:cxn>
                        <a:cxn ang="0">
                          <a:pos x="35" y="63"/>
                        </a:cxn>
                        <a:cxn ang="0">
                          <a:pos x="52" y="43"/>
                        </a:cxn>
                        <a:cxn ang="0">
                          <a:pos x="75" y="14"/>
                        </a:cxn>
                        <a:cxn ang="0">
                          <a:pos x="114" y="0"/>
                        </a:cxn>
                        <a:cxn ang="0">
                          <a:pos x="147" y="5"/>
                        </a:cxn>
                        <a:cxn ang="0">
                          <a:pos x="173" y="21"/>
                        </a:cxn>
                        <a:cxn ang="0">
                          <a:pos x="197" y="52"/>
                        </a:cxn>
                        <a:cxn ang="0">
                          <a:pos x="214" y="101"/>
                        </a:cxn>
                        <a:cxn ang="0">
                          <a:pos x="215" y="138"/>
                        </a:cxn>
                        <a:cxn ang="0">
                          <a:pos x="203" y="175"/>
                        </a:cxn>
                        <a:cxn ang="0">
                          <a:pos x="181" y="209"/>
                        </a:cxn>
                        <a:cxn ang="0">
                          <a:pos x="160" y="235"/>
                        </a:cxn>
                        <a:cxn ang="0">
                          <a:pos x="122" y="264"/>
                        </a:cxn>
                        <a:cxn ang="0">
                          <a:pos x="78" y="271"/>
                        </a:cxn>
                        <a:cxn ang="0">
                          <a:pos x="38" y="261"/>
                        </a:cxn>
                        <a:cxn ang="0">
                          <a:pos x="6" y="229"/>
                        </a:cxn>
                        <a:cxn ang="0">
                          <a:pos x="0" y="186"/>
                        </a:cxn>
                        <a:cxn ang="0">
                          <a:pos x="12" y="115"/>
                        </a:cxn>
                      </a:cxnLst>
                      <a:rect l="0" t="0" r="r" b="b"/>
                      <a:pathLst>
                        <a:path w="215" h="271">
                          <a:moveTo>
                            <a:pt x="12" y="115"/>
                          </a:moveTo>
                          <a:lnTo>
                            <a:pt x="35" y="63"/>
                          </a:lnTo>
                          <a:lnTo>
                            <a:pt x="52" y="43"/>
                          </a:lnTo>
                          <a:lnTo>
                            <a:pt x="75" y="14"/>
                          </a:lnTo>
                          <a:lnTo>
                            <a:pt x="114" y="0"/>
                          </a:lnTo>
                          <a:lnTo>
                            <a:pt x="147" y="5"/>
                          </a:lnTo>
                          <a:lnTo>
                            <a:pt x="173" y="21"/>
                          </a:lnTo>
                          <a:lnTo>
                            <a:pt x="197" y="52"/>
                          </a:lnTo>
                          <a:lnTo>
                            <a:pt x="214" y="101"/>
                          </a:lnTo>
                          <a:lnTo>
                            <a:pt x="215" y="138"/>
                          </a:lnTo>
                          <a:lnTo>
                            <a:pt x="203" y="175"/>
                          </a:lnTo>
                          <a:lnTo>
                            <a:pt x="181" y="209"/>
                          </a:lnTo>
                          <a:lnTo>
                            <a:pt x="160" y="235"/>
                          </a:lnTo>
                          <a:lnTo>
                            <a:pt x="122" y="264"/>
                          </a:lnTo>
                          <a:lnTo>
                            <a:pt x="78" y="271"/>
                          </a:lnTo>
                          <a:lnTo>
                            <a:pt x="38" y="261"/>
                          </a:lnTo>
                          <a:lnTo>
                            <a:pt x="6" y="229"/>
                          </a:lnTo>
                          <a:lnTo>
                            <a:pt x="0" y="186"/>
                          </a:lnTo>
                          <a:lnTo>
                            <a:pt x="12" y="115"/>
                          </a:lnTo>
                          <a:close/>
                        </a:path>
                      </a:pathLst>
                    </a:custGeom>
                    <a:solidFill>
                      <a:srgbClr val="F0F0F0"/>
                    </a:solidFill>
                    <a:ln w="6350">
                      <a:solidFill>
                        <a:srgbClr val="000000"/>
                      </a:solidFill>
                      <a:prstDash val="solid"/>
                      <a:round/>
                      <a:headEnd/>
                      <a:tailEnd/>
                    </a:ln>
                  </p:spPr>
                  <p:txBody>
                    <a:bodyPr/>
                    <a:lstStyle/>
                    <a:p>
                      <a:endParaRPr lang="en-US"/>
                    </a:p>
                  </p:txBody>
                </p:sp>
                <p:sp>
                  <p:nvSpPr>
                    <p:cNvPr id="69669" name="Oval 37"/>
                    <p:cNvSpPr>
                      <a:spLocks noChangeArrowheads="1"/>
                    </p:cNvSpPr>
                    <p:nvPr/>
                  </p:nvSpPr>
                  <p:spPr bwMode="auto">
                    <a:xfrm>
                      <a:off x="3977" y="454"/>
                      <a:ext cx="30" cy="32"/>
                    </a:xfrm>
                    <a:prstGeom prst="ellipse">
                      <a:avLst/>
                    </a:prstGeom>
                    <a:solidFill>
                      <a:srgbClr val="000080"/>
                    </a:solidFill>
                    <a:ln w="6350">
                      <a:solidFill>
                        <a:srgbClr val="000000"/>
                      </a:solidFill>
                      <a:round/>
                      <a:headEnd/>
                      <a:tailEnd/>
                    </a:ln>
                  </p:spPr>
                  <p:txBody>
                    <a:bodyPr/>
                    <a:lstStyle/>
                    <a:p>
                      <a:endParaRPr lang="en-US"/>
                    </a:p>
                  </p:txBody>
                </p:sp>
                <p:sp>
                  <p:nvSpPr>
                    <p:cNvPr id="69670" name="Freeform 38"/>
                    <p:cNvSpPr>
                      <a:spLocks/>
                    </p:cNvSpPr>
                    <p:nvPr/>
                  </p:nvSpPr>
                  <p:spPr bwMode="auto">
                    <a:xfrm>
                      <a:off x="3944" y="375"/>
                      <a:ext cx="105" cy="85"/>
                    </a:xfrm>
                    <a:custGeom>
                      <a:avLst/>
                      <a:gdLst/>
                      <a:ahLst/>
                      <a:cxnLst>
                        <a:cxn ang="0">
                          <a:pos x="209" y="117"/>
                        </a:cxn>
                        <a:cxn ang="0">
                          <a:pos x="204" y="103"/>
                        </a:cxn>
                        <a:cxn ang="0">
                          <a:pos x="53" y="1"/>
                        </a:cxn>
                        <a:cxn ang="0">
                          <a:pos x="39" y="0"/>
                        </a:cxn>
                        <a:cxn ang="0">
                          <a:pos x="24" y="6"/>
                        </a:cxn>
                        <a:cxn ang="0">
                          <a:pos x="10" y="17"/>
                        </a:cxn>
                        <a:cxn ang="0">
                          <a:pos x="0" y="36"/>
                        </a:cxn>
                        <a:cxn ang="0">
                          <a:pos x="2" y="52"/>
                        </a:cxn>
                        <a:cxn ang="0">
                          <a:pos x="7" y="69"/>
                        </a:cxn>
                        <a:cxn ang="0">
                          <a:pos x="16" y="79"/>
                        </a:cxn>
                        <a:cxn ang="0">
                          <a:pos x="30" y="87"/>
                        </a:cxn>
                        <a:cxn ang="0">
                          <a:pos x="143" y="165"/>
                        </a:cxn>
                        <a:cxn ang="0">
                          <a:pos x="153" y="170"/>
                        </a:cxn>
                        <a:cxn ang="0">
                          <a:pos x="166" y="172"/>
                        </a:cxn>
                        <a:cxn ang="0">
                          <a:pos x="182" y="170"/>
                        </a:cxn>
                        <a:cxn ang="0">
                          <a:pos x="196" y="160"/>
                        </a:cxn>
                        <a:cxn ang="0">
                          <a:pos x="207" y="146"/>
                        </a:cxn>
                        <a:cxn ang="0">
                          <a:pos x="211" y="130"/>
                        </a:cxn>
                        <a:cxn ang="0">
                          <a:pos x="209" y="117"/>
                        </a:cxn>
                      </a:cxnLst>
                      <a:rect l="0" t="0" r="r" b="b"/>
                      <a:pathLst>
                        <a:path w="211" h="172">
                          <a:moveTo>
                            <a:pt x="209" y="117"/>
                          </a:moveTo>
                          <a:lnTo>
                            <a:pt x="204" y="103"/>
                          </a:lnTo>
                          <a:lnTo>
                            <a:pt x="53" y="1"/>
                          </a:lnTo>
                          <a:lnTo>
                            <a:pt x="39" y="0"/>
                          </a:lnTo>
                          <a:lnTo>
                            <a:pt x="24" y="6"/>
                          </a:lnTo>
                          <a:lnTo>
                            <a:pt x="10" y="17"/>
                          </a:lnTo>
                          <a:lnTo>
                            <a:pt x="0" y="36"/>
                          </a:lnTo>
                          <a:lnTo>
                            <a:pt x="2" y="52"/>
                          </a:lnTo>
                          <a:lnTo>
                            <a:pt x="7" y="69"/>
                          </a:lnTo>
                          <a:lnTo>
                            <a:pt x="16" y="79"/>
                          </a:lnTo>
                          <a:lnTo>
                            <a:pt x="30" y="87"/>
                          </a:lnTo>
                          <a:lnTo>
                            <a:pt x="143" y="165"/>
                          </a:lnTo>
                          <a:lnTo>
                            <a:pt x="153" y="170"/>
                          </a:lnTo>
                          <a:lnTo>
                            <a:pt x="166" y="172"/>
                          </a:lnTo>
                          <a:lnTo>
                            <a:pt x="182" y="170"/>
                          </a:lnTo>
                          <a:lnTo>
                            <a:pt x="196" y="160"/>
                          </a:lnTo>
                          <a:lnTo>
                            <a:pt x="207" y="146"/>
                          </a:lnTo>
                          <a:lnTo>
                            <a:pt x="211" y="130"/>
                          </a:lnTo>
                          <a:lnTo>
                            <a:pt x="209" y="117"/>
                          </a:lnTo>
                          <a:close/>
                        </a:path>
                      </a:pathLst>
                    </a:custGeom>
                    <a:solidFill>
                      <a:srgbClr val="C08040"/>
                    </a:solidFill>
                    <a:ln w="6350">
                      <a:solidFill>
                        <a:srgbClr val="000000"/>
                      </a:solidFill>
                      <a:prstDash val="solid"/>
                      <a:round/>
                      <a:headEnd/>
                      <a:tailEnd/>
                    </a:ln>
                  </p:spPr>
                  <p:txBody>
                    <a:bodyPr/>
                    <a:lstStyle/>
                    <a:p>
                      <a:endParaRPr lang="en-US"/>
                    </a:p>
                  </p:txBody>
                </p:sp>
              </p:grpSp>
            </p:grpSp>
            <p:grpSp>
              <p:nvGrpSpPr>
                <p:cNvPr id="17" name="Group 39"/>
                <p:cNvGrpSpPr>
                  <a:grpSpLocks/>
                </p:cNvGrpSpPr>
                <p:nvPr/>
              </p:nvGrpSpPr>
              <p:grpSpPr bwMode="auto">
                <a:xfrm>
                  <a:off x="3799" y="375"/>
                  <a:ext cx="246" cy="223"/>
                  <a:chOff x="3799" y="375"/>
                  <a:chExt cx="246" cy="223"/>
                </a:xfrm>
              </p:grpSpPr>
              <p:sp>
                <p:nvSpPr>
                  <p:cNvPr id="69672" name="Freeform 40"/>
                  <p:cNvSpPr>
                    <a:spLocks/>
                  </p:cNvSpPr>
                  <p:nvPr/>
                </p:nvSpPr>
                <p:spPr bwMode="auto">
                  <a:xfrm>
                    <a:off x="3880" y="422"/>
                    <a:ext cx="165" cy="176"/>
                  </a:xfrm>
                  <a:custGeom>
                    <a:avLst/>
                    <a:gdLst/>
                    <a:ahLst/>
                    <a:cxnLst>
                      <a:cxn ang="0">
                        <a:pos x="119" y="0"/>
                      </a:cxn>
                      <a:cxn ang="0">
                        <a:pos x="175" y="41"/>
                      </a:cxn>
                      <a:cxn ang="0">
                        <a:pos x="247" y="116"/>
                      </a:cxn>
                      <a:cxn ang="0">
                        <a:pos x="281" y="159"/>
                      </a:cxn>
                      <a:cxn ang="0">
                        <a:pos x="304" y="192"/>
                      </a:cxn>
                      <a:cxn ang="0">
                        <a:pos x="323" y="226"/>
                      </a:cxn>
                      <a:cxn ang="0">
                        <a:pos x="329" y="264"/>
                      </a:cxn>
                      <a:cxn ang="0">
                        <a:pos x="329" y="298"/>
                      </a:cxn>
                      <a:cxn ang="0">
                        <a:pos x="313" y="329"/>
                      </a:cxn>
                      <a:cxn ang="0">
                        <a:pos x="291" y="347"/>
                      </a:cxn>
                      <a:cxn ang="0">
                        <a:pos x="240" y="353"/>
                      </a:cxn>
                      <a:cxn ang="0">
                        <a:pos x="174" y="335"/>
                      </a:cxn>
                      <a:cxn ang="0">
                        <a:pos x="115" y="316"/>
                      </a:cxn>
                      <a:cxn ang="0">
                        <a:pos x="84" y="293"/>
                      </a:cxn>
                      <a:cxn ang="0">
                        <a:pos x="37" y="259"/>
                      </a:cxn>
                      <a:cxn ang="0">
                        <a:pos x="0" y="198"/>
                      </a:cxn>
                      <a:cxn ang="0">
                        <a:pos x="28" y="188"/>
                      </a:cxn>
                      <a:cxn ang="0">
                        <a:pos x="59" y="79"/>
                      </a:cxn>
                      <a:cxn ang="0">
                        <a:pos x="119" y="0"/>
                      </a:cxn>
                    </a:cxnLst>
                    <a:rect l="0" t="0" r="r" b="b"/>
                    <a:pathLst>
                      <a:path w="329" h="353">
                        <a:moveTo>
                          <a:pt x="119" y="0"/>
                        </a:moveTo>
                        <a:lnTo>
                          <a:pt x="175" y="41"/>
                        </a:lnTo>
                        <a:lnTo>
                          <a:pt x="247" y="116"/>
                        </a:lnTo>
                        <a:lnTo>
                          <a:pt x="281" y="159"/>
                        </a:lnTo>
                        <a:lnTo>
                          <a:pt x="304" y="192"/>
                        </a:lnTo>
                        <a:lnTo>
                          <a:pt x="323" y="226"/>
                        </a:lnTo>
                        <a:lnTo>
                          <a:pt x="329" y="264"/>
                        </a:lnTo>
                        <a:lnTo>
                          <a:pt x="329" y="298"/>
                        </a:lnTo>
                        <a:lnTo>
                          <a:pt x="313" y="329"/>
                        </a:lnTo>
                        <a:lnTo>
                          <a:pt x="291" y="347"/>
                        </a:lnTo>
                        <a:lnTo>
                          <a:pt x="240" y="353"/>
                        </a:lnTo>
                        <a:lnTo>
                          <a:pt x="174" y="335"/>
                        </a:lnTo>
                        <a:lnTo>
                          <a:pt x="115" y="316"/>
                        </a:lnTo>
                        <a:lnTo>
                          <a:pt x="84" y="293"/>
                        </a:lnTo>
                        <a:lnTo>
                          <a:pt x="37" y="259"/>
                        </a:lnTo>
                        <a:lnTo>
                          <a:pt x="0" y="198"/>
                        </a:lnTo>
                        <a:lnTo>
                          <a:pt x="28" y="188"/>
                        </a:lnTo>
                        <a:lnTo>
                          <a:pt x="59" y="79"/>
                        </a:lnTo>
                        <a:lnTo>
                          <a:pt x="119" y="0"/>
                        </a:lnTo>
                        <a:close/>
                      </a:path>
                    </a:pathLst>
                  </a:custGeom>
                  <a:solidFill>
                    <a:srgbClr val="E0A080"/>
                  </a:solidFill>
                  <a:ln w="6350">
                    <a:solidFill>
                      <a:srgbClr val="000000"/>
                    </a:solidFill>
                    <a:prstDash val="solid"/>
                    <a:round/>
                    <a:headEnd/>
                    <a:tailEnd/>
                  </a:ln>
                </p:spPr>
                <p:txBody>
                  <a:bodyPr/>
                  <a:lstStyle/>
                  <a:p>
                    <a:endParaRPr lang="en-US"/>
                  </a:p>
                </p:txBody>
              </p:sp>
              <p:grpSp>
                <p:nvGrpSpPr>
                  <p:cNvPr id="18" name="Group 41"/>
                  <p:cNvGrpSpPr>
                    <a:grpSpLocks/>
                  </p:cNvGrpSpPr>
                  <p:nvPr/>
                </p:nvGrpSpPr>
                <p:grpSpPr bwMode="auto">
                  <a:xfrm>
                    <a:off x="3799" y="375"/>
                    <a:ext cx="152" cy="158"/>
                    <a:chOff x="3799" y="375"/>
                    <a:chExt cx="152" cy="158"/>
                  </a:xfrm>
                </p:grpSpPr>
                <p:sp>
                  <p:nvSpPr>
                    <p:cNvPr id="69674" name="Freeform 42"/>
                    <p:cNvSpPr>
                      <a:spLocks/>
                    </p:cNvSpPr>
                    <p:nvPr/>
                  </p:nvSpPr>
                  <p:spPr bwMode="auto">
                    <a:xfrm>
                      <a:off x="3819" y="408"/>
                      <a:ext cx="108" cy="125"/>
                    </a:xfrm>
                    <a:custGeom>
                      <a:avLst/>
                      <a:gdLst/>
                      <a:ahLst/>
                      <a:cxnLst>
                        <a:cxn ang="0">
                          <a:pos x="15" y="97"/>
                        </a:cxn>
                        <a:cxn ang="0">
                          <a:pos x="35" y="54"/>
                        </a:cxn>
                        <a:cxn ang="0">
                          <a:pos x="56" y="30"/>
                        </a:cxn>
                        <a:cxn ang="0">
                          <a:pos x="85" y="11"/>
                        </a:cxn>
                        <a:cxn ang="0">
                          <a:pos x="128" y="0"/>
                        </a:cxn>
                        <a:cxn ang="0">
                          <a:pos x="167" y="3"/>
                        </a:cxn>
                        <a:cxn ang="0">
                          <a:pos x="191" y="12"/>
                        </a:cxn>
                        <a:cxn ang="0">
                          <a:pos x="204" y="34"/>
                        </a:cxn>
                        <a:cxn ang="0">
                          <a:pos x="216" y="68"/>
                        </a:cxn>
                        <a:cxn ang="0">
                          <a:pos x="213" y="114"/>
                        </a:cxn>
                        <a:cxn ang="0">
                          <a:pos x="204" y="155"/>
                        </a:cxn>
                        <a:cxn ang="0">
                          <a:pos x="187" y="192"/>
                        </a:cxn>
                        <a:cxn ang="0">
                          <a:pos x="160" y="227"/>
                        </a:cxn>
                        <a:cxn ang="0">
                          <a:pos x="115" y="251"/>
                        </a:cxn>
                        <a:cxn ang="0">
                          <a:pos x="62" y="246"/>
                        </a:cxn>
                        <a:cxn ang="0">
                          <a:pos x="26" y="230"/>
                        </a:cxn>
                        <a:cxn ang="0">
                          <a:pos x="0" y="192"/>
                        </a:cxn>
                        <a:cxn ang="0">
                          <a:pos x="2" y="143"/>
                        </a:cxn>
                        <a:cxn ang="0">
                          <a:pos x="15" y="97"/>
                        </a:cxn>
                      </a:cxnLst>
                      <a:rect l="0" t="0" r="r" b="b"/>
                      <a:pathLst>
                        <a:path w="216" h="251">
                          <a:moveTo>
                            <a:pt x="15" y="97"/>
                          </a:moveTo>
                          <a:lnTo>
                            <a:pt x="35" y="54"/>
                          </a:lnTo>
                          <a:lnTo>
                            <a:pt x="56" y="30"/>
                          </a:lnTo>
                          <a:lnTo>
                            <a:pt x="85" y="11"/>
                          </a:lnTo>
                          <a:lnTo>
                            <a:pt x="128" y="0"/>
                          </a:lnTo>
                          <a:lnTo>
                            <a:pt x="167" y="3"/>
                          </a:lnTo>
                          <a:lnTo>
                            <a:pt x="191" y="12"/>
                          </a:lnTo>
                          <a:lnTo>
                            <a:pt x="204" y="34"/>
                          </a:lnTo>
                          <a:lnTo>
                            <a:pt x="216" y="68"/>
                          </a:lnTo>
                          <a:lnTo>
                            <a:pt x="213" y="114"/>
                          </a:lnTo>
                          <a:lnTo>
                            <a:pt x="204" y="155"/>
                          </a:lnTo>
                          <a:lnTo>
                            <a:pt x="187" y="192"/>
                          </a:lnTo>
                          <a:lnTo>
                            <a:pt x="160" y="227"/>
                          </a:lnTo>
                          <a:lnTo>
                            <a:pt x="115" y="251"/>
                          </a:lnTo>
                          <a:lnTo>
                            <a:pt x="62" y="246"/>
                          </a:lnTo>
                          <a:lnTo>
                            <a:pt x="26" y="230"/>
                          </a:lnTo>
                          <a:lnTo>
                            <a:pt x="0" y="192"/>
                          </a:lnTo>
                          <a:lnTo>
                            <a:pt x="2" y="143"/>
                          </a:lnTo>
                          <a:lnTo>
                            <a:pt x="15" y="97"/>
                          </a:lnTo>
                          <a:close/>
                        </a:path>
                      </a:pathLst>
                    </a:custGeom>
                    <a:solidFill>
                      <a:srgbClr val="F0F0F0"/>
                    </a:solidFill>
                    <a:ln w="6350">
                      <a:solidFill>
                        <a:srgbClr val="000000"/>
                      </a:solidFill>
                      <a:prstDash val="solid"/>
                      <a:round/>
                      <a:headEnd/>
                      <a:tailEnd/>
                    </a:ln>
                  </p:spPr>
                  <p:txBody>
                    <a:bodyPr/>
                    <a:lstStyle/>
                    <a:p>
                      <a:endParaRPr lang="en-US"/>
                    </a:p>
                  </p:txBody>
                </p:sp>
                <p:sp>
                  <p:nvSpPr>
                    <p:cNvPr id="69675" name="Oval 43"/>
                    <p:cNvSpPr>
                      <a:spLocks noChangeArrowheads="1"/>
                    </p:cNvSpPr>
                    <p:nvPr/>
                  </p:nvSpPr>
                  <p:spPr bwMode="auto">
                    <a:xfrm>
                      <a:off x="3840" y="478"/>
                      <a:ext cx="30" cy="34"/>
                    </a:xfrm>
                    <a:prstGeom prst="ellipse">
                      <a:avLst/>
                    </a:prstGeom>
                    <a:solidFill>
                      <a:srgbClr val="000080"/>
                    </a:solidFill>
                    <a:ln w="6350">
                      <a:solidFill>
                        <a:srgbClr val="000000"/>
                      </a:solidFill>
                      <a:round/>
                      <a:headEnd/>
                      <a:tailEnd/>
                    </a:ln>
                  </p:spPr>
                  <p:txBody>
                    <a:bodyPr/>
                    <a:lstStyle/>
                    <a:p>
                      <a:endParaRPr lang="en-US"/>
                    </a:p>
                  </p:txBody>
                </p:sp>
                <p:sp>
                  <p:nvSpPr>
                    <p:cNvPr id="69676" name="Freeform 44"/>
                    <p:cNvSpPr>
                      <a:spLocks/>
                    </p:cNvSpPr>
                    <p:nvPr/>
                  </p:nvSpPr>
                  <p:spPr bwMode="auto">
                    <a:xfrm>
                      <a:off x="3799" y="375"/>
                      <a:ext cx="152" cy="85"/>
                    </a:xfrm>
                    <a:custGeom>
                      <a:avLst/>
                      <a:gdLst/>
                      <a:ahLst/>
                      <a:cxnLst>
                        <a:cxn ang="0">
                          <a:pos x="9" y="99"/>
                        </a:cxn>
                        <a:cxn ang="0">
                          <a:pos x="24" y="89"/>
                        </a:cxn>
                        <a:cxn ang="0">
                          <a:pos x="250" y="1"/>
                        </a:cxn>
                        <a:cxn ang="0">
                          <a:pos x="265" y="0"/>
                        </a:cxn>
                        <a:cxn ang="0">
                          <a:pos x="279" y="6"/>
                        </a:cxn>
                        <a:cxn ang="0">
                          <a:pos x="294" y="17"/>
                        </a:cxn>
                        <a:cxn ang="0">
                          <a:pos x="304" y="36"/>
                        </a:cxn>
                        <a:cxn ang="0">
                          <a:pos x="302" y="52"/>
                        </a:cxn>
                        <a:cxn ang="0">
                          <a:pos x="297" y="69"/>
                        </a:cxn>
                        <a:cxn ang="0">
                          <a:pos x="288" y="79"/>
                        </a:cxn>
                        <a:cxn ang="0">
                          <a:pos x="274" y="87"/>
                        </a:cxn>
                        <a:cxn ang="0">
                          <a:pos x="57" y="169"/>
                        </a:cxn>
                        <a:cxn ang="0">
                          <a:pos x="44" y="170"/>
                        </a:cxn>
                        <a:cxn ang="0">
                          <a:pos x="30" y="166"/>
                        </a:cxn>
                        <a:cxn ang="0">
                          <a:pos x="18" y="159"/>
                        </a:cxn>
                        <a:cxn ang="0">
                          <a:pos x="6" y="149"/>
                        </a:cxn>
                        <a:cxn ang="0">
                          <a:pos x="0" y="134"/>
                        </a:cxn>
                        <a:cxn ang="0">
                          <a:pos x="2" y="114"/>
                        </a:cxn>
                        <a:cxn ang="0">
                          <a:pos x="9" y="99"/>
                        </a:cxn>
                      </a:cxnLst>
                      <a:rect l="0" t="0" r="r" b="b"/>
                      <a:pathLst>
                        <a:path w="304" h="170">
                          <a:moveTo>
                            <a:pt x="9" y="99"/>
                          </a:moveTo>
                          <a:lnTo>
                            <a:pt x="24" y="89"/>
                          </a:lnTo>
                          <a:lnTo>
                            <a:pt x="250" y="1"/>
                          </a:lnTo>
                          <a:lnTo>
                            <a:pt x="265" y="0"/>
                          </a:lnTo>
                          <a:lnTo>
                            <a:pt x="279" y="6"/>
                          </a:lnTo>
                          <a:lnTo>
                            <a:pt x="294" y="17"/>
                          </a:lnTo>
                          <a:lnTo>
                            <a:pt x="304" y="36"/>
                          </a:lnTo>
                          <a:lnTo>
                            <a:pt x="302" y="52"/>
                          </a:lnTo>
                          <a:lnTo>
                            <a:pt x="297" y="69"/>
                          </a:lnTo>
                          <a:lnTo>
                            <a:pt x="288" y="79"/>
                          </a:lnTo>
                          <a:lnTo>
                            <a:pt x="274" y="87"/>
                          </a:lnTo>
                          <a:lnTo>
                            <a:pt x="57" y="169"/>
                          </a:lnTo>
                          <a:lnTo>
                            <a:pt x="44" y="170"/>
                          </a:lnTo>
                          <a:lnTo>
                            <a:pt x="30" y="166"/>
                          </a:lnTo>
                          <a:lnTo>
                            <a:pt x="18" y="159"/>
                          </a:lnTo>
                          <a:lnTo>
                            <a:pt x="6" y="149"/>
                          </a:lnTo>
                          <a:lnTo>
                            <a:pt x="0" y="134"/>
                          </a:lnTo>
                          <a:lnTo>
                            <a:pt x="2" y="114"/>
                          </a:lnTo>
                          <a:lnTo>
                            <a:pt x="9" y="99"/>
                          </a:lnTo>
                          <a:close/>
                        </a:path>
                      </a:pathLst>
                    </a:custGeom>
                    <a:solidFill>
                      <a:srgbClr val="C08040"/>
                    </a:solidFill>
                    <a:ln w="6350">
                      <a:solidFill>
                        <a:srgbClr val="000000"/>
                      </a:solidFill>
                      <a:prstDash val="solid"/>
                      <a:round/>
                      <a:headEnd/>
                      <a:tailEnd/>
                    </a:ln>
                  </p:spPr>
                  <p:txBody>
                    <a:bodyPr/>
                    <a:lstStyle/>
                    <a:p>
                      <a:endParaRPr lang="en-US"/>
                    </a:p>
                  </p:txBody>
                </p:sp>
              </p:grpSp>
            </p:grpSp>
          </p:grpSp>
          <p:grpSp>
            <p:nvGrpSpPr>
              <p:cNvPr id="19" name="Group 45"/>
              <p:cNvGrpSpPr>
                <a:grpSpLocks/>
              </p:cNvGrpSpPr>
              <p:nvPr/>
            </p:nvGrpSpPr>
            <p:grpSpPr bwMode="auto">
              <a:xfrm>
                <a:off x="2885" y="465"/>
                <a:ext cx="752" cy="755"/>
                <a:chOff x="2885" y="465"/>
                <a:chExt cx="752" cy="755"/>
              </a:xfrm>
            </p:grpSpPr>
            <p:grpSp>
              <p:nvGrpSpPr>
                <p:cNvPr id="20" name="Group 46"/>
                <p:cNvGrpSpPr>
                  <a:grpSpLocks/>
                </p:cNvGrpSpPr>
                <p:nvPr/>
              </p:nvGrpSpPr>
              <p:grpSpPr bwMode="auto">
                <a:xfrm>
                  <a:off x="2974" y="723"/>
                  <a:ext cx="663" cy="470"/>
                  <a:chOff x="2974" y="723"/>
                  <a:chExt cx="663" cy="470"/>
                </a:xfrm>
              </p:grpSpPr>
              <p:sp>
                <p:nvSpPr>
                  <p:cNvPr id="69679" name="Freeform 47"/>
                  <p:cNvSpPr>
                    <a:spLocks/>
                  </p:cNvSpPr>
                  <p:nvPr/>
                </p:nvSpPr>
                <p:spPr bwMode="auto">
                  <a:xfrm>
                    <a:off x="2974" y="723"/>
                    <a:ext cx="663" cy="355"/>
                  </a:xfrm>
                  <a:custGeom>
                    <a:avLst/>
                    <a:gdLst/>
                    <a:ahLst/>
                    <a:cxnLst>
                      <a:cxn ang="0">
                        <a:pos x="0" y="314"/>
                      </a:cxn>
                      <a:cxn ang="0">
                        <a:pos x="104" y="314"/>
                      </a:cxn>
                      <a:cxn ang="0">
                        <a:pos x="163" y="361"/>
                      </a:cxn>
                      <a:cxn ang="0">
                        <a:pos x="202" y="406"/>
                      </a:cxn>
                      <a:cxn ang="0">
                        <a:pos x="286" y="432"/>
                      </a:cxn>
                      <a:cxn ang="0">
                        <a:pos x="345" y="510"/>
                      </a:cxn>
                      <a:cxn ang="0">
                        <a:pos x="438" y="549"/>
                      </a:cxn>
                      <a:cxn ang="0">
                        <a:pos x="555" y="628"/>
                      </a:cxn>
                      <a:cxn ang="0">
                        <a:pos x="697" y="668"/>
                      </a:cxn>
                      <a:cxn ang="0">
                        <a:pos x="887" y="701"/>
                      </a:cxn>
                      <a:cxn ang="0">
                        <a:pos x="1072" y="708"/>
                      </a:cxn>
                      <a:cxn ang="0">
                        <a:pos x="1238" y="629"/>
                      </a:cxn>
                      <a:cxn ang="0">
                        <a:pos x="1324" y="510"/>
                      </a:cxn>
                      <a:cxn ang="0">
                        <a:pos x="1136" y="0"/>
                      </a:cxn>
                      <a:cxn ang="0">
                        <a:pos x="1057" y="0"/>
                      </a:cxn>
                      <a:cxn ang="0">
                        <a:pos x="952" y="58"/>
                      </a:cxn>
                      <a:cxn ang="0">
                        <a:pos x="743" y="263"/>
                      </a:cxn>
                      <a:cxn ang="0">
                        <a:pos x="652" y="243"/>
                      </a:cxn>
                      <a:cxn ang="0">
                        <a:pos x="476" y="203"/>
                      </a:cxn>
                      <a:cxn ang="0">
                        <a:pos x="371" y="157"/>
                      </a:cxn>
                      <a:cxn ang="0">
                        <a:pos x="213" y="65"/>
                      </a:cxn>
                      <a:cxn ang="0">
                        <a:pos x="169" y="65"/>
                      </a:cxn>
                      <a:cxn ang="0">
                        <a:pos x="58" y="99"/>
                      </a:cxn>
                      <a:cxn ang="0">
                        <a:pos x="0" y="314"/>
                      </a:cxn>
                    </a:cxnLst>
                    <a:rect l="0" t="0" r="r" b="b"/>
                    <a:pathLst>
                      <a:path w="1324" h="708">
                        <a:moveTo>
                          <a:pt x="0" y="314"/>
                        </a:moveTo>
                        <a:lnTo>
                          <a:pt x="104" y="314"/>
                        </a:lnTo>
                        <a:lnTo>
                          <a:pt x="163" y="361"/>
                        </a:lnTo>
                        <a:lnTo>
                          <a:pt x="202" y="406"/>
                        </a:lnTo>
                        <a:lnTo>
                          <a:pt x="286" y="432"/>
                        </a:lnTo>
                        <a:lnTo>
                          <a:pt x="345" y="510"/>
                        </a:lnTo>
                        <a:lnTo>
                          <a:pt x="438" y="549"/>
                        </a:lnTo>
                        <a:lnTo>
                          <a:pt x="555" y="628"/>
                        </a:lnTo>
                        <a:lnTo>
                          <a:pt x="697" y="668"/>
                        </a:lnTo>
                        <a:lnTo>
                          <a:pt x="887" y="701"/>
                        </a:lnTo>
                        <a:lnTo>
                          <a:pt x="1072" y="708"/>
                        </a:lnTo>
                        <a:lnTo>
                          <a:pt x="1238" y="629"/>
                        </a:lnTo>
                        <a:lnTo>
                          <a:pt x="1324" y="510"/>
                        </a:lnTo>
                        <a:lnTo>
                          <a:pt x="1136" y="0"/>
                        </a:lnTo>
                        <a:lnTo>
                          <a:pt x="1057" y="0"/>
                        </a:lnTo>
                        <a:lnTo>
                          <a:pt x="952" y="58"/>
                        </a:lnTo>
                        <a:lnTo>
                          <a:pt x="743" y="263"/>
                        </a:lnTo>
                        <a:lnTo>
                          <a:pt x="652" y="243"/>
                        </a:lnTo>
                        <a:lnTo>
                          <a:pt x="476" y="203"/>
                        </a:lnTo>
                        <a:lnTo>
                          <a:pt x="371" y="157"/>
                        </a:lnTo>
                        <a:lnTo>
                          <a:pt x="213" y="65"/>
                        </a:lnTo>
                        <a:lnTo>
                          <a:pt x="169" y="65"/>
                        </a:lnTo>
                        <a:lnTo>
                          <a:pt x="58" y="99"/>
                        </a:lnTo>
                        <a:lnTo>
                          <a:pt x="0" y="314"/>
                        </a:lnTo>
                        <a:close/>
                      </a:path>
                    </a:pathLst>
                  </a:custGeom>
                  <a:solidFill>
                    <a:srgbClr val="00FFFF"/>
                  </a:solidFill>
                  <a:ln w="6350">
                    <a:solidFill>
                      <a:srgbClr val="000000"/>
                    </a:solidFill>
                    <a:prstDash val="solid"/>
                    <a:round/>
                    <a:headEnd/>
                    <a:tailEnd/>
                  </a:ln>
                </p:spPr>
                <p:txBody>
                  <a:bodyPr/>
                  <a:lstStyle/>
                  <a:p>
                    <a:endParaRPr lang="en-US"/>
                  </a:p>
                </p:txBody>
              </p:sp>
              <p:sp>
                <p:nvSpPr>
                  <p:cNvPr id="69680" name="Freeform 48"/>
                  <p:cNvSpPr>
                    <a:spLocks/>
                  </p:cNvSpPr>
                  <p:nvPr/>
                </p:nvSpPr>
                <p:spPr bwMode="auto">
                  <a:xfrm>
                    <a:off x="3355" y="1077"/>
                    <a:ext cx="90" cy="116"/>
                  </a:xfrm>
                  <a:custGeom>
                    <a:avLst/>
                    <a:gdLst/>
                    <a:ahLst/>
                    <a:cxnLst>
                      <a:cxn ang="0">
                        <a:pos x="180" y="0"/>
                      </a:cxn>
                      <a:cxn ang="0">
                        <a:pos x="151" y="60"/>
                      </a:cxn>
                      <a:cxn ang="0">
                        <a:pos x="132" y="96"/>
                      </a:cxn>
                      <a:cxn ang="0">
                        <a:pos x="89" y="133"/>
                      </a:cxn>
                      <a:cxn ang="0">
                        <a:pos x="56" y="176"/>
                      </a:cxn>
                      <a:cxn ang="0">
                        <a:pos x="20" y="212"/>
                      </a:cxn>
                      <a:cxn ang="0">
                        <a:pos x="0" y="231"/>
                      </a:cxn>
                      <a:cxn ang="0">
                        <a:pos x="26" y="228"/>
                      </a:cxn>
                      <a:cxn ang="0">
                        <a:pos x="53" y="212"/>
                      </a:cxn>
                      <a:cxn ang="0">
                        <a:pos x="86" y="196"/>
                      </a:cxn>
                      <a:cxn ang="0">
                        <a:pos x="102" y="186"/>
                      </a:cxn>
                      <a:cxn ang="0">
                        <a:pos x="109" y="163"/>
                      </a:cxn>
                      <a:cxn ang="0">
                        <a:pos x="122" y="143"/>
                      </a:cxn>
                      <a:cxn ang="0">
                        <a:pos x="139" y="118"/>
                      </a:cxn>
                      <a:cxn ang="0">
                        <a:pos x="157" y="96"/>
                      </a:cxn>
                      <a:cxn ang="0">
                        <a:pos x="170" y="63"/>
                      </a:cxn>
                      <a:cxn ang="0">
                        <a:pos x="180" y="0"/>
                      </a:cxn>
                    </a:cxnLst>
                    <a:rect l="0" t="0" r="r" b="b"/>
                    <a:pathLst>
                      <a:path w="180" h="231">
                        <a:moveTo>
                          <a:pt x="180" y="0"/>
                        </a:moveTo>
                        <a:lnTo>
                          <a:pt x="151" y="60"/>
                        </a:lnTo>
                        <a:lnTo>
                          <a:pt x="132" y="96"/>
                        </a:lnTo>
                        <a:lnTo>
                          <a:pt x="89" y="133"/>
                        </a:lnTo>
                        <a:lnTo>
                          <a:pt x="56" y="176"/>
                        </a:lnTo>
                        <a:lnTo>
                          <a:pt x="20" y="212"/>
                        </a:lnTo>
                        <a:lnTo>
                          <a:pt x="0" y="231"/>
                        </a:lnTo>
                        <a:lnTo>
                          <a:pt x="26" y="228"/>
                        </a:lnTo>
                        <a:lnTo>
                          <a:pt x="53" y="212"/>
                        </a:lnTo>
                        <a:lnTo>
                          <a:pt x="86" y="196"/>
                        </a:lnTo>
                        <a:lnTo>
                          <a:pt x="102" y="186"/>
                        </a:lnTo>
                        <a:lnTo>
                          <a:pt x="109" y="163"/>
                        </a:lnTo>
                        <a:lnTo>
                          <a:pt x="122" y="143"/>
                        </a:lnTo>
                        <a:lnTo>
                          <a:pt x="139" y="118"/>
                        </a:lnTo>
                        <a:lnTo>
                          <a:pt x="157" y="96"/>
                        </a:lnTo>
                        <a:lnTo>
                          <a:pt x="170" y="63"/>
                        </a:lnTo>
                        <a:lnTo>
                          <a:pt x="180" y="0"/>
                        </a:lnTo>
                        <a:close/>
                      </a:path>
                    </a:pathLst>
                  </a:custGeom>
                  <a:solidFill>
                    <a:srgbClr val="00C0E0"/>
                  </a:solidFill>
                  <a:ln w="6350">
                    <a:solidFill>
                      <a:srgbClr val="00C0E0"/>
                    </a:solidFill>
                    <a:prstDash val="solid"/>
                    <a:round/>
                    <a:headEnd/>
                    <a:tailEnd/>
                  </a:ln>
                </p:spPr>
                <p:txBody>
                  <a:bodyPr/>
                  <a:lstStyle/>
                  <a:p>
                    <a:endParaRPr lang="en-US"/>
                  </a:p>
                </p:txBody>
              </p:sp>
            </p:grpSp>
            <p:grpSp>
              <p:nvGrpSpPr>
                <p:cNvPr id="21" name="Group 49"/>
                <p:cNvGrpSpPr>
                  <a:grpSpLocks/>
                </p:cNvGrpSpPr>
                <p:nvPr/>
              </p:nvGrpSpPr>
              <p:grpSpPr bwMode="auto">
                <a:xfrm>
                  <a:off x="2885" y="465"/>
                  <a:ext cx="526" cy="755"/>
                  <a:chOff x="2885" y="465"/>
                  <a:chExt cx="526" cy="755"/>
                </a:xfrm>
              </p:grpSpPr>
              <p:grpSp>
                <p:nvGrpSpPr>
                  <p:cNvPr id="22" name="Group 50"/>
                  <p:cNvGrpSpPr>
                    <a:grpSpLocks/>
                  </p:cNvGrpSpPr>
                  <p:nvPr/>
                </p:nvGrpSpPr>
                <p:grpSpPr bwMode="auto">
                  <a:xfrm>
                    <a:off x="2885" y="465"/>
                    <a:ext cx="526" cy="755"/>
                    <a:chOff x="2885" y="465"/>
                    <a:chExt cx="526" cy="755"/>
                  </a:xfrm>
                </p:grpSpPr>
                <p:grpSp>
                  <p:nvGrpSpPr>
                    <p:cNvPr id="23" name="Group 51"/>
                    <p:cNvGrpSpPr>
                      <a:grpSpLocks/>
                    </p:cNvGrpSpPr>
                    <p:nvPr/>
                  </p:nvGrpSpPr>
                  <p:grpSpPr bwMode="auto">
                    <a:xfrm>
                      <a:off x="2885" y="494"/>
                      <a:ext cx="421" cy="726"/>
                      <a:chOff x="2885" y="494"/>
                      <a:chExt cx="421" cy="726"/>
                    </a:xfrm>
                  </p:grpSpPr>
                  <p:sp>
                    <p:nvSpPr>
                      <p:cNvPr id="69684" name="Freeform 52"/>
                      <p:cNvSpPr>
                        <a:spLocks/>
                      </p:cNvSpPr>
                      <p:nvPr/>
                    </p:nvSpPr>
                    <p:spPr bwMode="auto">
                      <a:xfrm>
                        <a:off x="3021" y="521"/>
                        <a:ext cx="267" cy="369"/>
                      </a:xfrm>
                      <a:custGeom>
                        <a:avLst/>
                        <a:gdLst/>
                        <a:ahLst/>
                        <a:cxnLst>
                          <a:cxn ang="0">
                            <a:pos x="268" y="739"/>
                          </a:cxn>
                          <a:cxn ang="0">
                            <a:pos x="280" y="635"/>
                          </a:cxn>
                          <a:cxn ang="0">
                            <a:pos x="286" y="555"/>
                          </a:cxn>
                          <a:cxn ang="0">
                            <a:pos x="261" y="470"/>
                          </a:cxn>
                          <a:cxn ang="0">
                            <a:pos x="215" y="405"/>
                          </a:cxn>
                          <a:cxn ang="0">
                            <a:pos x="156" y="339"/>
                          </a:cxn>
                          <a:cxn ang="0">
                            <a:pos x="92" y="294"/>
                          </a:cxn>
                          <a:cxn ang="0">
                            <a:pos x="0" y="261"/>
                          </a:cxn>
                          <a:cxn ang="0">
                            <a:pos x="98" y="163"/>
                          </a:cxn>
                          <a:cxn ang="0">
                            <a:pos x="142" y="0"/>
                          </a:cxn>
                          <a:cxn ang="0">
                            <a:pos x="261" y="66"/>
                          </a:cxn>
                          <a:cxn ang="0">
                            <a:pos x="365" y="132"/>
                          </a:cxn>
                          <a:cxn ang="0">
                            <a:pos x="418" y="202"/>
                          </a:cxn>
                          <a:cxn ang="0">
                            <a:pos x="502" y="373"/>
                          </a:cxn>
                          <a:cxn ang="0">
                            <a:pos x="522" y="537"/>
                          </a:cxn>
                          <a:cxn ang="0">
                            <a:pos x="535" y="641"/>
                          </a:cxn>
                          <a:cxn ang="0">
                            <a:pos x="418" y="661"/>
                          </a:cxn>
                          <a:cxn ang="0">
                            <a:pos x="268" y="739"/>
                          </a:cxn>
                        </a:cxnLst>
                        <a:rect l="0" t="0" r="r" b="b"/>
                        <a:pathLst>
                          <a:path w="535" h="739">
                            <a:moveTo>
                              <a:pt x="268" y="739"/>
                            </a:moveTo>
                            <a:lnTo>
                              <a:pt x="280" y="635"/>
                            </a:lnTo>
                            <a:lnTo>
                              <a:pt x="286" y="555"/>
                            </a:lnTo>
                            <a:lnTo>
                              <a:pt x="261" y="470"/>
                            </a:lnTo>
                            <a:lnTo>
                              <a:pt x="215" y="405"/>
                            </a:lnTo>
                            <a:lnTo>
                              <a:pt x="156" y="339"/>
                            </a:lnTo>
                            <a:lnTo>
                              <a:pt x="92" y="294"/>
                            </a:lnTo>
                            <a:lnTo>
                              <a:pt x="0" y="261"/>
                            </a:lnTo>
                            <a:lnTo>
                              <a:pt x="98" y="163"/>
                            </a:lnTo>
                            <a:lnTo>
                              <a:pt x="142" y="0"/>
                            </a:lnTo>
                            <a:lnTo>
                              <a:pt x="261" y="66"/>
                            </a:lnTo>
                            <a:lnTo>
                              <a:pt x="365" y="132"/>
                            </a:lnTo>
                            <a:lnTo>
                              <a:pt x="418" y="202"/>
                            </a:lnTo>
                            <a:lnTo>
                              <a:pt x="502" y="373"/>
                            </a:lnTo>
                            <a:lnTo>
                              <a:pt x="522" y="537"/>
                            </a:lnTo>
                            <a:lnTo>
                              <a:pt x="535" y="641"/>
                            </a:lnTo>
                            <a:lnTo>
                              <a:pt x="418" y="661"/>
                            </a:lnTo>
                            <a:lnTo>
                              <a:pt x="268" y="739"/>
                            </a:lnTo>
                            <a:close/>
                          </a:path>
                        </a:pathLst>
                      </a:custGeom>
                      <a:solidFill>
                        <a:srgbClr val="00FF00"/>
                      </a:solidFill>
                      <a:ln w="6350">
                        <a:solidFill>
                          <a:srgbClr val="008000"/>
                        </a:solidFill>
                        <a:prstDash val="solid"/>
                        <a:round/>
                        <a:headEnd/>
                        <a:tailEnd/>
                      </a:ln>
                    </p:spPr>
                    <p:txBody>
                      <a:bodyPr/>
                      <a:lstStyle/>
                      <a:p>
                        <a:endParaRPr lang="en-US"/>
                      </a:p>
                    </p:txBody>
                  </p:sp>
                  <p:sp>
                    <p:nvSpPr>
                      <p:cNvPr id="69685" name="Freeform 53"/>
                      <p:cNvSpPr>
                        <a:spLocks/>
                      </p:cNvSpPr>
                      <p:nvPr/>
                    </p:nvSpPr>
                    <p:spPr bwMode="auto">
                      <a:xfrm>
                        <a:off x="2917" y="632"/>
                        <a:ext cx="268" cy="369"/>
                      </a:xfrm>
                      <a:custGeom>
                        <a:avLst/>
                        <a:gdLst/>
                        <a:ahLst/>
                        <a:cxnLst>
                          <a:cxn ang="0">
                            <a:pos x="268" y="0"/>
                          </a:cxn>
                          <a:cxn ang="0">
                            <a:pos x="254" y="104"/>
                          </a:cxn>
                          <a:cxn ang="0">
                            <a:pos x="248" y="183"/>
                          </a:cxn>
                          <a:cxn ang="0">
                            <a:pos x="274" y="268"/>
                          </a:cxn>
                          <a:cxn ang="0">
                            <a:pos x="320" y="333"/>
                          </a:cxn>
                          <a:cxn ang="0">
                            <a:pos x="379" y="398"/>
                          </a:cxn>
                          <a:cxn ang="0">
                            <a:pos x="444" y="446"/>
                          </a:cxn>
                          <a:cxn ang="0">
                            <a:pos x="536" y="478"/>
                          </a:cxn>
                          <a:cxn ang="0">
                            <a:pos x="437" y="576"/>
                          </a:cxn>
                          <a:cxn ang="0">
                            <a:pos x="392" y="738"/>
                          </a:cxn>
                          <a:cxn ang="0">
                            <a:pos x="274" y="674"/>
                          </a:cxn>
                          <a:cxn ang="0">
                            <a:pos x="170" y="609"/>
                          </a:cxn>
                          <a:cxn ang="0">
                            <a:pos x="118" y="537"/>
                          </a:cxn>
                          <a:cxn ang="0">
                            <a:pos x="32" y="367"/>
                          </a:cxn>
                          <a:cxn ang="0">
                            <a:pos x="13" y="203"/>
                          </a:cxn>
                          <a:cxn ang="0">
                            <a:pos x="0" y="97"/>
                          </a:cxn>
                          <a:cxn ang="0">
                            <a:pos x="118" y="78"/>
                          </a:cxn>
                          <a:cxn ang="0">
                            <a:pos x="268" y="0"/>
                          </a:cxn>
                        </a:cxnLst>
                        <a:rect l="0" t="0" r="r" b="b"/>
                        <a:pathLst>
                          <a:path w="536" h="738">
                            <a:moveTo>
                              <a:pt x="268" y="0"/>
                            </a:moveTo>
                            <a:lnTo>
                              <a:pt x="254" y="104"/>
                            </a:lnTo>
                            <a:lnTo>
                              <a:pt x="248" y="183"/>
                            </a:lnTo>
                            <a:lnTo>
                              <a:pt x="274" y="268"/>
                            </a:lnTo>
                            <a:lnTo>
                              <a:pt x="320" y="333"/>
                            </a:lnTo>
                            <a:lnTo>
                              <a:pt x="379" y="398"/>
                            </a:lnTo>
                            <a:lnTo>
                              <a:pt x="444" y="446"/>
                            </a:lnTo>
                            <a:lnTo>
                              <a:pt x="536" y="478"/>
                            </a:lnTo>
                            <a:lnTo>
                              <a:pt x="437" y="576"/>
                            </a:lnTo>
                            <a:lnTo>
                              <a:pt x="392" y="738"/>
                            </a:lnTo>
                            <a:lnTo>
                              <a:pt x="274" y="674"/>
                            </a:lnTo>
                            <a:lnTo>
                              <a:pt x="170" y="609"/>
                            </a:lnTo>
                            <a:lnTo>
                              <a:pt x="118" y="537"/>
                            </a:lnTo>
                            <a:lnTo>
                              <a:pt x="32" y="367"/>
                            </a:lnTo>
                            <a:lnTo>
                              <a:pt x="13" y="203"/>
                            </a:lnTo>
                            <a:lnTo>
                              <a:pt x="0" y="97"/>
                            </a:lnTo>
                            <a:lnTo>
                              <a:pt x="118" y="78"/>
                            </a:lnTo>
                            <a:lnTo>
                              <a:pt x="268" y="0"/>
                            </a:lnTo>
                            <a:close/>
                          </a:path>
                        </a:pathLst>
                      </a:custGeom>
                      <a:solidFill>
                        <a:srgbClr val="00FF00"/>
                      </a:solidFill>
                      <a:ln w="6350">
                        <a:solidFill>
                          <a:srgbClr val="008000"/>
                        </a:solidFill>
                        <a:prstDash val="solid"/>
                        <a:round/>
                        <a:headEnd/>
                        <a:tailEnd/>
                      </a:ln>
                    </p:spPr>
                    <p:txBody>
                      <a:bodyPr/>
                      <a:lstStyle/>
                      <a:p>
                        <a:endParaRPr lang="en-US"/>
                      </a:p>
                    </p:txBody>
                  </p:sp>
                  <p:sp>
                    <p:nvSpPr>
                      <p:cNvPr id="69686" name="Freeform 54"/>
                      <p:cNvSpPr>
                        <a:spLocks/>
                      </p:cNvSpPr>
                      <p:nvPr/>
                    </p:nvSpPr>
                    <p:spPr bwMode="auto">
                      <a:xfrm>
                        <a:off x="2946" y="494"/>
                        <a:ext cx="268" cy="370"/>
                      </a:xfrm>
                      <a:custGeom>
                        <a:avLst/>
                        <a:gdLst/>
                        <a:ahLst/>
                        <a:cxnLst>
                          <a:cxn ang="0">
                            <a:pos x="266" y="740"/>
                          </a:cxn>
                          <a:cxn ang="0">
                            <a:pos x="279" y="635"/>
                          </a:cxn>
                          <a:cxn ang="0">
                            <a:pos x="286" y="557"/>
                          </a:cxn>
                          <a:cxn ang="0">
                            <a:pos x="261" y="471"/>
                          </a:cxn>
                          <a:cxn ang="0">
                            <a:pos x="215" y="405"/>
                          </a:cxn>
                          <a:cxn ang="0">
                            <a:pos x="157" y="340"/>
                          </a:cxn>
                          <a:cxn ang="0">
                            <a:pos x="92" y="294"/>
                          </a:cxn>
                          <a:cxn ang="0">
                            <a:pos x="0" y="262"/>
                          </a:cxn>
                          <a:cxn ang="0">
                            <a:pos x="99" y="165"/>
                          </a:cxn>
                          <a:cxn ang="0">
                            <a:pos x="144" y="0"/>
                          </a:cxn>
                          <a:cxn ang="0">
                            <a:pos x="261" y="66"/>
                          </a:cxn>
                          <a:cxn ang="0">
                            <a:pos x="365" y="131"/>
                          </a:cxn>
                          <a:cxn ang="0">
                            <a:pos x="418" y="204"/>
                          </a:cxn>
                          <a:cxn ang="0">
                            <a:pos x="502" y="372"/>
                          </a:cxn>
                          <a:cxn ang="0">
                            <a:pos x="522" y="536"/>
                          </a:cxn>
                          <a:cxn ang="0">
                            <a:pos x="535" y="642"/>
                          </a:cxn>
                          <a:cxn ang="0">
                            <a:pos x="418" y="661"/>
                          </a:cxn>
                          <a:cxn ang="0">
                            <a:pos x="266" y="740"/>
                          </a:cxn>
                        </a:cxnLst>
                        <a:rect l="0" t="0" r="r" b="b"/>
                        <a:pathLst>
                          <a:path w="535" h="740">
                            <a:moveTo>
                              <a:pt x="266" y="740"/>
                            </a:moveTo>
                            <a:lnTo>
                              <a:pt x="279" y="635"/>
                            </a:lnTo>
                            <a:lnTo>
                              <a:pt x="286" y="557"/>
                            </a:lnTo>
                            <a:lnTo>
                              <a:pt x="261" y="471"/>
                            </a:lnTo>
                            <a:lnTo>
                              <a:pt x="215" y="405"/>
                            </a:lnTo>
                            <a:lnTo>
                              <a:pt x="157" y="340"/>
                            </a:lnTo>
                            <a:lnTo>
                              <a:pt x="92" y="294"/>
                            </a:lnTo>
                            <a:lnTo>
                              <a:pt x="0" y="262"/>
                            </a:lnTo>
                            <a:lnTo>
                              <a:pt x="99" y="165"/>
                            </a:lnTo>
                            <a:lnTo>
                              <a:pt x="144" y="0"/>
                            </a:lnTo>
                            <a:lnTo>
                              <a:pt x="261" y="66"/>
                            </a:lnTo>
                            <a:lnTo>
                              <a:pt x="365" y="131"/>
                            </a:lnTo>
                            <a:lnTo>
                              <a:pt x="418" y="204"/>
                            </a:lnTo>
                            <a:lnTo>
                              <a:pt x="502" y="372"/>
                            </a:lnTo>
                            <a:lnTo>
                              <a:pt x="522" y="536"/>
                            </a:lnTo>
                            <a:lnTo>
                              <a:pt x="535" y="642"/>
                            </a:lnTo>
                            <a:lnTo>
                              <a:pt x="418" y="661"/>
                            </a:lnTo>
                            <a:lnTo>
                              <a:pt x="266" y="740"/>
                            </a:lnTo>
                            <a:close/>
                          </a:path>
                        </a:pathLst>
                      </a:custGeom>
                      <a:solidFill>
                        <a:srgbClr val="00FF00"/>
                      </a:solidFill>
                      <a:ln w="6350">
                        <a:solidFill>
                          <a:srgbClr val="008000"/>
                        </a:solidFill>
                        <a:prstDash val="solid"/>
                        <a:round/>
                        <a:headEnd/>
                        <a:tailEnd/>
                      </a:ln>
                    </p:spPr>
                    <p:txBody>
                      <a:bodyPr/>
                      <a:lstStyle/>
                      <a:p>
                        <a:endParaRPr lang="en-US"/>
                      </a:p>
                    </p:txBody>
                  </p:sp>
                  <p:sp>
                    <p:nvSpPr>
                      <p:cNvPr id="69687" name="Freeform 55"/>
                      <p:cNvSpPr>
                        <a:spLocks/>
                      </p:cNvSpPr>
                      <p:nvPr/>
                    </p:nvSpPr>
                    <p:spPr bwMode="auto">
                      <a:xfrm>
                        <a:off x="2969" y="769"/>
                        <a:ext cx="267" cy="370"/>
                      </a:xfrm>
                      <a:custGeom>
                        <a:avLst/>
                        <a:gdLst/>
                        <a:ahLst/>
                        <a:cxnLst>
                          <a:cxn ang="0">
                            <a:pos x="267" y="0"/>
                          </a:cxn>
                          <a:cxn ang="0">
                            <a:pos x="253" y="106"/>
                          </a:cxn>
                          <a:cxn ang="0">
                            <a:pos x="246" y="185"/>
                          </a:cxn>
                          <a:cxn ang="0">
                            <a:pos x="274" y="270"/>
                          </a:cxn>
                          <a:cxn ang="0">
                            <a:pos x="319" y="335"/>
                          </a:cxn>
                          <a:cxn ang="0">
                            <a:pos x="377" y="400"/>
                          </a:cxn>
                          <a:cxn ang="0">
                            <a:pos x="444" y="445"/>
                          </a:cxn>
                          <a:cxn ang="0">
                            <a:pos x="534" y="478"/>
                          </a:cxn>
                          <a:cxn ang="0">
                            <a:pos x="438" y="577"/>
                          </a:cxn>
                          <a:cxn ang="0">
                            <a:pos x="390" y="740"/>
                          </a:cxn>
                          <a:cxn ang="0">
                            <a:pos x="274" y="675"/>
                          </a:cxn>
                          <a:cxn ang="0">
                            <a:pos x="169" y="609"/>
                          </a:cxn>
                          <a:cxn ang="0">
                            <a:pos x="118" y="537"/>
                          </a:cxn>
                          <a:cxn ang="0">
                            <a:pos x="33" y="366"/>
                          </a:cxn>
                          <a:cxn ang="0">
                            <a:pos x="13" y="204"/>
                          </a:cxn>
                          <a:cxn ang="0">
                            <a:pos x="0" y="99"/>
                          </a:cxn>
                          <a:cxn ang="0">
                            <a:pos x="118" y="79"/>
                          </a:cxn>
                          <a:cxn ang="0">
                            <a:pos x="267" y="0"/>
                          </a:cxn>
                        </a:cxnLst>
                        <a:rect l="0" t="0" r="r" b="b"/>
                        <a:pathLst>
                          <a:path w="534" h="740">
                            <a:moveTo>
                              <a:pt x="267" y="0"/>
                            </a:moveTo>
                            <a:lnTo>
                              <a:pt x="253" y="106"/>
                            </a:lnTo>
                            <a:lnTo>
                              <a:pt x="246" y="185"/>
                            </a:lnTo>
                            <a:lnTo>
                              <a:pt x="274" y="270"/>
                            </a:lnTo>
                            <a:lnTo>
                              <a:pt x="319" y="335"/>
                            </a:lnTo>
                            <a:lnTo>
                              <a:pt x="377" y="400"/>
                            </a:lnTo>
                            <a:lnTo>
                              <a:pt x="444" y="445"/>
                            </a:lnTo>
                            <a:lnTo>
                              <a:pt x="534" y="478"/>
                            </a:lnTo>
                            <a:lnTo>
                              <a:pt x="438" y="577"/>
                            </a:lnTo>
                            <a:lnTo>
                              <a:pt x="390" y="740"/>
                            </a:lnTo>
                            <a:lnTo>
                              <a:pt x="274" y="675"/>
                            </a:lnTo>
                            <a:lnTo>
                              <a:pt x="169" y="609"/>
                            </a:lnTo>
                            <a:lnTo>
                              <a:pt x="118" y="537"/>
                            </a:lnTo>
                            <a:lnTo>
                              <a:pt x="33" y="366"/>
                            </a:lnTo>
                            <a:lnTo>
                              <a:pt x="13" y="204"/>
                            </a:lnTo>
                            <a:lnTo>
                              <a:pt x="0" y="99"/>
                            </a:lnTo>
                            <a:lnTo>
                              <a:pt x="118" y="79"/>
                            </a:lnTo>
                            <a:lnTo>
                              <a:pt x="267" y="0"/>
                            </a:lnTo>
                            <a:close/>
                          </a:path>
                        </a:pathLst>
                      </a:custGeom>
                      <a:solidFill>
                        <a:srgbClr val="00FF00"/>
                      </a:solidFill>
                      <a:ln w="6350">
                        <a:solidFill>
                          <a:srgbClr val="008000"/>
                        </a:solidFill>
                        <a:prstDash val="solid"/>
                        <a:round/>
                        <a:headEnd/>
                        <a:tailEnd/>
                      </a:ln>
                    </p:spPr>
                    <p:txBody>
                      <a:bodyPr/>
                      <a:lstStyle/>
                      <a:p>
                        <a:endParaRPr lang="en-US"/>
                      </a:p>
                    </p:txBody>
                  </p:sp>
                  <p:sp>
                    <p:nvSpPr>
                      <p:cNvPr id="69688" name="Freeform 56"/>
                      <p:cNvSpPr>
                        <a:spLocks/>
                      </p:cNvSpPr>
                      <p:nvPr/>
                    </p:nvSpPr>
                    <p:spPr bwMode="auto">
                      <a:xfrm>
                        <a:off x="3004" y="661"/>
                        <a:ext cx="268" cy="369"/>
                      </a:xfrm>
                      <a:custGeom>
                        <a:avLst/>
                        <a:gdLst/>
                        <a:ahLst/>
                        <a:cxnLst>
                          <a:cxn ang="0">
                            <a:pos x="268" y="0"/>
                          </a:cxn>
                          <a:cxn ang="0">
                            <a:pos x="254" y="105"/>
                          </a:cxn>
                          <a:cxn ang="0">
                            <a:pos x="248" y="183"/>
                          </a:cxn>
                          <a:cxn ang="0">
                            <a:pos x="274" y="269"/>
                          </a:cxn>
                          <a:cxn ang="0">
                            <a:pos x="319" y="335"/>
                          </a:cxn>
                          <a:cxn ang="0">
                            <a:pos x="379" y="401"/>
                          </a:cxn>
                          <a:cxn ang="0">
                            <a:pos x="445" y="446"/>
                          </a:cxn>
                          <a:cxn ang="0">
                            <a:pos x="535" y="479"/>
                          </a:cxn>
                          <a:cxn ang="0">
                            <a:pos x="438" y="575"/>
                          </a:cxn>
                          <a:cxn ang="0">
                            <a:pos x="392" y="739"/>
                          </a:cxn>
                          <a:cxn ang="0">
                            <a:pos x="274" y="674"/>
                          </a:cxn>
                          <a:cxn ang="0">
                            <a:pos x="169" y="608"/>
                          </a:cxn>
                          <a:cxn ang="0">
                            <a:pos x="118" y="537"/>
                          </a:cxn>
                          <a:cxn ang="0">
                            <a:pos x="33" y="368"/>
                          </a:cxn>
                          <a:cxn ang="0">
                            <a:pos x="14" y="203"/>
                          </a:cxn>
                          <a:cxn ang="0">
                            <a:pos x="0" y="99"/>
                          </a:cxn>
                          <a:cxn ang="0">
                            <a:pos x="118" y="79"/>
                          </a:cxn>
                          <a:cxn ang="0">
                            <a:pos x="268" y="0"/>
                          </a:cxn>
                        </a:cxnLst>
                        <a:rect l="0" t="0" r="r" b="b"/>
                        <a:pathLst>
                          <a:path w="535" h="739">
                            <a:moveTo>
                              <a:pt x="268" y="0"/>
                            </a:moveTo>
                            <a:lnTo>
                              <a:pt x="254" y="105"/>
                            </a:lnTo>
                            <a:lnTo>
                              <a:pt x="248" y="183"/>
                            </a:lnTo>
                            <a:lnTo>
                              <a:pt x="274" y="269"/>
                            </a:lnTo>
                            <a:lnTo>
                              <a:pt x="319" y="335"/>
                            </a:lnTo>
                            <a:lnTo>
                              <a:pt x="379" y="401"/>
                            </a:lnTo>
                            <a:lnTo>
                              <a:pt x="445" y="446"/>
                            </a:lnTo>
                            <a:lnTo>
                              <a:pt x="535" y="479"/>
                            </a:lnTo>
                            <a:lnTo>
                              <a:pt x="438" y="575"/>
                            </a:lnTo>
                            <a:lnTo>
                              <a:pt x="392" y="739"/>
                            </a:lnTo>
                            <a:lnTo>
                              <a:pt x="274" y="674"/>
                            </a:lnTo>
                            <a:lnTo>
                              <a:pt x="169" y="608"/>
                            </a:lnTo>
                            <a:lnTo>
                              <a:pt x="118" y="537"/>
                            </a:lnTo>
                            <a:lnTo>
                              <a:pt x="33" y="368"/>
                            </a:lnTo>
                            <a:lnTo>
                              <a:pt x="14" y="203"/>
                            </a:lnTo>
                            <a:lnTo>
                              <a:pt x="0" y="99"/>
                            </a:lnTo>
                            <a:lnTo>
                              <a:pt x="118" y="79"/>
                            </a:lnTo>
                            <a:lnTo>
                              <a:pt x="268" y="0"/>
                            </a:lnTo>
                            <a:close/>
                          </a:path>
                        </a:pathLst>
                      </a:custGeom>
                      <a:solidFill>
                        <a:srgbClr val="00FF00"/>
                      </a:solidFill>
                      <a:ln w="6350">
                        <a:solidFill>
                          <a:srgbClr val="008000"/>
                        </a:solidFill>
                        <a:prstDash val="solid"/>
                        <a:round/>
                        <a:headEnd/>
                        <a:tailEnd/>
                      </a:ln>
                    </p:spPr>
                    <p:txBody>
                      <a:bodyPr/>
                      <a:lstStyle/>
                      <a:p>
                        <a:endParaRPr lang="en-US"/>
                      </a:p>
                    </p:txBody>
                  </p:sp>
                  <p:sp>
                    <p:nvSpPr>
                      <p:cNvPr id="69689" name="Freeform 57"/>
                      <p:cNvSpPr>
                        <a:spLocks/>
                      </p:cNvSpPr>
                      <p:nvPr/>
                    </p:nvSpPr>
                    <p:spPr bwMode="auto">
                      <a:xfrm>
                        <a:off x="2938" y="686"/>
                        <a:ext cx="368" cy="268"/>
                      </a:xfrm>
                      <a:custGeom>
                        <a:avLst/>
                        <a:gdLst/>
                        <a:ahLst/>
                        <a:cxnLst>
                          <a:cxn ang="0">
                            <a:pos x="0" y="269"/>
                          </a:cxn>
                          <a:cxn ang="0">
                            <a:pos x="106" y="283"/>
                          </a:cxn>
                          <a:cxn ang="0">
                            <a:pos x="184" y="289"/>
                          </a:cxn>
                          <a:cxn ang="0">
                            <a:pos x="269" y="263"/>
                          </a:cxn>
                          <a:cxn ang="0">
                            <a:pos x="333" y="217"/>
                          </a:cxn>
                          <a:cxn ang="0">
                            <a:pos x="398" y="157"/>
                          </a:cxn>
                          <a:cxn ang="0">
                            <a:pos x="443" y="92"/>
                          </a:cxn>
                          <a:cxn ang="0">
                            <a:pos x="477" y="0"/>
                          </a:cxn>
                          <a:cxn ang="0">
                            <a:pos x="575" y="99"/>
                          </a:cxn>
                          <a:cxn ang="0">
                            <a:pos x="738" y="144"/>
                          </a:cxn>
                          <a:cxn ang="0">
                            <a:pos x="672" y="263"/>
                          </a:cxn>
                          <a:cxn ang="0">
                            <a:pos x="607" y="368"/>
                          </a:cxn>
                          <a:cxn ang="0">
                            <a:pos x="536" y="420"/>
                          </a:cxn>
                          <a:cxn ang="0">
                            <a:pos x="365" y="505"/>
                          </a:cxn>
                          <a:cxn ang="0">
                            <a:pos x="203" y="524"/>
                          </a:cxn>
                          <a:cxn ang="0">
                            <a:pos x="99" y="536"/>
                          </a:cxn>
                          <a:cxn ang="0">
                            <a:pos x="79" y="420"/>
                          </a:cxn>
                          <a:cxn ang="0">
                            <a:pos x="0" y="269"/>
                          </a:cxn>
                        </a:cxnLst>
                        <a:rect l="0" t="0" r="r" b="b"/>
                        <a:pathLst>
                          <a:path w="738" h="536">
                            <a:moveTo>
                              <a:pt x="0" y="269"/>
                            </a:moveTo>
                            <a:lnTo>
                              <a:pt x="106" y="283"/>
                            </a:lnTo>
                            <a:lnTo>
                              <a:pt x="184" y="289"/>
                            </a:lnTo>
                            <a:lnTo>
                              <a:pt x="269" y="263"/>
                            </a:lnTo>
                            <a:lnTo>
                              <a:pt x="333" y="217"/>
                            </a:lnTo>
                            <a:lnTo>
                              <a:pt x="398" y="157"/>
                            </a:lnTo>
                            <a:lnTo>
                              <a:pt x="443" y="92"/>
                            </a:lnTo>
                            <a:lnTo>
                              <a:pt x="477" y="0"/>
                            </a:lnTo>
                            <a:lnTo>
                              <a:pt x="575" y="99"/>
                            </a:lnTo>
                            <a:lnTo>
                              <a:pt x="738" y="144"/>
                            </a:lnTo>
                            <a:lnTo>
                              <a:pt x="672" y="263"/>
                            </a:lnTo>
                            <a:lnTo>
                              <a:pt x="607" y="368"/>
                            </a:lnTo>
                            <a:lnTo>
                              <a:pt x="536" y="420"/>
                            </a:lnTo>
                            <a:lnTo>
                              <a:pt x="365" y="505"/>
                            </a:lnTo>
                            <a:lnTo>
                              <a:pt x="203" y="524"/>
                            </a:lnTo>
                            <a:lnTo>
                              <a:pt x="99" y="536"/>
                            </a:lnTo>
                            <a:lnTo>
                              <a:pt x="79" y="420"/>
                            </a:lnTo>
                            <a:lnTo>
                              <a:pt x="0" y="269"/>
                            </a:lnTo>
                            <a:close/>
                          </a:path>
                        </a:pathLst>
                      </a:custGeom>
                      <a:solidFill>
                        <a:srgbClr val="00FF00"/>
                      </a:solidFill>
                      <a:ln w="6350">
                        <a:solidFill>
                          <a:srgbClr val="008000"/>
                        </a:solidFill>
                        <a:prstDash val="solid"/>
                        <a:round/>
                        <a:headEnd/>
                        <a:tailEnd/>
                      </a:ln>
                    </p:spPr>
                    <p:txBody>
                      <a:bodyPr/>
                      <a:lstStyle/>
                      <a:p>
                        <a:endParaRPr lang="en-US"/>
                      </a:p>
                    </p:txBody>
                  </p:sp>
                  <p:sp>
                    <p:nvSpPr>
                      <p:cNvPr id="69690" name="Freeform 58"/>
                      <p:cNvSpPr>
                        <a:spLocks/>
                      </p:cNvSpPr>
                      <p:nvPr/>
                    </p:nvSpPr>
                    <p:spPr bwMode="auto">
                      <a:xfrm>
                        <a:off x="2885" y="740"/>
                        <a:ext cx="266" cy="369"/>
                      </a:xfrm>
                      <a:custGeom>
                        <a:avLst/>
                        <a:gdLst/>
                        <a:ahLst/>
                        <a:cxnLst>
                          <a:cxn ang="0">
                            <a:pos x="267" y="739"/>
                          </a:cxn>
                          <a:cxn ang="0">
                            <a:pos x="280" y="635"/>
                          </a:cxn>
                          <a:cxn ang="0">
                            <a:pos x="287" y="555"/>
                          </a:cxn>
                          <a:cxn ang="0">
                            <a:pos x="260" y="471"/>
                          </a:cxn>
                          <a:cxn ang="0">
                            <a:pos x="215" y="406"/>
                          </a:cxn>
                          <a:cxn ang="0">
                            <a:pos x="156" y="340"/>
                          </a:cxn>
                          <a:cxn ang="0">
                            <a:pos x="90" y="295"/>
                          </a:cxn>
                          <a:cxn ang="0">
                            <a:pos x="0" y="262"/>
                          </a:cxn>
                          <a:cxn ang="0">
                            <a:pos x="96" y="164"/>
                          </a:cxn>
                          <a:cxn ang="0">
                            <a:pos x="144" y="0"/>
                          </a:cxn>
                          <a:cxn ang="0">
                            <a:pos x="260" y="66"/>
                          </a:cxn>
                          <a:cxn ang="0">
                            <a:pos x="365" y="131"/>
                          </a:cxn>
                          <a:cxn ang="0">
                            <a:pos x="415" y="203"/>
                          </a:cxn>
                          <a:cxn ang="0">
                            <a:pos x="501" y="373"/>
                          </a:cxn>
                          <a:cxn ang="0">
                            <a:pos x="521" y="536"/>
                          </a:cxn>
                          <a:cxn ang="0">
                            <a:pos x="534" y="641"/>
                          </a:cxn>
                          <a:cxn ang="0">
                            <a:pos x="415" y="660"/>
                          </a:cxn>
                          <a:cxn ang="0">
                            <a:pos x="267" y="739"/>
                          </a:cxn>
                        </a:cxnLst>
                        <a:rect l="0" t="0" r="r" b="b"/>
                        <a:pathLst>
                          <a:path w="534" h="739">
                            <a:moveTo>
                              <a:pt x="267" y="739"/>
                            </a:moveTo>
                            <a:lnTo>
                              <a:pt x="280" y="635"/>
                            </a:lnTo>
                            <a:lnTo>
                              <a:pt x="287" y="555"/>
                            </a:lnTo>
                            <a:lnTo>
                              <a:pt x="260" y="471"/>
                            </a:lnTo>
                            <a:lnTo>
                              <a:pt x="215" y="406"/>
                            </a:lnTo>
                            <a:lnTo>
                              <a:pt x="156" y="340"/>
                            </a:lnTo>
                            <a:lnTo>
                              <a:pt x="90" y="295"/>
                            </a:lnTo>
                            <a:lnTo>
                              <a:pt x="0" y="262"/>
                            </a:lnTo>
                            <a:lnTo>
                              <a:pt x="96" y="164"/>
                            </a:lnTo>
                            <a:lnTo>
                              <a:pt x="144" y="0"/>
                            </a:lnTo>
                            <a:lnTo>
                              <a:pt x="260" y="66"/>
                            </a:lnTo>
                            <a:lnTo>
                              <a:pt x="365" y="131"/>
                            </a:lnTo>
                            <a:lnTo>
                              <a:pt x="415" y="203"/>
                            </a:lnTo>
                            <a:lnTo>
                              <a:pt x="501" y="373"/>
                            </a:lnTo>
                            <a:lnTo>
                              <a:pt x="521" y="536"/>
                            </a:lnTo>
                            <a:lnTo>
                              <a:pt x="534" y="641"/>
                            </a:lnTo>
                            <a:lnTo>
                              <a:pt x="415" y="660"/>
                            </a:lnTo>
                            <a:lnTo>
                              <a:pt x="267" y="739"/>
                            </a:lnTo>
                            <a:close/>
                          </a:path>
                        </a:pathLst>
                      </a:custGeom>
                      <a:solidFill>
                        <a:srgbClr val="00FF00"/>
                      </a:solidFill>
                      <a:ln w="6350">
                        <a:solidFill>
                          <a:srgbClr val="008000"/>
                        </a:solidFill>
                        <a:prstDash val="solid"/>
                        <a:round/>
                        <a:headEnd/>
                        <a:tailEnd/>
                      </a:ln>
                    </p:spPr>
                    <p:txBody>
                      <a:bodyPr/>
                      <a:lstStyle/>
                      <a:p>
                        <a:endParaRPr lang="en-US"/>
                      </a:p>
                    </p:txBody>
                  </p:sp>
                  <p:sp>
                    <p:nvSpPr>
                      <p:cNvPr id="69691" name="Freeform 59"/>
                      <p:cNvSpPr>
                        <a:spLocks/>
                      </p:cNvSpPr>
                      <p:nvPr/>
                    </p:nvSpPr>
                    <p:spPr bwMode="auto">
                      <a:xfrm>
                        <a:off x="2885" y="851"/>
                        <a:ext cx="266" cy="369"/>
                      </a:xfrm>
                      <a:custGeom>
                        <a:avLst/>
                        <a:gdLst/>
                        <a:ahLst/>
                        <a:cxnLst>
                          <a:cxn ang="0">
                            <a:pos x="267" y="736"/>
                          </a:cxn>
                          <a:cxn ang="0">
                            <a:pos x="280" y="633"/>
                          </a:cxn>
                          <a:cxn ang="0">
                            <a:pos x="287" y="555"/>
                          </a:cxn>
                          <a:cxn ang="0">
                            <a:pos x="260" y="470"/>
                          </a:cxn>
                          <a:cxn ang="0">
                            <a:pos x="215" y="405"/>
                          </a:cxn>
                          <a:cxn ang="0">
                            <a:pos x="156" y="339"/>
                          </a:cxn>
                          <a:cxn ang="0">
                            <a:pos x="90" y="293"/>
                          </a:cxn>
                          <a:cxn ang="0">
                            <a:pos x="0" y="261"/>
                          </a:cxn>
                          <a:cxn ang="0">
                            <a:pos x="96" y="163"/>
                          </a:cxn>
                          <a:cxn ang="0">
                            <a:pos x="144" y="0"/>
                          </a:cxn>
                          <a:cxn ang="0">
                            <a:pos x="260" y="65"/>
                          </a:cxn>
                          <a:cxn ang="0">
                            <a:pos x="365" y="130"/>
                          </a:cxn>
                          <a:cxn ang="0">
                            <a:pos x="415" y="201"/>
                          </a:cxn>
                          <a:cxn ang="0">
                            <a:pos x="501" y="372"/>
                          </a:cxn>
                          <a:cxn ang="0">
                            <a:pos x="521" y="536"/>
                          </a:cxn>
                          <a:cxn ang="0">
                            <a:pos x="534" y="640"/>
                          </a:cxn>
                          <a:cxn ang="0">
                            <a:pos x="415" y="658"/>
                          </a:cxn>
                          <a:cxn ang="0">
                            <a:pos x="267" y="736"/>
                          </a:cxn>
                        </a:cxnLst>
                        <a:rect l="0" t="0" r="r" b="b"/>
                        <a:pathLst>
                          <a:path w="534" h="736">
                            <a:moveTo>
                              <a:pt x="267" y="736"/>
                            </a:moveTo>
                            <a:lnTo>
                              <a:pt x="280" y="633"/>
                            </a:lnTo>
                            <a:lnTo>
                              <a:pt x="287" y="555"/>
                            </a:lnTo>
                            <a:lnTo>
                              <a:pt x="260" y="470"/>
                            </a:lnTo>
                            <a:lnTo>
                              <a:pt x="215" y="405"/>
                            </a:lnTo>
                            <a:lnTo>
                              <a:pt x="156" y="339"/>
                            </a:lnTo>
                            <a:lnTo>
                              <a:pt x="90" y="293"/>
                            </a:lnTo>
                            <a:lnTo>
                              <a:pt x="0" y="261"/>
                            </a:lnTo>
                            <a:lnTo>
                              <a:pt x="96" y="163"/>
                            </a:lnTo>
                            <a:lnTo>
                              <a:pt x="144" y="0"/>
                            </a:lnTo>
                            <a:lnTo>
                              <a:pt x="260" y="65"/>
                            </a:lnTo>
                            <a:lnTo>
                              <a:pt x="365" y="130"/>
                            </a:lnTo>
                            <a:lnTo>
                              <a:pt x="415" y="201"/>
                            </a:lnTo>
                            <a:lnTo>
                              <a:pt x="501" y="372"/>
                            </a:lnTo>
                            <a:lnTo>
                              <a:pt x="521" y="536"/>
                            </a:lnTo>
                            <a:lnTo>
                              <a:pt x="534" y="640"/>
                            </a:lnTo>
                            <a:lnTo>
                              <a:pt x="415" y="658"/>
                            </a:lnTo>
                            <a:lnTo>
                              <a:pt x="267" y="736"/>
                            </a:lnTo>
                            <a:close/>
                          </a:path>
                        </a:pathLst>
                      </a:custGeom>
                      <a:solidFill>
                        <a:srgbClr val="00FF00"/>
                      </a:solidFill>
                      <a:ln w="6350">
                        <a:solidFill>
                          <a:srgbClr val="008000"/>
                        </a:solidFill>
                        <a:prstDash val="solid"/>
                        <a:round/>
                        <a:headEnd/>
                        <a:tailEnd/>
                      </a:ln>
                    </p:spPr>
                    <p:txBody>
                      <a:bodyPr/>
                      <a:lstStyle/>
                      <a:p>
                        <a:endParaRPr lang="en-US"/>
                      </a:p>
                    </p:txBody>
                  </p:sp>
                </p:grpSp>
                <p:grpSp>
                  <p:nvGrpSpPr>
                    <p:cNvPr id="24" name="Group 60"/>
                    <p:cNvGrpSpPr>
                      <a:grpSpLocks/>
                    </p:cNvGrpSpPr>
                    <p:nvPr/>
                  </p:nvGrpSpPr>
                  <p:grpSpPr bwMode="auto">
                    <a:xfrm>
                      <a:off x="2989" y="465"/>
                      <a:ext cx="422" cy="726"/>
                      <a:chOff x="2989" y="465"/>
                      <a:chExt cx="422" cy="726"/>
                    </a:xfrm>
                  </p:grpSpPr>
                  <p:sp>
                    <p:nvSpPr>
                      <p:cNvPr id="69693" name="Freeform 61"/>
                      <p:cNvSpPr>
                        <a:spLocks/>
                      </p:cNvSpPr>
                      <p:nvPr/>
                    </p:nvSpPr>
                    <p:spPr bwMode="auto">
                      <a:xfrm>
                        <a:off x="3007" y="491"/>
                        <a:ext cx="267" cy="370"/>
                      </a:xfrm>
                      <a:custGeom>
                        <a:avLst/>
                        <a:gdLst/>
                        <a:ahLst/>
                        <a:cxnLst>
                          <a:cxn ang="0">
                            <a:pos x="267" y="741"/>
                          </a:cxn>
                          <a:cxn ang="0">
                            <a:pos x="254" y="635"/>
                          </a:cxn>
                          <a:cxn ang="0">
                            <a:pos x="247" y="556"/>
                          </a:cxn>
                          <a:cxn ang="0">
                            <a:pos x="274" y="471"/>
                          </a:cxn>
                          <a:cxn ang="0">
                            <a:pos x="319" y="405"/>
                          </a:cxn>
                          <a:cxn ang="0">
                            <a:pos x="378" y="340"/>
                          </a:cxn>
                          <a:cxn ang="0">
                            <a:pos x="444" y="294"/>
                          </a:cxn>
                          <a:cxn ang="0">
                            <a:pos x="534" y="262"/>
                          </a:cxn>
                          <a:cxn ang="0">
                            <a:pos x="437" y="165"/>
                          </a:cxn>
                          <a:cxn ang="0">
                            <a:pos x="391" y="0"/>
                          </a:cxn>
                          <a:cxn ang="0">
                            <a:pos x="274" y="66"/>
                          </a:cxn>
                          <a:cxn ang="0">
                            <a:pos x="168" y="132"/>
                          </a:cxn>
                          <a:cxn ang="0">
                            <a:pos x="117" y="205"/>
                          </a:cxn>
                          <a:cxn ang="0">
                            <a:pos x="33" y="372"/>
                          </a:cxn>
                          <a:cxn ang="0">
                            <a:pos x="13" y="536"/>
                          </a:cxn>
                          <a:cxn ang="0">
                            <a:pos x="0" y="642"/>
                          </a:cxn>
                          <a:cxn ang="0">
                            <a:pos x="117" y="662"/>
                          </a:cxn>
                          <a:cxn ang="0">
                            <a:pos x="267" y="741"/>
                          </a:cxn>
                        </a:cxnLst>
                        <a:rect l="0" t="0" r="r" b="b"/>
                        <a:pathLst>
                          <a:path w="534" h="741">
                            <a:moveTo>
                              <a:pt x="267" y="741"/>
                            </a:moveTo>
                            <a:lnTo>
                              <a:pt x="254" y="635"/>
                            </a:lnTo>
                            <a:lnTo>
                              <a:pt x="247" y="556"/>
                            </a:lnTo>
                            <a:lnTo>
                              <a:pt x="274" y="471"/>
                            </a:lnTo>
                            <a:lnTo>
                              <a:pt x="319" y="405"/>
                            </a:lnTo>
                            <a:lnTo>
                              <a:pt x="378" y="340"/>
                            </a:lnTo>
                            <a:lnTo>
                              <a:pt x="444" y="294"/>
                            </a:lnTo>
                            <a:lnTo>
                              <a:pt x="534" y="262"/>
                            </a:lnTo>
                            <a:lnTo>
                              <a:pt x="437" y="165"/>
                            </a:lnTo>
                            <a:lnTo>
                              <a:pt x="391" y="0"/>
                            </a:lnTo>
                            <a:lnTo>
                              <a:pt x="274" y="66"/>
                            </a:lnTo>
                            <a:lnTo>
                              <a:pt x="168" y="132"/>
                            </a:lnTo>
                            <a:lnTo>
                              <a:pt x="117" y="205"/>
                            </a:lnTo>
                            <a:lnTo>
                              <a:pt x="33" y="372"/>
                            </a:lnTo>
                            <a:lnTo>
                              <a:pt x="13" y="536"/>
                            </a:lnTo>
                            <a:lnTo>
                              <a:pt x="0" y="642"/>
                            </a:lnTo>
                            <a:lnTo>
                              <a:pt x="117" y="662"/>
                            </a:lnTo>
                            <a:lnTo>
                              <a:pt x="267" y="741"/>
                            </a:lnTo>
                            <a:close/>
                          </a:path>
                        </a:pathLst>
                      </a:custGeom>
                      <a:solidFill>
                        <a:srgbClr val="00FF00"/>
                      </a:solidFill>
                      <a:ln w="6350">
                        <a:solidFill>
                          <a:srgbClr val="008000"/>
                        </a:solidFill>
                        <a:prstDash val="solid"/>
                        <a:round/>
                        <a:headEnd/>
                        <a:tailEnd/>
                      </a:ln>
                    </p:spPr>
                    <p:txBody>
                      <a:bodyPr/>
                      <a:lstStyle/>
                      <a:p>
                        <a:endParaRPr lang="en-US"/>
                      </a:p>
                    </p:txBody>
                  </p:sp>
                  <p:sp>
                    <p:nvSpPr>
                      <p:cNvPr id="69694" name="Freeform 62"/>
                      <p:cNvSpPr>
                        <a:spLocks/>
                      </p:cNvSpPr>
                      <p:nvPr/>
                    </p:nvSpPr>
                    <p:spPr bwMode="auto">
                      <a:xfrm>
                        <a:off x="3111" y="602"/>
                        <a:ext cx="268" cy="370"/>
                      </a:xfrm>
                      <a:custGeom>
                        <a:avLst/>
                        <a:gdLst/>
                        <a:ahLst/>
                        <a:cxnLst>
                          <a:cxn ang="0">
                            <a:pos x="267" y="0"/>
                          </a:cxn>
                          <a:cxn ang="0">
                            <a:pos x="281" y="104"/>
                          </a:cxn>
                          <a:cxn ang="0">
                            <a:pos x="288" y="182"/>
                          </a:cxn>
                          <a:cxn ang="0">
                            <a:pos x="260" y="268"/>
                          </a:cxn>
                          <a:cxn ang="0">
                            <a:pos x="215" y="333"/>
                          </a:cxn>
                          <a:cxn ang="0">
                            <a:pos x="157" y="399"/>
                          </a:cxn>
                          <a:cxn ang="0">
                            <a:pos x="90" y="445"/>
                          </a:cxn>
                          <a:cxn ang="0">
                            <a:pos x="0" y="478"/>
                          </a:cxn>
                          <a:cxn ang="0">
                            <a:pos x="97" y="576"/>
                          </a:cxn>
                          <a:cxn ang="0">
                            <a:pos x="144" y="739"/>
                          </a:cxn>
                          <a:cxn ang="0">
                            <a:pos x="260" y="674"/>
                          </a:cxn>
                          <a:cxn ang="0">
                            <a:pos x="365" y="609"/>
                          </a:cxn>
                          <a:cxn ang="0">
                            <a:pos x="417" y="537"/>
                          </a:cxn>
                          <a:cxn ang="0">
                            <a:pos x="501" y="367"/>
                          </a:cxn>
                          <a:cxn ang="0">
                            <a:pos x="521" y="203"/>
                          </a:cxn>
                          <a:cxn ang="0">
                            <a:pos x="534" y="98"/>
                          </a:cxn>
                          <a:cxn ang="0">
                            <a:pos x="417" y="78"/>
                          </a:cxn>
                          <a:cxn ang="0">
                            <a:pos x="267" y="0"/>
                          </a:cxn>
                        </a:cxnLst>
                        <a:rect l="0" t="0" r="r" b="b"/>
                        <a:pathLst>
                          <a:path w="534" h="739">
                            <a:moveTo>
                              <a:pt x="267" y="0"/>
                            </a:moveTo>
                            <a:lnTo>
                              <a:pt x="281" y="104"/>
                            </a:lnTo>
                            <a:lnTo>
                              <a:pt x="288" y="182"/>
                            </a:lnTo>
                            <a:lnTo>
                              <a:pt x="260" y="268"/>
                            </a:lnTo>
                            <a:lnTo>
                              <a:pt x="215" y="333"/>
                            </a:lnTo>
                            <a:lnTo>
                              <a:pt x="157" y="399"/>
                            </a:lnTo>
                            <a:lnTo>
                              <a:pt x="90" y="445"/>
                            </a:lnTo>
                            <a:lnTo>
                              <a:pt x="0" y="478"/>
                            </a:lnTo>
                            <a:lnTo>
                              <a:pt x="97" y="576"/>
                            </a:lnTo>
                            <a:lnTo>
                              <a:pt x="144" y="739"/>
                            </a:lnTo>
                            <a:lnTo>
                              <a:pt x="260" y="674"/>
                            </a:lnTo>
                            <a:lnTo>
                              <a:pt x="365" y="609"/>
                            </a:lnTo>
                            <a:lnTo>
                              <a:pt x="417" y="537"/>
                            </a:lnTo>
                            <a:lnTo>
                              <a:pt x="501" y="367"/>
                            </a:lnTo>
                            <a:lnTo>
                              <a:pt x="521" y="203"/>
                            </a:lnTo>
                            <a:lnTo>
                              <a:pt x="534" y="98"/>
                            </a:lnTo>
                            <a:lnTo>
                              <a:pt x="417" y="78"/>
                            </a:lnTo>
                            <a:lnTo>
                              <a:pt x="267" y="0"/>
                            </a:lnTo>
                            <a:close/>
                          </a:path>
                        </a:pathLst>
                      </a:custGeom>
                      <a:solidFill>
                        <a:srgbClr val="00FF00"/>
                      </a:solidFill>
                      <a:ln w="6350">
                        <a:solidFill>
                          <a:srgbClr val="008000"/>
                        </a:solidFill>
                        <a:prstDash val="solid"/>
                        <a:round/>
                        <a:headEnd/>
                        <a:tailEnd/>
                      </a:ln>
                    </p:spPr>
                    <p:txBody>
                      <a:bodyPr/>
                      <a:lstStyle/>
                      <a:p>
                        <a:endParaRPr lang="en-US"/>
                      </a:p>
                    </p:txBody>
                  </p:sp>
                  <p:sp>
                    <p:nvSpPr>
                      <p:cNvPr id="69695" name="Freeform 63"/>
                      <p:cNvSpPr>
                        <a:spLocks/>
                      </p:cNvSpPr>
                      <p:nvPr/>
                    </p:nvSpPr>
                    <p:spPr bwMode="auto">
                      <a:xfrm>
                        <a:off x="3081" y="465"/>
                        <a:ext cx="268" cy="370"/>
                      </a:xfrm>
                      <a:custGeom>
                        <a:avLst/>
                        <a:gdLst/>
                        <a:ahLst/>
                        <a:cxnLst>
                          <a:cxn ang="0">
                            <a:pos x="270" y="738"/>
                          </a:cxn>
                          <a:cxn ang="0">
                            <a:pos x="256" y="635"/>
                          </a:cxn>
                          <a:cxn ang="0">
                            <a:pos x="250" y="555"/>
                          </a:cxn>
                          <a:cxn ang="0">
                            <a:pos x="276" y="470"/>
                          </a:cxn>
                          <a:cxn ang="0">
                            <a:pos x="321" y="405"/>
                          </a:cxn>
                          <a:cxn ang="0">
                            <a:pos x="382" y="340"/>
                          </a:cxn>
                          <a:cxn ang="0">
                            <a:pos x="446" y="294"/>
                          </a:cxn>
                          <a:cxn ang="0">
                            <a:pos x="536" y="262"/>
                          </a:cxn>
                          <a:cxn ang="0">
                            <a:pos x="439" y="164"/>
                          </a:cxn>
                          <a:cxn ang="0">
                            <a:pos x="393" y="0"/>
                          </a:cxn>
                          <a:cxn ang="0">
                            <a:pos x="276" y="65"/>
                          </a:cxn>
                          <a:cxn ang="0">
                            <a:pos x="171" y="131"/>
                          </a:cxn>
                          <a:cxn ang="0">
                            <a:pos x="119" y="202"/>
                          </a:cxn>
                          <a:cxn ang="0">
                            <a:pos x="33" y="372"/>
                          </a:cxn>
                          <a:cxn ang="0">
                            <a:pos x="14" y="536"/>
                          </a:cxn>
                          <a:cxn ang="0">
                            <a:pos x="0" y="641"/>
                          </a:cxn>
                          <a:cxn ang="0">
                            <a:pos x="119" y="660"/>
                          </a:cxn>
                          <a:cxn ang="0">
                            <a:pos x="270" y="738"/>
                          </a:cxn>
                        </a:cxnLst>
                        <a:rect l="0" t="0" r="r" b="b"/>
                        <a:pathLst>
                          <a:path w="536" h="738">
                            <a:moveTo>
                              <a:pt x="270" y="738"/>
                            </a:moveTo>
                            <a:lnTo>
                              <a:pt x="256" y="635"/>
                            </a:lnTo>
                            <a:lnTo>
                              <a:pt x="250" y="555"/>
                            </a:lnTo>
                            <a:lnTo>
                              <a:pt x="276" y="470"/>
                            </a:lnTo>
                            <a:lnTo>
                              <a:pt x="321" y="405"/>
                            </a:lnTo>
                            <a:lnTo>
                              <a:pt x="382" y="340"/>
                            </a:lnTo>
                            <a:lnTo>
                              <a:pt x="446" y="294"/>
                            </a:lnTo>
                            <a:lnTo>
                              <a:pt x="536" y="262"/>
                            </a:lnTo>
                            <a:lnTo>
                              <a:pt x="439" y="164"/>
                            </a:lnTo>
                            <a:lnTo>
                              <a:pt x="393" y="0"/>
                            </a:lnTo>
                            <a:lnTo>
                              <a:pt x="276" y="65"/>
                            </a:lnTo>
                            <a:lnTo>
                              <a:pt x="171" y="131"/>
                            </a:lnTo>
                            <a:lnTo>
                              <a:pt x="119" y="202"/>
                            </a:lnTo>
                            <a:lnTo>
                              <a:pt x="33" y="372"/>
                            </a:lnTo>
                            <a:lnTo>
                              <a:pt x="14" y="536"/>
                            </a:lnTo>
                            <a:lnTo>
                              <a:pt x="0" y="641"/>
                            </a:lnTo>
                            <a:lnTo>
                              <a:pt x="119" y="660"/>
                            </a:lnTo>
                            <a:lnTo>
                              <a:pt x="270" y="738"/>
                            </a:lnTo>
                            <a:close/>
                          </a:path>
                        </a:pathLst>
                      </a:custGeom>
                      <a:solidFill>
                        <a:srgbClr val="00FF00"/>
                      </a:solidFill>
                      <a:ln w="6350">
                        <a:solidFill>
                          <a:srgbClr val="008000"/>
                        </a:solidFill>
                        <a:prstDash val="solid"/>
                        <a:round/>
                        <a:headEnd/>
                        <a:tailEnd/>
                      </a:ln>
                    </p:spPr>
                    <p:txBody>
                      <a:bodyPr/>
                      <a:lstStyle/>
                      <a:p>
                        <a:endParaRPr lang="en-US"/>
                      </a:p>
                    </p:txBody>
                  </p:sp>
                  <p:sp>
                    <p:nvSpPr>
                      <p:cNvPr id="69696" name="Freeform 64"/>
                      <p:cNvSpPr>
                        <a:spLocks/>
                      </p:cNvSpPr>
                      <p:nvPr/>
                    </p:nvSpPr>
                    <p:spPr bwMode="auto">
                      <a:xfrm>
                        <a:off x="3059" y="740"/>
                        <a:ext cx="268" cy="369"/>
                      </a:xfrm>
                      <a:custGeom>
                        <a:avLst/>
                        <a:gdLst/>
                        <a:ahLst/>
                        <a:cxnLst>
                          <a:cxn ang="0">
                            <a:pos x="269" y="0"/>
                          </a:cxn>
                          <a:cxn ang="0">
                            <a:pos x="281" y="104"/>
                          </a:cxn>
                          <a:cxn ang="0">
                            <a:pos x="287" y="182"/>
                          </a:cxn>
                          <a:cxn ang="0">
                            <a:pos x="262" y="268"/>
                          </a:cxn>
                          <a:cxn ang="0">
                            <a:pos x="215" y="334"/>
                          </a:cxn>
                          <a:cxn ang="0">
                            <a:pos x="156" y="399"/>
                          </a:cxn>
                          <a:cxn ang="0">
                            <a:pos x="92" y="443"/>
                          </a:cxn>
                          <a:cxn ang="0">
                            <a:pos x="0" y="477"/>
                          </a:cxn>
                          <a:cxn ang="0">
                            <a:pos x="98" y="574"/>
                          </a:cxn>
                          <a:cxn ang="0">
                            <a:pos x="143" y="739"/>
                          </a:cxn>
                          <a:cxn ang="0">
                            <a:pos x="262" y="673"/>
                          </a:cxn>
                          <a:cxn ang="0">
                            <a:pos x="365" y="608"/>
                          </a:cxn>
                          <a:cxn ang="0">
                            <a:pos x="419" y="536"/>
                          </a:cxn>
                          <a:cxn ang="0">
                            <a:pos x="502" y="366"/>
                          </a:cxn>
                          <a:cxn ang="0">
                            <a:pos x="522" y="203"/>
                          </a:cxn>
                          <a:cxn ang="0">
                            <a:pos x="535" y="99"/>
                          </a:cxn>
                          <a:cxn ang="0">
                            <a:pos x="419" y="79"/>
                          </a:cxn>
                          <a:cxn ang="0">
                            <a:pos x="269" y="0"/>
                          </a:cxn>
                        </a:cxnLst>
                        <a:rect l="0" t="0" r="r" b="b"/>
                        <a:pathLst>
                          <a:path w="535" h="739">
                            <a:moveTo>
                              <a:pt x="269" y="0"/>
                            </a:moveTo>
                            <a:lnTo>
                              <a:pt x="281" y="104"/>
                            </a:lnTo>
                            <a:lnTo>
                              <a:pt x="287" y="182"/>
                            </a:lnTo>
                            <a:lnTo>
                              <a:pt x="262" y="268"/>
                            </a:lnTo>
                            <a:lnTo>
                              <a:pt x="215" y="334"/>
                            </a:lnTo>
                            <a:lnTo>
                              <a:pt x="156" y="399"/>
                            </a:lnTo>
                            <a:lnTo>
                              <a:pt x="92" y="443"/>
                            </a:lnTo>
                            <a:lnTo>
                              <a:pt x="0" y="477"/>
                            </a:lnTo>
                            <a:lnTo>
                              <a:pt x="98" y="574"/>
                            </a:lnTo>
                            <a:lnTo>
                              <a:pt x="143" y="739"/>
                            </a:lnTo>
                            <a:lnTo>
                              <a:pt x="262" y="673"/>
                            </a:lnTo>
                            <a:lnTo>
                              <a:pt x="365" y="608"/>
                            </a:lnTo>
                            <a:lnTo>
                              <a:pt x="419" y="536"/>
                            </a:lnTo>
                            <a:lnTo>
                              <a:pt x="502" y="366"/>
                            </a:lnTo>
                            <a:lnTo>
                              <a:pt x="522" y="203"/>
                            </a:lnTo>
                            <a:lnTo>
                              <a:pt x="535" y="99"/>
                            </a:lnTo>
                            <a:lnTo>
                              <a:pt x="419" y="79"/>
                            </a:lnTo>
                            <a:lnTo>
                              <a:pt x="269" y="0"/>
                            </a:lnTo>
                            <a:close/>
                          </a:path>
                        </a:pathLst>
                      </a:custGeom>
                      <a:solidFill>
                        <a:srgbClr val="00FF00"/>
                      </a:solidFill>
                      <a:ln w="6350">
                        <a:solidFill>
                          <a:srgbClr val="008000"/>
                        </a:solidFill>
                        <a:prstDash val="solid"/>
                        <a:round/>
                        <a:headEnd/>
                        <a:tailEnd/>
                      </a:ln>
                    </p:spPr>
                    <p:txBody>
                      <a:bodyPr/>
                      <a:lstStyle/>
                      <a:p>
                        <a:endParaRPr lang="en-US"/>
                      </a:p>
                    </p:txBody>
                  </p:sp>
                  <p:sp>
                    <p:nvSpPr>
                      <p:cNvPr id="69697" name="Freeform 65"/>
                      <p:cNvSpPr>
                        <a:spLocks/>
                      </p:cNvSpPr>
                      <p:nvPr/>
                    </p:nvSpPr>
                    <p:spPr bwMode="auto">
                      <a:xfrm>
                        <a:off x="3023" y="632"/>
                        <a:ext cx="267" cy="369"/>
                      </a:xfrm>
                      <a:custGeom>
                        <a:avLst/>
                        <a:gdLst/>
                        <a:ahLst/>
                        <a:cxnLst>
                          <a:cxn ang="0">
                            <a:pos x="266" y="0"/>
                          </a:cxn>
                          <a:cxn ang="0">
                            <a:pos x="279" y="104"/>
                          </a:cxn>
                          <a:cxn ang="0">
                            <a:pos x="286" y="183"/>
                          </a:cxn>
                          <a:cxn ang="0">
                            <a:pos x="260" y="268"/>
                          </a:cxn>
                          <a:cxn ang="0">
                            <a:pos x="214" y="333"/>
                          </a:cxn>
                          <a:cxn ang="0">
                            <a:pos x="156" y="398"/>
                          </a:cxn>
                          <a:cxn ang="0">
                            <a:pos x="91" y="446"/>
                          </a:cxn>
                          <a:cxn ang="0">
                            <a:pos x="0" y="478"/>
                          </a:cxn>
                          <a:cxn ang="0">
                            <a:pos x="98" y="576"/>
                          </a:cxn>
                          <a:cxn ang="0">
                            <a:pos x="142" y="738"/>
                          </a:cxn>
                          <a:cxn ang="0">
                            <a:pos x="260" y="674"/>
                          </a:cxn>
                          <a:cxn ang="0">
                            <a:pos x="365" y="609"/>
                          </a:cxn>
                          <a:cxn ang="0">
                            <a:pos x="418" y="537"/>
                          </a:cxn>
                          <a:cxn ang="0">
                            <a:pos x="501" y="367"/>
                          </a:cxn>
                          <a:cxn ang="0">
                            <a:pos x="521" y="203"/>
                          </a:cxn>
                          <a:cxn ang="0">
                            <a:pos x="534" y="97"/>
                          </a:cxn>
                          <a:cxn ang="0">
                            <a:pos x="418" y="78"/>
                          </a:cxn>
                          <a:cxn ang="0">
                            <a:pos x="266" y="0"/>
                          </a:cxn>
                        </a:cxnLst>
                        <a:rect l="0" t="0" r="r" b="b"/>
                        <a:pathLst>
                          <a:path w="534" h="738">
                            <a:moveTo>
                              <a:pt x="266" y="0"/>
                            </a:moveTo>
                            <a:lnTo>
                              <a:pt x="279" y="104"/>
                            </a:lnTo>
                            <a:lnTo>
                              <a:pt x="286" y="183"/>
                            </a:lnTo>
                            <a:lnTo>
                              <a:pt x="260" y="268"/>
                            </a:lnTo>
                            <a:lnTo>
                              <a:pt x="214" y="333"/>
                            </a:lnTo>
                            <a:lnTo>
                              <a:pt x="156" y="398"/>
                            </a:lnTo>
                            <a:lnTo>
                              <a:pt x="91" y="446"/>
                            </a:lnTo>
                            <a:lnTo>
                              <a:pt x="0" y="478"/>
                            </a:lnTo>
                            <a:lnTo>
                              <a:pt x="98" y="576"/>
                            </a:lnTo>
                            <a:lnTo>
                              <a:pt x="142" y="738"/>
                            </a:lnTo>
                            <a:lnTo>
                              <a:pt x="260" y="674"/>
                            </a:lnTo>
                            <a:lnTo>
                              <a:pt x="365" y="609"/>
                            </a:lnTo>
                            <a:lnTo>
                              <a:pt x="418" y="537"/>
                            </a:lnTo>
                            <a:lnTo>
                              <a:pt x="501" y="367"/>
                            </a:lnTo>
                            <a:lnTo>
                              <a:pt x="521" y="203"/>
                            </a:lnTo>
                            <a:lnTo>
                              <a:pt x="534" y="97"/>
                            </a:lnTo>
                            <a:lnTo>
                              <a:pt x="418" y="78"/>
                            </a:lnTo>
                            <a:lnTo>
                              <a:pt x="266" y="0"/>
                            </a:lnTo>
                            <a:close/>
                          </a:path>
                        </a:pathLst>
                      </a:custGeom>
                      <a:solidFill>
                        <a:srgbClr val="00FF00"/>
                      </a:solidFill>
                      <a:ln w="6350">
                        <a:solidFill>
                          <a:srgbClr val="008000"/>
                        </a:solidFill>
                        <a:prstDash val="solid"/>
                        <a:round/>
                        <a:headEnd/>
                        <a:tailEnd/>
                      </a:ln>
                    </p:spPr>
                    <p:txBody>
                      <a:bodyPr/>
                      <a:lstStyle/>
                      <a:p>
                        <a:endParaRPr lang="en-US"/>
                      </a:p>
                    </p:txBody>
                  </p:sp>
                  <p:sp>
                    <p:nvSpPr>
                      <p:cNvPr id="69698" name="Freeform 66"/>
                      <p:cNvSpPr>
                        <a:spLocks/>
                      </p:cNvSpPr>
                      <p:nvPr/>
                    </p:nvSpPr>
                    <p:spPr bwMode="auto">
                      <a:xfrm>
                        <a:off x="2989" y="657"/>
                        <a:ext cx="368" cy="268"/>
                      </a:xfrm>
                      <a:custGeom>
                        <a:avLst/>
                        <a:gdLst/>
                        <a:ahLst/>
                        <a:cxnLst>
                          <a:cxn ang="0">
                            <a:pos x="735" y="269"/>
                          </a:cxn>
                          <a:cxn ang="0">
                            <a:pos x="632" y="281"/>
                          </a:cxn>
                          <a:cxn ang="0">
                            <a:pos x="555" y="288"/>
                          </a:cxn>
                          <a:cxn ang="0">
                            <a:pos x="469" y="262"/>
                          </a:cxn>
                          <a:cxn ang="0">
                            <a:pos x="404" y="215"/>
                          </a:cxn>
                          <a:cxn ang="0">
                            <a:pos x="337" y="157"/>
                          </a:cxn>
                          <a:cxn ang="0">
                            <a:pos x="292" y="91"/>
                          </a:cxn>
                          <a:cxn ang="0">
                            <a:pos x="259" y="0"/>
                          </a:cxn>
                          <a:cxn ang="0">
                            <a:pos x="162" y="99"/>
                          </a:cxn>
                          <a:cxn ang="0">
                            <a:pos x="0" y="144"/>
                          </a:cxn>
                          <a:cxn ang="0">
                            <a:pos x="64" y="262"/>
                          </a:cxn>
                          <a:cxn ang="0">
                            <a:pos x="129" y="367"/>
                          </a:cxn>
                          <a:cxn ang="0">
                            <a:pos x="200" y="420"/>
                          </a:cxn>
                          <a:cxn ang="0">
                            <a:pos x="371" y="503"/>
                          </a:cxn>
                          <a:cxn ang="0">
                            <a:pos x="535" y="523"/>
                          </a:cxn>
                          <a:cxn ang="0">
                            <a:pos x="639" y="536"/>
                          </a:cxn>
                          <a:cxn ang="0">
                            <a:pos x="657" y="420"/>
                          </a:cxn>
                          <a:cxn ang="0">
                            <a:pos x="735" y="269"/>
                          </a:cxn>
                        </a:cxnLst>
                        <a:rect l="0" t="0" r="r" b="b"/>
                        <a:pathLst>
                          <a:path w="735" h="536">
                            <a:moveTo>
                              <a:pt x="735" y="269"/>
                            </a:moveTo>
                            <a:lnTo>
                              <a:pt x="632" y="281"/>
                            </a:lnTo>
                            <a:lnTo>
                              <a:pt x="555" y="288"/>
                            </a:lnTo>
                            <a:lnTo>
                              <a:pt x="469" y="262"/>
                            </a:lnTo>
                            <a:lnTo>
                              <a:pt x="404" y="215"/>
                            </a:lnTo>
                            <a:lnTo>
                              <a:pt x="337" y="157"/>
                            </a:lnTo>
                            <a:lnTo>
                              <a:pt x="292" y="91"/>
                            </a:lnTo>
                            <a:lnTo>
                              <a:pt x="259" y="0"/>
                            </a:lnTo>
                            <a:lnTo>
                              <a:pt x="162" y="99"/>
                            </a:lnTo>
                            <a:lnTo>
                              <a:pt x="0" y="144"/>
                            </a:lnTo>
                            <a:lnTo>
                              <a:pt x="64" y="262"/>
                            </a:lnTo>
                            <a:lnTo>
                              <a:pt x="129" y="367"/>
                            </a:lnTo>
                            <a:lnTo>
                              <a:pt x="200" y="420"/>
                            </a:lnTo>
                            <a:lnTo>
                              <a:pt x="371" y="503"/>
                            </a:lnTo>
                            <a:lnTo>
                              <a:pt x="535" y="523"/>
                            </a:lnTo>
                            <a:lnTo>
                              <a:pt x="639" y="536"/>
                            </a:lnTo>
                            <a:lnTo>
                              <a:pt x="657" y="420"/>
                            </a:lnTo>
                            <a:lnTo>
                              <a:pt x="735" y="269"/>
                            </a:lnTo>
                            <a:close/>
                          </a:path>
                        </a:pathLst>
                      </a:custGeom>
                      <a:solidFill>
                        <a:srgbClr val="00FF00"/>
                      </a:solidFill>
                      <a:ln w="6350">
                        <a:solidFill>
                          <a:srgbClr val="008000"/>
                        </a:solidFill>
                        <a:prstDash val="solid"/>
                        <a:round/>
                        <a:headEnd/>
                        <a:tailEnd/>
                      </a:ln>
                    </p:spPr>
                    <p:txBody>
                      <a:bodyPr/>
                      <a:lstStyle/>
                      <a:p>
                        <a:endParaRPr lang="en-US"/>
                      </a:p>
                    </p:txBody>
                  </p:sp>
                  <p:sp>
                    <p:nvSpPr>
                      <p:cNvPr id="69699" name="Freeform 67"/>
                      <p:cNvSpPr>
                        <a:spLocks/>
                      </p:cNvSpPr>
                      <p:nvPr/>
                    </p:nvSpPr>
                    <p:spPr bwMode="auto">
                      <a:xfrm>
                        <a:off x="3144" y="710"/>
                        <a:ext cx="267" cy="370"/>
                      </a:xfrm>
                      <a:custGeom>
                        <a:avLst/>
                        <a:gdLst/>
                        <a:ahLst/>
                        <a:cxnLst>
                          <a:cxn ang="0">
                            <a:pos x="267" y="739"/>
                          </a:cxn>
                          <a:cxn ang="0">
                            <a:pos x="256" y="633"/>
                          </a:cxn>
                          <a:cxn ang="0">
                            <a:pos x="249" y="555"/>
                          </a:cxn>
                          <a:cxn ang="0">
                            <a:pos x="273" y="471"/>
                          </a:cxn>
                          <a:cxn ang="0">
                            <a:pos x="320" y="405"/>
                          </a:cxn>
                          <a:cxn ang="0">
                            <a:pos x="378" y="340"/>
                          </a:cxn>
                          <a:cxn ang="0">
                            <a:pos x="443" y="295"/>
                          </a:cxn>
                          <a:cxn ang="0">
                            <a:pos x="535" y="262"/>
                          </a:cxn>
                          <a:cxn ang="0">
                            <a:pos x="436" y="163"/>
                          </a:cxn>
                          <a:cxn ang="0">
                            <a:pos x="391" y="0"/>
                          </a:cxn>
                          <a:cxn ang="0">
                            <a:pos x="273" y="65"/>
                          </a:cxn>
                          <a:cxn ang="0">
                            <a:pos x="170" y="131"/>
                          </a:cxn>
                          <a:cxn ang="0">
                            <a:pos x="117" y="203"/>
                          </a:cxn>
                          <a:cxn ang="0">
                            <a:pos x="32" y="373"/>
                          </a:cxn>
                          <a:cxn ang="0">
                            <a:pos x="13" y="536"/>
                          </a:cxn>
                          <a:cxn ang="0">
                            <a:pos x="0" y="640"/>
                          </a:cxn>
                          <a:cxn ang="0">
                            <a:pos x="117" y="661"/>
                          </a:cxn>
                          <a:cxn ang="0">
                            <a:pos x="267" y="739"/>
                          </a:cxn>
                        </a:cxnLst>
                        <a:rect l="0" t="0" r="r" b="b"/>
                        <a:pathLst>
                          <a:path w="535" h="739">
                            <a:moveTo>
                              <a:pt x="267" y="739"/>
                            </a:moveTo>
                            <a:lnTo>
                              <a:pt x="256" y="633"/>
                            </a:lnTo>
                            <a:lnTo>
                              <a:pt x="249" y="555"/>
                            </a:lnTo>
                            <a:lnTo>
                              <a:pt x="273" y="471"/>
                            </a:lnTo>
                            <a:lnTo>
                              <a:pt x="320" y="405"/>
                            </a:lnTo>
                            <a:lnTo>
                              <a:pt x="378" y="340"/>
                            </a:lnTo>
                            <a:lnTo>
                              <a:pt x="443" y="295"/>
                            </a:lnTo>
                            <a:lnTo>
                              <a:pt x="535" y="262"/>
                            </a:lnTo>
                            <a:lnTo>
                              <a:pt x="436" y="163"/>
                            </a:lnTo>
                            <a:lnTo>
                              <a:pt x="391" y="0"/>
                            </a:lnTo>
                            <a:lnTo>
                              <a:pt x="273" y="65"/>
                            </a:lnTo>
                            <a:lnTo>
                              <a:pt x="170" y="131"/>
                            </a:lnTo>
                            <a:lnTo>
                              <a:pt x="117" y="203"/>
                            </a:lnTo>
                            <a:lnTo>
                              <a:pt x="32" y="373"/>
                            </a:lnTo>
                            <a:lnTo>
                              <a:pt x="13" y="536"/>
                            </a:lnTo>
                            <a:lnTo>
                              <a:pt x="0" y="640"/>
                            </a:lnTo>
                            <a:lnTo>
                              <a:pt x="117" y="661"/>
                            </a:lnTo>
                            <a:lnTo>
                              <a:pt x="267" y="739"/>
                            </a:lnTo>
                            <a:close/>
                          </a:path>
                        </a:pathLst>
                      </a:custGeom>
                      <a:solidFill>
                        <a:srgbClr val="00FF00"/>
                      </a:solidFill>
                      <a:ln w="6350">
                        <a:solidFill>
                          <a:srgbClr val="008000"/>
                        </a:solidFill>
                        <a:prstDash val="solid"/>
                        <a:round/>
                        <a:headEnd/>
                        <a:tailEnd/>
                      </a:ln>
                    </p:spPr>
                    <p:txBody>
                      <a:bodyPr/>
                      <a:lstStyle/>
                      <a:p>
                        <a:endParaRPr lang="en-US"/>
                      </a:p>
                    </p:txBody>
                  </p:sp>
                  <p:sp>
                    <p:nvSpPr>
                      <p:cNvPr id="69700" name="Freeform 68"/>
                      <p:cNvSpPr>
                        <a:spLocks/>
                      </p:cNvSpPr>
                      <p:nvPr/>
                    </p:nvSpPr>
                    <p:spPr bwMode="auto">
                      <a:xfrm>
                        <a:off x="3144" y="822"/>
                        <a:ext cx="267" cy="369"/>
                      </a:xfrm>
                      <a:custGeom>
                        <a:avLst/>
                        <a:gdLst/>
                        <a:ahLst/>
                        <a:cxnLst>
                          <a:cxn ang="0">
                            <a:pos x="267" y="737"/>
                          </a:cxn>
                          <a:cxn ang="0">
                            <a:pos x="256" y="634"/>
                          </a:cxn>
                          <a:cxn ang="0">
                            <a:pos x="249" y="555"/>
                          </a:cxn>
                          <a:cxn ang="0">
                            <a:pos x="273" y="471"/>
                          </a:cxn>
                          <a:cxn ang="0">
                            <a:pos x="320" y="405"/>
                          </a:cxn>
                          <a:cxn ang="0">
                            <a:pos x="378" y="339"/>
                          </a:cxn>
                          <a:cxn ang="0">
                            <a:pos x="443" y="294"/>
                          </a:cxn>
                          <a:cxn ang="0">
                            <a:pos x="535" y="260"/>
                          </a:cxn>
                          <a:cxn ang="0">
                            <a:pos x="436" y="164"/>
                          </a:cxn>
                          <a:cxn ang="0">
                            <a:pos x="391" y="0"/>
                          </a:cxn>
                          <a:cxn ang="0">
                            <a:pos x="273" y="66"/>
                          </a:cxn>
                          <a:cxn ang="0">
                            <a:pos x="170" y="131"/>
                          </a:cxn>
                          <a:cxn ang="0">
                            <a:pos x="117" y="202"/>
                          </a:cxn>
                          <a:cxn ang="0">
                            <a:pos x="32" y="372"/>
                          </a:cxn>
                          <a:cxn ang="0">
                            <a:pos x="13" y="536"/>
                          </a:cxn>
                          <a:cxn ang="0">
                            <a:pos x="0" y="639"/>
                          </a:cxn>
                          <a:cxn ang="0">
                            <a:pos x="117" y="659"/>
                          </a:cxn>
                          <a:cxn ang="0">
                            <a:pos x="267" y="737"/>
                          </a:cxn>
                        </a:cxnLst>
                        <a:rect l="0" t="0" r="r" b="b"/>
                        <a:pathLst>
                          <a:path w="535" h="737">
                            <a:moveTo>
                              <a:pt x="267" y="737"/>
                            </a:moveTo>
                            <a:lnTo>
                              <a:pt x="256" y="634"/>
                            </a:lnTo>
                            <a:lnTo>
                              <a:pt x="249" y="555"/>
                            </a:lnTo>
                            <a:lnTo>
                              <a:pt x="273" y="471"/>
                            </a:lnTo>
                            <a:lnTo>
                              <a:pt x="320" y="405"/>
                            </a:lnTo>
                            <a:lnTo>
                              <a:pt x="378" y="339"/>
                            </a:lnTo>
                            <a:lnTo>
                              <a:pt x="443" y="294"/>
                            </a:lnTo>
                            <a:lnTo>
                              <a:pt x="535" y="260"/>
                            </a:lnTo>
                            <a:lnTo>
                              <a:pt x="436" y="164"/>
                            </a:lnTo>
                            <a:lnTo>
                              <a:pt x="391" y="0"/>
                            </a:lnTo>
                            <a:lnTo>
                              <a:pt x="273" y="66"/>
                            </a:lnTo>
                            <a:lnTo>
                              <a:pt x="170" y="131"/>
                            </a:lnTo>
                            <a:lnTo>
                              <a:pt x="117" y="202"/>
                            </a:lnTo>
                            <a:lnTo>
                              <a:pt x="32" y="372"/>
                            </a:lnTo>
                            <a:lnTo>
                              <a:pt x="13" y="536"/>
                            </a:lnTo>
                            <a:lnTo>
                              <a:pt x="0" y="639"/>
                            </a:lnTo>
                            <a:lnTo>
                              <a:pt x="117" y="659"/>
                            </a:lnTo>
                            <a:lnTo>
                              <a:pt x="267" y="737"/>
                            </a:lnTo>
                            <a:close/>
                          </a:path>
                        </a:pathLst>
                      </a:custGeom>
                      <a:solidFill>
                        <a:srgbClr val="00FF00"/>
                      </a:solidFill>
                      <a:ln w="6350">
                        <a:solidFill>
                          <a:srgbClr val="008000"/>
                        </a:solidFill>
                        <a:prstDash val="solid"/>
                        <a:round/>
                        <a:headEnd/>
                        <a:tailEnd/>
                      </a:ln>
                    </p:spPr>
                    <p:txBody>
                      <a:bodyPr/>
                      <a:lstStyle/>
                      <a:p>
                        <a:endParaRPr lang="en-US"/>
                      </a:p>
                    </p:txBody>
                  </p:sp>
                </p:grpSp>
              </p:grpSp>
              <p:grpSp>
                <p:nvGrpSpPr>
                  <p:cNvPr id="25" name="Group 69"/>
                  <p:cNvGrpSpPr>
                    <a:grpSpLocks/>
                  </p:cNvGrpSpPr>
                  <p:nvPr/>
                </p:nvGrpSpPr>
                <p:grpSpPr bwMode="auto">
                  <a:xfrm>
                    <a:off x="2893" y="715"/>
                    <a:ext cx="191" cy="241"/>
                    <a:chOff x="2893" y="715"/>
                    <a:chExt cx="191" cy="241"/>
                  </a:xfrm>
                </p:grpSpPr>
                <p:sp>
                  <p:nvSpPr>
                    <p:cNvPr id="69702" name="Freeform 70"/>
                    <p:cNvSpPr>
                      <a:spLocks/>
                    </p:cNvSpPr>
                    <p:nvPr/>
                  </p:nvSpPr>
                  <p:spPr bwMode="auto">
                    <a:xfrm>
                      <a:off x="2893" y="715"/>
                      <a:ext cx="191" cy="241"/>
                    </a:xfrm>
                    <a:custGeom>
                      <a:avLst/>
                      <a:gdLst/>
                      <a:ahLst/>
                      <a:cxnLst>
                        <a:cxn ang="0">
                          <a:pos x="244" y="27"/>
                        </a:cxn>
                        <a:cxn ang="0">
                          <a:pos x="311" y="0"/>
                        </a:cxn>
                        <a:cxn ang="0">
                          <a:pos x="337" y="3"/>
                        </a:cxn>
                        <a:cxn ang="0">
                          <a:pos x="355" y="30"/>
                        </a:cxn>
                        <a:cxn ang="0">
                          <a:pos x="346" y="62"/>
                        </a:cxn>
                        <a:cxn ang="0">
                          <a:pos x="320" y="84"/>
                        </a:cxn>
                        <a:cxn ang="0">
                          <a:pos x="286" y="102"/>
                        </a:cxn>
                        <a:cxn ang="0">
                          <a:pos x="241" y="120"/>
                        </a:cxn>
                        <a:cxn ang="0">
                          <a:pos x="200" y="126"/>
                        </a:cxn>
                        <a:cxn ang="0">
                          <a:pos x="167" y="130"/>
                        </a:cxn>
                        <a:cxn ang="0">
                          <a:pos x="197" y="138"/>
                        </a:cxn>
                        <a:cxn ang="0">
                          <a:pos x="233" y="140"/>
                        </a:cxn>
                        <a:cxn ang="0">
                          <a:pos x="290" y="121"/>
                        </a:cxn>
                        <a:cxn ang="0">
                          <a:pos x="351" y="95"/>
                        </a:cxn>
                        <a:cxn ang="0">
                          <a:pos x="369" y="102"/>
                        </a:cxn>
                        <a:cxn ang="0">
                          <a:pos x="375" y="122"/>
                        </a:cxn>
                        <a:cxn ang="0">
                          <a:pos x="370" y="157"/>
                        </a:cxn>
                        <a:cxn ang="0">
                          <a:pos x="348" y="181"/>
                        </a:cxn>
                        <a:cxn ang="0">
                          <a:pos x="304" y="207"/>
                        </a:cxn>
                        <a:cxn ang="0">
                          <a:pos x="184" y="243"/>
                        </a:cxn>
                        <a:cxn ang="0">
                          <a:pos x="254" y="237"/>
                        </a:cxn>
                        <a:cxn ang="0">
                          <a:pos x="309" y="229"/>
                        </a:cxn>
                        <a:cxn ang="0">
                          <a:pos x="363" y="216"/>
                        </a:cxn>
                        <a:cxn ang="0">
                          <a:pos x="383" y="233"/>
                        </a:cxn>
                        <a:cxn ang="0">
                          <a:pos x="377" y="261"/>
                        </a:cxn>
                        <a:cxn ang="0">
                          <a:pos x="362" y="285"/>
                        </a:cxn>
                        <a:cxn ang="0">
                          <a:pos x="322" y="306"/>
                        </a:cxn>
                        <a:cxn ang="0">
                          <a:pos x="267" y="323"/>
                        </a:cxn>
                        <a:cxn ang="0">
                          <a:pos x="191" y="336"/>
                        </a:cxn>
                        <a:cxn ang="0">
                          <a:pos x="158" y="379"/>
                        </a:cxn>
                        <a:cxn ang="0">
                          <a:pos x="144" y="435"/>
                        </a:cxn>
                        <a:cxn ang="0">
                          <a:pos x="105" y="466"/>
                        </a:cxn>
                        <a:cxn ang="0">
                          <a:pos x="73" y="481"/>
                        </a:cxn>
                        <a:cxn ang="0">
                          <a:pos x="40" y="479"/>
                        </a:cxn>
                        <a:cxn ang="0">
                          <a:pos x="20" y="461"/>
                        </a:cxn>
                        <a:cxn ang="0">
                          <a:pos x="13" y="422"/>
                        </a:cxn>
                        <a:cxn ang="0">
                          <a:pos x="19" y="383"/>
                        </a:cxn>
                        <a:cxn ang="0">
                          <a:pos x="37" y="343"/>
                        </a:cxn>
                        <a:cxn ang="0">
                          <a:pos x="69" y="319"/>
                        </a:cxn>
                        <a:cxn ang="0">
                          <a:pos x="43" y="309"/>
                        </a:cxn>
                        <a:cxn ang="0">
                          <a:pos x="24" y="295"/>
                        </a:cxn>
                        <a:cxn ang="0">
                          <a:pos x="19" y="270"/>
                        </a:cxn>
                        <a:cxn ang="0">
                          <a:pos x="26" y="238"/>
                        </a:cxn>
                        <a:cxn ang="0">
                          <a:pos x="39" y="222"/>
                        </a:cxn>
                        <a:cxn ang="0">
                          <a:pos x="19" y="212"/>
                        </a:cxn>
                        <a:cxn ang="0">
                          <a:pos x="2" y="192"/>
                        </a:cxn>
                        <a:cxn ang="0">
                          <a:pos x="0" y="162"/>
                        </a:cxn>
                        <a:cxn ang="0">
                          <a:pos x="12" y="139"/>
                        </a:cxn>
                        <a:cxn ang="0">
                          <a:pos x="30" y="125"/>
                        </a:cxn>
                        <a:cxn ang="0">
                          <a:pos x="11" y="99"/>
                        </a:cxn>
                        <a:cxn ang="0">
                          <a:pos x="13" y="72"/>
                        </a:cxn>
                        <a:cxn ang="0">
                          <a:pos x="25" y="48"/>
                        </a:cxn>
                        <a:cxn ang="0">
                          <a:pos x="47" y="26"/>
                        </a:cxn>
                        <a:cxn ang="0">
                          <a:pos x="81" y="19"/>
                        </a:cxn>
                        <a:cxn ang="0">
                          <a:pos x="120" y="29"/>
                        </a:cxn>
                        <a:cxn ang="0">
                          <a:pos x="179" y="37"/>
                        </a:cxn>
                        <a:cxn ang="0">
                          <a:pos x="244" y="27"/>
                        </a:cxn>
                      </a:cxnLst>
                      <a:rect l="0" t="0" r="r" b="b"/>
                      <a:pathLst>
                        <a:path w="383" h="481">
                          <a:moveTo>
                            <a:pt x="244" y="27"/>
                          </a:moveTo>
                          <a:lnTo>
                            <a:pt x="311" y="0"/>
                          </a:lnTo>
                          <a:lnTo>
                            <a:pt x="337" y="3"/>
                          </a:lnTo>
                          <a:lnTo>
                            <a:pt x="355" y="30"/>
                          </a:lnTo>
                          <a:lnTo>
                            <a:pt x="346" y="62"/>
                          </a:lnTo>
                          <a:lnTo>
                            <a:pt x="320" y="84"/>
                          </a:lnTo>
                          <a:lnTo>
                            <a:pt x="286" y="102"/>
                          </a:lnTo>
                          <a:lnTo>
                            <a:pt x="241" y="120"/>
                          </a:lnTo>
                          <a:lnTo>
                            <a:pt x="200" y="126"/>
                          </a:lnTo>
                          <a:lnTo>
                            <a:pt x="167" y="130"/>
                          </a:lnTo>
                          <a:lnTo>
                            <a:pt x="197" y="138"/>
                          </a:lnTo>
                          <a:lnTo>
                            <a:pt x="233" y="140"/>
                          </a:lnTo>
                          <a:lnTo>
                            <a:pt x="290" y="121"/>
                          </a:lnTo>
                          <a:lnTo>
                            <a:pt x="351" y="95"/>
                          </a:lnTo>
                          <a:lnTo>
                            <a:pt x="369" y="102"/>
                          </a:lnTo>
                          <a:lnTo>
                            <a:pt x="375" y="122"/>
                          </a:lnTo>
                          <a:lnTo>
                            <a:pt x="370" y="157"/>
                          </a:lnTo>
                          <a:lnTo>
                            <a:pt x="348" y="181"/>
                          </a:lnTo>
                          <a:lnTo>
                            <a:pt x="304" y="207"/>
                          </a:lnTo>
                          <a:lnTo>
                            <a:pt x="184" y="243"/>
                          </a:lnTo>
                          <a:lnTo>
                            <a:pt x="254" y="237"/>
                          </a:lnTo>
                          <a:lnTo>
                            <a:pt x="309" y="229"/>
                          </a:lnTo>
                          <a:lnTo>
                            <a:pt x="363" y="216"/>
                          </a:lnTo>
                          <a:lnTo>
                            <a:pt x="383" y="233"/>
                          </a:lnTo>
                          <a:lnTo>
                            <a:pt x="377" y="261"/>
                          </a:lnTo>
                          <a:lnTo>
                            <a:pt x="362" y="285"/>
                          </a:lnTo>
                          <a:lnTo>
                            <a:pt x="322" y="306"/>
                          </a:lnTo>
                          <a:lnTo>
                            <a:pt x="267" y="323"/>
                          </a:lnTo>
                          <a:lnTo>
                            <a:pt x="191" y="336"/>
                          </a:lnTo>
                          <a:lnTo>
                            <a:pt x="158" y="379"/>
                          </a:lnTo>
                          <a:lnTo>
                            <a:pt x="144" y="435"/>
                          </a:lnTo>
                          <a:lnTo>
                            <a:pt x="105" y="466"/>
                          </a:lnTo>
                          <a:lnTo>
                            <a:pt x="73" y="481"/>
                          </a:lnTo>
                          <a:lnTo>
                            <a:pt x="40" y="479"/>
                          </a:lnTo>
                          <a:lnTo>
                            <a:pt x="20" y="461"/>
                          </a:lnTo>
                          <a:lnTo>
                            <a:pt x="13" y="422"/>
                          </a:lnTo>
                          <a:lnTo>
                            <a:pt x="19" y="383"/>
                          </a:lnTo>
                          <a:lnTo>
                            <a:pt x="37" y="343"/>
                          </a:lnTo>
                          <a:lnTo>
                            <a:pt x="69" y="319"/>
                          </a:lnTo>
                          <a:lnTo>
                            <a:pt x="43" y="309"/>
                          </a:lnTo>
                          <a:lnTo>
                            <a:pt x="24" y="295"/>
                          </a:lnTo>
                          <a:lnTo>
                            <a:pt x="19" y="270"/>
                          </a:lnTo>
                          <a:lnTo>
                            <a:pt x="26" y="238"/>
                          </a:lnTo>
                          <a:lnTo>
                            <a:pt x="39" y="222"/>
                          </a:lnTo>
                          <a:lnTo>
                            <a:pt x="19" y="212"/>
                          </a:lnTo>
                          <a:lnTo>
                            <a:pt x="2" y="192"/>
                          </a:lnTo>
                          <a:lnTo>
                            <a:pt x="0" y="162"/>
                          </a:lnTo>
                          <a:lnTo>
                            <a:pt x="12" y="139"/>
                          </a:lnTo>
                          <a:lnTo>
                            <a:pt x="30" y="125"/>
                          </a:lnTo>
                          <a:lnTo>
                            <a:pt x="11" y="99"/>
                          </a:lnTo>
                          <a:lnTo>
                            <a:pt x="13" y="72"/>
                          </a:lnTo>
                          <a:lnTo>
                            <a:pt x="25" y="48"/>
                          </a:lnTo>
                          <a:lnTo>
                            <a:pt x="47" y="26"/>
                          </a:lnTo>
                          <a:lnTo>
                            <a:pt x="81" y="19"/>
                          </a:lnTo>
                          <a:lnTo>
                            <a:pt x="120" y="29"/>
                          </a:lnTo>
                          <a:lnTo>
                            <a:pt x="179" y="37"/>
                          </a:lnTo>
                          <a:lnTo>
                            <a:pt x="244" y="27"/>
                          </a:lnTo>
                          <a:close/>
                        </a:path>
                      </a:pathLst>
                    </a:custGeom>
                    <a:solidFill>
                      <a:srgbClr val="E0A080"/>
                    </a:solidFill>
                    <a:ln w="6350">
                      <a:solidFill>
                        <a:srgbClr val="000000"/>
                      </a:solidFill>
                      <a:prstDash val="solid"/>
                      <a:round/>
                      <a:headEnd/>
                      <a:tailEnd/>
                    </a:ln>
                  </p:spPr>
                  <p:txBody>
                    <a:bodyPr/>
                    <a:lstStyle/>
                    <a:p>
                      <a:endParaRPr lang="en-US"/>
                    </a:p>
                  </p:txBody>
                </p:sp>
                <p:sp>
                  <p:nvSpPr>
                    <p:cNvPr id="69703" name="Freeform 71"/>
                    <p:cNvSpPr>
                      <a:spLocks/>
                    </p:cNvSpPr>
                    <p:nvPr/>
                  </p:nvSpPr>
                  <p:spPr bwMode="auto">
                    <a:xfrm>
                      <a:off x="2926" y="782"/>
                      <a:ext cx="63" cy="7"/>
                    </a:xfrm>
                    <a:custGeom>
                      <a:avLst/>
                      <a:gdLst/>
                      <a:ahLst/>
                      <a:cxnLst>
                        <a:cxn ang="0">
                          <a:pos x="0" y="0"/>
                        </a:cxn>
                        <a:cxn ang="0">
                          <a:pos x="32" y="11"/>
                        </a:cxn>
                        <a:cxn ang="0">
                          <a:pos x="77" y="15"/>
                        </a:cxn>
                        <a:cxn ang="0">
                          <a:pos x="128" y="0"/>
                        </a:cxn>
                      </a:cxnLst>
                      <a:rect l="0" t="0" r="r" b="b"/>
                      <a:pathLst>
                        <a:path w="128" h="15">
                          <a:moveTo>
                            <a:pt x="0" y="0"/>
                          </a:moveTo>
                          <a:lnTo>
                            <a:pt x="32" y="11"/>
                          </a:lnTo>
                          <a:lnTo>
                            <a:pt x="77" y="15"/>
                          </a:lnTo>
                          <a:lnTo>
                            <a:pt x="128" y="0"/>
                          </a:lnTo>
                        </a:path>
                      </a:pathLst>
                    </a:custGeom>
                    <a:noFill/>
                    <a:ln w="6350">
                      <a:solidFill>
                        <a:srgbClr val="000000"/>
                      </a:solidFill>
                      <a:prstDash val="solid"/>
                      <a:round/>
                      <a:headEnd/>
                      <a:tailEnd/>
                    </a:ln>
                  </p:spPr>
                  <p:txBody>
                    <a:bodyPr/>
                    <a:lstStyle/>
                    <a:p>
                      <a:endParaRPr lang="en-US"/>
                    </a:p>
                  </p:txBody>
                </p:sp>
                <p:sp>
                  <p:nvSpPr>
                    <p:cNvPr id="69704" name="Freeform 72"/>
                    <p:cNvSpPr>
                      <a:spLocks/>
                    </p:cNvSpPr>
                    <p:nvPr/>
                  </p:nvSpPr>
                  <p:spPr bwMode="auto">
                    <a:xfrm>
                      <a:off x="2921" y="824"/>
                      <a:ext cx="67" cy="13"/>
                    </a:xfrm>
                    <a:custGeom>
                      <a:avLst/>
                      <a:gdLst/>
                      <a:ahLst/>
                      <a:cxnLst>
                        <a:cxn ang="0">
                          <a:pos x="0" y="0"/>
                        </a:cxn>
                        <a:cxn ang="0">
                          <a:pos x="38" y="18"/>
                        </a:cxn>
                        <a:cxn ang="0">
                          <a:pos x="69" y="23"/>
                        </a:cxn>
                        <a:cxn ang="0">
                          <a:pos x="95" y="26"/>
                        </a:cxn>
                        <a:cxn ang="0">
                          <a:pos x="136" y="22"/>
                        </a:cxn>
                      </a:cxnLst>
                      <a:rect l="0" t="0" r="r" b="b"/>
                      <a:pathLst>
                        <a:path w="136" h="26">
                          <a:moveTo>
                            <a:pt x="0" y="0"/>
                          </a:moveTo>
                          <a:lnTo>
                            <a:pt x="38" y="18"/>
                          </a:lnTo>
                          <a:lnTo>
                            <a:pt x="69" y="23"/>
                          </a:lnTo>
                          <a:lnTo>
                            <a:pt x="95" y="26"/>
                          </a:lnTo>
                          <a:lnTo>
                            <a:pt x="136" y="22"/>
                          </a:lnTo>
                        </a:path>
                      </a:pathLst>
                    </a:custGeom>
                    <a:noFill/>
                    <a:ln w="6350">
                      <a:solidFill>
                        <a:srgbClr val="000000"/>
                      </a:solidFill>
                      <a:prstDash val="solid"/>
                      <a:round/>
                      <a:headEnd/>
                      <a:tailEnd/>
                    </a:ln>
                  </p:spPr>
                  <p:txBody>
                    <a:bodyPr/>
                    <a:lstStyle/>
                    <a:p>
                      <a:endParaRPr lang="en-US"/>
                    </a:p>
                  </p:txBody>
                </p:sp>
                <p:sp>
                  <p:nvSpPr>
                    <p:cNvPr id="69705" name="Freeform 73"/>
                    <p:cNvSpPr>
                      <a:spLocks/>
                    </p:cNvSpPr>
                    <p:nvPr/>
                  </p:nvSpPr>
                  <p:spPr bwMode="auto">
                    <a:xfrm>
                      <a:off x="2930" y="875"/>
                      <a:ext cx="55" cy="8"/>
                    </a:xfrm>
                    <a:custGeom>
                      <a:avLst/>
                      <a:gdLst/>
                      <a:ahLst/>
                      <a:cxnLst>
                        <a:cxn ang="0">
                          <a:pos x="0" y="0"/>
                        </a:cxn>
                        <a:cxn ang="0">
                          <a:pos x="33" y="11"/>
                        </a:cxn>
                        <a:cxn ang="0">
                          <a:pos x="70" y="16"/>
                        </a:cxn>
                        <a:cxn ang="0">
                          <a:pos x="111" y="14"/>
                        </a:cxn>
                      </a:cxnLst>
                      <a:rect l="0" t="0" r="r" b="b"/>
                      <a:pathLst>
                        <a:path w="111" h="16">
                          <a:moveTo>
                            <a:pt x="0" y="0"/>
                          </a:moveTo>
                          <a:lnTo>
                            <a:pt x="33" y="11"/>
                          </a:lnTo>
                          <a:lnTo>
                            <a:pt x="70" y="16"/>
                          </a:lnTo>
                          <a:lnTo>
                            <a:pt x="111" y="14"/>
                          </a:lnTo>
                        </a:path>
                      </a:pathLst>
                    </a:custGeom>
                    <a:noFill/>
                    <a:ln w="6350">
                      <a:solidFill>
                        <a:srgbClr val="000000"/>
                      </a:solidFill>
                      <a:prstDash val="solid"/>
                      <a:round/>
                      <a:headEnd/>
                      <a:tailEnd/>
                    </a:ln>
                  </p:spPr>
                  <p:txBody>
                    <a:bodyPr/>
                    <a:lstStyle/>
                    <a:p>
                      <a:endParaRPr lang="en-US"/>
                    </a:p>
                  </p:txBody>
                </p:sp>
                <p:sp>
                  <p:nvSpPr>
                    <p:cNvPr id="69706" name="Freeform 74"/>
                    <p:cNvSpPr>
                      <a:spLocks/>
                    </p:cNvSpPr>
                    <p:nvPr/>
                  </p:nvSpPr>
                  <p:spPr bwMode="auto">
                    <a:xfrm>
                      <a:off x="2919" y="904"/>
                      <a:ext cx="45" cy="44"/>
                    </a:xfrm>
                    <a:custGeom>
                      <a:avLst/>
                      <a:gdLst/>
                      <a:ahLst/>
                      <a:cxnLst>
                        <a:cxn ang="0">
                          <a:pos x="0" y="47"/>
                        </a:cxn>
                        <a:cxn ang="0">
                          <a:pos x="20" y="27"/>
                        </a:cxn>
                        <a:cxn ang="0">
                          <a:pos x="36" y="2"/>
                        </a:cxn>
                        <a:cxn ang="0">
                          <a:pos x="61" y="0"/>
                        </a:cxn>
                        <a:cxn ang="0">
                          <a:pos x="82" y="9"/>
                        </a:cxn>
                        <a:cxn ang="0">
                          <a:pos x="90" y="31"/>
                        </a:cxn>
                        <a:cxn ang="0">
                          <a:pos x="88" y="49"/>
                        </a:cxn>
                        <a:cxn ang="0">
                          <a:pos x="80" y="69"/>
                        </a:cxn>
                        <a:cxn ang="0">
                          <a:pos x="60" y="88"/>
                        </a:cxn>
                      </a:cxnLst>
                      <a:rect l="0" t="0" r="r" b="b"/>
                      <a:pathLst>
                        <a:path w="90" h="88">
                          <a:moveTo>
                            <a:pt x="0" y="47"/>
                          </a:moveTo>
                          <a:lnTo>
                            <a:pt x="20" y="27"/>
                          </a:lnTo>
                          <a:lnTo>
                            <a:pt x="36" y="2"/>
                          </a:lnTo>
                          <a:lnTo>
                            <a:pt x="61" y="0"/>
                          </a:lnTo>
                          <a:lnTo>
                            <a:pt x="82" y="9"/>
                          </a:lnTo>
                          <a:lnTo>
                            <a:pt x="90" y="31"/>
                          </a:lnTo>
                          <a:lnTo>
                            <a:pt x="88" y="49"/>
                          </a:lnTo>
                          <a:lnTo>
                            <a:pt x="80" y="69"/>
                          </a:lnTo>
                          <a:lnTo>
                            <a:pt x="60" y="88"/>
                          </a:lnTo>
                        </a:path>
                      </a:pathLst>
                    </a:custGeom>
                    <a:noFill/>
                    <a:ln w="6350">
                      <a:solidFill>
                        <a:srgbClr val="000000"/>
                      </a:solidFill>
                      <a:prstDash val="solid"/>
                      <a:round/>
                      <a:headEnd/>
                      <a:tailEnd/>
                    </a:ln>
                  </p:spPr>
                  <p:txBody>
                    <a:bodyPr/>
                    <a:lstStyle/>
                    <a:p>
                      <a:endParaRPr lang="en-US"/>
                    </a:p>
                  </p:txBody>
                </p:sp>
              </p:grpSp>
            </p:grpSp>
          </p:grpSp>
        </p:grpSp>
        <p:grpSp>
          <p:nvGrpSpPr>
            <p:cNvPr id="26" name="Group 75"/>
            <p:cNvGrpSpPr>
              <a:grpSpLocks/>
            </p:cNvGrpSpPr>
            <p:nvPr/>
          </p:nvGrpSpPr>
          <p:grpSpPr bwMode="auto">
            <a:xfrm>
              <a:off x="3249" y="797"/>
              <a:ext cx="672" cy="497"/>
              <a:chOff x="3249" y="797"/>
              <a:chExt cx="672" cy="497"/>
            </a:xfrm>
          </p:grpSpPr>
          <p:sp>
            <p:nvSpPr>
              <p:cNvPr id="69708" name="Freeform 76"/>
              <p:cNvSpPr>
                <a:spLocks/>
              </p:cNvSpPr>
              <p:nvPr/>
            </p:nvSpPr>
            <p:spPr bwMode="auto">
              <a:xfrm>
                <a:off x="3249" y="797"/>
                <a:ext cx="672" cy="497"/>
              </a:xfrm>
              <a:custGeom>
                <a:avLst/>
                <a:gdLst/>
                <a:ahLst/>
                <a:cxnLst>
                  <a:cxn ang="0">
                    <a:pos x="357" y="478"/>
                  </a:cxn>
                  <a:cxn ang="0">
                    <a:pos x="432" y="511"/>
                  </a:cxn>
                  <a:cxn ang="0">
                    <a:pos x="462" y="467"/>
                  </a:cxn>
                  <a:cxn ang="0">
                    <a:pos x="509" y="406"/>
                  </a:cxn>
                  <a:cxn ang="0">
                    <a:pos x="566" y="344"/>
                  </a:cxn>
                  <a:cxn ang="0">
                    <a:pos x="642" y="285"/>
                  </a:cxn>
                  <a:cxn ang="0">
                    <a:pos x="735" y="218"/>
                  </a:cxn>
                  <a:cxn ang="0">
                    <a:pos x="846" y="154"/>
                  </a:cxn>
                  <a:cxn ang="0">
                    <a:pos x="968" y="83"/>
                  </a:cxn>
                  <a:cxn ang="0">
                    <a:pos x="1102" y="3"/>
                  </a:cxn>
                  <a:cxn ang="0">
                    <a:pos x="1153" y="0"/>
                  </a:cxn>
                  <a:cxn ang="0">
                    <a:pos x="1216" y="27"/>
                  </a:cxn>
                  <a:cxn ang="0">
                    <a:pos x="1271" y="96"/>
                  </a:cxn>
                  <a:cxn ang="0">
                    <a:pos x="1310" y="184"/>
                  </a:cxn>
                  <a:cxn ang="0">
                    <a:pos x="1329" y="285"/>
                  </a:cxn>
                  <a:cxn ang="0">
                    <a:pos x="1343" y="441"/>
                  </a:cxn>
                  <a:cxn ang="0">
                    <a:pos x="1338" y="540"/>
                  </a:cxn>
                  <a:cxn ang="0">
                    <a:pos x="1316" y="667"/>
                  </a:cxn>
                  <a:cxn ang="0">
                    <a:pos x="1274" y="790"/>
                  </a:cxn>
                  <a:cxn ang="0">
                    <a:pos x="1221" y="904"/>
                  </a:cxn>
                  <a:cxn ang="0">
                    <a:pos x="1160" y="995"/>
                  </a:cxn>
                  <a:cxn ang="0">
                    <a:pos x="0" y="995"/>
                  </a:cxn>
                  <a:cxn ang="0">
                    <a:pos x="103" y="767"/>
                  </a:cxn>
                  <a:cxn ang="0">
                    <a:pos x="161" y="794"/>
                  </a:cxn>
                  <a:cxn ang="0">
                    <a:pos x="220" y="749"/>
                  </a:cxn>
                  <a:cxn ang="0">
                    <a:pos x="278" y="696"/>
                  </a:cxn>
                  <a:cxn ang="0">
                    <a:pos x="305" y="664"/>
                  </a:cxn>
                  <a:cxn ang="0">
                    <a:pos x="338" y="605"/>
                  </a:cxn>
                  <a:cxn ang="0">
                    <a:pos x="357" y="478"/>
                  </a:cxn>
                </a:cxnLst>
                <a:rect l="0" t="0" r="r" b="b"/>
                <a:pathLst>
                  <a:path w="1343" h="995">
                    <a:moveTo>
                      <a:pt x="357" y="478"/>
                    </a:moveTo>
                    <a:lnTo>
                      <a:pt x="432" y="511"/>
                    </a:lnTo>
                    <a:lnTo>
                      <a:pt x="462" y="467"/>
                    </a:lnTo>
                    <a:lnTo>
                      <a:pt x="509" y="406"/>
                    </a:lnTo>
                    <a:lnTo>
                      <a:pt x="566" y="344"/>
                    </a:lnTo>
                    <a:lnTo>
                      <a:pt x="642" y="285"/>
                    </a:lnTo>
                    <a:lnTo>
                      <a:pt x="735" y="218"/>
                    </a:lnTo>
                    <a:lnTo>
                      <a:pt x="846" y="154"/>
                    </a:lnTo>
                    <a:lnTo>
                      <a:pt x="968" y="83"/>
                    </a:lnTo>
                    <a:lnTo>
                      <a:pt x="1102" y="3"/>
                    </a:lnTo>
                    <a:lnTo>
                      <a:pt x="1153" y="0"/>
                    </a:lnTo>
                    <a:lnTo>
                      <a:pt x="1216" y="27"/>
                    </a:lnTo>
                    <a:lnTo>
                      <a:pt x="1271" y="96"/>
                    </a:lnTo>
                    <a:lnTo>
                      <a:pt x="1310" y="184"/>
                    </a:lnTo>
                    <a:lnTo>
                      <a:pt x="1329" y="285"/>
                    </a:lnTo>
                    <a:lnTo>
                      <a:pt x="1343" y="441"/>
                    </a:lnTo>
                    <a:lnTo>
                      <a:pt x="1338" y="540"/>
                    </a:lnTo>
                    <a:lnTo>
                      <a:pt x="1316" y="667"/>
                    </a:lnTo>
                    <a:lnTo>
                      <a:pt x="1274" y="790"/>
                    </a:lnTo>
                    <a:lnTo>
                      <a:pt x="1221" y="904"/>
                    </a:lnTo>
                    <a:lnTo>
                      <a:pt x="1160" y="995"/>
                    </a:lnTo>
                    <a:lnTo>
                      <a:pt x="0" y="995"/>
                    </a:lnTo>
                    <a:lnTo>
                      <a:pt x="103" y="767"/>
                    </a:lnTo>
                    <a:lnTo>
                      <a:pt x="161" y="794"/>
                    </a:lnTo>
                    <a:lnTo>
                      <a:pt x="220" y="749"/>
                    </a:lnTo>
                    <a:lnTo>
                      <a:pt x="278" y="696"/>
                    </a:lnTo>
                    <a:lnTo>
                      <a:pt x="305" y="664"/>
                    </a:lnTo>
                    <a:lnTo>
                      <a:pt x="338" y="605"/>
                    </a:lnTo>
                    <a:lnTo>
                      <a:pt x="357" y="478"/>
                    </a:lnTo>
                    <a:close/>
                  </a:path>
                </a:pathLst>
              </a:custGeom>
              <a:solidFill>
                <a:srgbClr val="00FFFF"/>
              </a:solidFill>
              <a:ln w="6350">
                <a:solidFill>
                  <a:srgbClr val="000000"/>
                </a:solidFill>
                <a:prstDash val="solid"/>
                <a:round/>
                <a:headEnd/>
                <a:tailEnd/>
              </a:ln>
            </p:spPr>
            <p:txBody>
              <a:bodyPr/>
              <a:lstStyle/>
              <a:p>
                <a:endParaRPr lang="en-US"/>
              </a:p>
            </p:txBody>
          </p:sp>
          <p:grpSp>
            <p:nvGrpSpPr>
              <p:cNvPr id="27" name="Group 77"/>
              <p:cNvGrpSpPr>
                <a:grpSpLocks/>
              </p:cNvGrpSpPr>
              <p:nvPr/>
            </p:nvGrpSpPr>
            <p:grpSpPr bwMode="auto">
              <a:xfrm>
                <a:off x="3449" y="955"/>
                <a:ext cx="272" cy="261"/>
                <a:chOff x="3449" y="955"/>
                <a:chExt cx="272" cy="261"/>
              </a:xfrm>
            </p:grpSpPr>
            <p:sp>
              <p:nvSpPr>
                <p:cNvPr id="69710" name="Freeform 78"/>
                <p:cNvSpPr>
                  <a:spLocks/>
                </p:cNvSpPr>
                <p:nvPr/>
              </p:nvSpPr>
              <p:spPr bwMode="auto">
                <a:xfrm>
                  <a:off x="3449" y="959"/>
                  <a:ext cx="272" cy="257"/>
                </a:xfrm>
                <a:custGeom>
                  <a:avLst/>
                  <a:gdLst/>
                  <a:ahLst/>
                  <a:cxnLst>
                    <a:cxn ang="0">
                      <a:pos x="0" y="175"/>
                    </a:cxn>
                    <a:cxn ang="0">
                      <a:pos x="26" y="195"/>
                    </a:cxn>
                    <a:cxn ang="0">
                      <a:pos x="51" y="211"/>
                    </a:cxn>
                    <a:cxn ang="0">
                      <a:pos x="106" y="250"/>
                    </a:cxn>
                    <a:cxn ang="0">
                      <a:pos x="152" y="290"/>
                    </a:cxn>
                    <a:cxn ang="0">
                      <a:pos x="181" y="322"/>
                    </a:cxn>
                    <a:cxn ang="0">
                      <a:pos x="212" y="361"/>
                    </a:cxn>
                    <a:cxn ang="0">
                      <a:pos x="215" y="393"/>
                    </a:cxn>
                    <a:cxn ang="0">
                      <a:pos x="241" y="389"/>
                    </a:cxn>
                    <a:cxn ang="0">
                      <a:pos x="248" y="403"/>
                    </a:cxn>
                    <a:cxn ang="0">
                      <a:pos x="263" y="426"/>
                    </a:cxn>
                    <a:cxn ang="0">
                      <a:pos x="270" y="439"/>
                    </a:cxn>
                    <a:cxn ang="0">
                      <a:pos x="263" y="449"/>
                    </a:cxn>
                    <a:cxn ang="0">
                      <a:pos x="287" y="454"/>
                    </a:cxn>
                    <a:cxn ang="0">
                      <a:pos x="326" y="481"/>
                    </a:cxn>
                    <a:cxn ang="0">
                      <a:pos x="329" y="514"/>
                    </a:cxn>
                    <a:cxn ang="0">
                      <a:pos x="333" y="454"/>
                    </a:cxn>
                    <a:cxn ang="0">
                      <a:pos x="310" y="436"/>
                    </a:cxn>
                    <a:cxn ang="0">
                      <a:pos x="316" y="383"/>
                    </a:cxn>
                    <a:cxn ang="0">
                      <a:pos x="316" y="379"/>
                    </a:cxn>
                    <a:cxn ang="0">
                      <a:pos x="323" y="354"/>
                    </a:cxn>
                    <a:cxn ang="0">
                      <a:pos x="338" y="290"/>
                    </a:cxn>
                    <a:cxn ang="0">
                      <a:pos x="361" y="243"/>
                    </a:cxn>
                    <a:cxn ang="0">
                      <a:pos x="398" y="218"/>
                    </a:cxn>
                    <a:cxn ang="0">
                      <a:pos x="442" y="178"/>
                    </a:cxn>
                    <a:cxn ang="0">
                      <a:pos x="501" y="119"/>
                    </a:cxn>
                    <a:cxn ang="0">
                      <a:pos x="524" y="69"/>
                    </a:cxn>
                    <a:cxn ang="0">
                      <a:pos x="537" y="34"/>
                    </a:cxn>
                    <a:cxn ang="0">
                      <a:pos x="544" y="0"/>
                    </a:cxn>
                    <a:cxn ang="0">
                      <a:pos x="504" y="76"/>
                    </a:cxn>
                    <a:cxn ang="0">
                      <a:pos x="465" y="132"/>
                    </a:cxn>
                    <a:cxn ang="0">
                      <a:pos x="413" y="168"/>
                    </a:cxn>
                    <a:cxn ang="0">
                      <a:pos x="375" y="188"/>
                    </a:cxn>
                    <a:cxn ang="0">
                      <a:pos x="338" y="220"/>
                    </a:cxn>
                    <a:cxn ang="0">
                      <a:pos x="300" y="266"/>
                    </a:cxn>
                    <a:cxn ang="0">
                      <a:pos x="280" y="302"/>
                    </a:cxn>
                    <a:cxn ang="0">
                      <a:pos x="277" y="348"/>
                    </a:cxn>
                    <a:cxn ang="0">
                      <a:pos x="270" y="393"/>
                    </a:cxn>
                    <a:cxn ang="0">
                      <a:pos x="280" y="406"/>
                    </a:cxn>
                    <a:cxn ang="0">
                      <a:pos x="260" y="393"/>
                    </a:cxn>
                    <a:cxn ang="0">
                      <a:pos x="255" y="367"/>
                    </a:cxn>
                    <a:cxn ang="0">
                      <a:pos x="235" y="371"/>
                    </a:cxn>
                    <a:cxn ang="0">
                      <a:pos x="232" y="344"/>
                    </a:cxn>
                    <a:cxn ang="0">
                      <a:pos x="195" y="309"/>
                    </a:cxn>
                    <a:cxn ang="0">
                      <a:pos x="143" y="263"/>
                    </a:cxn>
                    <a:cxn ang="0">
                      <a:pos x="78" y="208"/>
                    </a:cxn>
                    <a:cxn ang="0">
                      <a:pos x="0" y="175"/>
                    </a:cxn>
                  </a:cxnLst>
                  <a:rect l="0" t="0" r="r" b="b"/>
                  <a:pathLst>
                    <a:path w="544" h="514">
                      <a:moveTo>
                        <a:pt x="0" y="175"/>
                      </a:moveTo>
                      <a:lnTo>
                        <a:pt x="26" y="195"/>
                      </a:lnTo>
                      <a:lnTo>
                        <a:pt x="51" y="211"/>
                      </a:lnTo>
                      <a:lnTo>
                        <a:pt x="106" y="250"/>
                      </a:lnTo>
                      <a:lnTo>
                        <a:pt x="152" y="290"/>
                      </a:lnTo>
                      <a:lnTo>
                        <a:pt x="181" y="322"/>
                      </a:lnTo>
                      <a:lnTo>
                        <a:pt x="212" y="361"/>
                      </a:lnTo>
                      <a:lnTo>
                        <a:pt x="215" y="393"/>
                      </a:lnTo>
                      <a:lnTo>
                        <a:pt x="241" y="389"/>
                      </a:lnTo>
                      <a:lnTo>
                        <a:pt x="248" y="403"/>
                      </a:lnTo>
                      <a:lnTo>
                        <a:pt x="263" y="426"/>
                      </a:lnTo>
                      <a:lnTo>
                        <a:pt x="270" y="439"/>
                      </a:lnTo>
                      <a:lnTo>
                        <a:pt x="263" y="449"/>
                      </a:lnTo>
                      <a:lnTo>
                        <a:pt x="287" y="454"/>
                      </a:lnTo>
                      <a:lnTo>
                        <a:pt x="326" y="481"/>
                      </a:lnTo>
                      <a:lnTo>
                        <a:pt x="329" y="514"/>
                      </a:lnTo>
                      <a:lnTo>
                        <a:pt x="333" y="454"/>
                      </a:lnTo>
                      <a:lnTo>
                        <a:pt x="310" y="436"/>
                      </a:lnTo>
                      <a:lnTo>
                        <a:pt x="316" y="383"/>
                      </a:lnTo>
                      <a:lnTo>
                        <a:pt x="316" y="379"/>
                      </a:lnTo>
                      <a:lnTo>
                        <a:pt x="323" y="354"/>
                      </a:lnTo>
                      <a:lnTo>
                        <a:pt x="338" y="290"/>
                      </a:lnTo>
                      <a:lnTo>
                        <a:pt x="361" y="243"/>
                      </a:lnTo>
                      <a:lnTo>
                        <a:pt x="398" y="218"/>
                      </a:lnTo>
                      <a:lnTo>
                        <a:pt x="442" y="178"/>
                      </a:lnTo>
                      <a:lnTo>
                        <a:pt x="501" y="119"/>
                      </a:lnTo>
                      <a:lnTo>
                        <a:pt x="524" y="69"/>
                      </a:lnTo>
                      <a:lnTo>
                        <a:pt x="537" y="34"/>
                      </a:lnTo>
                      <a:lnTo>
                        <a:pt x="544" y="0"/>
                      </a:lnTo>
                      <a:lnTo>
                        <a:pt x="504" y="76"/>
                      </a:lnTo>
                      <a:lnTo>
                        <a:pt x="465" y="132"/>
                      </a:lnTo>
                      <a:lnTo>
                        <a:pt x="413" y="168"/>
                      </a:lnTo>
                      <a:lnTo>
                        <a:pt x="375" y="188"/>
                      </a:lnTo>
                      <a:lnTo>
                        <a:pt x="338" y="220"/>
                      </a:lnTo>
                      <a:lnTo>
                        <a:pt x="300" y="266"/>
                      </a:lnTo>
                      <a:lnTo>
                        <a:pt x="280" y="302"/>
                      </a:lnTo>
                      <a:lnTo>
                        <a:pt x="277" y="348"/>
                      </a:lnTo>
                      <a:lnTo>
                        <a:pt x="270" y="393"/>
                      </a:lnTo>
                      <a:lnTo>
                        <a:pt x="280" y="406"/>
                      </a:lnTo>
                      <a:lnTo>
                        <a:pt x="260" y="393"/>
                      </a:lnTo>
                      <a:lnTo>
                        <a:pt x="255" y="367"/>
                      </a:lnTo>
                      <a:lnTo>
                        <a:pt x="235" y="371"/>
                      </a:lnTo>
                      <a:lnTo>
                        <a:pt x="232" y="344"/>
                      </a:lnTo>
                      <a:lnTo>
                        <a:pt x="195" y="309"/>
                      </a:lnTo>
                      <a:lnTo>
                        <a:pt x="143" y="263"/>
                      </a:lnTo>
                      <a:lnTo>
                        <a:pt x="78" y="208"/>
                      </a:lnTo>
                      <a:lnTo>
                        <a:pt x="0" y="175"/>
                      </a:lnTo>
                      <a:close/>
                    </a:path>
                  </a:pathLst>
                </a:custGeom>
                <a:solidFill>
                  <a:srgbClr val="00C0E0"/>
                </a:solidFill>
                <a:ln w="6350">
                  <a:solidFill>
                    <a:srgbClr val="00C0E0"/>
                  </a:solidFill>
                  <a:prstDash val="solid"/>
                  <a:round/>
                  <a:headEnd/>
                  <a:tailEnd/>
                </a:ln>
              </p:spPr>
              <p:txBody>
                <a:bodyPr/>
                <a:lstStyle/>
                <a:p>
                  <a:endParaRPr lang="en-US"/>
                </a:p>
              </p:txBody>
            </p:sp>
            <p:sp>
              <p:nvSpPr>
                <p:cNvPr id="69711" name="Freeform 79"/>
                <p:cNvSpPr>
                  <a:spLocks/>
                </p:cNvSpPr>
                <p:nvPr/>
              </p:nvSpPr>
              <p:spPr bwMode="auto">
                <a:xfrm>
                  <a:off x="3450" y="955"/>
                  <a:ext cx="270" cy="231"/>
                </a:xfrm>
                <a:custGeom>
                  <a:avLst/>
                  <a:gdLst/>
                  <a:ahLst/>
                  <a:cxnLst>
                    <a:cxn ang="0">
                      <a:pos x="0" y="185"/>
                    </a:cxn>
                    <a:cxn ang="0">
                      <a:pos x="45" y="192"/>
                    </a:cxn>
                    <a:cxn ang="0">
                      <a:pos x="84" y="222"/>
                    </a:cxn>
                    <a:cxn ang="0">
                      <a:pos x="158" y="276"/>
                    </a:cxn>
                    <a:cxn ang="0">
                      <a:pos x="228" y="348"/>
                    </a:cxn>
                    <a:cxn ang="0">
                      <a:pos x="231" y="373"/>
                    </a:cxn>
                    <a:cxn ang="0">
                      <a:pos x="253" y="367"/>
                    </a:cxn>
                    <a:cxn ang="0">
                      <a:pos x="267" y="397"/>
                    </a:cxn>
                    <a:cxn ang="0">
                      <a:pos x="270" y="417"/>
                    </a:cxn>
                    <a:cxn ang="0">
                      <a:pos x="318" y="462"/>
                    </a:cxn>
                    <a:cxn ang="0">
                      <a:pos x="270" y="414"/>
                    </a:cxn>
                    <a:cxn ang="0">
                      <a:pos x="264" y="387"/>
                    </a:cxn>
                    <a:cxn ang="0">
                      <a:pos x="274" y="307"/>
                    </a:cxn>
                    <a:cxn ang="0">
                      <a:pos x="315" y="240"/>
                    </a:cxn>
                    <a:cxn ang="0">
                      <a:pos x="378" y="188"/>
                    </a:cxn>
                    <a:cxn ang="0">
                      <a:pos x="439" y="151"/>
                    </a:cxn>
                    <a:cxn ang="0">
                      <a:pos x="482" y="101"/>
                    </a:cxn>
                    <a:cxn ang="0">
                      <a:pos x="512" y="61"/>
                    </a:cxn>
                    <a:cxn ang="0">
                      <a:pos x="539" y="0"/>
                    </a:cxn>
                  </a:cxnLst>
                  <a:rect l="0" t="0" r="r" b="b"/>
                  <a:pathLst>
                    <a:path w="539" h="462">
                      <a:moveTo>
                        <a:pt x="0" y="185"/>
                      </a:moveTo>
                      <a:lnTo>
                        <a:pt x="45" y="192"/>
                      </a:lnTo>
                      <a:lnTo>
                        <a:pt x="84" y="222"/>
                      </a:lnTo>
                      <a:lnTo>
                        <a:pt x="158" y="276"/>
                      </a:lnTo>
                      <a:lnTo>
                        <a:pt x="228" y="348"/>
                      </a:lnTo>
                      <a:lnTo>
                        <a:pt x="231" y="373"/>
                      </a:lnTo>
                      <a:lnTo>
                        <a:pt x="253" y="367"/>
                      </a:lnTo>
                      <a:lnTo>
                        <a:pt x="267" y="397"/>
                      </a:lnTo>
                      <a:lnTo>
                        <a:pt x="270" y="417"/>
                      </a:lnTo>
                      <a:lnTo>
                        <a:pt x="318" y="462"/>
                      </a:lnTo>
                      <a:lnTo>
                        <a:pt x="270" y="414"/>
                      </a:lnTo>
                      <a:lnTo>
                        <a:pt x="264" y="387"/>
                      </a:lnTo>
                      <a:lnTo>
                        <a:pt x="274" y="307"/>
                      </a:lnTo>
                      <a:lnTo>
                        <a:pt x="315" y="240"/>
                      </a:lnTo>
                      <a:lnTo>
                        <a:pt x="378" y="188"/>
                      </a:lnTo>
                      <a:lnTo>
                        <a:pt x="439" y="151"/>
                      </a:lnTo>
                      <a:lnTo>
                        <a:pt x="482" y="101"/>
                      </a:lnTo>
                      <a:lnTo>
                        <a:pt x="512" y="61"/>
                      </a:lnTo>
                      <a:lnTo>
                        <a:pt x="539" y="0"/>
                      </a:lnTo>
                    </a:path>
                  </a:pathLst>
                </a:custGeom>
                <a:noFill/>
                <a:ln w="6350">
                  <a:solidFill>
                    <a:srgbClr val="000000"/>
                  </a:solidFill>
                  <a:prstDash val="solid"/>
                  <a:round/>
                  <a:headEnd/>
                  <a:tailEnd/>
                </a:ln>
              </p:spPr>
              <p:txBody>
                <a:bodyPr/>
                <a:lstStyle/>
                <a:p>
                  <a:endParaRPr lang="en-US"/>
                </a:p>
              </p:txBody>
            </p:sp>
          </p:grpSp>
          <p:grpSp>
            <p:nvGrpSpPr>
              <p:cNvPr id="28" name="Group 80"/>
              <p:cNvGrpSpPr>
                <a:grpSpLocks/>
              </p:cNvGrpSpPr>
              <p:nvPr/>
            </p:nvGrpSpPr>
            <p:grpSpPr bwMode="auto">
              <a:xfrm>
                <a:off x="3293" y="1193"/>
                <a:ext cx="107" cy="101"/>
                <a:chOff x="3293" y="1193"/>
                <a:chExt cx="107" cy="101"/>
              </a:xfrm>
            </p:grpSpPr>
            <p:sp>
              <p:nvSpPr>
                <p:cNvPr id="69713" name="Freeform 81"/>
                <p:cNvSpPr>
                  <a:spLocks/>
                </p:cNvSpPr>
                <p:nvPr/>
              </p:nvSpPr>
              <p:spPr bwMode="auto">
                <a:xfrm>
                  <a:off x="3293" y="1193"/>
                  <a:ext cx="107" cy="99"/>
                </a:xfrm>
                <a:custGeom>
                  <a:avLst/>
                  <a:gdLst/>
                  <a:ahLst/>
                  <a:cxnLst>
                    <a:cxn ang="0">
                      <a:pos x="0" y="0"/>
                    </a:cxn>
                    <a:cxn ang="0">
                      <a:pos x="104" y="27"/>
                    </a:cxn>
                    <a:cxn ang="0">
                      <a:pos x="130" y="47"/>
                    </a:cxn>
                    <a:cxn ang="0">
                      <a:pos x="153" y="109"/>
                    </a:cxn>
                    <a:cxn ang="0">
                      <a:pos x="156" y="113"/>
                    </a:cxn>
                    <a:cxn ang="0">
                      <a:pos x="173" y="132"/>
                    </a:cxn>
                    <a:cxn ang="0">
                      <a:pos x="186" y="151"/>
                    </a:cxn>
                    <a:cxn ang="0">
                      <a:pos x="205" y="162"/>
                    </a:cxn>
                    <a:cxn ang="0">
                      <a:pos x="205" y="182"/>
                    </a:cxn>
                    <a:cxn ang="0">
                      <a:pos x="214" y="200"/>
                    </a:cxn>
                    <a:cxn ang="0">
                      <a:pos x="196" y="200"/>
                    </a:cxn>
                    <a:cxn ang="0">
                      <a:pos x="195" y="192"/>
                    </a:cxn>
                    <a:cxn ang="0">
                      <a:pos x="195" y="169"/>
                    </a:cxn>
                    <a:cxn ang="0">
                      <a:pos x="166" y="154"/>
                    </a:cxn>
                    <a:cxn ang="0">
                      <a:pos x="143" y="116"/>
                    </a:cxn>
                    <a:cxn ang="0">
                      <a:pos x="130" y="90"/>
                    </a:cxn>
                    <a:cxn ang="0">
                      <a:pos x="110" y="47"/>
                    </a:cxn>
                    <a:cxn ang="0">
                      <a:pos x="71" y="24"/>
                    </a:cxn>
                    <a:cxn ang="0">
                      <a:pos x="0" y="0"/>
                    </a:cxn>
                  </a:cxnLst>
                  <a:rect l="0" t="0" r="r" b="b"/>
                  <a:pathLst>
                    <a:path w="214" h="200">
                      <a:moveTo>
                        <a:pt x="0" y="0"/>
                      </a:moveTo>
                      <a:lnTo>
                        <a:pt x="104" y="27"/>
                      </a:lnTo>
                      <a:lnTo>
                        <a:pt x="130" y="47"/>
                      </a:lnTo>
                      <a:lnTo>
                        <a:pt x="153" y="109"/>
                      </a:lnTo>
                      <a:lnTo>
                        <a:pt x="156" y="113"/>
                      </a:lnTo>
                      <a:lnTo>
                        <a:pt x="173" y="132"/>
                      </a:lnTo>
                      <a:lnTo>
                        <a:pt x="186" y="151"/>
                      </a:lnTo>
                      <a:lnTo>
                        <a:pt x="205" y="162"/>
                      </a:lnTo>
                      <a:lnTo>
                        <a:pt x="205" y="182"/>
                      </a:lnTo>
                      <a:lnTo>
                        <a:pt x="214" y="200"/>
                      </a:lnTo>
                      <a:lnTo>
                        <a:pt x="196" y="200"/>
                      </a:lnTo>
                      <a:lnTo>
                        <a:pt x="195" y="192"/>
                      </a:lnTo>
                      <a:lnTo>
                        <a:pt x="195" y="169"/>
                      </a:lnTo>
                      <a:lnTo>
                        <a:pt x="166" y="154"/>
                      </a:lnTo>
                      <a:lnTo>
                        <a:pt x="143" y="116"/>
                      </a:lnTo>
                      <a:lnTo>
                        <a:pt x="130" y="90"/>
                      </a:lnTo>
                      <a:lnTo>
                        <a:pt x="110" y="47"/>
                      </a:lnTo>
                      <a:lnTo>
                        <a:pt x="71" y="24"/>
                      </a:lnTo>
                      <a:lnTo>
                        <a:pt x="0" y="0"/>
                      </a:lnTo>
                      <a:close/>
                    </a:path>
                  </a:pathLst>
                </a:custGeom>
                <a:solidFill>
                  <a:srgbClr val="00C0E0"/>
                </a:solidFill>
                <a:ln w="6350">
                  <a:solidFill>
                    <a:srgbClr val="00C0E0"/>
                  </a:solidFill>
                  <a:prstDash val="solid"/>
                  <a:round/>
                  <a:headEnd/>
                  <a:tailEnd/>
                </a:ln>
              </p:spPr>
              <p:txBody>
                <a:bodyPr/>
                <a:lstStyle/>
                <a:p>
                  <a:endParaRPr lang="en-US"/>
                </a:p>
              </p:txBody>
            </p:sp>
            <p:sp>
              <p:nvSpPr>
                <p:cNvPr id="69714" name="Freeform 82"/>
                <p:cNvSpPr>
                  <a:spLocks/>
                </p:cNvSpPr>
                <p:nvPr/>
              </p:nvSpPr>
              <p:spPr bwMode="auto">
                <a:xfrm>
                  <a:off x="3299" y="1194"/>
                  <a:ext cx="91" cy="100"/>
                </a:xfrm>
                <a:custGeom>
                  <a:avLst/>
                  <a:gdLst/>
                  <a:ahLst/>
                  <a:cxnLst>
                    <a:cxn ang="0">
                      <a:pos x="0" y="0"/>
                    </a:cxn>
                    <a:cxn ang="0">
                      <a:pos x="69" y="29"/>
                    </a:cxn>
                    <a:cxn ang="0">
                      <a:pos x="99" y="47"/>
                    </a:cxn>
                    <a:cxn ang="0">
                      <a:pos x="115" y="78"/>
                    </a:cxn>
                    <a:cxn ang="0">
                      <a:pos x="130" y="120"/>
                    </a:cxn>
                    <a:cxn ang="0">
                      <a:pos x="145" y="144"/>
                    </a:cxn>
                    <a:cxn ang="0">
                      <a:pos x="166" y="159"/>
                    </a:cxn>
                    <a:cxn ang="0">
                      <a:pos x="178" y="171"/>
                    </a:cxn>
                    <a:cxn ang="0">
                      <a:pos x="181" y="200"/>
                    </a:cxn>
                  </a:cxnLst>
                  <a:rect l="0" t="0" r="r" b="b"/>
                  <a:pathLst>
                    <a:path w="181" h="200">
                      <a:moveTo>
                        <a:pt x="0" y="0"/>
                      </a:moveTo>
                      <a:lnTo>
                        <a:pt x="69" y="29"/>
                      </a:lnTo>
                      <a:lnTo>
                        <a:pt x="99" y="47"/>
                      </a:lnTo>
                      <a:lnTo>
                        <a:pt x="115" y="78"/>
                      </a:lnTo>
                      <a:lnTo>
                        <a:pt x="130" y="120"/>
                      </a:lnTo>
                      <a:lnTo>
                        <a:pt x="145" y="144"/>
                      </a:lnTo>
                      <a:lnTo>
                        <a:pt x="166" y="159"/>
                      </a:lnTo>
                      <a:lnTo>
                        <a:pt x="178" y="171"/>
                      </a:lnTo>
                      <a:lnTo>
                        <a:pt x="181" y="200"/>
                      </a:lnTo>
                    </a:path>
                  </a:pathLst>
                </a:custGeom>
                <a:noFill/>
                <a:ln w="6350">
                  <a:solidFill>
                    <a:srgbClr val="000000"/>
                  </a:solidFill>
                  <a:prstDash val="solid"/>
                  <a:round/>
                  <a:headEnd/>
                  <a:tailEnd/>
                </a:ln>
              </p:spPr>
              <p:txBody>
                <a:bodyPr/>
                <a:lstStyle/>
                <a:p>
                  <a:endParaRPr lang="en-US"/>
                </a:p>
              </p:txBody>
            </p:sp>
          </p:grpSp>
          <p:grpSp>
            <p:nvGrpSpPr>
              <p:cNvPr id="29" name="Group 83"/>
              <p:cNvGrpSpPr>
                <a:grpSpLocks/>
              </p:cNvGrpSpPr>
              <p:nvPr/>
            </p:nvGrpSpPr>
            <p:grpSpPr bwMode="auto">
              <a:xfrm>
                <a:off x="3761" y="1075"/>
                <a:ext cx="158" cy="219"/>
                <a:chOff x="3761" y="1075"/>
                <a:chExt cx="158" cy="219"/>
              </a:xfrm>
            </p:grpSpPr>
            <p:sp>
              <p:nvSpPr>
                <p:cNvPr id="69716" name="Freeform 84"/>
                <p:cNvSpPr>
                  <a:spLocks/>
                </p:cNvSpPr>
                <p:nvPr/>
              </p:nvSpPr>
              <p:spPr bwMode="auto">
                <a:xfrm>
                  <a:off x="3764" y="1077"/>
                  <a:ext cx="154" cy="216"/>
                </a:xfrm>
                <a:custGeom>
                  <a:avLst/>
                  <a:gdLst/>
                  <a:ahLst/>
                  <a:cxnLst>
                    <a:cxn ang="0">
                      <a:pos x="308" y="0"/>
                    </a:cxn>
                    <a:cxn ang="0">
                      <a:pos x="298" y="51"/>
                    </a:cxn>
                    <a:cxn ang="0">
                      <a:pos x="279" y="86"/>
                    </a:cxn>
                    <a:cxn ang="0">
                      <a:pos x="243" y="118"/>
                    </a:cxn>
                    <a:cxn ang="0">
                      <a:pos x="200" y="153"/>
                    </a:cxn>
                    <a:cxn ang="0">
                      <a:pos x="150" y="190"/>
                    </a:cxn>
                    <a:cxn ang="0">
                      <a:pos x="109" y="222"/>
                    </a:cxn>
                    <a:cxn ang="0">
                      <a:pos x="77" y="274"/>
                    </a:cxn>
                    <a:cxn ang="0">
                      <a:pos x="54" y="321"/>
                    </a:cxn>
                    <a:cxn ang="0">
                      <a:pos x="44" y="363"/>
                    </a:cxn>
                    <a:cxn ang="0">
                      <a:pos x="31" y="397"/>
                    </a:cxn>
                    <a:cxn ang="0">
                      <a:pos x="16" y="426"/>
                    </a:cxn>
                    <a:cxn ang="0">
                      <a:pos x="0" y="432"/>
                    </a:cxn>
                    <a:cxn ang="0">
                      <a:pos x="22" y="430"/>
                    </a:cxn>
                    <a:cxn ang="0">
                      <a:pos x="38" y="430"/>
                    </a:cxn>
                    <a:cxn ang="0">
                      <a:pos x="64" y="393"/>
                    </a:cxn>
                    <a:cxn ang="0">
                      <a:pos x="74" y="354"/>
                    </a:cxn>
                    <a:cxn ang="0">
                      <a:pos x="87" y="321"/>
                    </a:cxn>
                    <a:cxn ang="0">
                      <a:pos x="109" y="278"/>
                    </a:cxn>
                    <a:cxn ang="0">
                      <a:pos x="139" y="248"/>
                    </a:cxn>
                    <a:cxn ang="0">
                      <a:pos x="160" y="218"/>
                    </a:cxn>
                    <a:cxn ang="0">
                      <a:pos x="197" y="193"/>
                    </a:cxn>
                    <a:cxn ang="0">
                      <a:pos x="233" y="173"/>
                    </a:cxn>
                    <a:cxn ang="0">
                      <a:pos x="265" y="128"/>
                    </a:cxn>
                    <a:cxn ang="0">
                      <a:pos x="281" y="96"/>
                    </a:cxn>
                    <a:cxn ang="0">
                      <a:pos x="296" y="67"/>
                    </a:cxn>
                    <a:cxn ang="0">
                      <a:pos x="308" y="0"/>
                    </a:cxn>
                  </a:cxnLst>
                  <a:rect l="0" t="0" r="r" b="b"/>
                  <a:pathLst>
                    <a:path w="308" h="432">
                      <a:moveTo>
                        <a:pt x="308" y="0"/>
                      </a:moveTo>
                      <a:lnTo>
                        <a:pt x="298" y="51"/>
                      </a:lnTo>
                      <a:lnTo>
                        <a:pt x="279" y="86"/>
                      </a:lnTo>
                      <a:lnTo>
                        <a:pt x="243" y="118"/>
                      </a:lnTo>
                      <a:lnTo>
                        <a:pt x="200" y="153"/>
                      </a:lnTo>
                      <a:lnTo>
                        <a:pt x="150" y="190"/>
                      </a:lnTo>
                      <a:lnTo>
                        <a:pt x="109" y="222"/>
                      </a:lnTo>
                      <a:lnTo>
                        <a:pt x="77" y="274"/>
                      </a:lnTo>
                      <a:lnTo>
                        <a:pt x="54" y="321"/>
                      </a:lnTo>
                      <a:lnTo>
                        <a:pt x="44" y="363"/>
                      </a:lnTo>
                      <a:lnTo>
                        <a:pt x="31" y="397"/>
                      </a:lnTo>
                      <a:lnTo>
                        <a:pt x="16" y="426"/>
                      </a:lnTo>
                      <a:lnTo>
                        <a:pt x="0" y="432"/>
                      </a:lnTo>
                      <a:lnTo>
                        <a:pt x="22" y="430"/>
                      </a:lnTo>
                      <a:lnTo>
                        <a:pt x="38" y="430"/>
                      </a:lnTo>
                      <a:lnTo>
                        <a:pt x="64" y="393"/>
                      </a:lnTo>
                      <a:lnTo>
                        <a:pt x="74" y="354"/>
                      </a:lnTo>
                      <a:lnTo>
                        <a:pt x="87" y="321"/>
                      </a:lnTo>
                      <a:lnTo>
                        <a:pt x="109" y="278"/>
                      </a:lnTo>
                      <a:lnTo>
                        <a:pt x="139" y="248"/>
                      </a:lnTo>
                      <a:lnTo>
                        <a:pt x="160" y="218"/>
                      </a:lnTo>
                      <a:lnTo>
                        <a:pt x="197" y="193"/>
                      </a:lnTo>
                      <a:lnTo>
                        <a:pt x="233" y="173"/>
                      </a:lnTo>
                      <a:lnTo>
                        <a:pt x="265" y="128"/>
                      </a:lnTo>
                      <a:lnTo>
                        <a:pt x="281" y="96"/>
                      </a:lnTo>
                      <a:lnTo>
                        <a:pt x="296" y="67"/>
                      </a:lnTo>
                      <a:lnTo>
                        <a:pt x="308" y="0"/>
                      </a:lnTo>
                      <a:close/>
                    </a:path>
                  </a:pathLst>
                </a:custGeom>
                <a:solidFill>
                  <a:srgbClr val="00C0E0"/>
                </a:solidFill>
                <a:ln w="6350">
                  <a:solidFill>
                    <a:srgbClr val="00C0E0"/>
                  </a:solidFill>
                  <a:prstDash val="solid"/>
                  <a:round/>
                  <a:headEnd/>
                  <a:tailEnd/>
                </a:ln>
              </p:spPr>
              <p:txBody>
                <a:bodyPr/>
                <a:lstStyle/>
                <a:p>
                  <a:endParaRPr lang="en-US"/>
                </a:p>
              </p:txBody>
            </p:sp>
            <p:sp>
              <p:nvSpPr>
                <p:cNvPr id="69717" name="Freeform 85"/>
                <p:cNvSpPr>
                  <a:spLocks/>
                </p:cNvSpPr>
                <p:nvPr/>
              </p:nvSpPr>
              <p:spPr bwMode="auto">
                <a:xfrm>
                  <a:off x="3761" y="1075"/>
                  <a:ext cx="158" cy="219"/>
                </a:xfrm>
                <a:custGeom>
                  <a:avLst/>
                  <a:gdLst/>
                  <a:ahLst/>
                  <a:cxnLst>
                    <a:cxn ang="0">
                      <a:pos x="0" y="440"/>
                    </a:cxn>
                    <a:cxn ang="0">
                      <a:pos x="29" y="427"/>
                    </a:cxn>
                    <a:cxn ang="0">
                      <a:pos x="47" y="401"/>
                    </a:cxn>
                    <a:cxn ang="0">
                      <a:pos x="57" y="356"/>
                    </a:cxn>
                    <a:cxn ang="0">
                      <a:pos x="83" y="278"/>
                    </a:cxn>
                    <a:cxn ang="0">
                      <a:pos x="125" y="218"/>
                    </a:cxn>
                    <a:cxn ang="0">
                      <a:pos x="208" y="160"/>
                    </a:cxn>
                    <a:cxn ang="0">
                      <a:pos x="244" y="133"/>
                    </a:cxn>
                    <a:cxn ang="0">
                      <a:pos x="297" y="76"/>
                    </a:cxn>
                    <a:cxn ang="0">
                      <a:pos x="310" y="28"/>
                    </a:cxn>
                    <a:cxn ang="0">
                      <a:pos x="315" y="0"/>
                    </a:cxn>
                  </a:cxnLst>
                  <a:rect l="0" t="0" r="r" b="b"/>
                  <a:pathLst>
                    <a:path w="315" h="440">
                      <a:moveTo>
                        <a:pt x="0" y="440"/>
                      </a:moveTo>
                      <a:lnTo>
                        <a:pt x="29" y="427"/>
                      </a:lnTo>
                      <a:lnTo>
                        <a:pt x="47" y="401"/>
                      </a:lnTo>
                      <a:lnTo>
                        <a:pt x="57" y="356"/>
                      </a:lnTo>
                      <a:lnTo>
                        <a:pt x="83" y="278"/>
                      </a:lnTo>
                      <a:lnTo>
                        <a:pt x="125" y="218"/>
                      </a:lnTo>
                      <a:lnTo>
                        <a:pt x="208" y="160"/>
                      </a:lnTo>
                      <a:lnTo>
                        <a:pt x="244" y="133"/>
                      </a:lnTo>
                      <a:lnTo>
                        <a:pt x="297" y="76"/>
                      </a:lnTo>
                      <a:lnTo>
                        <a:pt x="310" y="28"/>
                      </a:lnTo>
                      <a:lnTo>
                        <a:pt x="315" y="0"/>
                      </a:lnTo>
                    </a:path>
                  </a:pathLst>
                </a:custGeom>
                <a:noFill/>
                <a:ln w="6350">
                  <a:solidFill>
                    <a:srgbClr val="000000"/>
                  </a:solidFill>
                  <a:prstDash val="solid"/>
                  <a:round/>
                  <a:headEnd/>
                  <a:tailEnd/>
                </a:ln>
              </p:spPr>
              <p:txBody>
                <a:bodyPr/>
                <a:lstStyle/>
                <a:p>
                  <a:endParaRPr lang="en-US"/>
                </a:p>
              </p:txBody>
            </p:sp>
          </p:grpSp>
        </p:grpSp>
        <p:grpSp>
          <p:nvGrpSpPr>
            <p:cNvPr id="30" name="Group 86"/>
            <p:cNvGrpSpPr>
              <a:grpSpLocks/>
            </p:cNvGrpSpPr>
            <p:nvPr/>
          </p:nvGrpSpPr>
          <p:grpSpPr bwMode="auto">
            <a:xfrm>
              <a:off x="3514" y="490"/>
              <a:ext cx="104" cy="141"/>
              <a:chOff x="3514" y="490"/>
              <a:chExt cx="104" cy="141"/>
            </a:xfrm>
          </p:grpSpPr>
          <p:sp>
            <p:nvSpPr>
              <p:cNvPr id="69719" name="Freeform 87"/>
              <p:cNvSpPr>
                <a:spLocks/>
              </p:cNvSpPr>
              <p:nvPr/>
            </p:nvSpPr>
            <p:spPr bwMode="auto">
              <a:xfrm>
                <a:off x="3514" y="490"/>
                <a:ext cx="97" cy="141"/>
              </a:xfrm>
              <a:custGeom>
                <a:avLst/>
                <a:gdLst/>
                <a:ahLst/>
                <a:cxnLst>
                  <a:cxn ang="0">
                    <a:pos x="160" y="46"/>
                  </a:cxn>
                  <a:cxn ang="0">
                    <a:pos x="136" y="13"/>
                  </a:cxn>
                  <a:cxn ang="0">
                    <a:pos x="105" y="1"/>
                  </a:cxn>
                  <a:cxn ang="0">
                    <a:pos x="66" y="0"/>
                  </a:cxn>
                  <a:cxn ang="0">
                    <a:pos x="31" y="22"/>
                  </a:cxn>
                  <a:cxn ang="0">
                    <a:pos x="7" y="60"/>
                  </a:cxn>
                  <a:cxn ang="0">
                    <a:pos x="0" y="105"/>
                  </a:cxn>
                  <a:cxn ang="0">
                    <a:pos x="4" y="170"/>
                  </a:cxn>
                  <a:cxn ang="0">
                    <a:pos x="28" y="204"/>
                  </a:cxn>
                  <a:cxn ang="0">
                    <a:pos x="51" y="224"/>
                  </a:cxn>
                  <a:cxn ang="0">
                    <a:pos x="85" y="241"/>
                  </a:cxn>
                  <a:cxn ang="0">
                    <a:pos x="103" y="270"/>
                  </a:cxn>
                  <a:cxn ang="0">
                    <a:pos x="128" y="282"/>
                  </a:cxn>
                  <a:cxn ang="0">
                    <a:pos x="159" y="280"/>
                  </a:cxn>
                  <a:cxn ang="0">
                    <a:pos x="180" y="261"/>
                  </a:cxn>
                  <a:cxn ang="0">
                    <a:pos x="192" y="235"/>
                  </a:cxn>
                  <a:cxn ang="0">
                    <a:pos x="195" y="203"/>
                  </a:cxn>
                  <a:cxn ang="0">
                    <a:pos x="184" y="172"/>
                  </a:cxn>
                  <a:cxn ang="0">
                    <a:pos x="187" y="129"/>
                  </a:cxn>
                  <a:cxn ang="0">
                    <a:pos x="178" y="84"/>
                  </a:cxn>
                  <a:cxn ang="0">
                    <a:pos x="160" y="46"/>
                  </a:cxn>
                </a:cxnLst>
                <a:rect l="0" t="0" r="r" b="b"/>
                <a:pathLst>
                  <a:path w="195" h="282">
                    <a:moveTo>
                      <a:pt x="160" y="46"/>
                    </a:moveTo>
                    <a:lnTo>
                      <a:pt x="136" y="13"/>
                    </a:lnTo>
                    <a:lnTo>
                      <a:pt x="105" y="1"/>
                    </a:lnTo>
                    <a:lnTo>
                      <a:pt x="66" y="0"/>
                    </a:lnTo>
                    <a:lnTo>
                      <a:pt x="31" y="22"/>
                    </a:lnTo>
                    <a:lnTo>
                      <a:pt x="7" y="60"/>
                    </a:lnTo>
                    <a:lnTo>
                      <a:pt x="0" y="105"/>
                    </a:lnTo>
                    <a:lnTo>
                      <a:pt x="4" y="170"/>
                    </a:lnTo>
                    <a:lnTo>
                      <a:pt x="28" y="204"/>
                    </a:lnTo>
                    <a:lnTo>
                      <a:pt x="51" y="224"/>
                    </a:lnTo>
                    <a:lnTo>
                      <a:pt x="85" y="241"/>
                    </a:lnTo>
                    <a:lnTo>
                      <a:pt x="103" y="270"/>
                    </a:lnTo>
                    <a:lnTo>
                      <a:pt x="128" y="282"/>
                    </a:lnTo>
                    <a:lnTo>
                      <a:pt x="159" y="280"/>
                    </a:lnTo>
                    <a:lnTo>
                      <a:pt x="180" y="261"/>
                    </a:lnTo>
                    <a:lnTo>
                      <a:pt x="192" y="235"/>
                    </a:lnTo>
                    <a:lnTo>
                      <a:pt x="195" y="203"/>
                    </a:lnTo>
                    <a:lnTo>
                      <a:pt x="184" y="172"/>
                    </a:lnTo>
                    <a:lnTo>
                      <a:pt x="187" y="129"/>
                    </a:lnTo>
                    <a:lnTo>
                      <a:pt x="178" y="84"/>
                    </a:lnTo>
                    <a:lnTo>
                      <a:pt x="160" y="46"/>
                    </a:lnTo>
                    <a:close/>
                  </a:path>
                </a:pathLst>
              </a:custGeom>
              <a:solidFill>
                <a:srgbClr val="E0A080"/>
              </a:solidFill>
              <a:ln w="6350">
                <a:solidFill>
                  <a:srgbClr val="000000"/>
                </a:solidFill>
                <a:prstDash val="solid"/>
                <a:round/>
                <a:headEnd/>
                <a:tailEnd/>
              </a:ln>
            </p:spPr>
            <p:txBody>
              <a:bodyPr/>
              <a:lstStyle/>
              <a:p>
                <a:endParaRPr lang="en-US"/>
              </a:p>
            </p:txBody>
          </p:sp>
          <p:sp>
            <p:nvSpPr>
              <p:cNvPr id="69720" name="Freeform 88"/>
              <p:cNvSpPr>
                <a:spLocks/>
              </p:cNvSpPr>
              <p:nvPr/>
            </p:nvSpPr>
            <p:spPr bwMode="auto">
              <a:xfrm>
                <a:off x="3538" y="490"/>
                <a:ext cx="80" cy="133"/>
              </a:xfrm>
              <a:custGeom>
                <a:avLst/>
                <a:gdLst/>
                <a:ahLst/>
                <a:cxnLst>
                  <a:cxn ang="0">
                    <a:pos x="132" y="43"/>
                  </a:cxn>
                  <a:cxn ang="0">
                    <a:pos x="112" y="12"/>
                  </a:cxn>
                  <a:cxn ang="0">
                    <a:pos x="87" y="1"/>
                  </a:cxn>
                  <a:cxn ang="0">
                    <a:pos x="55" y="0"/>
                  </a:cxn>
                  <a:cxn ang="0">
                    <a:pos x="27" y="21"/>
                  </a:cxn>
                  <a:cxn ang="0">
                    <a:pos x="6" y="57"/>
                  </a:cxn>
                  <a:cxn ang="0">
                    <a:pos x="0" y="99"/>
                  </a:cxn>
                  <a:cxn ang="0">
                    <a:pos x="3" y="159"/>
                  </a:cxn>
                  <a:cxn ang="0">
                    <a:pos x="24" y="192"/>
                  </a:cxn>
                  <a:cxn ang="0">
                    <a:pos x="43" y="211"/>
                  </a:cxn>
                  <a:cxn ang="0">
                    <a:pos x="70" y="227"/>
                  </a:cxn>
                  <a:cxn ang="0">
                    <a:pos x="85" y="255"/>
                  </a:cxn>
                  <a:cxn ang="0">
                    <a:pos x="106" y="266"/>
                  </a:cxn>
                  <a:cxn ang="0">
                    <a:pos x="131" y="264"/>
                  </a:cxn>
                  <a:cxn ang="0">
                    <a:pos x="149" y="246"/>
                  </a:cxn>
                  <a:cxn ang="0">
                    <a:pos x="159" y="222"/>
                  </a:cxn>
                  <a:cxn ang="0">
                    <a:pos x="161" y="192"/>
                  </a:cxn>
                  <a:cxn ang="0">
                    <a:pos x="152" y="161"/>
                  </a:cxn>
                  <a:cxn ang="0">
                    <a:pos x="154" y="122"/>
                  </a:cxn>
                  <a:cxn ang="0">
                    <a:pos x="147" y="79"/>
                  </a:cxn>
                  <a:cxn ang="0">
                    <a:pos x="132" y="43"/>
                  </a:cxn>
                </a:cxnLst>
                <a:rect l="0" t="0" r="r" b="b"/>
                <a:pathLst>
                  <a:path w="161" h="266">
                    <a:moveTo>
                      <a:pt x="132" y="43"/>
                    </a:moveTo>
                    <a:lnTo>
                      <a:pt x="112" y="12"/>
                    </a:lnTo>
                    <a:lnTo>
                      <a:pt x="87" y="1"/>
                    </a:lnTo>
                    <a:lnTo>
                      <a:pt x="55" y="0"/>
                    </a:lnTo>
                    <a:lnTo>
                      <a:pt x="27" y="21"/>
                    </a:lnTo>
                    <a:lnTo>
                      <a:pt x="6" y="57"/>
                    </a:lnTo>
                    <a:lnTo>
                      <a:pt x="0" y="99"/>
                    </a:lnTo>
                    <a:lnTo>
                      <a:pt x="3" y="159"/>
                    </a:lnTo>
                    <a:lnTo>
                      <a:pt x="24" y="192"/>
                    </a:lnTo>
                    <a:lnTo>
                      <a:pt x="43" y="211"/>
                    </a:lnTo>
                    <a:lnTo>
                      <a:pt x="70" y="227"/>
                    </a:lnTo>
                    <a:lnTo>
                      <a:pt x="85" y="255"/>
                    </a:lnTo>
                    <a:lnTo>
                      <a:pt x="106" y="266"/>
                    </a:lnTo>
                    <a:lnTo>
                      <a:pt x="131" y="264"/>
                    </a:lnTo>
                    <a:lnTo>
                      <a:pt x="149" y="246"/>
                    </a:lnTo>
                    <a:lnTo>
                      <a:pt x="159" y="222"/>
                    </a:lnTo>
                    <a:lnTo>
                      <a:pt x="161" y="192"/>
                    </a:lnTo>
                    <a:lnTo>
                      <a:pt x="152" y="161"/>
                    </a:lnTo>
                    <a:lnTo>
                      <a:pt x="154" y="122"/>
                    </a:lnTo>
                    <a:lnTo>
                      <a:pt x="147" y="79"/>
                    </a:lnTo>
                    <a:lnTo>
                      <a:pt x="132" y="43"/>
                    </a:lnTo>
                    <a:close/>
                  </a:path>
                </a:pathLst>
              </a:custGeom>
              <a:solidFill>
                <a:srgbClr val="E0A080"/>
              </a:solidFill>
              <a:ln w="9525">
                <a:noFill/>
                <a:round/>
                <a:headEnd/>
                <a:tailEnd/>
              </a:ln>
            </p:spPr>
            <p:txBody>
              <a:bodyPr/>
              <a:lstStyle/>
              <a:p>
                <a:endParaRPr lang="en-US"/>
              </a:p>
            </p:txBody>
          </p:sp>
        </p:grpSp>
        <p:grpSp>
          <p:nvGrpSpPr>
            <p:cNvPr id="31" name="Group 89"/>
            <p:cNvGrpSpPr>
              <a:grpSpLocks/>
            </p:cNvGrpSpPr>
            <p:nvPr/>
          </p:nvGrpSpPr>
          <p:grpSpPr bwMode="auto">
            <a:xfrm>
              <a:off x="3132" y="696"/>
              <a:ext cx="662" cy="508"/>
              <a:chOff x="3132" y="696"/>
              <a:chExt cx="662" cy="508"/>
            </a:xfrm>
          </p:grpSpPr>
          <p:sp>
            <p:nvSpPr>
              <p:cNvPr id="69722" name="Freeform 90"/>
              <p:cNvSpPr>
                <a:spLocks/>
              </p:cNvSpPr>
              <p:nvPr/>
            </p:nvSpPr>
            <p:spPr bwMode="auto">
              <a:xfrm>
                <a:off x="3388" y="696"/>
                <a:ext cx="406" cy="342"/>
              </a:xfrm>
              <a:custGeom>
                <a:avLst/>
                <a:gdLst/>
                <a:ahLst/>
                <a:cxnLst>
                  <a:cxn ang="0">
                    <a:pos x="311" y="0"/>
                  </a:cxn>
                  <a:cxn ang="0">
                    <a:pos x="154" y="135"/>
                  </a:cxn>
                  <a:cxn ang="0">
                    <a:pos x="59" y="260"/>
                  </a:cxn>
                  <a:cxn ang="0">
                    <a:pos x="0" y="475"/>
                  </a:cxn>
                  <a:cxn ang="0">
                    <a:pos x="154" y="362"/>
                  </a:cxn>
                  <a:cxn ang="0">
                    <a:pos x="239" y="282"/>
                  </a:cxn>
                  <a:cxn ang="0">
                    <a:pos x="285" y="230"/>
                  </a:cxn>
                  <a:cxn ang="0">
                    <a:pos x="239" y="360"/>
                  </a:cxn>
                  <a:cxn ang="0">
                    <a:pos x="227" y="478"/>
                  </a:cxn>
                  <a:cxn ang="0">
                    <a:pos x="223" y="684"/>
                  </a:cxn>
                  <a:cxn ang="0">
                    <a:pos x="249" y="625"/>
                  </a:cxn>
                  <a:cxn ang="0">
                    <a:pos x="301" y="539"/>
                  </a:cxn>
                  <a:cxn ang="0">
                    <a:pos x="387" y="475"/>
                  </a:cxn>
                  <a:cxn ang="0">
                    <a:pos x="464" y="442"/>
                  </a:cxn>
                  <a:cxn ang="0">
                    <a:pos x="653" y="354"/>
                  </a:cxn>
                  <a:cxn ang="0">
                    <a:pos x="811" y="206"/>
                  </a:cxn>
                  <a:cxn ang="0">
                    <a:pos x="762" y="171"/>
                  </a:cxn>
                  <a:cxn ang="0">
                    <a:pos x="718" y="188"/>
                  </a:cxn>
                  <a:cxn ang="0">
                    <a:pos x="643" y="191"/>
                  </a:cxn>
                  <a:cxn ang="0">
                    <a:pos x="551" y="181"/>
                  </a:cxn>
                  <a:cxn ang="0">
                    <a:pos x="471" y="158"/>
                  </a:cxn>
                  <a:cxn ang="0">
                    <a:pos x="347" y="168"/>
                  </a:cxn>
                  <a:cxn ang="0">
                    <a:pos x="311" y="0"/>
                  </a:cxn>
                </a:cxnLst>
                <a:rect l="0" t="0" r="r" b="b"/>
                <a:pathLst>
                  <a:path w="811" h="684">
                    <a:moveTo>
                      <a:pt x="311" y="0"/>
                    </a:moveTo>
                    <a:lnTo>
                      <a:pt x="154" y="135"/>
                    </a:lnTo>
                    <a:lnTo>
                      <a:pt x="59" y="260"/>
                    </a:lnTo>
                    <a:lnTo>
                      <a:pt x="0" y="475"/>
                    </a:lnTo>
                    <a:lnTo>
                      <a:pt x="154" y="362"/>
                    </a:lnTo>
                    <a:lnTo>
                      <a:pt x="239" y="282"/>
                    </a:lnTo>
                    <a:lnTo>
                      <a:pt x="285" y="230"/>
                    </a:lnTo>
                    <a:lnTo>
                      <a:pt x="239" y="360"/>
                    </a:lnTo>
                    <a:lnTo>
                      <a:pt x="227" y="478"/>
                    </a:lnTo>
                    <a:lnTo>
                      <a:pt x="223" y="684"/>
                    </a:lnTo>
                    <a:lnTo>
                      <a:pt x="249" y="625"/>
                    </a:lnTo>
                    <a:lnTo>
                      <a:pt x="301" y="539"/>
                    </a:lnTo>
                    <a:lnTo>
                      <a:pt x="387" y="475"/>
                    </a:lnTo>
                    <a:lnTo>
                      <a:pt x="464" y="442"/>
                    </a:lnTo>
                    <a:lnTo>
                      <a:pt x="653" y="354"/>
                    </a:lnTo>
                    <a:lnTo>
                      <a:pt x="811" y="206"/>
                    </a:lnTo>
                    <a:lnTo>
                      <a:pt x="762" y="171"/>
                    </a:lnTo>
                    <a:lnTo>
                      <a:pt x="718" y="188"/>
                    </a:lnTo>
                    <a:lnTo>
                      <a:pt x="643" y="191"/>
                    </a:lnTo>
                    <a:lnTo>
                      <a:pt x="551" y="181"/>
                    </a:lnTo>
                    <a:lnTo>
                      <a:pt x="471" y="158"/>
                    </a:lnTo>
                    <a:lnTo>
                      <a:pt x="347" y="168"/>
                    </a:lnTo>
                    <a:lnTo>
                      <a:pt x="311" y="0"/>
                    </a:lnTo>
                    <a:close/>
                  </a:path>
                </a:pathLst>
              </a:custGeom>
              <a:solidFill>
                <a:srgbClr val="E0E0FF"/>
              </a:solidFill>
              <a:ln w="6350">
                <a:solidFill>
                  <a:srgbClr val="000000"/>
                </a:solidFill>
                <a:prstDash val="solid"/>
                <a:round/>
                <a:headEnd/>
                <a:tailEnd/>
              </a:ln>
            </p:spPr>
            <p:txBody>
              <a:bodyPr/>
              <a:lstStyle/>
              <a:p>
                <a:endParaRPr lang="en-US"/>
              </a:p>
            </p:txBody>
          </p:sp>
          <p:sp>
            <p:nvSpPr>
              <p:cNvPr id="69723" name="Freeform 91"/>
              <p:cNvSpPr>
                <a:spLocks/>
              </p:cNvSpPr>
              <p:nvPr/>
            </p:nvSpPr>
            <p:spPr bwMode="auto">
              <a:xfrm>
                <a:off x="3329" y="806"/>
                <a:ext cx="218" cy="377"/>
              </a:xfrm>
              <a:custGeom>
                <a:avLst/>
                <a:gdLst/>
                <a:ahLst/>
                <a:cxnLst>
                  <a:cxn ang="0">
                    <a:pos x="385" y="0"/>
                  </a:cxn>
                  <a:cxn ang="0">
                    <a:pos x="438" y="39"/>
                  </a:cxn>
                  <a:cxn ang="0">
                    <a:pos x="433" y="147"/>
                  </a:cxn>
                  <a:cxn ang="0">
                    <a:pos x="331" y="228"/>
                  </a:cxn>
                  <a:cxn ang="0">
                    <a:pos x="258" y="494"/>
                  </a:cxn>
                  <a:cxn ang="0">
                    <a:pos x="0" y="754"/>
                  </a:cxn>
                  <a:cxn ang="0">
                    <a:pos x="118" y="388"/>
                  </a:cxn>
                  <a:cxn ang="0">
                    <a:pos x="249" y="188"/>
                  </a:cxn>
                  <a:cxn ang="0">
                    <a:pos x="269" y="66"/>
                  </a:cxn>
                  <a:cxn ang="0">
                    <a:pos x="385" y="0"/>
                  </a:cxn>
                </a:cxnLst>
                <a:rect l="0" t="0" r="r" b="b"/>
                <a:pathLst>
                  <a:path w="438" h="754">
                    <a:moveTo>
                      <a:pt x="385" y="0"/>
                    </a:moveTo>
                    <a:lnTo>
                      <a:pt x="438" y="39"/>
                    </a:lnTo>
                    <a:lnTo>
                      <a:pt x="433" y="147"/>
                    </a:lnTo>
                    <a:lnTo>
                      <a:pt x="331" y="228"/>
                    </a:lnTo>
                    <a:lnTo>
                      <a:pt x="258" y="494"/>
                    </a:lnTo>
                    <a:lnTo>
                      <a:pt x="0" y="754"/>
                    </a:lnTo>
                    <a:lnTo>
                      <a:pt x="118" y="388"/>
                    </a:lnTo>
                    <a:lnTo>
                      <a:pt x="249" y="188"/>
                    </a:lnTo>
                    <a:lnTo>
                      <a:pt x="269" y="66"/>
                    </a:lnTo>
                    <a:lnTo>
                      <a:pt x="385" y="0"/>
                    </a:lnTo>
                    <a:close/>
                  </a:path>
                </a:pathLst>
              </a:custGeom>
              <a:solidFill>
                <a:srgbClr val="FF00A0"/>
              </a:solidFill>
              <a:ln w="6350">
                <a:solidFill>
                  <a:srgbClr val="000000"/>
                </a:solidFill>
                <a:prstDash val="solid"/>
                <a:round/>
                <a:headEnd/>
                <a:tailEnd/>
              </a:ln>
            </p:spPr>
            <p:txBody>
              <a:bodyPr/>
              <a:lstStyle/>
              <a:p>
                <a:endParaRPr lang="en-US"/>
              </a:p>
            </p:txBody>
          </p:sp>
          <p:grpSp>
            <p:nvGrpSpPr>
              <p:cNvPr id="69667" name="Group 92"/>
              <p:cNvGrpSpPr>
                <a:grpSpLocks/>
              </p:cNvGrpSpPr>
              <p:nvPr/>
            </p:nvGrpSpPr>
            <p:grpSpPr bwMode="auto">
              <a:xfrm>
                <a:off x="3132" y="827"/>
                <a:ext cx="319" cy="377"/>
                <a:chOff x="3132" y="827"/>
                <a:chExt cx="319" cy="377"/>
              </a:xfrm>
            </p:grpSpPr>
            <p:grpSp>
              <p:nvGrpSpPr>
                <p:cNvPr id="69671" name="Group 93"/>
                <p:cNvGrpSpPr>
                  <a:grpSpLocks/>
                </p:cNvGrpSpPr>
                <p:nvPr/>
              </p:nvGrpSpPr>
              <p:grpSpPr bwMode="auto">
                <a:xfrm>
                  <a:off x="3132" y="827"/>
                  <a:ext cx="273" cy="303"/>
                  <a:chOff x="3132" y="827"/>
                  <a:chExt cx="273" cy="303"/>
                </a:xfrm>
              </p:grpSpPr>
              <p:sp>
                <p:nvSpPr>
                  <p:cNvPr id="69726" name="Freeform 94"/>
                  <p:cNvSpPr>
                    <a:spLocks/>
                  </p:cNvSpPr>
                  <p:nvPr/>
                </p:nvSpPr>
                <p:spPr bwMode="auto">
                  <a:xfrm>
                    <a:off x="3132" y="827"/>
                    <a:ext cx="273" cy="303"/>
                  </a:xfrm>
                  <a:custGeom>
                    <a:avLst/>
                    <a:gdLst/>
                    <a:ahLst/>
                    <a:cxnLst>
                      <a:cxn ang="0">
                        <a:pos x="465" y="59"/>
                      </a:cxn>
                      <a:cxn ang="0">
                        <a:pos x="416" y="157"/>
                      </a:cxn>
                      <a:cxn ang="0">
                        <a:pos x="333" y="138"/>
                      </a:cxn>
                      <a:cxn ang="0">
                        <a:pos x="256" y="115"/>
                      </a:cxn>
                      <a:cxn ang="0">
                        <a:pos x="186" y="84"/>
                      </a:cxn>
                      <a:cxn ang="0">
                        <a:pos x="136" y="62"/>
                      </a:cxn>
                      <a:cxn ang="0">
                        <a:pos x="42" y="0"/>
                      </a:cxn>
                      <a:cxn ang="0">
                        <a:pos x="16" y="10"/>
                      </a:cxn>
                      <a:cxn ang="0">
                        <a:pos x="13" y="70"/>
                      </a:cxn>
                      <a:cxn ang="0">
                        <a:pos x="52" y="125"/>
                      </a:cxn>
                      <a:cxn ang="0">
                        <a:pos x="20" y="118"/>
                      </a:cxn>
                      <a:cxn ang="0">
                        <a:pos x="0" y="144"/>
                      </a:cxn>
                      <a:cxn ang="0">
                        <a:pos x="6" y="170"/>
                      </a:cxn>
                      <a:cxn ang="0">
                        <a:pos x="33" y="203"/>
                      </a:cxn>
                      <a:cxn ang="0">
                        <a:pos x="20" y="216"/>
                      </a:cxn>
                      <a:cxn ang="0">
                        <a:pos x="6" y="236"/>
                      </a:cxn>
                      <a:cxn ang="0">
                        <a:pos x="6" y="260"/>
                      </a:cxn>
                      <a:cxn ang="0">
                        <a:pos x="20" y="301"/>
                      </a:cxn>
                      <a:cxn ang="0">
                        <a:pos x="65" y="339"/>
                      </a:cxn>
                      <a:cxn ang="0">
                        <a:pos x="45" y="352"/>
                      </a:cxn>
                      <a:cxn ang="0">
                        <a:pos x="36" y="385"/>
                      </a:cxn>
                      <a:cxn ang="0">
                        <a:pos x="48" y="418"/>
                      </a:cxn>
                      <a:cxn ang="0">
                        <a:pos x="89" y="438"/>
                      </a:cxn>
                      <a:cxn ang="0">
                        <a:pos x="141" y="458"/>
                      </a:cxn>
                      <a:cxn ang="0">
                        <a:pos x="183" y="493"/>
                      </a:cxn>
                      <a:cxn ang="0">
                        <a:pos x="215" y="526"/>
                      </a:cxn>
                      <a:cxn ang="0">
                        <a:pos x="246" y="559"/>
                      </a:cxn>
                      <a:cxn ang="0">
                        <a:pos x="280" y="596"/>
                      </a:cxn>
                      <a:cxn ang="0">
                        <a:pos x="340" y="608"/>
                      </a:cxn>
                      <a:cxn ang="0">
                        <a:pos x="456" y="458"/>
                      </a:cxn>
                      <a:cxn ang="0">
                        <a:pos x="476" y="346"/>
                      </a:cxn>
                      <a:cxn ang="0">
                        <a:pos x="483" y="280"/>
                      </a:cxn>
                      <a:cxn ang="0">
                        <a:pos x="512" y="247"/>
                      </a:cxn>
                      <a:cxn ang="0">
                        <a:pos x="535" y="213"/>
                      </a:cxn>
                      <a:cxn ang="0">
                        <a:pos x="546" y="161"/>
                      </a:cxn>
                      <a:cxn ang="0">
                        <a:pos x="543" y="126"/>
                      </a:cxn>
                      <a:cxn ang="0">
                        <a:pos x="532" y="97"/>
                      </a:cxn>
                      <a:cxn ang="0">
                        <a:pos x="512" y="68"/>
                      </a:cxn>
                      <a:cxn ang="0">
                        <a:pos x="490" y="56"/>
                      </a:cxn>
                      <a:cxn ang="0">
                        <a:pos x="465" y="59"/>
                      </a:cxn>
                    </a:cxnLst>
                    <a:rect l="0" t="0" r="r" b="b"/>
                    <a:pathLst>
                      <a:path w="546" h="608">
                        <a:moveTo>
                          <a:pt x="465" y="59"/>
                        </a:moveTo>
                        <a:lnTo>
                          <a:pt x="416" y="157"/>
                        </a:lnTo>
                        <a:lnTo>
                          <a:pt x="333" y="138"/>
                        </a:lnTo>
                        <a:lnTo>
                          <a:pt x="256" y="115"/>
                        </a:lnTo>
                        <a:lnTo>
                          <a:pt x="186" y="84"/>
                        </a:lnTo>
                        <a:lnTo>
                          <a:pt x="136" y="62"/>
                        </a:lnTo>
                        <a:lnTo>
                          <a:pt x="42" y="0"/>
                        </a:lnTo>
                        <a:lnTo>
                          <a:pt x="16" y="10"/>
                        </a:lnTo>
                        <a:lnTo>
                          <a:pt x="13" y="70"/>
                        </a:lnTo>
                        <a:lnTo>
                          <a:pt x="52" y="125"/>
                        </a:lnTo>
                        <a:lnTo>
                          <a:pt x="20" y="118"/>
                        </a:lnTo>
                        <a:lnTo>
                          <a:pt x="0" y="144"/>
                        </a:lnTo>
                        <a:lnTo>
                          <a:pt x="6" y="170"/>
                        </a:lnTo>
                        <a:lnTo>
                          <a:pt x="33" y="203"/>
                        </a:lnTo>
                        <a:lnTo>
                          <a:pt x="20" y="216"/>
                        </a:lnTo>
                        <a:lnTo>
                          <a:pt x="6" y="236"/>
                        </a:lnTo>
                        <a:lnTo>
                          <a:pt x="6" y="260"/>
                        </a:lnTo>
                        <a:lnTo>
                          <a:pt x="20" y="301"/>
                        </a:lnTo>
                        <a:lnTo>
                          <a:pt x="65" y="339"/>
                        </a:lnTo>
                        <a:lnTo>
                          <a:pt x="45" y="352"/>
                        </a:lnTo>
                        <a:lnTo>
                          <a:pt x="36" y="385"/>
                        </a:lnTo>
                        <a:lnTo>
                          <a:pt x="48" y="418"/>
                        </a:lnTo>
                        <a:lnTo>
                          <a:pt x="89" y="438"/>
                        </a:lnTo>
                        <a:lnTo>
                          <a:pt x="141" y="458"/>
                        </a:lnTo>
                        <a:lnTo>
                          <a:pt x="183" y="493"/>
                        </a:lnTo>
                        <a:lnTo>
                          <a:pt x="215" y="526"/>
                        </a:lnTo>
                        <a:lnTo>
                          <a:pt x="246" y="559"/>
                        </a:lnTo>
                        <a:lnTo>
                          <a:pt x="280" y="596"/>
                        </a:lnTo>
                        <a:lnTo>
                          <a:pt x="340" y="608"/>
                        </a:lnTo>
                        <a:lnTo>
                          <a:pt x="456" y="458"/>
                        </a:lnTo>
                        <a:lnTo>
                          <a:pt x="476" y="346"/>
                        </a:lnTo>
                        <a:lnTo>
                          <a:pt x="483" y="280"/>
                        </a:lnTo>
                        <a:lnTo>
                          <a:pt x="512" y="247"/>
                        </a:lnTo>
                        <a:lnTo>
                          <a:pt x="535" y="213"/>
                        </a:lnTo>
                        <a:lnTo>
                          <a:pt x="546" y="161"/>
                        </a:lnTo>
                        <a:lnTo>
                          <a:pt x="543" y="126"/>
                        </a:lnTo>
                        <a:lnTo>
                          <a:pt x="532" y="97"/>
                        </a:lnTo>
                        <a:lnTo>
                          <a:pt x="512" y="68"/>
                        </a:lnTo>
                        <a:lnTo>
                          <a:pt x="490" y="56"/>
                        </a:lnTo>
                        <a:lnTo>
                          <a:pt x="465" y="59"/>
                        </a:lnTo>
                        <a:close/>
                      </a:path>
                    </a:pathLst>
                  </a:custGeom>
                  <a:solidFill>
                    <a:srgbClr val="E0A080"/>
                  </a:solidFill>
                  <a:ln w="6350">
                    <a:solidFill>
                      <a:srgbClr val="000000"/>
                    </a:solidFill>
                    <a:prstDash val="solid"/>
                    <a:round/>
                    <a:headEnd/>
                    <a:tailEnd/>
                  </a:ln>
                </p:spPr>
                <p:txBody>
                  <a:bodyPr/>
                  <a:lstStyle/>
                  <a:p>
                    <a:endParaRPr lang="en-US"/>
                  </a:p>
                </p:txBody>
              </p:sp>
              <p:grpSp>
                <p:nvGrpSpPr>
                  <p:cNvPr id="69673" name="Group 95"/>
                  <p:cNvGrpSpPr>
                    <a:grpSpLocks/>
                  </p:cNvGrpSpPr>
                  <p:nvPr/>
                </p:nvGrpSpPr>
                <p:grpSpPr bwMode="auto">
                  <a:xfrm>
                    <a:off x="3149" y="873"/>
                    <a:ext cx="203" cy="148"/>
                    <a:chOff x="3149" y="873"/>
                    <a:chExt cx="203" cy="148"/>
                  </a:xfrm>
                </p:grpSpPr>
                <p:sp>
                  <p:nvSpPr>
                    <p:cNvPr id="69728" name="Freeform 96"/>
                    <p:cNvSpPr>
                      <a:spLocks/>
                    </p:cNvSpPr>
                    <p:nvPr/>
                  </p:nvSpPr>
                  <p:spPr bwMode="auto">
                    <a:xfrm>
                      <a:off x="3155" y="885"/>
                      <a:ext cx="144" cy="51"/>
                    </a:xfrm>
                    <a:custGeom>
                      <a:avLst/>
                      <a:gdLst/>
                      <a:ahLst/>
                      <a:cxnLst>
                        <a:cxn ang="0">
                          <a:pos x="0" y="0"/>
                        </a:cxn>
                        <a:cxn ang="0">
                          <a:pos x="64" y="48"/>
                        </a:cxn>
                        <a:cxn ang="0">
                          <a:pos x="142" y="85"/>
                        </a:cxn>
                        <a:cxn ang="0">
                          <a:pos x="224" y="101"/>
                        </a:cxn>
                        <a:cxn ang="0">
                          <a:pos x="288" y="101"/>
                        </a:cxn>
                      </a:cxnLst>
                      <a:rect l="0" t="0" r="r" b="b"/>
                      <a:pathLst>
                        <a:path w="288" h="101">
                          <a:moveTo>
                            <a:pt x="0" y="0"/>
                          </a:moveTo>
                          <a:lnTo>
                            <a:pt x="64" y="48"/>
                          </a:lnTo>
                          <a:lnTo>
                            <a:pt x="142" y="85"/>
                          </a:lnTo>
                          <a:lnTo>
                            <a:pt x="224" y="101"/>
                          </a:lnTo>
                          <a:lnTo>
                            <a:pt x="288" y="101"/>
                          </a:lnTo>
                        </a:path>
                      </a:pathLst>
                    </a:custGeom>
                    <a:noFill/>
                    <a:ln w="6350">
                      <a:solidFill>
                        <a:srgbClr val="000000"/>
                      </a:solidFill>
                      <a:prstDash val="solid"/>
                      <a:round/>
                      <a:headEnd/>
                      <a:tailEnd/>
                    </a:ln>
                  </p:spPr>
                  <p:txBody>
                    <a:bodyPr/>
                    <a:lstStyle/>
                    <a:p>
                      <a:endParaRPr lang="en-US"/>
                    </a:p>
                  </p:txBody>
                </p:sp>
                <p:sp>
                  <p:nvSpPr>
                    <p:cNvPr id="69729" name="Freeform 97"/>
                    <p:cNvSpPr>
                      <a:spLocks/>
                    </p:cNvSpPr>
                    <p:nvPr/>
                  </p:nvSpPr>
                  <p:spPr bwMode="auto">
                    <a:xfrm>
                      <a:off x="3149" y="931"/>
                      <a:ext cx="105" cy="47"/>
                    </a:xfrm>
                    <a:custGeom>
                      <a:avLst/>
                      <a:gdLst/>
                      <a:ahLst/>
                      <a:cxnLst>
                        <a:cxn ang="0">
                          <a:pos x="0" y="0"/>
                        </a:cxn>
                        <a:cxn ang="0">
                          <a:pos x="48" y="38"/>
                        </a:cxn>
                        <a:cxn ang="0">
                          <a:pos x="121" y="74"/>
                        </a:cxn>
                        <a:cxn ang="0">
                          <a:pos x="210" y="95"/>
                        </a:cxn>
                      </a:cxnLst>
                      <a:rect l="0" t="0" r="r" b="b"/>
                      <a:pathLst>
                        <a:path w="210" h="95">
                          <a:moveTo>
                            <a:pt x="0" y="0"/>
                          </a:moveTo>
                          <a:lnTo>
                            <a:pt x="48" y="38"/>
                          </a:lnTo>
                          <a:lnTo>
                            <a:pt x="121" y="74"/>
                          </a:lnTo>
                          <a:lnTo>
                            <a:pt x="210" y="95"/>
                          </a:lnTo>
                        </a:path>
                      </a:pathLst>
                    </a:custGeom>
                    <a:noFill/>
                    <a:ln w="6350">
                      <a:solidFill>
                        <a:srgbClr val="000000"/>
                      </a:solidFill>
                      <a:prstDash val="solid"/>
                      <a:round/>
                      <a:headEnd/>
                      <a:tailEnd/>
                    </a:ln>
                  </p:spPr>
                  <p:txBody>
                    <a:bodyPr/>
                    <a:lstStyle/>
                    <a:p>
                      <a:endParaRPr lang="en-US"/>
                    </a:p>
                  </p:txBody>
                </p:sp>
                <p:sp>
                  <p:nvSpPr>
                    <p:cNvPr id="69730" name="Freeform 98"/>
                    <p:cNvSpPr>
                      <a:spLocks/>
                    </p:cNvSpPr>
                    <p:nvPr/>
                  </p:nvSpPr>
                  <p:spPr bwMode="auto">
                    <a:xfrm>
                      <a:off x="3165" y="996"/>
                      <a:ext cx="70" cy="25"/>
                    </a:xfrm>
                    <a:custGeom>
                      <a:avLst/>
                      <a:gdLst/>
                      <a:ahLst/>
                      <a:cxnLst>
                        <a:cxn ang="0">
                          <a:pos x="0" y="0"/>
                        </a:cxn>
                        <a:cxn ang="0">
                          <a:pos x="66" y="33"/>
                        </a:cxn>
                        <a:cxn ang="0">
                          <a:pos x="140" y="50"/>
                        </a:cxn>
                      </a:cxnLst>
                      <a:rect l="0" t="0" r="r" b="b"/>
                      <a:pathLst>
                        <a:path w="140" h="50">
                          <a:moveTo>
                            <a:pt x="0" y="0"/>
                          </a:moveTo>
                          <a:lnTo>
                            <a:pt x="66" y="33"/>
                          </a:lnTo>
                          <a:lnTo>
                            <a:pt x="140" y="50"/>
                          </a:lnTo>
                        </a:path>
                      </a:pathLst>
                    </a:custGeom>
                    <a:noFill/>
                    <a:ln w="6350">
                      <a:solidFill>
                        <a:srgbClr val="000000"/>
                      </a:solidFill>
                      <a:prstDash val="solid"/>
                      <a:round/>
                      <a:headEnd/>
                      <a:tailEnd/>
                    </a:ln>
                  </p:spPr>
                  <p:txBody>
                    <a:bodyPr/>
                    <a:lstStyle/>
                    <a:p>
                      <a:endParaRPr lang="en-US"/>
                    </a:p>
                  </p:txBody>
                </p:sp>
                <p:sp>
                  <p:nvSpPr>
                    <p:cNvPr id="69731" name="Freeform 99"/>
                    <p:cNvSpPr>
                      <a:spLocks/>
                    </p:cNvSpPr>
                    <p:nvPr/>
                  </p:nvSpPr>
                  <p:spPr bwMode="auto">
                    <a:xfrm>
                      <a:off x="3347" y="873"/>
                      <a:ext cx="5" cy="31"/>
                    </a:xfrm>
                    <a:custGeom>
                      <a:avLst/>
                      <a:gdLst/>
                      <a:ahLst/>
                      <a:cxnLst>
                        <a:cxn ang="0">
                          <a:pos x="5" y="61"/>
                        </a:cxn>
                        <a:cxn ang="0">
                          <a:pos x="0" y="35"/>
                        </a:cxn>
                        <a:cxn ang="0">
                          <a:pos x="1" y="20"/>
                        </a:cxn>
                        <a:cxn ang="0">
                          <a:pos x="10" y="0"/>
                        </a:cxn>
                      </a:cxnLst>
                      <a:rect l="0" t="0" r="r" b="b"/>
                      <a:pathLst>
                        <a:path w="10" h="61">
                          <a:moveTo>
                            <a:pt x="5" y="61"/>
                          </a:moveTo>
                          <a:lnTo>
                            <a:pt x="0" y="35"/>
                          </a:lnTo>
                          <a:lnTo>
                            <a:pt x="1" y="20"/>
                          </a:lnTo>
                          <a:lnTo>
                            <a:pt x="10" y="0"/>
                          </a:lnTo>
                        </a:path>
                      </a:pathLst>
                    </a:custGeom>
                    <a:noFill/>
                    <a:ln w="6350">
                      <a:solidFill>
                        <a:srgbClr val="000000"/>
                      </a:solidFill>
                      <a:prstDash val="solid"/>
                      <a:round/>
                      <a:headEnd/>
                      <a:tailEnd/>
                    </a:ln>
                  </p:spPr>
                  <p:txBody>
                    <a:bodyPr/>
                    <a:lstStyle/>
                    <a:p>
                      <a:endParaRPr lang="en-US"/>
                    </a:p>
                  </p:txBody>
                </p:sp>
              </p:grpSp>
            </p:grpSp>
            <p:sp>
              <p:nvSpPr>
                <p:cNvPr id="69732" name="Freeform 100"/>
                <p:cNvSpPr>
                  <a:spLocks/>
                </p:cNvSpPr>
                <p:nvPr/>
              </p:nvSpPr>
              <p:spPr bwMode="auto">
                <a:xfrm>
                  <a:off x="3260" y="980"/>
                  <a:ext cx="191" cy="224"/>
                </a:xfrm>
                <a:custGeom>
                  <a:avLst/>
                  <a:gdLst/>
                  <a:ahLst/>
                  <a:cxnLst>
                    <a:cxn ang="0">
                      <a:pos x="227" y="0"/>
                    </a:cxn>
                    <a:cxn ang="0">
                      <a:pos x="306" y="54"/>
                    </a:cxn>
                    <a:cxn ang="0">
                      <a:pos x="381" y="124"/>
                    </a:cxn>
                    <a:cxn ang="0">
                      <a:pos x="378" y="165"/>
                    </a:cxn>
                    <a:cxn ang="0">
                      <a:pos x="361" y="203"/>
                    </a:cxn>
                    <a:cxn ang="0">
                      <a:pos x="322" y="282"/>
                    </a:cxn>
                    <a:cxn ang="0">
                      <a:pos x="247" y="379"/>
                    </a:cxn>
                    <a:cxn ang="0">
                      <a:pos x="165" y="447"/>
                    </a:cxn>
                    <a:cxn ang="0">
                      <a:pos x="77" y="424"/>
                    </a:cxn>
                    <a:cxn ang="0">
                      <a:pos x="24" y="386"/>
                    </a:cxn>
                    <a:cxn ang="0">
                      <a:pos x="0" y="339"/>
                    </a:cxn>
                    <a:cxn ang="0">
                      <a:pos x="0" y="275"/>
                    </a:cxn>
                    <a:cxn ang="0">
                      <a:pos x="24" y="282"/>
                    </a:cxn>
                    <a:cxn ang="0">
                      <a:pos x="77" y="256"/>
                    </a:cxn>
                    <a:cxn ang="0">
                      <a:pos x="116" y="209"/>
                    </a:cxn>
                    <a:cxn ang="0">
                      <a:pos x="190" y="121"/>
                    </a:cxn>
                    <a:cxn ang="0">
                      <a:pos x="227" y="0"/>
                    </a:cxn>
                  </a:cxnLst>
                  <a:rect l="0" t="0" r="r" b="b"/>
                  <a:pathLst>
                    <a:path w="381" h="447">
                      <a:moveTo>
                        <a:pt x="227" y="0"/>
                      </a:moveTo>
                      <a:lnTo>
                        <a:pt x="306" y="54"/>
                      </a:lnTo>
                      <a:lnTo>
                        <a:pt x="381" y="124"/>
                      </a:lnTo>
                      <a:lnTo>
                        <a:pt x="378" y="165"/>
                      </a:lnTo>
                      <a:lnTo>
                        <a:pt x="361" y="203"/>
                      </a:lnTo>
                      <a:lnTo>
                        <a:pt x="322" y="282"/>
                      </a:lnTo>
                      <a:lnTo>
                        <a:pt x="247" y="379"/>
                      </a:lnTo>
                      <a:lnTo>
                        <a:pt x="165" y="447"/>
                      </a:lnTo>
                      <a:lnTo>
                        <a:pt x="77" y="424"/>
                      </a:lnTo>
                      <a:lnTo>
                        <a:pt x="24" y="386"/>
                      </a:lnTo>
                      <a:lnTo>
                        <a:pt x="0" y="339"/>
                      </a:lnTo>
                      <a:lnTo>
                        <a:pt x="0" y="275"/>
                      </a:lnTo>
                      <a:lnTo>
                        <a:pt x="24" y="282"/>
                      </a:lnTo>
                      <a:lnTo>
                        <a:pt x="77" y="256"/>
                      </a:lnTo>
                      <a:lnTo>
                        <a:pt x="116" y="209"/>
                      </a:lnTo>
                      <a:lnTo>
                        <a:pt x="190" y="121"/>
                      </a:lnTo>
                      <a:lnTo>
                        <a:pt x="227" y="0"/>
                      </a:lnTo>
                      <a:close/>
                    </a:path>
                  </a:pathLst>
                </a:custGeom>
                <a:solidFill>
                  <a:srgbClr val="C0E0FF"/>
                </a:solidFill>
                <a:ln w="6350">
                  <a:solidFill>
                    <a:srgbClr val="000000"/>
                  </a:solidFill>
                  <a:prstDash val="solid"/>
                  <a:round/>
                  <a:headEnd/>
                  <a:tailEnd/>
                </a:ln>
              </p:spPr>
              <p:txBody>
                <a:bodyPr/>
                <a:lstStyle/>
                <a:p>
                  <a:endParaRPr lang="en-US"/>
                </a:p>
              </p:txBody>
            </p:sp>
          </p:grpSp>
        </p:grpSp>
      </p:grpSp>
      <p:sp>
        <p:nvSpPr>
          <p:cNvPr id="69733" name="Text Box 101"/>
          <p:cNvSpPr txBox="1">
            <a:spLocks noChangeArrowheads="1"/>
          </p:cNvSpPr>
          <p:nvPr/>
        </p:nvSpPr>
        <p:spPr bwMode="auto">
          <a:xfrm>
            <a:off x="822325" y="5522913"/>
            <a:ext cx="6407150" cy="915987"/>
          </a:xfrm>
          <a:prstGeom prst="rect">
            <a:avLst/>
          </a:prstGeom>
          <a:noFill/>
          <a:ln w="9525">
            <a:noFill/>
            <a:miter lim="800000"/>
            <a:headEnd/>
            <a:tailEnd/>
          </a:ln>
          <a:effectLst/>
        </p:spPr>
        <p:txBody>
          <a:bodyPr wrap="none">
            <a:spAutoFit/>
          </a:bodyPr>
          <a:lstStyle/>
          <a:p>
            <a:pPr marL="342900" indent="-342900">
              <a:buFontTx/>
              <a:buAutoNum type="arabicPeriod"/>
            </a:pPr>
            <a:r>
              <a:rPr lang="en-US"/>
              <a:t>Molecular Dynamics (f=ma, finite temperatures)</a:t>
            </a:r>
          </a:p>
          <a:p>
            <a:pPr marL="342900" indent="-342900">
              <a:buFontTx/>
              <a:buAutoNum type="arabicPeriod"/>
            </a:pPr>
            <a:r>
              <a:rPr lang="en-US"/>
              <a:t>Molecular Statics (rate independent, absolute zero)</a:t>
            </a:r>
          </a:p>
          <a:p>
            <a:pPr marL="342900" indent="-342900">
              <a:buFontTx/>
              <a:buAutoNum type="arabicPeriod"/>
            </a:pPr>
            <a:r>
              <a:rPr lang="en-US"/>
              <a:t>Monte Carlo Simulations (quasi-static, finite temperatures)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rc 19"/>
          <p:cNvSpPr/>
          <p:nvPr/>
        </p:nvSpPr>
        <p:spPr>
          <a:xfrm rot="10800000">
            <a:off x="6172200" y="0"/>
            <a:ext cx="2362200" cy="3124200"/>
          </a:xfrm>
          <a:prstGeom prst="arc">
            <a:avLst>
              <a:gd name="adj1" fmla="val 16200000"/>
              <a:gd name="adj2" fmla="val 21456688"/>
            </a:avLst>
          </a:pr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p:cNvSpPr/>
          <p:nvPr/>
        </p:nvSpPr>
        <p:spPr>
          <a:xfrm rot="10800000" flipV="1">
            <a:off x="6553200" y="3352799"/>
            <a:ext cx="1752600" cy="3048000"/>
          </a:xfrm>
          <a:prstGeom prst="arc">
            <a:avLst/>
          </a:prstGeom>
          <a:ln>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29"/>
          <p:cNvGrpSpPr/>
          <p:nvPr/>
        </p:nvGrpSpPr>
        <p:grpSpPr>
          <a:xfrm>
            <a:off x="5257800" y="457200"/>
            <a:ext cx="3886200" cy="4495800"/>
            <a:chOff x="5257800" y="457200"/>
            <a:chExt cx="3886200" cy="4495800"/>
          </a:xfrm>
        </p:grpSpPr>
        <p:cxnSp>
          <p:nvCxnSpPr>
            <p:cNvPr id="3" name="Straight Arrow Connector 2"/>
            <p:cNvCxnSpPr/>
            <p:nvPr/>
          </p:nvCxnSpPr>
          <p:spPr>
            <a:xfrm>
              <a:off x="5562600" y="3200400"/>
              <a:ext cx="22860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rot="5400000" flipH="1" flipV="1">
              <a:off x="4115594" y="2590800"/>
              <a:ext cx="3352006" cy="79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257800" y="457200"/>
              <a:ext cx="1225657" cy="369332"/>
            </a:xfrm>
            <a:prstGeom prst="rect">
              <a:avLst/>
            </a:prstGeom>
            <a:noFill/>
          </p:spPr>
          <p:txBody>
            <a:bodyPr wrap="square" rtlCol="0">
              <a:spAutoFit/>
            </a:bodyPr>
            <a:lstStyle/>
            <a:p>
              <a:r>
                <a:rPr lang="en-US" dirty="0" smtClean="0">
                  <a:latin typeface="Times New Roman" pitchFamily="18" charset="0"/>
                  <a:cs typeface="Times New Roman" pitchFamily="18" charset="0"/>
                </a:rPr>
                <a:t>Energy (U)</a:t>
              </a:r>
              <a:endParaRPr lang="en-US" dirty="0">
                <a:latin typeface="Times New Roman" pitchFamily="18" charset="0"/>
                <a:cs typeface="Times New Roman" pitchFamily="18" charset="0"/>
              </a:endParaRPr>
            </a:p>
          </p:txBody>
        </p:sp>
        <p:sp>
          <p:nvSpPr>
            <p:cNvPr id="7" name="TextBox 6"/>
            <p:cNvSpPr txBox="1"/>
            <p:nvPr/>
          </p:nvSpPr>
          <p:spPr>
            <a:xfrm>
              <a:off x="7971884" y="2590800"/>
              <a:ext cx="1172116" cy="1200329"/>
            </a:xfrm>
            <a:prstGeom prst="rect">
              <a:avLst/>
            </a:prstGeom>
            <a:noFill/>
          </p:spPr>
          <p:txBody>
            <a:bodyPr wrap="none" rtlCol="0">
              <a:spAutoFit/>
            </a:bodyPr>
            <a:lstStyle/>
            <a:p>
              <a:r>
                <a:rPr lang="en-US" dirty="0" smtClean="0">
                  <a:latin typeface="Times New Roman" pitchFamily="18" charset="0"/>
                  <a:cs typeface="Times New Roman" pitchFamily="18" charset="0"/>
                </a:rPr>
                <a:t>Radius (r) </a:t>
              </a:r>
            </a:p>
            <a:p>
              <a:r>
                <a:rPr lang="en-US" dirty="0" smtClean="0">
                  <a:latin typeface="Times New Roman" pitchFamily="18" charset="0"/>
                  <a:cs typeface="Times New Roman" pitchFamily="18" charset="0"/>
                </a:rPr>
                <a:t>distance </a:t>
              </a:r>
            </a:p>
            <a:p>
              <a:r>
                <a:rPr lang="en-US" dirty="0" smtClean="0">
                  <a:latin typeface="Times New Roman" pitchFamily="18" charset="0"/>
                  <a:cs typeface="Times New Roman" pitchFamily="18" charset="0"/>
                </a:rPr>
                <a:t>between</a:t>
              </a:r>
            </a:p>
            <a:p>
              <a:r>
                <a:rPr lang="en-US" dirty="0" smtClean="0">
                  <a:latin typeface="Times New Roman" pitchFamily="18" charset="0"/>
                  <a:cs typeface="Times New Roman" pitchFamily="18" charset="0"/>
                </a:rPr>
                <a:t>atoms</a:t>
              </a:r>
              <a:endParaRPr lang="en-US" dirty="0">
                <a:latin typeface="Times New Roman" pitchFamily="18" charset="0"/>
                <a:cs typeface="Times New Roman" pitchFamily="18" charset="0"/>
              </a:endParaRPr>
            </a:p>
          </p:txBody>
        </p:sp>
        <p:sp>
          <p:nvSpPr>
            <p:cNvPr id="14" name="Freeform 13"/>
            <p:cNvSpPr/>
            <p:nvPr/>
          </p:nvSpPr>
          <p:spPr>
            <a:xfrm>
              <a:off x="6003235" y="1212574"/>
              <a:ext cx="1371600" cy="2680252"/>
            </a:xfrm>
            <a:custGeom>
              <a:avLst/>
              <a:gdLst>
                <a:gd name="connsiteX0" fmla="*/ 0 w 1371600"/>
                <a:gd name="connsiteY0" fmla="*/ 0 h 2680252"/>
                <a:gd name="connsiteX1" fmla="*/ 99391 w 1371600"/>
                <a:gd name="connsiteY1" fmla="*/ 1709530 h 2680252"/>
                <a:gd name="connsiteX2" fmla="*/ 417443 w 1371600"/>
                <a:gd name="connsiteY2" fmla="*/ 2584174 h 2680252"/>
                <a:gd name="connsiteX3" fmla="*/ 934278 w 1371600"/>
                <a:gd name="connsiteY3" fmla="*/ 2286000 h 2680252"/>
                <a:gd name="connsiteX4" fmla="*/ 1152939 w 1371600"/>
                <a:gd name="connsiteY4" fmla="*/ 2126974 h 2680252"/>
                <a:gd name="connsiteX5" fmla="*/ 1371600 w 1371600"/>
                <a:gd name="connsiteY5" fmla="*/ 2067339 h 2680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600" h="2680252">
                  <a:moveTo>
                    <a:pt x="0" y="0"/>
                  </a:moveTo>
                  <a:cubicBezTo>
                    <a:pt x="14908" y="639417"/>
                    <a:pt x="29817" y="1278834"/>
                    <a:pt x="99391" y="1709530"/>
                  </a:cubicBezTo>
                  <a:cubicBezTo>
                    <a:pt x="168965" y="2140226"/>
                    <a:pt x="278295" y="2488096"/>
                    <a:pt x="417443" y="2584174"/>
                  </a:cubicBezTo>
                  <a:cubicBezTo>
                    <a:pt x="556591" y="2680252"/>
                    <a:pt x="811695" y="2362200"/>
                    <a:pt x="934278" y="2286000"/>
                  </a:cubicBezTo>
                  <a:cubicBezTo>
                    <a:pt x="1056861" y="2209800"/>
                    <a:pt x="1080052" y="2163417"/>
                    <a:pt x="1152939" y="2126974"/>
                  </a:cubicBezTo>
                  <a:cubicBezTo>
                    <a:pt x="1225826" y="2090531"/>
                    <a:pt x="1298713" y="2078935"/>
                    <a:pt x="1371600" y="2067339"/>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Straight Connector 15"/>
            <p:cNvCxnSpPr>
              <a:endCxn id="14" idx="2"/>
            </p:cNvCxnSpPr>
            <p:nvPr/>
          </p:nvCxnSpPr>
          <p:spPr>
            <a:xfrm flipV="1">
              <a:off x="5562600" y="3796748"/>
              <a:ext cx="858078" cy="132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257800" y="3581400"/>
              <a:ext cx="381000" cy="461665"/>
            </a:xfrm>
            <a:prstGeom prst="rect">
              <a:avLst/>
            </a:prstGeom>
            <a:noFill/>
          </p:spPr>
          <p:txBody>
            <a:bodyPr wrap="square" rtlCol="0">
              <a:spAutoFit/>
            </a:bodyPr>
            <a:lstStyle/>
            <a:p>
              <a:r>
                <a:rPr lang="en-US" sz="2400" dirty="0" smtClean="0">
                  <a:latin typeface="Script MT Bold" pitchFamily="66" charset="0"/>
                  <a:cs typeface="Times New Roman" pitchFamily="18" charset="0"/>
                </a:rPr>
                <a:t>e</a:t>
              </a:r>
              <a:endParaRPr lang="en-US" sz="2400" dirty="0">
                <a:latin typeface="Script MT Bold" pitchFamily="66" charset="0"/>
                <a:cs typeface="Times New Roman" pitchFamily="18" charset="0"/>
              </a:endParaRPr>
            </a:p>
          </p:txBody>
        </p:sp>
        <p:sp>
          <p:nvSpPr>
            <p:cNvPr id="21" name="TextBox 20"/>
            <p:cNvSpPr txBox="1"/>
            <p:nvPr/>
          </p:nvSpPr>
          <p:spPr>
            <a:xfrm>
              <a:off x="6477000" y="2221468"/>
              <a:ext cx="1225657" cy="369332"/>
            </a:xfrm>
            <a:prstGeom prst="rect">
              <a:avLst/>
            </a:prstGeom>
            <a:noFill/>
            <a:ln>
              <a:noFill/>
            </a:ln>
          </p:spPr>
          <p:txBody>
            <a:bodyPr wrap="square" rtlCol="0">
              <a:spAutoFit/>
            </a:bodyPr>
            <a:lstStyle/>
            <a:p>
              <a:r>
                <a:rPr lang="en-US" dirty="0" smtClean="0">
                  <a:solidFill>
                    <a:srgbClr val="00B050"/>
                  </a:solidFill>
                  <a:latin typeface="Times New Roman" pitchFamily="18" charset="0"/>
                  <a:cs typeface="Times New Roman" pitchFamily="18" charset="0"/>
                </a:rPr>
                <a:t>Repulsion</a:t>
              </a:r>
              <a:endParaRPr lang="en-US" dirty="0">
                <a:solidFill>
                  <a:srgbClr val="00B050"/>
                </a:solidFill>
                <a:latin typeface="Times New Roman" pitchFamily="18" charset="0"/>
                <a:cs typeface="Times New Roman" pitchFamily="18" charset="0"/>
              </a:endParaRPr>
            </a:p>
          </p:txBody>
        </p:sp>
        <p:sp>
          <p:nvSpPr>
            <p:cNvPr id="22" name="TextBox 21"/>
            <p:cNvSpPr txBox="1"/>
            <p:nvPr/>
          </p:nvSpPr>
          <p:spPr>
            <a:xfrm>
              <a:off x="6324600" y="1611868"/>
              <a:ext cx="1225657" cy="369332"/>
            </a:xfrm>
            <a:prstGeom prst="rect">
              <a:avLst/>
            </a:prstGeom>
            <a:noFill/>
            <a:ln>
              <a:noFill/>
            </a:ln>
          </p:spPr>
          <p:txBody>
            <a:bodyPr wrap="square" rtlCol="0">
              <a:spAutoFit/>
            </a:bodyPr>
            <a:lstStyle/>
            <a:p>
              <a:r>
                <a:rPr lang="en-US" dirty="0" smtClean="0">
                  <a:solidFill>
                    <a:srgbClr val="00B050"/>
                  </a:solidFill>
                  <a:latin typeface="Times New Roman" pitchFamily="18" charset="0"/>
                  <a:cs typeface="Times New Roman" pitchFamily="18" charset="0"/>
                </a:rPr>
                <a:t>1/r</a:t>
              </a:r>
              <a:r>
                <a:rPr lang="en-US" baseline="30000" dirty="0" smtClean="0">
                  <a:solidFill>
                    <a:srgbClr val="00B050"/>
                  </a:solidFill>
                  <a:latin typeface="Times New Roman" pitchFamily="18" charset="0"/>
                  <a:cs typeface="Times New Roman" pitchFamily="18" charset="0"/>
                </a:rPr>
                <a:t>12</a:t>
              </a:r>
              <a:endParaRPr lang="en-US" baseline="30000" dirty="0">
                <a:solidFill>
                  <a:srgbClr val="00B050"/>
                </a:solidFill>
                <a:latin typeface="Times New Roman" pitchFamily="18" charset="0"/>
                <a:cs typeface="Times New Roman" pitchFamily="18" charset="0"/>
              </a:endParaRPr>
            </a:p>
          </p:txBody>
        </p:sp>
        <p:sp>
          <p:nvSpPr>
            <p:cNvPr id="24" name="TextBox 23"/>
            <p:cNvSpPr txBox="1"/>
            <p:nvPr/>
          </p:nvSpPr>
          <p:spPr>
            <a:xfrm>
              <a:off x="6553200" y="4583668"/>
              <a:ext cx="1225657" cy="369332"/>
            </a:xfrm>
            <a:prstGeom prst="rect">
              <a:avLst/>
            </a:prstGeom>
            <a:noFill/>
            <a:ln>
              <a:noFill/>
            </a:ln>
          </p:spPr>
          <p:txBody>
            <a:bodyPr wrap="square" rtlCol="0">
              <a:spAutoFit/>
            </a:bodyPr>
            <a:lstStyle/>
            <a:p>
              <a:r>
                <a:rPr lang="en-US" dirty="0" smtClean="0">
                  <a:solidFill>
                    <a:srgbClr val="7030A0"/>
                  </a:solidFill>
                  <a:latin typeface="Times New Roman" pitchFamily="18" charset="0"/>
                  <a:cs typeface="Times New Roman" pitchFamily="18" charset="0"/>
                </a:rPr>
                <a:t>1/r</a:t>
              </a:r>
              <a:r>
                <a:rPr lang="en-US" baseline="30000" dirty="0" smtClean="0">
                  <a:solidFill>
                    <a:srgbClr val="7030A0"/>
                  </a:solidFill>
                  <a:latin typeface="Times New Roman" pitchFamily="18" charset="0"/>
                  <a:cs typeface="Times New Roman" pitchFamily="18" charset="0"/>
                </a:rPr>
                <a:t>6</a:t>
              </a:r>
              <a:endParaRPr lang="en-US" baseline="30000" dirty="0">
                <a:solidFill>
                  <a:srgbClr val="7030A0"/>
                </a:solidFill>
                <a:latin typeface="Times New Roman" pitchFamily="18" charset="0"/>
                <a:cs typeface="Times New Roman" pitchFamily="18" charset="0"/>
              </a:endParaRPr>
            </a:p>
          </p:txBody>
        </p:sp>
        <p:sp>
          <p:nvSpPr>
            <p:cNvPr id="25" name="TextBox 24"/>
            <p:cNvSpPr txBox="1"/>
            <p:nvPr/>
          </p:nvSpPr>
          <p:spPr>
            <a:xfrm>
              <a:off x="6781800" y="3886200"/>
              <a:ext cx="1225657" cy="369332"/>
            </a:xfrm>
            <a:prstGeom prst="rect">
              <a:avLst/>
            </a:prstGeom>
            <a:noFill/>
            <a:ln>
              <a:noFill/>
            </a:ln>
          </p:spPr>
          <p:txBody>
            <a:bodyPr wrap="square" rtlCol="0">
              <a:spAutoFit/>
            </a:bodyPr>
            <a:lstStyle/>
            <a:p>
              <a:r>
                <a:rPr lang="en-US" dirty="0" smtClean="0">
                  <a:solidFill>
                    <a:srgbClr val="7030A0"/>
                  </a:solidFill>
                  <a:latin typeface="Times New Roman" pitchFamily="18" charset="0"/>
                  <a:cs typeface="Times New Roman" pitchFamily="18" charset="0"/>
                </a:rPr>
                <a:t>Attraction</a:t>
              </a:r>
              <a:endParaRPr lang="en-US" dirty="0">
                <a:solidFill>
                  <a:srgbClr val="7030A0"/>
                </a:solidFill>
                <a:latin typeface="Times New Roman" pitchFamily="18" charset="0"/>
                <a:cs typeface="Times New Roman" pitchFamily="18" charset="0"/>
              </a:endParaRPr>
            </a:p>
          </p:txBody>
        </p:sp>
        <p:grpSp>
          <p:nvGrpSpPr>
            <p:cNvPr id="5" name="Group 28"/>
            <p:cNvGrpSpPr/>
            <p:nvPr/>
          </p:nvGrpSpPr>
          <p:grpSpPr>
            <a:xfrm>
              <a:off x="7030278" y="1103244"/>
              <a:ext cx="665922" cy="228600"/>
              <a:chOff x="7030278" y="1103244"/>
              <a:chExt cx="665922" cy="228600"/>
            </a:xfrm>
          </p:grpSpPr>
          <p:sp>
            <p:nvSpPr>
              <p:cNvPr id="28" name="Rectangle 27"/>
              <p:cNvSpPr/>
              <p:nvPr/>
            </p:nvSpPr>
            <p:spPr>
              <a:xfrm>
                <a:off x="7239000" y="1181104"/>
                <a:ext cx="304800" cy="76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030278" y="1103244"/>
                <a:ext cx="228600" cy="2286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467600" y="1103244"/>
                <a:ext cx="228600" cy="2286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1" name="TextBox 30"/>
          <p:cNvSpPr txBox="1"/>
          <p:nvPr/>
        </p:nvSpPr>
        <p:spPr>
          <a:xfrm>
            <a:off x="7232543" y="773668"/>
            <a:ext cx="387457" cy="461665"/>
          </a:xfrm>
          <a:prstGeom prst="rect">
            <a:avLst/>
          </a:prstGeom>
          <a:noFill/>
        </p:spPr>
        <p:txBody>
          <a:bodyPr wrap="square" rtlCol="0">
            <a:spAutoFit/>
          </a:bodyPr>
          <a:lstStyle/>
          <a:p>
            <a:r>
              <a:rPr lang="en-US" sz="2400" i="1" dirty="0" smtClean="0">
                <a:latin typeface="Times New Roman" pitchFamily="18" charset="0"/>
                <a:cs typeface="Times New Roman" pitchFamily="18" charset="0"/>
              </a:rPr>
              <a:t>r</a:t>
            </a:r>
            <a:endParaRPr lang="en-US" sz="2400" i="1" dirty="0">
              <a:latin typeface="Times New Roman" pitchFamily="18" charset="0"/>
              <a:cs typeface="Times New Roman" pitchFamily="18" charset="0"/>
            </a:endParaRPr>
          </a:p>
        </p:txBody>
      </p:sp>
      <p:grpSp>
        <p:nvGrpSpPr>
          <p:cNvPr id="8" name="Group 67"/>
          <p:cNvGrpSpPr/>
          <p:nvPr/>
        </p:nvGrpSpPr>
        <p:grpSpPr>
          <a:xfrm>
            <a:off x="304800" y="457201"/>
            <a:ext cx="3810000" cy="4800599"/>
            <a:chOff x="533400" y="381001"/>
            <a:chExt cx="3810000" cy="4800599"/>
          </a:xfrm>
        </p:grpSpPr>
        <p:sp>
          <p:nvSpPr>
            <p:cNvPr id="32" name="Oval 31"/>
            <p:cNvSpPr/>
            <p:nvPr/>
          </p:nvSpPr>
          <p:spPr>
            <a:xfrm>
              <a:off x="533400" y="838200"/>
              <a:ext cx="1219200" cy="1219200"/>
            </a:xfrm>
            <a:prstGeom prst="ellipse">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2971800" y="838200"/>
              <a:ext cx="1219200" cy="1219200"/>
            </a:xfrm>
            <a:prstGeom prst="ellipse">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990600" y="1295400"/>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1371600" y="1981200"/>
              <a:ext cx="76200" cy="762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1676400" y="1600200"/>
              <a:ext cx="76200" cy="762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1473991" y="1028704"/>
              <a:ext cx="76200" cy="762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609600" y="1066800"/>
              <a:ext cx="76200" cy="762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762000" y="1905000"/>
              <a:ext cx="76200" cy="762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581400" y="2057400"/>
              <a:ext cx="76200" cy="762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914400" y="2057400"/>
              <a:ext cx="76200" cy="762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4038600" y="1828800"/>
              <a:ext cx="76200" cy="762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3505200" y="838200"/>
              <a:ext cx="76200" cy="762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3886200" y="914400"/>
              <a:ext cx="76200" cy="762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3048000" y="1600200"/>
              <a:ext cx="76200" cy="762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3124200" y="1066800"/>
              <a:ext cx="76200" cy="762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3429000" y="1295400"/>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533400" y="3352800"/>
              <a:ext cx="1219200" cy="1219200"/>
            </a:xfrm>
            <a:prstGeom prst="ellipse">
              <a:avLst/>
            </a:prstGeom>
            <a:noFill/>
            <a:ln w="3175">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3124200" y="3352800"/>
              <a:ext cx="1219200" cy="1219200"/>
            </a:xfrm>
            <a:prstGeom prst="ellipse">
              <a:avLst/>
            </a:prstGeom>
            <a:noFill/>
            <a:ln w="3175">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Arrow Connector 50"/>
            <p:cNvCxnSpPr/>
            <p:nvPr/>
          </p:nvCxnSpPr>
          <p:spPr>
            <a:xfrm>
              <a:off x="1143000" y="3962400"/>
              <a:ext cx="2590800" cy="1588"/>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2279543" y="3881735"/>
              <a:ext cx="387457" cy="461665"/>
            </a:xfrm>
            <a:prstGeom prst="rect">
              <a:avLst/>
            </a:prstGeom>
            <a:noFill/>
          </p:spPr>
          <p:txBody>
            <a:bodyPr wrap="square" rtlCol="0">
              <a:spAutoFit/>
            </a:bodyPr>
            <a:lstStyle/>
            <a:p>
              <a:r>
                <a:rPr lang="en-US" sz="2400" i="1" dirty="0" smtClean="0">
                  <a:latin typeface="Times New Roman" pitchFamily="18" charset="0"/>
                  <a:cs typeface="Times New Roman" pitchFamily="18" charset="0"/>
                </a:rPr>
                <a:t>r</a:t>
              </a:r>
              <a:endParaRPr lang="en-US" sz="2400" i="1" dirty="0">
                <a:latin typeface="Times New Roman" pitchFamily="18" charset="0"/>
                <a:cs typeface="Times New Roman" pitchFamily="18" charset="0"/>
              </a:endParaRPr>
            </a:p>
          </p:txBody>
        </p:sp>
        <p:sp>
          <p:nvSpPr>
            <p:cNvPr id="53" name="TextBox 52"/>
            <p:cNvSpPr txBox="1"/>
            <p:nvPr/>
          </p:nvSpPr>
          <p:spPr>
            <a:xfrm>
              <a:off x="1905000" y="381001"/>
              <a:ext cx="13716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electrons</a:t>
              </a:r>
              <a:endParaRPr lang="en-US" sz="2400" dirty="0">
                <a:latin typeface="Times New Roman" pitchFamily="18" charset="0"/>
                <a:cs typeface="Times New Roman" pitchFamily="18" charset="0"/>
              </a:endParaRPr>
            </a:p>
          </p:txBody>
        </p:sp>
        <p:cxnSp>
          <p:nvCxnSpPr>
            <p:cNvPr id="55" name="Straight Arrow Connector 54"/>
            <p:cNvCxnSpPr>
              <a:endCxn id="32" idx="7"/>
            </p:cNvCxnSpPr>
            <p:nvPr/>
          </p:nvCxnSpPr>
          <p:spPr>
            <a:xfrm rot="10800000" flipV="1">
              <a:off x="1574052" y="762000"/>
              <a:ext cx="407148" cy="25474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1752600" y="1976735"/>
              <a:ext cx="8382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core</a:t>
              </a:r>
              <a:endParaRPr lang="en-US" sz="2400" dirty="0">
                <a:latin typeface="Times New Roman" pitchFamily="18" charset="0"/>
                <a:cs typeface="Times New Roman" pitchFamily="18" charset="0"/>
              </a:endParaRPr>
            </a:p>
          </p:txBody>
        </p:sp>
        <p:cxnSp>
          <p:nvCxnSpPr>
            <p:cNvPr id="61" name="Straight Arrow Connector 60"/>
            <p:cNvCxnSpPr>
              <a:stCxn id="59" idx="1"/>
              <a:endCxn id="34" idx="5"/>
            </p:cNvCxnSpPr>
            <p:nvPr/>
          </p:nvCxnSpPr>
          <p:spPr>
            <a:xfrm rot="10800000">
              <a:off x="1250764" y="1555564"/>
              <a:ext cx="501837" cy="65200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2057400" y="4724400"/>
              <a:ext cx="990600" cy="457200"/>
            </a:xfrm>
            <a:prstGeom prst="rect">
              <a:avLst/>
            </a:prstGeom>
            <a:noFill/>
          </p:spPr>
          <p:txBody>
            <a:bodyPr wrap="square" rtlCol="0">
              <a:spAutoFit/>
            </a:bodyPr>
            <a:lstStyle/>
            <a:p>
              <a:r>
                <a:rPr lang="en-US" sz="2400" dirty="0" smtClean="0">
                  <a:latin typeface="Times New Roman" pitchFamily="18" charset="0"/>
                  <a:cs typeface="Times New Roman" pitchFamily="18" charset="0"/>
                </a:rPr>
                <a:t>atoms</a:t>
              </a:r>
              <a:endParaRPr lang="en-US" sz="2400" dirty="0">
                <a:latin typeface="Times New Roman" pitchFamily="18" charset="0"/>
                <a:cs typeface="Times New Roman" pitchFamily="18" charset="0"/>
              </a:endParaRPr>
            </a:p>
          </p:txBody>
        </p:sp>
        <p:cxnSp>
          <p:nvCxnSpPr>
            <p:cNvPr id="64" name="Straight Arrow Connector 63"/>
            <p:cNvCxnSpPr/>
            <p:nvPr/>
          </p:nvCxnSpPr>
          <p:spPr>
            <a:xfrm rot="10800000">
              <a:off x="1981200" y="4419600"/>
              <a:ext cx="533400"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V="1">
              <a:off x="2514600" y="4419600"/>
              <a:ext cx="533400"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69" name="Right Arrow 68"/>
          <p:cNvSpPr/>
          <p:nvPr/>
        </p:nvSpPr>
        <p:spPr>
          <a:xfrm>
            <a:off x="4419600" y="2514600"/>
            <a:ext cx="9144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596" name="Object 12"/>
          <p:cNvGraphicFramePr>
            <a:graphicFrameLocks noChangeAspect="1"/>
          </p:cNvGraphicFramePr>
          <p:nvPr/>
        </p:nvGraphicFramePr>
        <p:xfrm>
          <a:off x="2889250" y="1492250"/>
          <a:ext cx="2903538" cy="771525"/>
        </p:xfrm>
        <a:graphic>
          <a:graphicData uri="http://schemas.openxmlformats.org/presentationml/2006/ole">
            <p:oleObj spid="_x0000_s73730" name="Equation" r:id="rId3" imgW="1816100" imgH="482600" progId="Equation.3">
              <p:embed/>
            </p:oleObj>
          </a:graphicData>
        </a:graphic>
      </p:graphicFrame>
      <p:graphicFrame>
        <p:nvGraphicFramePr>
          <p:cNvPr id="67597" name="Object 13"/>
          <p:cNvGraphicFramePr>
            <a:graphicFrameLocks noChangeAspect="1"/>
          </p:cNvGraphicFramePr>
          <p:nvPr/>
        </p:nvGraphicFramePr>
        <p:xfrm>
          <a:off x="3727450" y="2859088"/>
          <a:ext cx="1228725" cy="354012"/>
        </p:xfrm>
        <a:graphic>
          <a:graphicData uri="http://schemas.openxmlformats.org/presentationml/2006/ole">
            <p:oleObj spid="_x0000_s73731" name="Equation" r:id="rId4" imgW="749300" imgH="215900" progId="Equation.3">
              <p:embed/>
            </p:oleObj>
          </a:graphicData>
        </a:graphic>
      </p:graphicFrame>
      <p:graphicFrame>
        <p:nvGraphicFramePr>
          <p:cNvPr id="67598" name="Object 14"/>
          <p:cNvGraphicFramePr>
            <a:graphicFrameLocks noChangeAspect="1"/>
          </p:cNvGraphicFramePr>
          <p:nvPr/>
        </p:nvGraphicFramePr>
        <p:xfrm>
          <a:off x="3005138" y="3941763"/>
          <a:ext cx="2962275" cy="515937"/>
        </p:xfrm>
        <a:graphic>
          <a:graphicData uri="http://schemas.openxmlformats.org/presentationml/2006/ole">
            <p:oleObj spid="_x0000_s73732" name="Equation" r:id="rId5" imgW="1968500" imgH="342900" progId="Equation.3">
              <p:embed/>
            </p:oleObj>
          </a:graphicData>
        </a:graphic>
      </p:graphicFrame>
      <p:sp>
        <p:nvSpPr>
          <p:cNvPr id="67599" name="Text Box 15"/>
          <p:cNvSpPr txBox="1">
            <a:spLocks noChangeArrowheads="1"/>
          </p:cNvSpPr>
          <p:nvPr/>
        </p:nvSpPr>
        <p:spPr bwMode="auto">
          <a:xfrm>
            <a:off x="1371600" y="152400"/>
            <a:ext cx="5840413" cy="731838"/>
          </a:xfrm>
          <a:prstGeom prst="rect">
            <a:avLst/>
          </a:prstGeom>
          <a:noFill/>
          <a:ln w="9525">
            <a:noFill/>
            <a:miter lim="800000"/>
            <a:headEnd/>
            <a:tailEnd/>
          </a:ln>
          <a:effectLst/>
        </p:spPr>
        <p:txBody>
          <a:bodyPr wrap="none">
            <a:spAutoFit/>
          </a:bodyPr>
          <a:lstStyle/>
          <a:p>
            <a:pPr algn="ctr" eaLnBrk="0" hangingPunct="0"/>
            <a:r>
              <a:rPr lang="en-US" altLang="en-US" sz="2400" b="1"/>
              <a:t>Determination of Atomic Stress Tensor</a:t>
            </a:r>
            <a:endParaRPr lang="en-US" altLang="en-US" sz="1200" b="1"/>
          </a:p>
          <a:p>
            <a:pPr algn="ctr" eaLnBrk="0" hangingPunct="0"/>
            <a:r>
              <a:rPr lang="en-US" altLang="en-US">
                <a:latin typeface="Times" charset="0"/>
              </a:rPr>
              <a:t>(Daw and Baskes, 1984, Phys. Rev)</a:t>
            </a:r>
          </a:p>
        </p:txBody>
      </p:sp>
      <p:sp>
        <p:nvSpPr>
          <p:cNvPr id="67600" name="Text Box 16"/>
          <p:cNvSpPr txBox="1">
            <a:spLocks noChangeArrowheads="1"/>
          </p:cNvSpPr>
          <p:nvPr/>
        </p:nvSpPr>
        <p:spPr bwMode="auto">
          <a:xfrm>
            <a:off x="828675" y="1157288"/>
            <a:ext cx="7827963" cy="336550"/>
          </a:xfrm>
          <a:prstGeom prst="rect">
            <a:avLst/>
          </a:prstGeom>
          <a:noFill/>
          <a:ln w="9525">
            <a:noFill/>
            <a:miter lim="800000"/>
            <a:headEnd/>
            <a:tailEnd/>
          </a:ln>
          <a:effectLst/>
        </p:spPr>
        <p:txBody>
          <a:bodyPr wrap="none">
            <a:spAutoFit/>
          </a:bodyPr>
          <a:lstStyle/>
          <a:p>
            <a:pPr eaLnBrk="0" hangingPunct="0"/>
            <a:r>
              <a:rPr lang="en-US" altLang="en-US" sz="1600">
                <a:latin typeface="Times" charset="0"/>
              </a:rPr>
              <a:t>Embedded Atom Method (EAM) and Modified Embedded Atom Method (MEAM) potentials</a:t>
            </a:r>
            <a:endParaRPr lang="en-US" altLang="en-US" sz="1200">
              <a:latin typeface="Times" charset="0"/>
            </a:endParaRPr>
          </a:p>
        </p:txBody>
      </p:sp>
      <p:sp>
        <p:nvSpPr>
          <p:cNvPr id="67601" name="Text Box 17"/>
          <p:cNvSpPr txBox="1">
            <a:spLocks noChangeArrowheads="1"/>
          </p:cNvSpPr>
          <p:nvPr/>
        </p:nvSpPr>
        <p:spPr bwMode="auto">
          <a:xfrm>
            <a:off x="2720975" y="2371725"/>
            <a:ext cx="3138488" cy="336550"/>
          </a:xfrm>
          <a:prstGeom prst="rect">
            <a:avLst/>
          </a:prstGeom>
          <a:noFill/>
          <a:ln w="9525">
            <a:noFill/>
            <a:miter lim="800000"/>
            <a:headEnd/>
            <a:tailEnd/>
          </a:ln>
          <a:effectLst/>
        </p:spPr>
        <p:txBody>
          <a:bodyPr wrap="none">
            <a:spAutoFit/>
          </a:bodyPr>
          <a:lstStyle/>
          <a:p>
            <a:pPr eaLnBrk="0" hangingPunct="0"/>
            <a:r>
              <a:rPr lang="en-US" altLang="en-US" sz="1600">
                <a:latin typeface="Times" charset="0"/>
              </a:rPr>
              <a:t>Local force determined from energy</a:t>
            </a:r>
            <a:endParaRPr lang="en-US" altLang="en-US" sz="1200">
              <a:latin typeface="Times" charset="0"/>
            </a:endParaRPr>
          </a:p>
        </p:txBody>
      </p:sp>
      <p:sp>
        <p:nvSpPr>
          <p:cNvPr id="67602" name="Text Box 18"/>
          <p:cNvSpPr txBox="1">
            <a:spLocks noChangeArrowheads="1"/>
          </p:cNvSpPr>
          <p:nvPr/>
        </p:nvSpPr>
        <p:spPr bwMode="auto">
          <a:xfrm>
            <a:off x="1489075" y="3355975"/>
            <a:ext cx="5592763" cy="336550"/>
          </a:xfrm>
          <a:prstGeom prst="rect">
            <a:avLst/>
          </a:prstGeom>
          <a:noFill/>
          <a:ln w="9525">
            <a:noFill/>
            <a:miter lim="800000"/>
            <a:headEnd/>
            <a:tailEnd/>
          </a:ln>
          <a:effectLst/>
        </p:spPr>
        <p:txBody>
          <a:bodyPr wrap="none">
            <a:spAutoFit/>
          </a:bodyPr>
          <a:lstStyle/>
          <a:p>
            <a:pPr eaLnBrk="0" hangingPunct="0"/>
            <a:r>
              <a:rPr lang="en-US" altLang="en-US" sz="1600">
                <a:latin typeface="Times" charset="0"/>
              </a:rPr>
              <a:t>Dipole Force Tensor (virial stress) is determined from local forces</a:t>
            </a:r>
            <a:endParaRPr lang="en-US" altLang="en-US" sz="1200">
              <a:latin typeface="Times" charset="0"/>
            </a:endParaRPr>
          </a:p>
        </p:txBody>
      </p:sp>
      <p:sp>
        <p:nvSpPr>
          <p:cNvPr id="67603" name="Text Box 19"/>
          <p:cNvSpPr txBox="1">
            <a:spLocks noChangeArrowheads="1"/>
          </p:cNvSpPr>
          <p:nvPr/>
        </p:nvSpPr>
        <p:spPr bwMode="auto">
          <a:xfrm>
            <a:off x="331788" y="4873625"/>
            <a:ext cx="8372475" cy="825500"/>
          </a:xfrm>
          <a:prstGeom prst="rect">
            <a:avLst/>
          </a:prstGeom>
          <a:noFill/>
          <a:ln w="9525">
            <a:noFill/>
            <a:miter lim="800000"/>
            <a:headEnd/>
            <a:tailEnd/>
          </a:ln>
          <a:effectLst/>
        </p:spPr>
        <p:txBody>
          <a:bodyPr wrap="none">
            <a:spAutoFit/>
          </a:bodyPr>
          <a:lstStyle/>
          <a:p>
            <a:pPr eaLnBrk="0" hangingPunct="0"/>
            <a:r>
              <a:rPr lang="en-US" altLang="en-US" sz="1600">
                <a:latin typeface="Times" charset="0"/>
              </a:rPr>
              <a:t>Note: the difference between EAM and MEAM is an added degree of angular rotations that</a:t>
            </a:r>
          </a:p>
          <a:p>
            <a:pPr eaLnBrk="0" hangingPunct="0"/>
            <a:r>
              <a:rPr lang="en-US" altLang="en-US" sz="1600">
                <a:latin typeface="Times" charset="0"/>
              </a:rPr>
              <a:t> affect the electron density cloud         .  For EAM, this quantity is simply a scalar, but for MEAM it </a:t>
            </a:r>
          </a:p>
          <a:p>
            <a:pPr eaLnBrk="0" hangingPunct="0"/>
            <a:r>
              <a:rPr lang="en-US" altLang="en-US" sz="1600">
                <a:latin typeface="Times" charset="0"/>
              </a:rPr>
              <a:t>includes three terms that are physically motivated:</a:t>
            </a:r>
          </a:p>
        </p:txBody>
      </p:sp>
      <p:graphicFrame>
        <p:nvGraphicFramePr>
          <p:cNvPr id="67604" name="Object 20"/>
          <p:cNvGraphicFramePr>
            <a:graphicFrameLocks noChangeAspect="1"/>
          </p:cNvGraphicFramePr>
          <p:nvPr/>
        </p:nvGraphicFramePr>
        <p:xfrm>
          <a:off x="3208338" y="5164138"/>
          <a:ext cx="277812" cy="277812"/>
        </p:xfrm>
        <a:graphic>
          <a:graphicData uri="http://schemas.openxmlformats.org/presentationml/2006/ole">
            <p:oleObj spid="_x0000_s73733" name="Equation" r:id="rId6" imgW="190500" imgH="190500" progId="Equation.3">
              <p:embed/>
            </p:oleObj>
          </a:graphicData>
        </a:graphic>
      </p:graphicFrame>
      <p:graphicFrame>
        <p:nvGraphicFramePr>
          <p:cNvPr id="67605" name="Object 21"/>
          <p:cNvGraphicFramePr>
            <a:graphicFrameLocks noChangeAspect="1"/>
          </p:cNvGraphicFramePr>
          <p:nvPr/>
        </p:nvGraphicFramePr>
        <p:xfrm>
          <a:off x="2435225" y="5956300"/>
          <a:ext cx="3997325" cy="344488"/>
        </p:xfrm>
        <a:graphic>
          <a:graphicData uri="http://schemas.openxmlformats.org/presentationml/2006/ole">
            <p:oleObj spid="_x0000_s73734" name="Equation" r:id="rId7" imgW="2349500" imgH="203200" progId="Equation.3">
              <p:embed/>
            </p:oleObj>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0"/>
            <a:ext cx="9144000" cy="1143000"/>
          </a:xfrm>
        </p:spPr>
        <p:txBody>
          <a:bodyPr/>
          <a:lstStyle/>
          <a:p>
            <a:pPr eaLnBrk="1" hangingPunct="1"/>
            <a:r>
              <a:rPr lang="en-US" sz="4000" b="1" i="1" dirty="0" smtClean="0">
                <a:effectLst>
                  <a:outerShdw blurRad="38100" dist="38100" dir="2700000" algn="tl">
                    <a:srgbClr val="000000">
                      <a:alpha val="43137"/>
                    </a:srgbClr>
                  </a:outerShdw>
                </a:effectLst>
              </a:rPr>
              <a:t>Center for Advanced Vehicular Systems</a:t>
            </a:r>
            <a:endParaRPr lang="en-US" sz="3200" dirty="0" smtClean="0">
              <a:effectLst>
                <a:outerShdw blurRad="38100" dist="38100" dir="2700000" algn="tl">
                  <a:srgbClr val="000000">
                    <a:alpha val="43137"/>
                  </a:srgbClr>
                </a:outerShdw>
              </a:effectLst>
              <a:latin typeface="Arial" charset="0"/>
              <a:cs typeface="Arial" charset="0"/>
            </a:endParaRPr>
          </a:p>
        </p:txBody>
      </p:sp>
      <p:sp>
        <p:nvSpPr>
          <p:cNvPr id="5123" name="Rectangle 3"/>
          <p:cNvSpPr>
            <a:spLocks noGrp="1" noChangeArrowheads="1"/>
          </p:cNvSpPr>
          <p:nvPr>
            <p:ph type="body" sz="half" idx="2"/>
          </p:nvPr>
        </p:nvSpPr>
        <p:spPr>
          <a:xfrm>
            <a:off x="152400" y="1981200"/>
            <a:ext cx="3505200" cy="3581400"/>
          </a:xfrm>
        </p:spPr>
        <p:txBody>
          <a:bodyPr>
            <a:normAutofit/>
          </a:bodyPr>
          <a:lstStyle/>
          <a:p>
            <a:pPr eaLnBrk="1" hangingPunct="1">
              <a:buFontTx/>
              <a:buNone/>
            </a:pPr>
            <a:r>
              <a:rPr lang="en-US" sz="1600" dirty="0" smtClean="0">
                <a:latin typeface="Arial" charset="0"/>
                <a:cs typeface="Arial" charset="0"/>
              </a:rPr>
              <a:t>2002	$4M</a:t>
            </a:r>
          </a:p>
          <a:p>
            <a:pPr eaLnBrk="1" hangingPunct="1">
              <a:buFontTx/>
              <a:buNone/>
            </a:pPr>
            <a:r>
              <a:rPr lang="en-US" sz="1600" dirty="0" smtClean="0">
                <a:latin typeface="Arial" charset="0"/>
                <a:cs typeface="Arial" charset="0"/>
              </a:rPr>
              <a:t>2003	$6 M</a:t>
            </a:r>
          </a:p>
          <a:p>
            <a:pPr eaLnBrk="1" hangingPunct="1">
              <a:buFontTx/>
              <a:buNone/>
            </a:pPr>
            <a:r>
              <a:rPr lang="en-US" sz="1600" dirty="0" smtClean="0">
                <a:latin typeface="Arial" charset="0"/>
                <a:cs typeface="Arial" charset="0"/>
              </a:rPr>
              <a:t>2004 	$9 M</a:t>
            </a:r>
          </a:p>
          <a:p>
            <a:pPr eaLnBrk="1" hangingPunct="1">
              <a:buFontTx/>
              <a:buNone/>
            </a:pPr>
            <a:r>
              <a:rPr lang="en-US" sz="1600" dirty="0" smtClean="0">
                <a:latin typeface="Arial" charset="0"/>
                <a:cs typeface="Arial" charset="0"/>
              </a:rPr>
              <a:t>2005	$12M</a:t>
            </a:r>
          </a:p>
          <a:p>
            <a:pPr eaLnBrk="1" hangingPunct="1">
              <a:buFontTx/>
              <a:buNone/>
            </a:pPr>
            <a:r>
              <a:rPr lang="en-US" sz="1600" dirty="0" smtClean="0">
                <a:latin typeface="Arial" charset="0"/>
                <a:cs typeface="Arial" charset="0"/>
              </a:rPr>
              <a:t>2006	$13M</a:t>
            </a:r>
            <a:endParaRPr lang="en-US" sz="1600" dirty="0" smtClean="0">
              <a:latin typeface="Arial" charset="0"/>
              <a:cs typeface="Arial" charset="0"/>
            </a:endParaRPr>
          </a:p>
          <a:p>
            <a:pPr eaLnBrk="1" hangingPunct="1">
              <a:buFontTx/>
              <a:buNone/>
            </a:pPr>
            <a:r>
              <a:rPr lang="en-US" sz="1600" dirty="0" smtClean="0">
                <a:latin typeface="Arial" charset="0"/>
                <a:cs typeface="Arial" charset="0"/>
              </a:rPr>
              <a:t>2007	$15M</a:t>
            </a:r>
          </a:p>
          <a:p>
            <a:pPr eaLnBrk="1" hangingPunct="1">
              <a:buFontTx/>
              <a:buNone/>
            </a:pPr>
            <a:r>
              <a:rPr lang="en-US" sz="1600" dirty="0" smtClean="0">
                <a:latin typeface="Arial" charset="0"/>
                <a:cs typeface="Arial" charset="0"/>
              </a:rPr>
              <a:t>2008 	$16M</a:t>
            </a:r>
          </a:p>
          <a:p>
            <a:pPr eaLnBrk="1" hangingPunct="1">
              <a:buFontTx/>
              <a:buNone/>
            </a:pPr>
            <a:r>
              <a:rPr lang="en-US" sz="1600" dirty="0" smtClean="0">
                <a:latin typeface="Arial" charset="0"/>
                <a:cs typeface="Arial" charset="0"/>
              </a:rPr>
              <a:t>2009 	$18M</a:t>
            </a:r>
          </a:p>
          <a:p>
            <a:pPr eaLnBrk="1" hangingPunct="1">
              <a:buFontTx/>
              <a:buNone/>
            </a:pPr>
            <a:r>
              <a:rPr lang="en-US" sz="1600" dirty="0" smtClean="0">
                <a:latin typeface="Arial" charset="0"/>
                <a:cs typeface="Arial" charset="0"/>
              </a:rPr>
              <a:t>2010 	$20.5M</a:t>
            </a:r>
          </a:p>
          <a:p>
            <a:pPr eaLnBrk="1" hangingPunct="1">
              <a:buFontTx/>
              <a:buNone/>
            </a:pPr>
            <a:r>
              <a:rPr lang="en-US" sz="1600" dirty="0" smtClean="0">
                <a:latin typeface="Arial" charset="0"/>
                <a:cs typeface="Arial" charset="0"/>
              </a:rPr>
              <a:t>2011	$23M</a:t>
            </a:r>
            <a:endParaRPr lang="en-US" sz="1600" dirty="0" smtClean="0">
              <a:latin typeface="Arial" charset="0"/>
              <a:cs typeface="Arial" charset="0"/>
            </a:endParaRPr>
          </a:p>
          <a:p>
            <a:pPr algn="ctr" eaLnBrk="1" hangingPunct="1">
              <a:buFontTx/>
              <a:buNone/>
            </a:pPr>
            <a:endParaRPr lang="en-US" sz="1600" dirty="0" smtClean="0">
              <a:latin typeface="Arial" charset="0"/>
              <a:cs typeface="Arial" charset="0"/>
            </a:endParaRPr>
          </a:p>
        </p:txBody>
      </p:sp>
      <p:pic>
        <p:nvPicPr>
          <p:cNvPr id="5" name="Picture 5"/>
          <p:cNvPicPr>
            <a:picLocks noGrp="1" noChangeAspect="1" noChangeArrowheads="1"/>
          </p:cNvPicPr>
          <p:nvPr>
            <p:ph idx="1"/>
          </p:nvPr>
        </p:nvPicPr>
        <p:blipFill>
          <a:blip r:embed="rId3" cstate="print"/>
          <a:srcRect/>
          <a:stretch>
            <a:fillRect/>
          </a:stretch>
        </p:blipFill>
        <p:spPr>
          <a:xfrm>
            <a:off x="2590800" y="1219200"/>
            <a:ext cx="5842265" cy="3885848"/>
          </a:xfrm>
          <a:noFill/>
        </p:spPr>
      </p:pic>
      <p:pic>
        <p:nvPicPr>
          <p:cNvPr id="6" name="Picture 24" descr="CAVS_logo-transp"/>
          <p:cNvPicPr>
            <a:picLocks noChangeAspect="1" noChangeArrowheads="1"/>
          </p:cNvPicPr>
          <p:nvPr/>
        </p:nvPicPr>
        <p:blipFill>
          <a:blip r:embed="rId4" cstate="print"/>
          <a:srcRect/>
          <a:stretch>
            <a:fillRect/>
          </a:stretch>
        </p:blipFill>
        <p:spPr bwMode="auto">
          <a:xfrm>
            <a:off x="304800" y="6411913"/>
            <a:ext cx="1066800" cy="369887"/>
          </a:xfrm>
          <a:prstGeom prst="rect">
            <a:avLst/>
          </a:prstGeom>
          <a:noFill/>
          <a:ln w="9525">
            <a:noFill/>
            <a:miter lim="800000"/>
            <a:headEnd/>
            <a:tailEnd/>
          </a:ln>
        </p:spPr>
      </p:pic>
      <p:pic>
        <p:nvPicPr>
          <p:cNvPr id="7" name="Picture 26"/>
          <p:cNvPicPr>
            <a:picLocks noChangeAspect="1" noChangeArrowheads="1"/>
          </p:cNvPicPr>
          <p:nvPr/>
        </p:nvPicPr>
        <p:blipFill>
          <a:blip r:embed="rId5" cstate="print"/>
          <a:srcRect/>
          <a:stretch>
            <a:fillRect/>
          </a:stretch>
        </p:blipFill>
        <p:spPr bwMode="auto">
          <a:xfrm>
            <a:off x="7239000" y="6324600"/>
            <a:ext cx="1905000" cy="45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611" name="Object 3"/>
          <p:cNvGraphicFramePr>
            <a:graphicFrameLocks noChangeAspect="1"/>
          </p:cNvGraphicFramePr>
          <p:nvPr/>
        </p:nvGraphicFramePr>
        <p:xfrm>
          <a:off x="2819400" y="116124"/>
          <a:ext cx="4800600" cy="6711925"/>
        </p:xfrm>
        <a:graphic>
          <a:graphicData uri="http://schemas.openxmlformats.org/presentationml/2006/ole">
            <p:oleObj spid="_x0000_s68611" name="Document" r:id="rId3" imgW="6091759" imgH="8514858" progId="Word.Document.12">
              <p:embed/>
            </p:oleObj>
          </a:graphicData>
        </a:graphic>
      </p:graphicFrame>
      <p:sp>
        <p:nvSpPr>
          <p:cNvPr id="6" name="TextBox 5"/>
          <p:cNvSpPr txBox="1"/>
          <p:nvPr/>
        </p:nvSpPr>
        <p:spPr>
          <a:xfrm>
            <a:off x="228600" y="457200"/>
            <a:ext cx="2286000" cy="2585323"/>
          </a:xfrm>
          <a:prstGeom prst="rect">
            <a:avLst/>
          </a:prstGeom>
          <a:noFill/>
        </p:spPr>
        <p:txBody>
          <a:bodyPr wrap="square" rtlCol="0">
            <a:spAutoFit/>
          </a:bodyPr>
          <a:lstStyle/>
          <a:p>
            <a:r>
              <a:rPr lang="en-US" sz="2400" dirty="0" smtClean="0"/>
              <a:t>Summary of values for the constants for aluminum for the EAM/MEAM potentials.</a:t>
            </a:r>
          </a:p>
          <a:p>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Object 2"/>
          <p:cNvGraphicFramePr>
            <a:graphicFrameLocks noChangeAspect="1"/>
          </p:cNvGraphicFramePr>
          <p:nvPr/>
        </p:nvGraphicFramePr>
        <p:xfrm>
          <a:off x="762000" y="685800"/>
          <a:ext cx="7405657" cy="5275262"/>
        </p:xfrm>
        <a:graphic>
          <a:graphicData uri="http://schemas.openxmlformats.org/presentationml/2006/ole">
            <p:oleObj spid="_x0000_s14338" name="Acrobat Document" r:id="rId3" imgW="6858000" imgH="4800600" progId="AcroExch.Document.7">
              <p:embed/>
            </p:oleObj>
          </a:graphicData>
        </a:graphic>
      </p:graphicFrame>
      <p:sp>
        <p:nvSpPr>
          <p:cNvPr id="3" name="TextBox 2"/>
          <p:cNvSpPr txBox="1"/>
          <p:nvPr/>
        </p:nvSpPr>
        <p:spPr>
          <a:xfrm>
            <a:off x="304800" y="228600"/>
            <a:ext cx="8527463" cy="369332"/>
          </a:xfrm>
          <a:prstGeom prst="rect">
            <a:avLst/>
          </a:prstGeom>
          <a:noFill/>
        </p:spPr>
        <p:txBody>
          <a:bodyPr wrap="none" rtlCol="0">
            <a:spAutoFit/>
          </a:bodyPr>
          <a:lstStyle/>
          <a:p>
            <a:r>
              <a:rPr lang="en-US" dirty="0" smtClean="0"/>
              <a:t>Comparison of DFT and MEAM calculations for Aluminum illustrating the Bridging Results</a:t>
            </a:r>
            <a:endParaRPr lang="en-US" dirty="0"/>
          </a:p>
        </p:txBody>
      </p:sp>
      <p:sp>
        <p:nvSpPr>
          <p:cNvPr id="4" name="TextBox 3"/>
          <p:cNvSpPr txBox="1"/>
          <p:nvPr/>
        </p:nvSpPr>
        <p:spPr>
          <a:xfrm>
            <a:off x="1905000" y="6172200"/>
            <a:ext cx="5934573" cy="923330"/>
          </a:xfrm>
          <a:prstGeom prst="rect">
            <a:avLst/>
          </a:prstGeom>
          <a:noFill/>
        </p:spPr>
        <p:txBody>
          <a:bodyPr wrap="none" rtlCol="0">
            <a:spAutoFit/>
          </a:bodyPr>
          <a:lstStyle/>
          <a:p>
            <a:pPr>
              <a:buFont typeface="Arial" pitchFamily="34" charset="0"/>
              <a:buChar char="•"/>
            </a:pPr>
            <a:r>
              <a:rPr lang="en-US" dirty="0" smtClean="0"/>
              <a:t>MEAM found fcc to have lowest energy</a:t>
            </a:r>
          </a:p>
          <a:p>
            <a:pPr>
              <a:buFont typeface="Arial" pitchFamily="34" charset="0"/>
              <a:buChar char="•"/>
            </a:pPr>
            <a:r>
              <a:rPr lang="en-US" dirty="0" smtClean="0"/>
              <a:t>MEAM equilibrium volumes are close to </a:t>
            </a:r>
            <a:r>
              <a:rPr lang="en-US" i="1" dirty="0" err="1" smtClean="0"/>
              <a:t>ab</a:t>
            </a:r>
            <a:r>
              <a:rPr lang="en-US" i="1" dirty="0" smtClean="0"/>
              <a:t>-initio</a:t>
            </a:r>
            <a:r>
              <a:rPr lang="en-US" dirty="0" smtClean="0"/>
              <a:t> DFT results</a:t>
            </a:r>
          </a:p>
          <a:p>
            <a:pPr>
              <a:buFont typeface="Arial" pitchFamily="34" charset="0"/>
              <a:buChar char="•"/>
            </a:pP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0" descr="all.icme.book.4.gif"/>
          <p:cNvPicPr>
            <a:picLocks noChangeAspect="1" noChangeArrowheads="1"/>
          </p:cNvPicPr>
          <p:nvPr/>
        </p:nvPicPr>
        <p:blipFill>
          <a:blip r:embed="rId2" cstate="print"/>
          <a:srcRect/>
          <a:stretch>
            <a:fillRect/>
          </a:stretch>
        </p:blipFill>
        <p:spPr bwMode="auto">
          <a:xfrm>
            <a:off x="151292" y="457200"/>
            <a:ext cx="8535508" cy="6400800"/>
          </a:xfrm>
          <a:prstGeom prst="rect">
            <a:avLst/>
          </a:prstGeom>
          <a:noFill/>
          <a:ln w="9525">
            <a:noFill/>
            <a:miter lim="800000"/>
            <a:headEnd/>
            <a:tailEnd/>
          </a:ln>
        </p:spPr>
      </p:pic>
      <p:sp>
        <p:nvSpPr>
          <p:cNvPr id="3" name="TextBox 2"/>
          <p:cNvSpPr txBox="1"/>
          <p:nvPr/>
        </p:nvSpPr>
        <p:spPr>
          <a:xfrm>
            <a:off x="970101" y="0"/>
            <a:ext cx="7030899" cy="707886"/>
          </a:xfrm>
          <a:prstGeom prst="rect">
            <a:avLst/>
          </a:prstGeom>
          <a:noFill/>
        </p:spPr>
        <p:txBody>
          <a:bodyPr wrap="none" rtlCol="0">
            <a:spAutoFit/>
          </a:bodyPr>
          <a:lstStyle/>
          <a:p>
            <a:pPr algn="ctr"/>
            <a:r>
              <a:rPr lang="en-US" sz="2000" dirty="0" smtClean="0"/>
              <a:t>Comparison of DFT with EAM and MEAM potential results for the </a:t>
            </a:r>
          </a:p>
          <a:p>
            <a:pPr algn="ctr"/>
            <a:r>
              <a:rPr lang="en-US" sz="2000" dirty="0" smtClean="0"/>
              <a:t>Generalized Stacking Fault Energy Curves</a:t>
            </a:r>
            <a:endParaRPr lang="en-US" sz="20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p:cNvSpPr/>
          <p:nvPr/>
        </p:nvSpPr>
        <p:spPr>
          <a:xfrm>
            <a:off x="1905000" y="0"/>
            <a:ext cx="4953000" cy="2286000"/>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loud 6"/>
          <p:cNvSpPr/>
          <p:nvPr/>
        </p:nvSpPr>
        <p:spPr>
          <a:xfrm>
            <a:off x="2438400" y="5562600"/>
            <a:ext cx="3886200" cy="1143000"/>
          </a:xfrm>
          <a:prstGeom prst="cloud">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rot="5400000">
            <a:off x="914400" y="3962400"/>
            <a:ext cx="381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4114800" y="3810000"/>
            <a:ext cx="381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089725" y="2362200"/>
            <a:ext cx="787075" cy="369332"/>
          </a:xfrm>
          <a:prstGeom prst="rect">
            <a:avLst/>
          </a:prstGeom>
          <a:noFill/>
        </p:spPr>
        <p:txBody>
          <a:bodyPr wrap="none" rtlCol="0">
            <a:spAutoFit/>
          </a:bodyPr>
          <a:lstStyle/>
          <a:p>
            <a:r>
              <a:rPr lang="en-US" dirty="0" smtClean="0"/>
              <a:t>Bridge</a:t>
            </a:r>
          </a:p>
        </p:txBody>
      </p:sp>
      <p:cxnSp>
        <p:nvCxnSpPr>
          <p:cNvPr id="17" name="Straight Connector 16"/>
          <p:cNvCxnSpPr/>
          <p:nvPr/>
        </p:nvCxnSpPr>
        <p:spPr>
          <a:xfrm rot="5400000">
            <a:off x="4114800" y="3810000"/>
            <a:ext cx="3962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800100" y="4000500"/>
            <a:ext cx="3886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Down Arrow 20"/>
          <p:cNvSpPr/>
          <p:nvPr/>
        </p:nvSpPr>
        <p:spPr>
          <a:xfrm>
            <a:off x="2819400" y="1905000"/>
            <a:ext cx="1752600" cy="3581400"/>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276600" y="1828800"/>
            <a:ext cx="8382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3219933" y="1981200"/>
            <a:ext cx="978218" cy="1569660"/>
          </a:xfrm>
          <a:prstGeom prst="rect">
            <a:avLst/>
          </a:prstGeom>
          <a:noFill/>
        </p:spPr>
        <p:txBody>
          <a:bodyPr wrap="none" rtlCol="0">
            <a:spAutoFit/>
          </a:bodyPr>
          <a:lstStyle/>
          <a:p>
            <a:pPr algn="ctr"/>
            <a:r>
              <a:rPr lang="en-US" dirty="0" smtClean="0"/>
              <a:t>down</a:t>
            </a:r>
          </a:p>
          <a:p>
            <a:pPr algn="ctr"/>
            <a:r>
              <a:rPr lang="en-US" dirty="0"/>
              <a:t>s</a:t>
            </a:r>
            <a:r>
              <a:rPr lang="en-US" dirty="0" smtClean="0"/>
              <a:t>caling:</a:t>
            </a:r>
          </a:p>
          <a:p>
            <a:pPr algn="ctr"/>
            <a:endParaRPr lang="en-US" dirty="0" smtClean="0"/>
          </a:p>
          <a:p>
            <a:pPr algn="ctr"/>
            <a:r>
              <a:rPr lang="en-US" sz="1400" dirty="0" smtClean="0"/>
              <a:t>dislocation</a:t>
            </a:r>
          </a:p>
          <a:p>
            <a:pPr algn="ctr"/>
            <a:r>
              <a:rPr lang="en-US" sz="1400" dirty="0" smtClean="0"/>
              <a:t>mobility</a:t>
            </a:r>
          </a:p>
          <a:p>
            <a:pPr algn="ctr"/>
            <a:r>
              <a:rPr lang="en-US" sz="1400" dirty="0" smtClean="0"/>
              <a:t>values</a:t>
            </a:r>
            <a:endParaRPr lang="en-US" sz="1400" dirty="0"/>
          </a:p>
        </p:txBody>
      </p:sp>
      <p:sp>
        <p:nvSpPr>
          <p:cNvPr id="24" name="Up Arrow 23"/>
          <p:cNvSpPr/>
          <p:nvPr/>
        </p:nvSpPr>
        <p:spPr>
          <a:xfrm>
            <a:off x="4191000" y="2362200"/>
            <a:ext cx="1828800" cy="3352800"/>
          </a:xfrm>
          <a:prstGeom prst="upArrow">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680004" y="5562600"/>
            <a:ext cx="8382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4595990" y="3048000"/>
            <a:ext cx="1021370" cy="2000548"/>
          </a:xfrm>
          <a:prstGeom prst="rect">
            <a:avLst/>
          </a:prstGeom>
          <a:noFill/>
        </p:spPr>
        <p:txBody>
          <a:bodyPr wrap="none" rtlCol="0">
            <a:spAutoFit/>
          </a:bodyPr>
          <a:lstStyle/>
          <a:p>
            <a:pPr algn="ctr"/>
            <a:r>
              <a:rPr lang="en-US" dirty="0" smtClean="0"/>
              <a:t>up</a:t>
            </a:r>
          </a:p>
          <a:p>
            <a:pPr algn="ctr"/>
            <a:r>
              <a:rPr lang="en-US" dirty="0"/>
              <a:t>s</a:t>
            </a:r>
            <a:r>
              <a:rPr lang="en-US" dirty="0" smtClean="0"/>
              <a:t>caling:</a:t>
            </a:r>
          </a:p>
          <a:p>
            <a:pPr algn="ctr"/>
            <a:endParaRPr lang="en-US" dirty="0" smtClean="0"/>
          </a:p>
          <a:p>
            <a:pPr algn="ctr"/>
            <a:r>
              <a:rPr lang="en-US" sz="1400" dirty="0" smtClean="0"/>
              <a:t>edge </a:t>
            </a:r>
          </a:p>
          <a:p>
            <a:pPr algn="ctr"/>
            <a:r>
              <a:rPr lang="en-US" sz="1400" dirty="0" smtClean="0"/>
              <a:t>and screw</a:t>
            </a:r>
          </a:p>
          <a:p>
            <a:pPr algn="ctr"/>
            <a:r>
              <a:rPr lang="en-US" sz="1400" dirty="0" smtClean="0"/>
              <a:t>dislocation</a:t>
            </a:r>
          </a:p>
          <a:p>
            <a:pPr algn="ctr"/>
            <a:r>
              <a:rPr lang="en-US" sz="1400" dirty="0" smtClean="0"/>
              <a:t>drag</a:t>
            </a:r>
          </a:p>
          <a:p>
            <a:pPr algn="ctr"/>
            <a:r>
              <a:rPr lang="en-US" sz="1400" dirty="0" smtClean="0"/>
              <a:t>coefficients</a:t>
            </a:r>
            <a:endParaRPr lang="en-US" sz="1400" dirty="0"/>
          </a:p>
        </p:txBody>
      </p:sp>
      <p:sp>
        <p:nvSpPr>
          <p:cNvPr id="18" name="Rectangle 17"/>
          <p:cNvSpPr/>
          <p:nvPr/>
        </p:nvSpPr>
        <p:spPr>
          <a:xfrm>
            <a:off x="5486400" y="6096000"/>
            <a:ext cx="3048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971800" y="5754469"/>
            <a:ext cx="3200400" cy="646331"/>
          </a:xfrm>
          <a:prstGeom prst="rect">
            <a:avLst/>
          </a:prstGeom>
          <a:noFill/>
          <a:ln>
            <a:solidFill>
              <a:schemeClr val="bg1"/>
            </a:solidFill>
          </a:ln>
        </p:spPr>
        <p:txBody>
          <a:bodyPr wrap="square" rtlCol="0">
            <a:spAutoFit/>
          </a:bodyPr>
          <a:lstStyle/>
          <a:p>
            <a:r>
              <a:rPr lang="en-US" dirty="0" smtClean="0"/>
              <a:t>Nanoscale: MD simulations of</a:t>
            </a:r>
          </a:p>
          <a:p>
            <a:r>
              <a:rPr lang="en-US" dirty="0" smtClean="0"/>
              <a:t>Al (10-100 nm)</a:t>
            </a:r>
            <a:endParaRPr lang="en-US" dirty="0"/>
          </a:p>
        </p:txBody>
      </p:sp>
      <p:sp>
        <p:nvSpPr>
          <p:cNvPr id="20" name="TextBox 19"/>
          <p:cNvSpPr txBox="1"/>
          <p:nvPr/>
        </p:nvSpPr>
        <p:spPr>
          <a:xfrm>
            <a:off x="2514600" y="838200"/>
            <a:ext cx="3962400" cy="646331"/>
          </a:xfrm>
          <a:prstGeom prst="rect">
            <a:avLst/>
          </a:prstGeom>
          <a:noFill/>
          <a:ln>
            <a:solidFill>
              <a:schemeClr val="bg1"/>
            </a:solidFill>
          </a:ln>
        </p:spPr>
        <p:txBody>
          <a:bodyPr wrap="square" rtlCol="0">
            <a:spAutoFit/>
          </a:bodyPr>
          <a:lstStyle/>
          <a:p>
            <a:r>
              <a:rPr lang="en-US" dirty="0" err="1" smtClean="0"/>
              <a:t>Mesoscale</a:t>
            </a:r>
            <a:r>
              <a:rPr lang="en-US" dirty="0" smtClean="0"/>
              <a:t>: forest hardening from DD simulations of Al (100 nm-1 </a:t>
            </a:r>
            <a:r>
              <a:rPr lang="en-US" dirty="0" smtClean="0">
                <a:latin typeface="Symbol" pitchFamily="18" charset="2"/>
              </a:rPr>
              <a:t>m</a:t>
            </a:r>
            <a:r>
              <a:rPr lang="en-US" dirty="0" smtClean="0"/>
              <a:t>m)</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Dislocation moving in Al to quantify the velocity for DD </a:t>
            </a:r>
            <a:r>
              <a:rPr lang="en-US" dirty="0" err="1" smtClean="0"/>
              <a:t>sims</a:t>
            </a:r>
            <a:endParaRPr lang="en-US" dirty="0"/>
          </a:p>
        </p:txBody>
      </p:sp>
      <p:pic>
        <p:nvPicPr>
          <p:cNvPr id="4" name="movie-MD.avi">
            <a:hlinkClick r:id="" action="ppaction://media"/>
          </p:cNvPr>
          <p:cNvPicPr>
            <a:picLocks noGrp="1" noRot="1" noChangeAspect="1"/>
          </p:cNvPicPr>
          <p:nvPr>
            <p:ph idx="1"/>
            <a:videoFile r:link="rId1"/>
          </p:nvPr>
        </p:nvPicPr>
        <p:blipFill>
          <a:blip r:embed="rId3" cstate="print"/>
          <a:stretch>
            <a:fillRect/>
          </a:stretch>
        </p:blipFill>
        <p:spPr>
          <a:xfrm>
            <a:off x="848996" y="1576388"/>
            <a:ext cx="7380604" cy="50322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Velocity-Damping"/>
          <p:cNvPicPr>
            <a:picLocks noChangeAspect="1" noChangeArrowheads="1"/>
          </p:cNvPicPr>
          <p:nvPr/>
        </p:nvPicPr>
        <p:blipFill>
          <a:blip r:embed="rId3" cstate="print"/>
          <a:srcRect/>
          <a:stretch>
            <a:fillRect/>
          </a:stretch>
        </p:blipFill>
        <p:spPr bwMode="auto">
          <a:xfrm>
            <a:off x="0" y="1066800"/>
            <a:ext cx="9100457" cy="4572000"/>
          </a:xfrm>
          <a:prstGeom prst="rect">
            <a:avLst/>
          </a:prstGeom>
          <a:noFill/>
          <a:ln w="9525">
            <a:noFill/>
            <a:miter lim="800000"/>
            <a:headEnd/>
            <a:tailEnd/>
          </a:ln>
        </p:spPr>
      </p:pic>
      <p:sp>
        <p:nvSpPr>
          <p:cNvPr id="3" name="TextBox 2"/>
          <p:cNvSpPr txBox="1"/>
          <p:nvPr/>
        </p:nvSpPr>
        <p:spPr>
          <a:xfrm>
            <a:off x="914400" y="228600"/>
            <a:ext cx="7847789" cy="461665"/>
          </a:xfrm>
          <a:prstGeom prst="rect">
            <a:avLst/>
          </a:prstGeom>
          <a:noFill/>
        </p:spPr>
        <p:txBody>
          <a:bodyPr wrap="none" rtlCol="0">
            <a:spAutoFit/>
          </a:bodyPr>
          <a:lstStyle/>
          <a:p>
            <a:r>
              <a:rPr lang="en-US" sz="2400" dirty="0" smtClean="0"/>
              <a:t>Atomistic Simulations of Aluminum with an Edge Dislocation</a:t>
            </a:r>
            <a:endParaRPr lang="en-US" sz="2400" dirty="0"/>
          </a:p>
        </p:txBody>
      </p:sp>
      <p:sp>
        <p:nvSpPr>
          <p:cNvPr id="10137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1377" name="Object 1"/>
          <p:cNvGraphicFramePr>
            <a:graphicFrameLocks noChangeAspect="1"/>
          </p:cNvGraphicFramePr>
          <p:nvPr/>
        </p:nvGraphicFramePr>
        <p:xfrm>
          <a:off x="3962400" y="5715000"/>
          <a:ext cx="838200" cy="646113"/>
        </p:xfrm>
        <a:graphic>
          <a:graphicData uri="http://schemas.openxmlformats.org/presentationml/2006/ole">
            <p:oleObj spid="_x0000_s101377" name="Equation" r:id="rId4" imgW="457200" imgH="355600" progId="Equation.3">
              <p:embed/>
            </p:oleObj>
          </a:graphicData>
        </a:graphic>
      </p:graphicFrame>
      <p:cxnSp>
        <p:nvCxnSpPr>
          <p:cNvPr id="7" name="Straight Arrow Connector 6"/>
          <p:cNvCxnSpPr/>
          <p:nvPr/>
        </p:nvCxnSpPr>
        <p:spPr>
          <a:xfrm flipH="1">
            <a:off x="4953000" y="6172200"/>
            <a:ext cx="6096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638800" y="6031468"/>
            <a:ext cx="1639936" cy="369332"/>
          </a:xfrm>
          <a:prstGeom prst="rect">
            <a:avLst/>
          </a:prstGeom>
          <a:noFill/>
        </p:spPr>
        <p:txBody>
          <a:bodyPr wrap="none" rtlCol="0">
            <a:spAutoFit/>
          </a:bodyPr>
          <a:lstStyle/>
          <a:p>
            <a:r>
              <a:rPr lang="en-US" dirty="0" smtClean="0"/>
              <a:t>drag coefficient</a:t>
            </a:r>
            <a:endParaRPr lang="en-US" dirty="0"/>
          </a:p>
        </p:txBody>
      </p:sp>
      <p:sp>
        <p:nvSpPr>
          <p:cNvPr id="9" name="TextBox 8"/>
          <p:cNvSpPr txBox="1"/>
          <p:nvPr/>
        </p:nvSpPr>
        <p:spPr>
          <a:xfrm>
            <a:off x="2362200" y="5754469"/>
            <a:ext cx="1201739" cy="646331"/>
          </a:xfrm>
          <a:prstGeom prst="rect">
            <a:avLst/>
          </a:prstGeom>
          <a:noFill/>
        </p:spPr>
        <p:txBody>
          <a:bodyPr wrap="square" rtlCol="0">
            <a:spAutoFit/>
          </a:bodyPr>
          <a:lstStyle/>
          <a:p>
            <a:pPr algn="ctr"/>
            <a:r>
              <a:rPr lang="en-US" dirty="0" smtClean="0"/>
              <a:t>dislocation</a:t>
            </a:r>
          </a:p>
          <a:p>
            <a:pPr algn="ctr"/>
            <a:r>
              <a:rPr lang="en-US" dirty="0" smtClean="0"/>
              <a:t>velocity</a:t>
            </a:r>
            <a:endParaRPr lang="en-US" dirty="0"/>
          </a:p>
        </p:txBody>
      </p:sp>
      <p:cxnSp>
        <p:nvCxnSpPr>
          <p:cNvPr id="11" name="Straight Arrow Connector 10"/>
          <p:cNvCxnSpPr>
            <a:stCxn id="9" idx="3"/>
          </p:cNvCxnSpPr>
          <p:nvPr/>
        </p:nvCxnSpPr>
        <p:spPr>
          <a:xfrm>
            <a:off x="3563939" y="6077635"/>
            <a:ext cx="398461" cy="1836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ChangeArrowheads="1"/>
          </p:cNvSpPr>
          <p:nvPr/>
        </p:nvSpPr>
        <p:spPr bwMode="auto">
          <a:xfrm>
            <a:off x="990600" y="6056313"/>
            <a:ext cx="8915400" cy="801687"/>
          </a:xfrm>
          <a:prstGeom prst="rect">
            <a:avLst/>
          </a:prstGeom>
          <a:solidFill>
            <a:schemeClr val="bg1"/>
          </a:solidFill>
          <a:ln w="9525">
            <a:solidFill>
              <a:schemeClr val="bg1"/>
            </a:solidFill>
            <a:miter lim="800000"/>
            <a:headEnd/>
            <a:tailEnd/>
          </a:ln>
          <a:effectLst/>
        </p:spPr>
        <p:txBody>
          <a:bodyPr wrap="none" anchor="ctr"/>
          <a:lstStyle/>
          <a:p>
            <a:pPr algn="ctr"/>
            <a:endParaRPr lang="en-US" sz="2400">
              <a:solidFill>
                <a:schemeClr val="bg1"/>
              </a:solidFill>
              <a:latin typeface="Times New Roman" pitchFamily="18" charset="0"/>
            </a:endParaRPr>
          </a:p>
        </p:txBody>
      </p:sp>
      <p:grpSp>
        <p:nvGrpSpPr>
          <p:cNvPr id="2" name="Group 188"/>
          <p:cNvGrpSpPr/>
          <p:nvPr/>
        </p:nvGrpSpPr>
        <p:grpSpPr>
          <a:xfrm>
            <a:off x="2362200" y="1219199"/>
            <a:ext cx="6705601" cy="4190998"/>
            <a:chOff x="3034181" y="3178941"/>
            <a:chExt cx="3231192" cy="1347823"/>
          </a:xfrm>
        </p:grpSpPr>
        <p:sp>
          <p:nvSpPr>
            <p:cNvPr id="11275" name="AutoShape 11"/>
            <p:cNvSpPr>
              <a:spLocks noChangeArrowheads="1"/>
            </p:cNvSpPr>
            <p:nvPr/>
          </p:nvSpPr>
          <p:spPr bwMode="auto">
            <a:xfrm rot="19447777">
              <a:off x="3063157" y="4282291"/>
              <a:ext cx="319087" cy="134938"/>
            </a:xfrm>
            <a:prstGeom prst="rightArrow">
              <a:avLst>
                <a:gd name="adj1" fmla="val 50000"/>
                <a:gd name="adj2" fmla="val 59117"/>
              </a:avLst>
            </a:prstGeom>
            <a:gradFill rotWithShape="1">
              <a:gsLst>
                <a:gs pos="0">
                  <a:srgbClr val="FF690D"/>
                </a:gs>
                <a:gs pos="100000">
                  <a:srgbClr val="00FF00"/>
                </a:gs>
              </a:gsLst>
              <a:lin ang="18900000" scaled="1"/>
            </a:gradFill>
            <a:ln w="9525">
              <a:noFill/>
              <a:miter lim="800000"/>
              <a:headEnd/>
              <a:tailEnd/>
            </a:ln>
            <a:effectLst/>
          </p:spPr>
          <p:txBody>
            <a:bodyPr wrap="none" anchor="ctr"/>
            <a:lstStyle/>
            <a:p>
              <a:endParaRPr lang="en-US"/>
            </a:p>
          </p:txBody>
        </p:sp>
        <p:sp>
          <p:nvSpPr>
            <p:cNvPr id="11278" name="AutoShape 14"/>
            <p:cNvSpPr>
              <a:spLocks/>
            </p:cNvSpPr>
            <p:nvPr/>
          </p:nvSpPr>
          <p:spPr bwMode="auto">
            <a:xfrm>
              <a:off x="3768542" y="4428740"/>
              <a:ext cx="1615597" cy="98024"/>
            </a:xfrm>
            <a:prstGeom prst="callout1">
              <a:avLst>
                <a:gd name="adj1" fmla="val 59019"/>
                <a:gd name="adj2" fmla="val -3185"/>
                <a:gd name="adj3" fmla="val -29509"/>
                <a:gd name="adj4" fmla="val -39241"/>
              </a:avLst>
            </a:prstGeom>
            <a:solidFill>
              <a:srgbClr val="FFFF99"/>
            </a:solidFill>
            <a:ln w="3175">
              <a:solidFill>
                <a:schemeClr val="tx1"/>
              </a:solidFill>
              <a:miter lim="800000"/>
              <a:headEnd/>
              <a:tailEnd type="triangle" w="med" len="med"/>
            </a:ln>
            <a:effectLst/>
          </p:spPr>
          <p:txBody>
            <a:bodyPr lIns="0" tIns="0" rIns="0" bIns="0"/>
            <a:lstStyle/>
            <a:p>
              <a:r>
                <a:rPr lang="en-US" b="1" dirty="0"/>
                <a:t>Bridge </a:t>
              </a:r>
              <a:r>
                <a:rPr lang="en-US" b="1" dirty="0" smtClean="0"/>
                <a:t>2 </a:t>
              </a:r>
              <a:r>
                <a:rPr lang="en-US" b="1" dirty="0"/>
                <a:t>= </a:t>
              </a:r>
              <a:r>
                <a:rPr lang="en-US" b="1" dirty="0" smtClean="0"/>
                <a:t>Dislocation </a:t>
              </a:r>
              <a:r>
                <a:rPr lang="en-US" b="1" dirty="0" err="1" smtClean="0"/>
                <a:t>Mobilities</a:t>
              </a:r>
              <a:endParaRPr lang="en-US" b="1" dirty="0"/>
            </a:p>
          </p:txBody>
        </p:sp>
        <p:sp>
          <p:nvSpPr>
            <p:cNvPr id="11279" name="AutoShape 15"/>
            <p:cNvSpPr>
              <a:spLocks/>
            </p:cNvSpPr>
            <p:nvPr/>
          </p:nvSpPr>
          <p:spPr bwMode="auto">
            <a:xfrm>
              <a:off x="4793315" y="3669059"/>
              <a:ext cx="1472058" cy="85469"/>
            </a:xfrm>
            <a:prstGeom prst="callout1">
              <a:avLst>
                <a:gd name="adj1" fmla="val 66667"/>
                <a:gd name="adj2" fmla="val -3315"/>
                <a:gd name="adj3" fmla="val -51989"/>
                <a:gd name="adj4" fmla="val -18378"/>
              </a:avLst>
            </a:prstGeom>
            <a:solidFill>
              <a:srgbClr val="FFFF99"/>
            </a:solidFill>
            <a:ln w="3175">
              <a:solidFill>
                <a:schemeClr val="tx1"/>
              </a:solidFill>
              <a:miter lim="800000"/>
              <a:headEnd/>
              <a:tailEnd type="triangle" w="med" len="med"/>
            </a:ln>
            <a:effectLst/>
          </p:spPr>
          <p:txBody>
            <a:bodyPr lIns="0" tIns="0" rIns="0" bIns="0"/>
            <a:lstStyle/>
            <a:p>
              <a:r>
                <a:rPr lang="en-US" b="1" dirty="0"/>
                <a:t>Bridge </a:t>
              </a:r>
              <a:r>
                <a:rPr lang="en-US" b="1" dirty="0" smtClean="0"/>
                <a:t>3 </a:t>
              </a:r>
              <a:r>
                <a:rPr lang="en-US" b="1" dirty="0"/>
                <a:t>= </a:t>
              </a:r>
              <a:r>
                <a:rPr lang="en-US" b="1" dirty="0" smtClean="0"/>
                <a:t>Hardening Rules</a:t>
              </a:r>
              <a:endParaRPr lang="en-US" b="1" dirty="0"/>
            </a:p>
          </p:txBody>
        </p:sp>
        <p:sp>
          <p:nvSpPr>
            <p:cNvPr id="11291" name="AutoShape 27"/>
            <p:cNvSpPr>
              <a:spLocks noChangeArrowheads="1"/>
            </p:cNvSpPr>
            <p:nvPr/>
          </p:nvSpPr>
          <p:spPr bwMode="auto">
            <a:xfrm rot="19673268">
              <a:off x="4383486" y="3538735"/>
              <a:ext cx="285750" cy="123825"/>
            </a:xfrm>
            <a:prstGeom prst="rightArrow">
              <a:avLst>
                <a:gd name="adj1" fmla="val 50000"/>
                <a:gd name="adj2" fmla="val 57692"/>
              </a:avLst>
            </a:prstGeom>
            <a:gradFill rotWithShape="1">
              <a:gsLst>
                <a:gs pos="0">
                  <a:srgbClr val="FF6600"/>
                </a:gs>
                <a:gs pos="100000">
                  <a:srgbClr val="00FF00"/>
                </a:gs>
              </a:gsLst>
              <a:lin ang="18900000" scaled="1"/>
            </a:gradFill>
            <a:ln w="9525">
              <a:noFill/>
              <a:miter lim="800000"/>
              <a:headEnd/>
              <a:tailEnd/>
            </a:ln>
            <a:effectLst/>
          </p:spPr>
          <p:txBody>
            <a:bodyPr wrap="none" anchor="ctr"/>
            <a:lstStyle/>
            <a:p>
              <a:endParaRPr lang="en-US"/>
            </a:p>
          </p:txBody>
        </p:sp>
        <p:sp>
          <p:nvSpPr>
            <p:cNvPr id="11302" name="Text Box 38"/>
            <p:cNvSpPr txBox="1">
              <a:spLocks noChangeArrowheads="1"/>
            </p:cNvSpPr>
            <p:nvPr/>
          </p:nvSpPr>
          <p:spPr bwMode="auto">
            <a:xfrm>
              <a:off x="4609952" y="3965446"/>
              <a:ext cx="884341" cy="267248"/>
            </a:xfrm>
            <a:prstGeom prst="rect">
              <a:avLst/>
            </a:prstGeom>
            <a:noFill/>
            <a:ln w="9525">
              <a:noFill/>
              <a:miter lim="800000"/>
              <a:headEnd/>
              <a:tailEnd/>
            </a:ln>
            <a:effectLst/>
          </p:spPr>
          <p:txBody>
            <a:bodyPr wrap="square" lIns="0" tIns="0" rIns="0" bIns="0">
              <a:spAutoFit/>
            </a:bodyPr>
            <a:lstStyle/>
            <a:p>
              <a:pPr algn="ctr">
                <a:spcBef>
                  <a:spcPct val="50000"/>
                </a:spcBef>
              </a:pPr>
              <a:r>
                <a:rPr lang="en-US" b="1" dirty="0" smtClean="0"/>
                <a:t>Dislocation Dynamics</a:t>
              </a:r>
              <a:r>
                <a:rPr lang="en-US" b="1" dirty="0"/>
                <a:t/>
              </a:r>
              <a:br>
                <a:rPr lang="en-US" b="1" dirty="0"/>
              </a:br>
              <a:r>
                <a:rPr lang="en-US" b="1" dirty="0" smtClean="0"/>
                <a:t>Simulations</a:t>
              </a:r>
              <a:endParaRPr lang="en-US" b="1" dirty="0"/>
            </a:p>
          </p:txBody>
        </p:sp>
        <p:grpSp>
          <p:nvGrpSpPr>
            <p:cNvPr id="3" name="Group 39"/>
            <p:cNvGrpSpPr>
              <a:grpSpLocks/>
            </p:cNvGrpSpPr>
            <p:nvPr/>
          </p:nvGrpSpPr>
          <p:grpSpPr bwMode="auto">
            <a:xfrm>
              <a:off x="3590826" y="3845756"/>
              <a:ext cx="668956" cy="318528"/>
              <a:chOff x="2868" y="2663"/>
              <a:chExt cx="432" cy="229"/>
            </a:xfrm>
          </p:grpSpPr>
          <p:grpSp>
            <p:nvGrpSpPr>
              <p:cNvPr id="4" name="Group 40"/>
              <p:cNvGrpSpPr>
                <a:grpSpLocks/>
              </p:cNvGrpSpPr>
              <p:nvPr/>
            </p:nvGrpSpPr>
            <p:grpSpPr bwMode="auto">
              <a:xfrm>
                <a:off x="2953" y="2663"/>
                <a:ext cx="218" cy="153"/>
                <a:chOff x="3271" y="3227"/>
                <a:chExt cx="310" cy="284"/>
              </a:xfrm>
            </p:grpSpPr>
            <p:sp>
              <p:nvSpPr>
                <p:cNvPr id="11306" name="Oval 42"/>
                <p:cNvSpPr>
                  <a:spLocks noChangeArrowheads="1"/>
                </p:cNvSpPr>
                <p:nvPr/>
              </p:nvSpPr>
              <p:spPr bwMode="auto">
                <a:xfrm>
                  <a:off x="3271" y="3314"/>
                  <a:ext cx="45" cy="110"/>
                </a:xfrm>
                <a:prstGeom prst="ellipse">
                  <a:avLst/>
                </a:prstGeom>
                <a:solidFill>
                  <a:srgbClr val="191919"/>
                </a:solidFill>
                <a:ln w="12700">
                  <a:solidFill>
                    <a:srgbClr val="000000"/>
                  </a:solidFill>
                  <a:round/>
                  <a:headEnd/>
                  <a:tailEnd/>
                </a:ln>
                <a:effectLst/>
              </p:spPr>
              <p:txBody>
                <a:bodyPr wrap="none" anchor="ctr"/>
                <a:lstStyle/>
                <a:p>
                  <a:endParaRPr lang="en-US"/>
                </a:p>
              </p:txBody>
            </p:sp>
            <p:sp>
              <p:nvSpPr>
                <p:cNvPr id="11307" name="Oval 43"/>
                <p:cNvSpPr>
                  <a:spLocks noChangeArrowheads="1"/>
                </p:cNvSpPr>
                <p:nvPr/>
              </p:nvSpPr>
              <p:spPr bwMode="auto">
                <a:xfrm>
                  <a:off x="3535" y="3322"/>
                  <a:ext cx="46" cy="102"/>
                </a:xfrm>
                <a:prstGeom prst="ellipse">
                  <a:avLst/>
                </a:prstGeom>
                <a:solidFill>
                  <a:srgbClr val="0C0C0C"/>
                </a:solidFill>
                <a:ln w="12700">
                  <a:solidFill>
                    <a:srgbClr val="000000"/>
                  </a:solidFill>
                  <a:round/>
                  <a:headEnd/>
                  <a:tailEnd/>
                </a:ln>
                <a:effectLst/>
              </p:spPr>
              <p:txBody>
                <a:bodyPr wrap="none" anchor="ctr"/>
                <a:lstStyle/>
                <a:p>
                  <a:endParaRPr lang="en-US"/>
                </a:p>
              </p:txBody>
            </p:sp>
            <p:sp>
              <p:nvSpPr>
                <p:cNvPr id="11308" name="Oval 44"/>
                <p:cNvSpPr>
                  <a:spLocks noChangeArrowheads="1"/>
                </p:cNvSpPr>
                <p:nvPr/>
              </p:nvSpPr>
              <p:spPr bwMode="auto">
                <a:xfrm>
                  <a:off x="3422" y="3227"/>
                  <a:ext cx="23" cy="14"/>
                </a:xfrm>
                <a:prstGeom prst="ellipse">
                  <a:avLst/>
                </a:prstGeom>
                <a:solidFill>
                  <a:srgbClr val="0C0C0C"/>
                </a:solidFill>
                <a:ln w="12700">
                  <a:solidFill>
                    <a:srgbClr val="000000"/>
                  </a:solidFill>
                  <a:round/>
                  <a:headEnd/>
                  <a:tailEnd/>
                </a:ln>
                <a:effectLst/>
              </p:spPr>
              <p:txBody>
                <a:bodyPr wrap="none" anchor="ctr"/>
                <a:lstStyle/>
                <a:p>
                  <a:endParaRPr lang="en-US"/>
                </a:p>
              </p:txBody>
            </p:sp>
            <p:sp>
              <p:nvSpPr>
                <p:cNvPr id="11309" name="Oval 45"/>
                <p:cNvSpPr>
                  <a:spLocks noChangeArrowheads="1"/>
                </p:cNvSpPr>
                <p:nvPr/>
              </p:nvSpPr>
              <p:spPr bwMode="auto">
                <a:xfrm>
                  <a:off x="3422" y="3489"/>
                  <a:ext cx="23" cy="22"/>
                </a:xfrm>
                <a:prstGeom prst="ellipse">
                  <a:avLst/>
                </a:prstGeom>
                <a:solidFill>
                  <a:srgbClr val="0C0C0C"/>
                </a:solidFill>
                <a:ln w="12700">
                  <a:solidFill>
                    <a:srgbClr val="000000"/>
                  </a:solidFill>
                  <a:round/>
                  <a:headEnd/>
                  <a:tailEnd/>
                </a:ln>
                <a:effectLst/>
              </p:spPr>
              <p:txBody>
                <a:bodyPr wrap="none" anchor="ctr"/>
                <a:lstStyle/>
                <a:p>
                  <a:endParaRPr lang="en-US"/>
                </a:p>
              </p:txBody>
            </p:sp>
          </p:grpSp>
          <p:sp>
            <p:nvSpPr>
              <p:cNvPr id="11310" name="Text Box 46"/>
              <p:cNvSpPr txBox="1">
                <a:spLocks noChangeArrowheads="1"/>
              </p:cNvSpPr>
              <p:nvPr/>
            </p:nvSpPr>
            <p:spPr bwMode="auto">
              <a:xfrm>
                <a:off x="2868" y="2828"/>
                <a:ext cx="432" cy="64"/>
              </a:xfrm>
              <a:prstGeom prst="rect">
                <a:avLst/>
              </a:prstGeom>
              <a:noFill/>
              <a:ln w="9525">
                <a:noFill/>
                <a:miter lim="800000"/>
                <a:headEnd/>
                <a:tailEnd/>
              </a:ln>
              <a:effectLst/>
            </p:spPr>
            <p:txBody>
              <a:bodyPr lIns="0" tIns="0" rIns="0" bIns="0">
                <a:spAutoFit/>
              </a:bodyPr>
              <a:lstStyle/>
              <a:p>
                <a:pPr algn="ctr">
                  <a:spcBef>
                    <a:spcPct val="50000"/>
                  </a:spcBef>
                </a:pPr>
                <a:r>
                  <a:rPr lang="en-US" b="1" dirty="0"/>
                  <a:t>µm</a:t>
                </a:r>
              </a:p>
            </p:txBody>
          </p:sp>
        </p:grpSp>
        <p:sp>
          <p:nvSpPr>
            <p:cNvPr id="11318" name="Text Box 54"/>
            <p:cNvSpPr txBox="1">
              <a:spLocks noChangeArrowheads="1"/>
            </p:cNvSpPr>
            <p:nvPr/>
          </p:nvSpPr>
          <p:spPr bwMode="auto">
            <a:xfrm>
              <a:off x="3034181" y="3178941"/>
              <a:ext cx="697644" cy="445414"/>
            </a:xfrm>
            <a:prstGeom prst="rect">
              <a:avLst/>
            </a:prstGeom>
            <a:solidFill>
              <a:srgbClr val="FFFF99">
                <a:alpha val="75000"/>
              </a:srgbClr>
            </a:solidFill>
            <a:ln w="9525">
              <a:noFill/>
              <a:miter lim="800000"/>
              <a:headEnd/>
              <a:tailEnd/>
            </a:ln>
            <a:effectLst/>
          </p:spPr>
          <p:txBody>
            <a:bodyPr wrap="square" lIns="0" tIns="0" rIns="0" bIns="0">
              <a:spAutoFit/>
            </a:bodyPr>
            <a:lstStyle/>
            <a:p>
              <a:pPr algn="ctr">
                <a:spcBef>
                  <a:spcPct val="50000"/>
                </a:spcBef>
              </a:pPr>
              <a:r>
                <a:rPr lang="en-US" b="1" dirty="0"/>
                <a:t>Bridge </a:t>
              </a:r>
              <a:r>
                <a:rPr lang="en-US" b="1" dirty="0" smtClean="0"/>
                <a:t>8= dislocation density and yield </a:t>
              </a:r>
              <a:r>
                <a:rPr lang="en-US" b="1" dirty="0"/>
                <a:t/>
              </a:r>
              <a:br>
                <a:rPr lang="en-US" b="1" dirty="0"/>
              </a:br>
              <a:endParaRPr lang="en-US" b="1" dirty="0"/>
            </a:p>
          </p:txBody>
        </p:sp>
      </p:grpSp>
      <p:sp>
        <p:nvSpPr>
          <p:cNvPr id="190" name="TextBox 189"/>
          <p:cNvSpPr txBox="1"/>
          <p:nvPr/>
        </p:nvSpPr>
        <p:spPr>
          <a:xfrm>
            <a:off x="990600" y="5410200"/>
            <a:ext cx="2254528" cy="369332"/>
          </a:xfrm>
          <a:prstGeom prst="rect">
            <a:avLst/>
          </a:prstGeom>
          <a:noFill/>
          <a:ln>
            <a:solidFill>
              <a:schemeClr val="tx1"/>
            </a:solidFill>
          </a:ln>
        </p:spPr>
        <p:txBody>
          <a:bodyPr wrap="none" rtlCol="0">
            <a:spAutoFit/>
          </a:bodyPr>
          <a:lstStyle/>
          <a:p>
            <a:r>
              <a:rPr lang="en-US" b="1" dirty="0" smtClean="0"/>
              <a:t>Atomistic Simulations</a:t>
            </a:r>
            <a:endParaRPr lang="en-US" b="1" dirty="0"/>
          </a:p>
        </p:txBody>
      </p:sp>
      <p:sp>
        <p:nvSpPr>
          <p:cNvPr id="191" name="TextBox 190"/>
          <p:cNvSpPr txBox="1"/>
          <p:nvPr/>
        </p:nvSpPr>
        <p:spPr>
          <a:xfrm>
            <a:off x="5791200" y="1905000"/>
            <a:ext cx="2917465" cy="369332"/>
          </a:xfrm>
          <a:prstGeom prst="rect">
            <a:avLst/>
          </a:prstGeom>
          <a:noFill/>
          <a:ln>
            <a:solidFill>
              <a:schemeClr val="tx1"/>
            </a:solidFill>
          </a:ln>
        </p:spPr>
        <p:txBody>
          <a:bodyPr wrap="none" rtlCol="0">
            <a:spAutoFit/>
          </a:bodyPr>
          <a:lstStyle/>
          <a:p>
            <a:r>
              <a:rPr lang="en-US" b="1" dirty="0" smtClean="0"/>
              <a:t>Crystal Plasticity Simulations</a:t>
            </a:r>
            <a:endParaRPr lang="en-US" b="1" dirty="0"/>
          </a:p>
        </p:txBody>
      </p:sp>
      <p:sp>
        <p:nvSpPr>
          <p:cNvPr id="192" name="TextBox 191"/>
          <p:cNvSpPr txBox="1"/>
          <p:nvPr/>
        </p:nvSpPr>
        <p:spPr>
          <a:xfrm>
            <a:off x="2514600" y="304800"/>
            <a:ext cx="3830792" cy="369332"/>
          </a:xfrm>
          <a:prstGeom prst="rect">
            <a:avLst/>
          </a:prstGeom>
          <a:noFill/>
          <a:ln>
            <a:solidFill>
              <a:schemeClr val="tx1"/>
            </a:solidFill>
          </a:ln>
        </p:spPr>
        <p:txBody>
          <a:bodyPr wrap="none" rtlCol="0">
            <a:spAutoFit/>
          </a:bodyPr>
          <a:lstStyle/>
          <a:p>
            <a:r>
              <a:rPr lang="en-US" b="1" dirty="0" err="1" smtClean="0"/>
              <a:t>Macroscale</a:t>
            </a:r>
            <a:r>
              <a:rPr lang="en-US" b="1" dirty="0" smtClean="0"/>
              <a:t> ISV Constitutive Equations</a:t>
            </a:r>
            <a:endParaRPr lang="en-US" b="1" dirty="0"/>
          </a:p>
        </p:txBody>
      </p:sp>
      <p:pic>
        <p:nvPicPr>
          <p:cNvPr id="30" name="Picture 103"/>
          <p:cNvPicPr>
            <a:picLocks noChangeAspect="1" noChangeArrowheads="1"/>
          </p:cNvPicPr>
          <p:nvPr/>
        </p:nvPicPr>
        <p:blipFill>
          <a:blip r:embed="rId2" cstate="print"/>
          <a:srcRect/>
          <a:stretch>
            <a:fillRect/>
          </a:stretch>
        </p:blipFill>
        <p:spPr bwMode="auto">
          <a:xfrm>
            <a:off x="2839862" y="2819400"/>
            <a:ext cx="2764124" cy="1752600"/>
          </a:xfrm>
          <a:prstGeom prst="rect">
            <a:avLst/>
          </a:prstGeom>
          <a:noFill/>
        </p:spPr>
      </p:pic>
      <p:grpSp>
        <p:nvGrpSpPr>
          <p:cNvPr id="5" name="Group 84"/>
          <p:cNvGrpSpPr>
            <a:grpSpLocks/>
          </p:cNvGrpSpPr>
          <p:nvPr/>
        </p:nvGrpSpPr>
        <p:grpSpPr bwMode="auto">
          <a:xfrm>
            <a:off x="3848100" y="685800"/>
            <a:ext cx="647700" cy="2146300"/>
            <a:chOff x="2256" y="1963"/>
            <a:chExt cx="224" cy="1063"/>
          </a:xfrm>
        </p:grpSpPr>
        <p:grpSp>
          <p:nvGrpSpPr>
            <p:cNvPr id="6" name="Group 85"/>
            <p:cNvGrpSpPr>
              <a:grpSpLocks/>
            </p:cNvGrpSpPr>
            <p:nvPr/>
          </p:nvGrpSpPr>
          <p:grpSpPr bwMode="auto">
            <a:xfrm>
              <a:off x="2261" y="1963"/>
              <a:ext cx="219" cy="1063"/>
              <a:chOff x="2261" y="1873"/>
              <a:chExt cx="219" cy="1063"/>
            </a:xfrm>
          </p:grpSpPr>
          <p:sp>
            <p:nvSpPr>
              <p:cNvPr id="34" name="Freeform 86"/>
              <p:cNvSpPr>
                <a:spLocks/>
              </p:cNvSpPr>
              <p:nvPr/>
            </p:nvSpPr>
            <p:spPr bwMode="auto">
              <a:xfrm>
                <a:off x="2261" y="1873"/>
                <a:ext cx="219" cy="1063"/>
              </a:xfrm>
              <a:custGeom>
                <a:avLst/>
                <a:gdLst/>
                <a:ahLst/>
                <a:cxnLst>
                  <a:cxn ang="0">
                    <a:pos x="171" y="1059"/>
                  </a:cxn>
                  <a:cxn ang="0">
                    <a:pos x="170" y="277"/>
                  </a:cxn>
                  <a:cxn ang="0">
                    <a:pos x="171" y="239"/>
                  </a:cxn>
                  <a:cxn ang="0">
                    <a:pos x="197" y="213"/>
                  </a:cxn>
                  <a:cxn ang="0">
                    <a:pos x="210" y="189"/>
                  </a:cxn>
                  <a:cxn ang="0">
                    <a:pos x="219" y="158"/>
                  </a:cxn>
                  <a:cxn ang="0">
                    <a:pos x="219" y="47"/>
                  </a:cxn>
                  <a:cxn ang="0">
                    <a:pos x="195" y="26"/>
                  </a:cxn>
                  <a:cxn ang="0">
                    <a:pos x="171" y="47"/>
                  </a:cxn>
                  <a:cxn ang="0">
                    <a:pos x="171" y="143"/>
                  </a:cxn>
                  <a:cxn ang="0">
                    <a:pos x="171" y="47"/>
                  </a:cxn>
                  <a:cxn ang="0">
                    <a:pos x="146" y="14"/>
                  </a:cxn>
                  <a:cxn ang="0">
                    <a:pos x="123" y="47"/>
                  </a:cxn>
                  <a:cxn ang="0">
                    <a:pos x="123" y="143"/>
                  </a:cxn>
                  <a:cxn ang="0">
                    <a:pos x="123" y="47"/>
                  </a:cxn>
                  <a:cxn ang="0">
                    <a:pos x="101" y="0"/>
                  </a:cxn>
                  <a:cxn ang="0">
                    <a:pos x="77" y="48"/>
                  </a:cxn>
                  <a:cxn ang="0">
                    <a:pos x="77" y="144"/>
                  </a:cxn>
                  <a:cxn ang="0">
                    <a:pos x="77" y="47"/>
                  </a:cxn>
                  <a:cxn ang="0">
                    <a:pos x="56" y="17"/>
                  </a:cxn>
                  <a:cxn ang="0">
                    <a:pos x="38" y="45"/>
                  </a:cxn>
                  <a:cxn ang="0">
                    <a:pos x="38" y="103"/>
                  </a:cxn>
                  <a:cxn ang="0">
                    <a:pos x="2" y="103"/>
                  </a:cxn>
                  <a:cxn ang="0">
                    <a:pos x="0" y="152"/>
                  </a:cxn>
                  <a:cxn ang="0">
                    <a:pos x="12" y="188"/>
                  </a:cxn>
                  <a:cxn ang="0">
                    <a:pos x="33" y="209"/>
                  </a:cxn>
                  <a:cxn ang="0">
                    <a:pos x="75" y="239"/>
                  </a:cxn>
                  <a:cxn ang="0">
                    <a:pos x="75" y="1063"/>
                  </a:cxn>
                  <a:cxn ang="0">
                    <a:pos x="171" y="1059"/>
                  </a:cxn>
                </a:cxnLst>
                <a:rect l="0" t="0" r="r" b="b"/>
                <a:pathLst>
                  <a:path w="219" h="1063">
                    <a:moveTo>
                      <a:pt x="171" y="1059"/>
                    </a:moveTo>
                    <a:lnTo>
                      <a:pt x="170" y="277"/>
                    </a:lnTo>
                    <a:lnTo>
                      <a:pt x="171" y="239"/>
                    </a:lnTo>
                    <a:cubicBezTo>
                      <a:pt x="175" y="229"/>
                      <a:pt x="191" y="221"/>
                      <a:pt x="197" y="213"/>
                    </a:cubicBezTo>
                    <a:cubicBezTo>
                      <a:pt x="203" y="205"/>
                      <a:pt x="206" y="198"/>
                      <a:pt x="210" y="189"/>
                    </a:cubicBezTo>
                    <a:cubicBezTo>
                      <a:pt x="214" y="180"/>
                      <a:pt x="217" y="182"/>
                      <a:pt x="219" y="158"/>
                    </a:cubicBezTo>
                    <a:lnTo>
                      <a:pt x="219" y="47"/>
                    </a:lnTo>
                    <a:cubicBezTo>
                      <a:pt x="215" y="25"/>
                      <a:pt x="203" y="26"/>
                      <a:pt x="195" y="26"/>
                    </a:cubicBezTo>
                    <a:cubicBezTo>
                      <a:pt x="187" y="26"/>
                      <a:pt x="175" y="28"/>
                      <a:pt x="171" y="47"/>
                    </a:cubicBezTo>
                    <a:lnTo>
                      <a:pt x="171" y="143"/>
                    </a:lnTo>
                    <a:lnTo>
                      <a:pt x="171" y="47"/>
                    </a:lnTo>
                    <a:cubicBezTo>
                      <a:pt x="167" y="26"/>
                      <a:pt x="154" y="14"/>
                      <a:pt x="146" y="14"/>
                    </a:cubicBezTo>
                    <a:cubicBezTo>
                      <a:pt x="138" y="14"/>
                      <a:pt x="127" y="26"/>
                      <a:pt x="123" y="47"/>
                    </a:cubicBezTo>
                    <a:lnTo>
                      <a:pt x="123" y="143"/>
                    </a:lnTo>
                    <a:lnTo>
                      <a:pt x="123" y="47"/>
                    </a:lnTo>
                    <a:cubicBezTo>
                      <a:pt x="119" y="23"/>
                      <a:pt x="109" y="0"/>
                      <a:pt x="101" y="0"/>
                    </a:cubicBezTo>
                    <a:cubicBezTo>
                      <a:pt x="93" y="0"/>
                      <a:pt x="81" y="24"/>
                      <a:pt x="77" y="48"/>
                    </a:cubicBezTo>
                    <a:lnTo>
                      <a:pt x="77" y="144"/>
                    </a:lnTo>
                    <a:lnTo>
                      <a:pt x="77" y="47"/>
                    </a:lnTo>
                    <a:cubicBezTo>
                      <a:pt x="74" y="26"/>
                      <a:pt x="62" y="17"/>
                      <a:pt x="56" y="17"/>
                    </a:cubicBezTo>
                    <a:cubicBezTo>
                      <a:pt x="50" y="17"/>
                      <a:pt x="41" y="31"/>
                      <a:pt x="38" y="45"/>
                    </a:cubicBezTo>
                    <a:lnTo>
                      <a:pt x="38" y="103"/>
                    </a:lnTo>
                    <a:lnTo>
                      <a:pt x="2" y="103"/>
                    </a:lnTo>
                    <a:lnTo>
                      <a:pt x="0" y="152"/>
                    </a:lnTo>
                    <a:cubicBezTo>
                      <a:pt x="2" y="166"/>
                      <a:pt x="7" y="179"/>
                      <a:pt x="12" y="188"/>
                    </a:cubicBezTo>
                    <a:cubicBezTo>
                      <a:pt x="17" y="197"/>
                      <a:pt x="22" y="200"/>
                      <a:pt x="33" y="209"/>
                    </a:cubicBezTo>
                    <a:lnTo>
                      <a:pt x="75" y="239"/>
                    </a:lnTo>
                    <a:lnTo>
                      <a:pt x="75" y="1063"/>
                    </a:lnTo>
                    <a:lnTo>
                      <a:pt x="171" y="1059"/>
                    </a:lnTo>
                    <a:close/>
                  </a:path>
                </a:pathLst>
              </a:custGeom>
              <a:gradFill rotWithShape="1">
                <a:gsLst>
                  <a:gs pos="0">
                    <a:srgbClr val="C0C0C0"/>
                  </a:gs>
                  <a:gs pos="100000">
                    <a:srgbClr val="000000"/>
                  </a:gs>
                </a:gsLst>
                <a:lin ang="0" scaled="1"/>
              </a:gradFill>
              <a:ln w="9525">
                <a:solidFill>
                  <a:srgbClr val="000000"/>
                </a:solidFill>
                <a:round/>
                <a:headEnd/>
                <a:tailEnd/>
              </a:ln>
              <a:effectLst/>
            </p:spPr>
            <p:txBody>
              <a:bodyPr/>
              <a:lstStyle/>
              <a:p>
                <a:endParaRPr lang="en-US"/>
              </a:p>
            </p:txBody>
          </p:sp>
          <p:sp>
            <p:nvSpPr>
              <p:cNvPr id="35" name="Freeform 87"/>
              <p:cNvSpPr>
                <a:spLocks/>
              </p:cNvSpPr>
              <p:nvPr/>
            </p:nvSpPr>
            <p:spPr bwMode="auto">
              <a:xfrm>
                <a:off x="2349" y="2064"/>
                <a:ext cx="68" cy="824"/>
              </a:xfrm>
              <a:custGeom>
                <a:avLst/>
                <a:gdLst/>
                <a:ahLst/>
                <a:cxnLst>
                  <a:cxn ang="0">
                    <a:pos x="15" y="815"/>
                  </a:cxn>
                  <a:cxn ang="0">
                    <a:pos x="30" y="767"/>
                  </a:cxn>
                  <a:cxn ang="0">
                    <a:pos x="39" y="725"/>
                  </a:cxn>
                  <a:cxn ang="0">
                    <a:pos x="51" y="699"/>
                  </a:cxn>
                  <a:cxn ang="0">
                    <a:pos x="36" y="674"/>
                  </a:cxn>
                  <a:cxn ang="0">
                    <a:pos x="68" y="605"/>
                  </a:cxn>
                  <a:cxn ang="0">
                    <a:pos x="42" y="585"/>
                  </a:cxn>
                  <a:cxn ang="0">
                    <a:pos x="9" y="549"/>
                  </a:cxn>
                  <a:cxn ang="0">
                    <a:pos x="21" y="519"/>
                  </a:cxn>
                  <a:cxn ang="0">
                    <a:pos x="30" y="489"/>
                  </a:cxn>
                  <a:cxn ang="0">
                    <a:pos x="36" y="450"/>
                  </a:cxn>
                  <a:cxn ang="0">
                    <a:pos x="44" y="444"/>
                  </a:cxn>
                  <a:cxn ang="0">
                    <a:pos x="38" y="416"/>
                  </a:cxn>
                  <a:cxn ang="0">
                    <a:pos x="14" y="372"/>
                  </a:cxn>
                  <a:cxn ang="0">
                    <a:pos x="0" y="315"/>
                  </a:cxn>
                  <a:cxn ang="0">
                    <a:pos x="32" y="309"/>
                  </a:cxn>
                  <a:cxn ang="0">
                    <a:pos x="32" y="317"/>
                  </a:cxn>
                  <a:cxn ang="0">
                    <a:pos x="50" y="293"/>
                  </a:cxn>
                  <a:cxn ang="0">
                    <a:pos x="33" y="234"/>
                  </a:cxn>
                  <a:cxn ang="0">
                    <a:pos x="23" y="207"/>
                  </a:cxn>
                  <a:cxn ang="0">
                    <a:pos x="5" y="207"/>
                  </a:cxn>
                  <a:cxn ang="0">
                    <a:pos x="8" y="210"/>
                  </a:cxn>
                  <a:cxn ang="0">
                    <a:pos x="21" y="167"/>
                  </a:cxn>
                  <a:cxn ang="0">
                    <a:pos x="48" y="173"/>
                  </a:cxn>
                  <a:cxn ang="0">
                    <a:pos x="36" y="156"/>
                  </a:cxn>
                  <a:cxn ang="0">
                    <a:pos x="51" y="116"/>
                  </a:cxn>
                  <a:cxn ang="0">
                    <a:pos x="15" y="126"/>
                  </a:cxn>
                  <a:cxn ang="0">
                    <a:pos x="11" y="107"/>
                  </a:cxn>
                  <a:cxn ang="0">
                    <a:pos x="17" y="80"/>
                  </a:cxn>
                  <a:cxn ang="0">
                    <a:pos x="35" y="66"/>
                  </a:cxn>
                  <a:cxn ang="0">
                    <a:pos x="42" y="60"/>
                  </a:cxn>
                  <a:cxn ang="0">
                    <a:pos x="12" y="41"/>
                  </a:cxn>
                  <a:cxn ang="0">
                    <a:pos x="3" y="0"/>
                  </a:cxn>
                </a:cxnLst>
                <a:rect l="0" t="0" r="r" b="b"/>
                <a:pathLst>
                  <a:path w="68" h="824">
                    <a:moveTo>
                      <a:pt x="2" y="824"/>
                    </a:moveTo>
                    <a:cubicBezTo>
                      <a:pt x="6" y="821"/>
                      <a:pt x="11" y="818"/>
                      <a:pt x="15" y="815"/>
                    </a:cubicBezTo>
                    <a:cubicBezTo>
                      <a:pt x="21" y="805"/>
                      <a:pt x="23" y="796"/>
                      <a:pt x="29" y="786"/>
                    </a:cubicBezTo>
                    <a:cubicBezTo>
                      <a:pt x="28" y="781"/>
                      <a:pt x="21" y="763"/>
                      <a:pt x="30" y="767"/>
                    </a:cubicBezTo>
                    <a:cubicBezTo>
                      <a:pt x="39" y="765"/>
                      <a:pt x="39" y="764"/>
                      <a:pt x="44" y="756"/>
                    </a:cubicBezTo>
                    <a:cubicBezTo>
                      <a:pt x="43" y="746"/>
                      <a:pt x="44" y="734"/>
                      <a:pt x="39" y="725"/>
                    </a:cubicBezTo>
                    <a:cubicBezTo>
                      <a:pt x="37" y="715"/>
                      <a:pt x="32" y="700"/>
                      <a:pt x="44" y="698"/>
                    </a:cubicBezTo>
                    <a:cubicBezTo>
                      <a:pt x="46" y="698"/>
                      <a:pt x="49" y="698"/>
                      <a:pt x="51" y="699"/>
                    </a:cubicBezTo>
                    <a:cubicBezTo>
                      <a:pt x="52" y="700"/>
                      <a:pt x="53" y="706"/>
                      <a:pt x="53" y="704"/>
                    </a:cubicBezTo>
                    <a:cubicBezTo>
                      <a:pt x="53" y="692"/>
                      <a:pt x="41" y="684"/>
                      <a:pt x="36" y="674"/>
                    </a:cubicBezTo>
                    <a:cubicBezTo>
                      <a:pt x="37" y="662"/>
                      <a:pt x="35" y="654"/>
                      <a:pt x="44" y="648"/>
                    </a:cubicBezTo>
                    <a:cubicBezTo>
                      <a:pt x="49" y="616"/>
                      <a:pt x="29" y="607"/>
                      <a:pt x="68" y="605"/>
                    </a:cubicBezTo>
                    <a:cubicBezTo>
                      <a:pt x="62" y="602"/>
                      <a:pt x="53" y="606"/>
                      <a:pt x="48" y="602"/>
                    </a:cubicBezTo>
                    <a:cubicBezTo>
                      <a:pt x="43" y="598"/>
                      <a:pt x="46" y="589"/>
                      <a:pt x="42" y="585"/>
                    </a:cubicBezTo>
                    <a:cubicBezTo>
                      <a:pt x="41" y="577"/>
                      <a:pt x="38" y="576"/>
                      <a:pt x="30" y="575"/>
                    </a:cubicBezTo>
                    <a:cubicBezTo>
                      <a:pt x="24" y="565"/>
                      <a:pt x="13" y="560"/>
                      <a:pt x="9" y="549"/>
                    </a:cubicBezTo>
                    <a:cubicBezTo>
                      <a:pt x="7" y="533"/>
                      <a:pt x="11" y="547"/>
                      <a:pt x="12" y="551"/>
                    </a:cubicBezTo>
                    <a:cubicBezTo>
                      <a:pt x="36" y="548"/>
                      <a:pt x="28" y="537"/>
                      <a:pt x="21" y="519"/>
                    </a:cubicBezTo>
                    <a:cubicBezTo>
                      <a:pt x="24" y="511"/>
                      <a:pt x="24" y="506"/>
                      <a:pt x="17" y="501"/>
                    </a:cubicBezTo>
                    <a:cubicBezTo>
                      <a:pt x="27" y="491"/>
                      <a:pt x="23" y="495"/>
                      <a:pt x="30" y="489"/>
                    </a:cubicBezTo>
                    <a:cubicBezTo>
                      <a:pt x="33" y="483"/>
                      <a:pt x="35" y="471"/>
                      <a:pt x="35" y="471"/>
                    </a:cubicBezTo>
                    <a:cubicBezTo>
                      <a:pt x="32" y="451"/>
                      <a:pt x="27" y="457"/>
                      <a:pt x="36" y="450"/>
                    </a:cubicBezTo>
                    <a:cubicBezTo>
                      <a:pt x="41" y="451"/>
                      <a:pt x="45" y="453"/>
                      <a:pt x="50" y="452"/>
                    </a:cubicBezTo>
                    <a:cubicBezTo>
                      <a:pt x="53" y="451"/>
                      <a:pt x="46" y="446"/>
                      <a:pt x="44" y="444"/>
                    </a:cubicBezTo>
                    <a:cubicBezTo>
                      <a:pt x="40" y="440"/>
                      <a:pt x="38" y="435"/>
                      <a:pt x="36" y="431"/>
                    </a:cubicBezTo>
                    <a:cubicBezTo>
                      <a:pt x="35" y="425"/>
                      <a:pt x="35" y="421"/>
                      <a:pt x="38" y="416"/>
                    </a:cubicBezTo>
                    <a:cubicBezTo>
                      <a:pt x="44" y="386"/>
                      <a:pt x="48" y="380"/>
                      <a:pt x="26" y="363"/>
                    </a:cubicBezTo>
                    <a:cubicBezTo>
                      <a:pt x="20" y="365"/>
                      <a:pt x="18" y="367"/>
                      <a:pt x="14" y="372"/>
                    </a:cubicBezTo>
                    <a:cubicBezTo>
                      <a:pt x="11" y="364"/>
                      <a:pt x="1" y="358"/>
                      <a:pt x="11" y="360"/>
                    </a:cubicBezTo>
                    <a:cubicBezTo>
                      <a:pt x="15" y="332"/>
                      <a:pt x="11" y="337"/>
                      <a:pt x="0" y="315"/>
                    </a:cubicBezTo>
                    <a:cubicBezTo>
                      <a:pt x="3" y="309"/>
                      <a:pt x="11" y="306"/>
                      <a:pt x="17" y="302"/>
                    </a:cubicBezTo>
                    <a:cubicBezTo>
                      <a:pt x="24" y="303"/>
                      <a:pt x="28" y="303"/>
                      <a:pt x="32" y="309"/>
                    </a:cubicBezTo>
                    <a:cubicBezTo>
                      <a:pt x="32" y="315"/>
                      <a:pt x="33" y="320"/>
                      <a:pt x="33" y="326"/>
                    </a:cubicBezTo>
                    <a:cubicBezTo>
                      <a:pt x="33" y="329"/>
                      <a:pt x="33" y="320"/>
                      <a:pt x="32" y="317"/>
                    </a:cubicBezTo>
                    <a:cubicBezTo>
                      <a:pt x="31" y="315"/>
                      <a:pt x="30" y="314"/>
                      <a:pt x="29" y="312"/>
                    </a:cubicBezTo>
                    <a:cubicBezTo>
                      <a:pt x="30" y="300"/>
                      <a:pt x="38" y="295"/>
                      <a:pt x="50" y="293"/>
                    </a:cubicBezTo>
                    <a:cubicBezTo>
                      <a:pt x="57" y="289"/>
                      <a:pt x="46" y="279"/>
                      <a:pt x="41" y="275"/>
                    </a:cubicBezTo>
                    <a:cubicBezTo>
                      <a:pt x="35" y="260"/>
                      <a:pt x="35" y="253"/>
                      <a:pt x="33" y="234"/>
                    </a:cubicBezTo>
                    <a:cubicBezTo>
                      <a:pt x="36" y="228"/>
                      <a:pt x="34" y="222"/>
                      <a:pt x="30" y="216"/>
                    </a:cubicBezTo>
                    <a:cubicBezTo>
                      <a:pt x="28" y="213"/>
                      <a:pt x="23" y="207"/>
                      <a:pt x="23" y="207"/>
                    </a:cubicBezTo>
                    <a:cubicBezTo>
                      <a:pt x="16" y="211"/>
                      <a:pt x="14" y="212"/>
                      <a:pt x="6" y="213"/>
                    </a:cubicBezTo>
                    <a:cubicBezTo>
                      <a:pt x="6" y="211"/>
                      <a:pt x="5" y="205"/>
                      <a:pt x="5" y="207"/>
                    </a:cubicBezTo>
                    <a:cubicBezTo>
                      <a:pt x="5" y="210"/>
                      <a:pt x="4" y="213"/>
                      <a:pt x="6" y="215"/>
                    </a:cubicBezTo>
                    <a:cubicBezTo>
                      <a:pt x="7" y="216"/>
                      <a:pt x="7" y="212"/>
                      <a:pt x="8" y="210"/>
                    </a:cubicBezTo>
                    <a:cubicBezTo>
                      <a:pt x="10" y="196"/>
                      <a:pt x="12" y="191"/>
                      <a:pt x="26" y="188"/>
                    </a:cubicBezTo>
                    <a:cubicBezTo>
                      <a:pt x="25" y="180"/>
                      <a:pt x="24" y="174"/>
                      <a:pt x="21" y="167"/>
                    </a:cubicBezTo>
                    <a:cubicBezTo>
                      <a:pt x="29" y="162"/>
                      <a:pt x="29" y="162"/>
                      <a:pt x="38" y="164"/>
                    </a:cubicBezTo>
                    <a:cubicBezTo>
                      <a:pt x="42" y="167"/>
                      <a:pt x="43" y="171"/>
                      <a:pt x="48" y="173"/>
                    </a:cubicBezTo>
                    <a:cubicBezTo>
                      <a:pt x="48" y="173"/>
                      <a:pt x="45" y="171"/>
                      <a:pt x="44" y="170"/>
                    </a:cubicBezTo>
                    <a:cubicBezTo>
                      <a:pt x="41" y="165"/>
                      <a:pt x="38" y="161"/>
                      <a:pt x="36" y="156"/>
                    </a:cubicBezTo>
                    <a:cubicBezTo>
                      <a:pt x="39" y="143"/>
                      <a:pt x="39" y="149"/>
                      <a:pt x="48" y="144"/>
                    </a:cubicBezTo>
                    <a:cubicBezTo>
                      <a:pt x="55" y="134"/>
                      <a:pt x="61" y="129"/>
                      <a:pt x="51" y="116"/>
                    </a:cubicBezTo>
                    <a:cubicBezTo>
                      <a:pt x="38" y="118"/>
                      <a:pt x="42" y="119"/>
                      <a:pt x="24" y="117"/>
                    </a:cubicBezTo>
                    <a:cubicBezTo>
                      <a:pt x="17" y="107"/>
                      <a:pt x="25" y="120"/>
                      <a:pt x="15" y="126"/>
                    </a:cubicBezTo>
                    <a:cubicBezTo>
                      <a:pt x="5" y="138"/>
                      <a:pt x="12" y="121"/>
                      <a:pt x="14" y="117"/>
                    </a:cubicBezTo>
                    <a:cubicBezTo>
                      <a:pt x="16" y="106"/>
                      <a:pt x="16" y="116"/>
                      <a:pt x="11" y="107"/>
                    </a:cubicBezTo>
                    <a:cubicBezTo>
                      <a:pt x="9" y="103"/>
                      <a:pt x="6" y="95"/>
                      <a:pt x="6" y="95"/>
                    </a:cubicBezTo>
                    <a:cubicBezTo>
                      <a:pt x="5" y="90"/>
                      <a:pt x="12" y="87"/>
                      <a:pt x="17" y="80"/>
                    </a:cubicBezTo>
                    <a:cubicBezTo>
                      <a:pt x="18" y="74"/>
                      <a:pt x="19" y="70"/>
                      <a:pt x="23" y="65"/>
                    </a:cubicBezTo>
                    <a:cubicBezTo>
                      <a:pt x="27" y="65"/>
                      <a:pt x="32" y="63"/>
                      <a:pt x="35" y="66"/>
                    </a:cubicBezTo>
                    <a:cubicBezTo>
                      <a:pt x="42" y="73"/>
                      <a:pt x="20" y="83"/>
                      <a:pt x="39" y="78"/>
                    </a:cubicBezTo>
                    <a:cubicBezTo>
                      <a:pt x="26" y="76"/>
                      <a:pt x="32" y="63"/>
                      <a:pt x="42" y="60"/>
                    </a:cubicBezTo>
                    <a:cubicBezTo>
                      <a:pt x="48" y="55"/>
                      <a:pt x="50" y="53"/>
                      <a:pt x="45" y="47"/>
                    </a:cubicBezTo>
                    <a:cubicBezTo>
                      <a:pt x="43" y="35"/>
                      <a:pt x="22" y="42"/>
                      <a:pt x="12" y="41"/>
                    </a:cubicBezTo>
                    <a:cubicBezTo>
                      <a:pt x="8" y="38"/>
                      <a:pt x="5" y="27"/>
                      <a:pt x="5" y="27"/>
                    </a:cubicBezTo>
                    <a:lnTo>
                      <a:pt x="3" y="0"/>
                    </a:lnTo>
                  </a:path>
                </a:pathLst>
              </a:custGeom>
              <a:noFill/>
              <a:ln w="9525">
                <a:solidFill>
                  <a:srgbClr val="292929"/>
                </a:solidFill>
                <a:round/>
                <a:headEnd/>
                <a:tailEnd/>
              </a:ln>
              <a:effectLst/>
            </p:spPr>
            <p:txBody>
              <a:bodyPr/>
              <a:lstStyle/>
              <a:p>
                <a:endParaRPr lang="en-US"/>
              </a:p>
            </p:txBody>
          </p:sp>
        </p:grpSp>
        <p:sp>
          <p:nvSpPr>
            <p:cNvPr id="33" name="Freeform 88"/>
            <p:cNvSpPr>
              <a:spLocks/>
            </p:cNvSpPr>
            <p:nvPr/>
          </p:nvSpPr>
          <p:spPr bwMode="auto">
            <a:xfrm>
              <a:off x="2256" y="2000"/>
              <a:ext cx="96" cy="112"/>
            </a:xfrm>
            <a:custGeom>
              <a:avLst/>
              <a:gdLst/>
              <a:ahLst/>
              <a:cxnLst>
                <a:cxn ang="0">
                  <a:pos x="0" y="1"/>
                </a:cxn>
                <a:cxn ang="0">
                  <a:pos x="0" y="58"/>
                </a:cxn>
                <a:cxn ang="0">
                  <a:pos x="37" y="103"/>
                </a:cxn>
                <a:cxn ang="0">
                  <a:pos x="85" y="112"/>
                </a:cxn>
                <a:cxn ang="0">
                  <a:pos x="96" y="102"/>
                </a:cxn>
                <a:cxn ang="0">
                  <a:pos x="91" y="76"/>
                </a:cxn>
                <a:cxn ang="0">
                  <a:pos x="66" y="57"/>
                </a:cxn>
                <a:cxn ang="0">
                  <a:pos x="46" y="57"/>
                </a:cxn>
                <a:cxn ang="0">
                  <a:pos x="39" y="0"/>
                </a:cxn>
                <a:cxn ang="0">
                  <a:pos x="0" y="1"/>
                </a:cxn>
              </a:cxnLst>
              <a:rect l="0" t="0" r="r" b="b"/>
              <a:pathLst>
                <a:path w="96" h="112">
                  <a:moveTo>
                    <a:pt x="0" y="1"/>
                  </a:moveTo>
                  <a:lnTo>
                    <a:pt x="0" y="58"/>
                  </a:lnTo>
                  <a:lnTo>
                    <a:pt x="37" y="103"/>
                  </a:lnTo>
                  <a:lnTo>
                    <a:pt x="85" y="112"/>
                  </a:lnTo>
                  <a:lnTo>
                    <a:pt x="96" y="102"/>
                  </a:lnTo>
                  <a:lnTo>
                    <a:pt x="91" y="76"/>
                  </a:lnTo>
                  <a:lnTo>
                    <a:pt x="66" y="57"/>
                  </a:lnTo>
                  <a:lnTo>
                    <a:pt x="46" y="57"/>
                  </a:lnTo>
                  <a:lnTo>
                    <a:pt x="39" y="0"/>
                  </a:lnTo>
                  <a:lnTo>
                    <a:pt x="0" y="1"/>
                  </a:lnTo>
                  <a:close/>
                </a:path>
              </a:pathLst>
            </a:custGeom>
            <a:gradFill rotWithShape="1">
              <a:gsLst>
                <a:gs pos="0">
                  <a:srgbClr val="F68E54"/>
                </a:gs>
                <a:gs pos="100000">
                  <a:srgbClr val="FABE9C"/>
                </a:gs>
              </a:gsLst>
              <a:lin ang="0" scaled="1"/>
            </a:gradFill>
            <a:ln w="9525">
              <a:solidFill>
                <a:srgbClr val="F69058"/>
              </a:solidFill>
              <a:round/>
              <a:headEnd/>
              <a:tailEnd/>
            </a:ln>
            <a:effectLst/>
          </p:spPr>
          <p:txBody>
            <a:bodyPr/>
            <a:lstStyle/>
            <a:p>
              <a:endParaRPr lang="en-US"/>
            </a:p>
          </p:txBody>
        </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DD simulation result of the dislocation junction strength, α</a:t>
            </a:r>
            <a:endParaRPr lang="en-US" dirty="0"/>
          </a:p>
        </p:txBody>
      </p:sp>
      <p:pic>
        <p:nvPicPr>
          <p:cNvPr id="106498" name="Picture 2" descr="alpha-time"/>
          <p:cNvPicPr>
            <a:picLocks noChangeAspect="1" noChangeArrowheads="1"/>
          </p:cNvPicPr>
          <p:nvPr/>
        </p:nvPicPr>
        <p:blipFill>
          <a:blip r:embed="rId3" cstate="print"/>
          <a:srcRect/>
          <a:stretch>
            <a:fillRect/>
          </a:stretch>
        </p:blipFill>
        <p:spPr bwMode="auto">
          <a:xfrm>
            <a:off x="985680" y="1752600"/>
            <a:ext cx="5881846" cy="5105400"/>
          </a:xfrm>
          <a:prstGeom prst="rect">
            <a:avLst/>
          </a:prstGeom>
          <a:noFill/>
          <a:ln w="9525">
            <a:noFill/>
            <a:miter lim="800000"/>
            <a:headEnd/>
            <a:tailEnd/>
          </a:ln>
        </p:spPr>
      </p:pic>
      <p:sp>
        <p:nvSpPr>
          <p:cNvPr id="10650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6499" name="Object 3"/>
          <p:cNvGraphicFramePr>
            <a:graphicFrameLocks noChangeAspect="1"/>
          </p:cNvGraphicFramePr>
          <p:nvPr/>
        </p:nvGraphicFramePr>
        <p:xfrm>
          <a:off x="6096000" y="2133600"/>
          <a:ext cx="2581656" cy="838200"/>
        </p:xfrm>
        <a:graphic>
          <a:graphicData uri="http://schemas.openxmlformats.org/presentationml/2006/ole">
            <p:oleObj spid="_x0000_s106499" name="Equation" r:id="rId4" imgW="736600" imgH="241300" progId="Equation.3">
              <p:embed/>
            </p:oleObj>
          </a:graphicData>
        </a:graphic>
      </p:graphicFrame>
      <p:cxnSp>
        <p:nvCxnSpPr>
          <p:cNvPr id="8" name="Straight Arrow Connector 7"/>
          <p:cNvCxnSpPr/>
          <p:nvPr/>
        </p:nvCxnSpPr>
        <p:spPr>
          <a:xfrm flipV="1">
            <a:off x="7010400" y="2819400"/>
            <a:ext cx="0" cy="685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705600" y="3505200"/>
            <a:ext cx="2024080" cy="646331"/>
          </a:xfrm>
          <a:prstGeom prst="rect">
            <a:avLst/>
          </a:prstGeom>
          <a:noFill/>
        </p:spPr>
        <p:txBody>
          <a:bodyPr wrap="none" rtlCol="0">
            <a:spAutoFit/>
          </a:bodyPr>
          <a:lstStyle/>
          <a:p>
            <a:r>
              <a:rPr lang="en-US" dirty="0" smtClean="0"/>
              <a:t>dislocation junction</a:t>
            </a:r>
          </a:p>
          <a:p>
            <a:r>
              <a:rPr lang="en-US" dirty="0" smtClean="0"/>
              <a:t>strength</a:t>
            </a:r>
            <a:endParaRPr lang="en-US" dirty="0"/>
          </a:p>
        </p:txBody>
      </p:sp>
      <p:cxnSp>
        <p:nvCxnSpPr>
          <p:cNvPr id="11" name="Straight Arrow Connector 10"/>
          <p:cNvCxnSpPr/>
          <p:nvPr/>
        </p:nvCxnSpPr>
        <p:spPr>
          <a:xfrm flipV="1">
            <a:off x="6248400" y="2819400"/>
            <a:ext cx="0" cy="1600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019800" y="4419600"/>
            <a:ext cx="2206886" cy="369332"/>
          </a:xfrm>
          <a:prstGeom prst="rect">
            <a:avLst/>
          </a:prstGeom>
          <a:noFill/>
        </p:spPr>
        <p:txBody>
          <a:bodyPr wrap="none" rtlCol="0">
            <a:spAutoFit/>
          </a:bodyPr>
          <a:lstStyle/>
          <a:p>
            <a:r>
              <a:rPr lang="en-US" dirty="0" smtClean="0"/>
              <a:t>dislocation hardening</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p:cNvSpPr/>
          <p:nvPr/>
        </p:nvSpPr>
        <p:spPr>
          <a:xfrm>
            <a:off x="1905000" y="0"/>
            <a:ext cx="4953000" cy="2286000"/>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loud 6"/>
          <p:cNvSpPr/>
          <p:nvPr/>
        </p:nvSpPr>
        <p:spPr>
          <a:xfrm>
            <a:off x="2438400" y="5562600"/>
            <a:ext cx="3886200" cy="1143000"/>
          </a:xfrm>
          <a:prstGeom prst="cloud">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rot="5400000">
            <a:off x="914400" y="3962400"/>
            <a:ext cx="381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4114800" y="3810000"/>
            <a:ext cx="381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089725" y="2362200"/>
            <a:ext cx="787075" cy="369332"/>
          </a:xfrm>
          <a:prstGeom prst="rect">
            <a:avLst/>
          </a:prstGeom>
          <a:noFill/>
        </p:spPr>
        <p:txBody>
          <a:bodyPr wrap="none" rtlCol="0">
            <a:spAutoFit/>
          </a:bodyPr>
          <a:lstStyle/>
          <a:p>
            <a:r>
              <a:rPr lang="en-US" dirty="0" smtClean="0"/>
              <a:t>Bridge</a:t>
            </a:r>
          </a:p>
        </p:txBody>
      </p:sp>
      <p:cxnSp>
        <p:nvCxnSpPr>
          <p:cNvPr id="17" name="Straight Connector 16"/>
          <p:cNvCxnSpPr/>
          <p:nvPr/>
        </p:nvCxnSpPr>
        <p:spPr>
          <a:xfrm rot="5400000">
            <a:off x="4114800" y="3810000"/>
            <a:ext cx="3962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800100" y="4000500"/>
            <a:ext cx="3886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Down Arrow 20"/>
          <p:cNvSpPr/>
          <p:nvPr/>
        </p:nvSpPr>
        <p:spPr>
          <a:xfrm>
            <a:off x="2819400" y="1905000"/>
            <a:ext cx="1752600" cy="3581400"/>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276600" y="1828800"/>
            <a:ext cx="8382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3225998" y="1981200"/>
            <a:ext cx="966097" cy="1785104"/>
          </a:xfrm>
          <a:prstGeom prst="rect">
            <a:avLst/>
          </a:prstGeom>
          <a:noFill/>
        </p:spPr>
        <p:txBody>
          <a:bodyPr wrap="none" rtlCol="0">
            <a:spAutoFit/>
          </a:bodyPr>
          <a:lstStyle/>
          <a:p>
            <a:pPr algn="ctr"/>
            <a:r>
              <a:rPr lang="en-US" dirty="0" smtClean="0"/>
              <a:t>down</a:t>
            </a:r>
          </a:p>
          <a:p>
            <a:pPr algn="ctr"/>
            <a:r>
              <a:rPr lang="en-US" dirty="0"/>
              <a:t>s</a:t>
            </a:r>
            <a:r>
              <a:rPr lang="en-US" dirty="0" smtClean="0"/>
              <a:t>caling:</a:t>
            </a:r>
          </a:p>
          <a:p>
            <a:pPr algn="ctr"/>
            <a:endParaRPr lang="en-US" dirty="0" smtClean="0"/>
          </a:p>
          <a:p>
            <a:pPr algn="ctr"/>
            <a:r>
              <a:rPr lang="en-US" sz="1400" dirty="0" smtClean="0"/>
              <a:t>single </a:t>
            </a:r>
          </a:p>
          <a:p>
            <a:pPr algn="ctr"/>
            <a:r>
              <a:rPr lang="en-US" sz="1400" dirty="0" smtClean="0"/>
              <a:t>crystal </a:t>
            </a:r>
          </a:p>
          <a:p>
            <a:pPr algn="ctr"/>
            <a:r>
              <a:rPr lang="en-US" sz="1400" dirty="0" smtClean="0"/>
              <a:t>hardening </a:t>
            </a:r>
          </a:p>
          <a:p>
            <a:pPr algn="ctr"/>
            <a:r>
              <a:rPr lang="en-US" sz="1400" dirty="0" smtClean="0"/>
              <a:t>rule</a:t>
            </a:r>
            <a:endParaRPr lang="en-US" sz="1400" dirty="0"/>
          </a:p>
        </p:txBody>
      </p:sp>
      <p:sp>
        <p:nvSpPr>
          <p:cNvPr id="24" name="Up Arrow 23"/>
          <p:cNvSpPr/>
          <p:nvPr/>
        </p:nvSpPr>
        <p:spPr>
          <a:xfrm>
            <a:off x="4191000" y="2362200"/>
            <a:ext cx="1828800" cy="3352800"/>
          </a:xfrm>
          <a:prstGeom prst="upArrow">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680004" y="5562600"/>
            <a:ext cx="8382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4643663" y="3048000"/>
            <a:ext cx="926023" cy="1785104"/>
          </a:xfrm>
          <a:prstGeom prst="rect">
            <a:avLst/>
          </a:prstGeom>
          <a:noFill/>
        </p:spPr>
        <p:txBody>
          <a:bodyPr wrap="none" rtlCol="0">
            <a:spAutoFit/>
          </a:bodyPr>
          <a:lstStyle/>
          <a:p>
            <a:pPr algn="ctr"/>
            <a:r>
              <a:rPr lang="en-US" dirty="0" smtClean="0"/>
              <a:t>up</a:t>
            </a:r>
          </a:p>
          <a:p>
            <a:pPr algn="ctr"/>
            <a:r>
              <a:rPr lang="en-US" dirty="0"/>
              <a:t>s</a:t>
            </a:r>
            <a:r>
              <a:rPr lang="en-US" dirty="0" smtClean="0"/>
              <a:t>caling:</a:t>
            </a:r>
          </a:p>
          <a:p>
            <a:pPr algn="ctr"/>
            <a:endParaRPr lang="en-US" dirty="0" smtClean="0"/>
          </a:p>
          <a:p>
            <a:pPr algn="ctr"/>
            <a:r>
              <a:rPr lang="en-US" sz="1400" dirty="0" smtClean="0"/>
              <a:t>constants</a:t>
            </a:r>
          </a:p>
          <a:p>
            <a:pPr algn="ctr"/>
            <a:r>
              <a:rPr lang="en-US" sz="1400" dirty="0" smtClean="0"/>
              <a:t>for </a:t>
            </a:r>
          </a:p>
          <a:p>
            <a:pPr algn="ctr"/>
            <a:r>
              <a:rPr lang="en-US" sz="1400" dirty="0" smtClean="0"/>
              <a:t>hardening</a:t>
            </a:r>
          </a:p>
          <a:p>
            <a:pPr algn="ctr"/>
            <a:r>
              <a:rPr lang="en-US" sz="1400" dirty="0" smtClean="0"/>
              <a:t>rule</a:t>
            </a:r>
            <a:endParaRPr lang="en-US" sz="1400" dirty="0"/>
          </a:p>
        </p:txBody>
      </p:sp>
      <p:sp>
        <p:nvSpPr>
          <p:cNvPr id="18" name="Rectangle 17"/>
          <p:cNvSpPr/>
          <p:nvPr/>
        </p:nvSpPr>
        <p:spPr>
          <a:xfrm>
            <a:off x="5486400" y="6096000"/>
            <a:ext cx="3048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971800" y="5754469"/>
            <a:ext cx="3200400" cy="646331"/>
          </a:xfrm>
          <a:prstGeom prst="rect">
            <a:avLst/>
          </a:prstGeom>
          <a:noFill/>
          <a:ln>
            <a:solidFill>
              <a:schemeClr val="bg1"/>
            </a:solidFill>
          </a:ln>
        </p:spPr>
        <p:txBody>
          <a:bodyPr wrap="square" rtlCol="0">
            <a:spAutoFit/>
          </a:bodyPr>
          <a:lstStyle/>
          <a:p>
            <a:r>
              <a:rPr lang="en-US" dirty="0" smtClean="0"/>
              <a:t>Microscale: DD simulations of</a:t>
            </a:r>
          </a:p>
          <a:p>
            <a:r>
              <a:rPr lang="en-US" dirty="0" smtClean="0"/>
              <a:t>Al (100 nm- 1 </a:t>
            </a:r>
            <a:r>
              <a:rPr lang="en-US" dirty="0" smtClean="0">
                <a:latin typeface="Symbol" pitchFamily="18" charset="2"/>
              </a:rPr>
              <a:t>m</a:t>
            </a:r>
            <a:r>
              <a:rPr lang="en-US" dirty="0" smtClean="0"/>
              <a:t>m)</a:t>
            </a:r>
            <a:endParaRPr lang="en-US" dirty="0"/>
          </a:p>
        </p:txBody>
      </p:sp>
      <p:sp>
        <p:nvSpPr>
          <p:cNvPr id="20" name="TextBox 19"/>
          <p:cNvSpPr txBox="1"/>
          <p:nvPr/>
        </p:nvSpPr>
        <p:spPr>
          <a:xfrm>
            <a:off x="2743200" y="649069"/>
            <a:ext cx="3200400" cy="923330"/>
          </a:xfrm>
          <a:prstGeom prst="rect">
            <a:avLst/>
          </a:prstGeom>
          <a:noFill/>
          <a:ln>
            <a:solidFill>
              <a:schemeClr val="bg1"/>
            </a:solidFill>
          </a:ln>
        </p:spPr>
        <p:txBody>
          <a:bodyPr wrap="square" rtlCol="0">
            <a:spAutoFit/>
          </a:bodyPr>
          <a:lstStyle/>
          <a:p>
            <a:r>
              <a:rPr lang="en-US" dirty="0" smtClean="0"/>
              <a:t>Mesoscale: crystal plasticity polycrystalline Al simulations </a:t>
            </a:r>
          </a:p>
          <a:p>
            <a:r>
              <a:rPr lang="en-US" dirty="0" smtClean="0"/>
              <a:t>(1-200 </a:t>
            </a:r>
            <a:r>
              <a:rPr lang="en-US" dirty="0" smtClean="0">
                <a:latin typeface="Symbol" pitchFamily="18" charset="2"/>
              </a:rPr>
              <a:t>m</a:t>
            </a:r>
            <a:r>
              <a:rPr lang="en-US" dirty="0" smtClean="0"/>
              <a:t>m)</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DD results for the hardening rule to be used in Crystal Plasticity (CP)</a:t>
            </a:r>
            <a:endParaRPr lang="en-US" dirty="0"/>
          </a:p>
        </p:txBody>
      </p:sp>
      <p:pic>
        <p:nvPicPr>
          <p:cNvPr id="107522" name="Picture 2" descr="kappa-time"/>
          <p:cNvPicPr>
            <a:picLocks noChangeAspect="1" noChangeArrowheads="1"/>
          </p:cNvPicPr>
          <p:nvPr/>
        </p:nvPicPr>
        <p:blipFill>
          <a:blip r:embed="rId3" cstate="print"/>
          <a:srcRect/>
          <a:stretch>
            <a:fillRect/>
          </a:stretch>
        </p:blipFill>
        <p:spPr bwMode="auto">
          <a:xfrm>
            <a:off x="381000" y="1676400"/>
            <a:ext cx="5257800" cy="4572000"/>
          </a:xfrm>
          <a:prstGeom prst="rect">
            <a:avLst/>
          </a:prstGeom>
          <a:noFill/>
          <a:ln w="9525">
            <a:noFill/>
            <a:miter lim="800000"/>
            <a:headEnd/>
            <a:tailEnd/>
          </a:ln>
        </p:spPr>
      </p:pic>
      <p:sp>
        <p:nvSpPr>
          <p:cNvPr id="10752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7523" name="Object 3"/>
          <p:cNvGraphicFramePr>
            <a:graphicFrameLocks noChangeAspect="1"/>
          </p:cNvGraphicFramePr>
          <p:nvPr/>
        </p:nvGraphicFramePr>
        <p:xfrm>
          <a:off x="5562600" y="2971800"/>
          <a:ext cx="3480955" cy="762000"/>
        </p:xfrm>
        <a:graphic>
          <a:graphicData uri="http://schemas.openxmlformats.org/presentationml/2006/ole">
            <p:oleObj spid="_x0000_s107523" name="Equation" r:id="rId4" imgW="1917700" imgH="419100" progId="Equation.3">
              <p:embed/>
            </p:oleObj>
          </a:graphicData>
        </a:graphic>
      </p:graphicFrame>
      <p:sp>
        <p:nvSpPr>
          <p:cNvPr id="7" name="TextBox 6"/>
          <p:cNvSpPr txBox="1"/>
          <p:nvPr/>
        </p:nvSpPr>
        <p:spPr>
          <a:xfrm>
            <a:off x="6248400" y="2514600"/>
            <a:ext cx="2151358" cy="369332"/>
          </a:xfrm>
          <a:prstGeom prst="rect">
            <a:avLst/>
          </a:prstGeom>
          <a:noFill/>
        </p:spPr>
        <p:txBody>
          <a:bodyPr wrap="none" rtlCol="0">
            <a:spAutoFit/>
          </a:bodyPr>
          <a:lstStyle/>
          <a:p>
            <a:r>
              <a:rPr lang="en-US" u="sng" dirty="0" smtClean="0"/>
              <a:t>Voce Hardening </a:t>
            </a:r>
            <a:r>
              <a:rPr lang="en-US" u="sng" dirty="0" err="1" smtClean="0"/>
              <a:t>Eqtn</a:t>
            </a:r>
            <a:endParaRPr lang="en-US" u="sng" dirty="0"/>
          </a:p>
        </p:txBody>
      </p:sp>
      <p:cxnSp>
        <p:nvCxnSpPr>
          <p:cNvPr id="9" name="Straight Arrow Connector 8"/>
          <p:cNvCxnSpPr/>
          <p:nvPr/>
        </p:nvCxnSpPr>
        <p:spPr>
          <a:xfrm flipV="1">
            <a:off x="8763000" y="3505200"/>
            <a:ext cx="0" cy="685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430326" y="4191000"/>
            <a:ext cx="1713674" cy="923330"/>
          </a:xfrm>
          <a:prstGeom prst="rect">
            <a:avLst/>
          </a:prstGeom>
          <a:noFill/>
        </p:spPr>
        <p:txBody>
          <a:bodyPr wrap="none" rtlCol="0">
            <a:spAutoFit/>
          </a:bodyPr>
          <a:lstStyle/>
          <a:p>
            <a:r>
              <a:rPr lang="en-US" dirty="0" smtClean="0"/>
              <a:t>Plastic shear</a:t>
            </a:r>
          </a:p>
          <a:p>
            <a:r>
              <a:rPr lang="en-US" dirty="0" smtClean="0"/>
              <a:t>rate determined</a:t>
            </a:r>
          </a:p>
          <a:p>
            <a:r>
              <a:rPr lang="en-US" dirty="0" smtClean="0"/>
              <a:t>from DD </a:t>
            </a:r>
            <a:r>
              <a:rPr lang="en-US" dirty="0" err="1" smtClean="0"/>
              <a:t>sims</a:t>
            </a:r>
            <a:endParaRPr lang="en-US" dirty="0"/>
          </a:p>
        </p:txBody>
      </p:sp>
      <p:cxnSp>
        <p:nvCxnSpPr>
          <p:cNvPr id="16" name="Straight Arrow Connector 15"/>
          <p:cNvCxnSpPr/>
          <p:nvPr/>
        </p:nvCxnSpPr>
        <p:spPr>
          <a:xfrm flipH="1">
            <a:off x="5410200" y="5257800"/>
            <a:ext cx="4572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824861" y="5105400"/>
            <a:ext cx="3242939" cy="646331"/>
          </a:xfrm>
          <a:prstGeom prst="rect">
            <a:avLst/>
          </a:prstGeom>
          <a:noFill/>
        </p:spPr>
        <p:txBody>
          <a:bodyPr wrap="none" rtlCol="0">
            <a:spAutoFit/>
          </a:bodyPr>
          <a:lstStyle/>
          <a:p>
            <a:r>
              <a:rPr lang="en-US" dirty="0" smtClean="0"/>
              <a:t>hardening constants determined</a:t>
            </a:r>
          </a:p>
          <a:p>
            <a:r>
              <a:rPr lang="en-US" dirty="0" smtClean="0"/>
              <a:t>from DD </a:t>
            </a:r>
            <a:r>
              <a:rPr lang="en-US" dirty="0" err="1" smtClean="0"/>
              <a:t>sims</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sz="3200" b="1" dirty="0" smtClean="0">
                <a:effectLst>
                  <a:outerShdw blurRad="38100" dist="38100" dir="2700000" algn="tl">
                    <a:srgbClr val="000000">
                      <a:alpha val="43137"/>
                    </a:srgbClr>
                  </a:outerShdw>
                </a:effectLst>
              </a:rPr>
              <a:t>CAVS Extension Center</a:t>
            </a:r>
            <a:br>
              <a:rPr lang="en-US" sz="3200" b="1" dirty="0" smtClean="0">
                <a:effectLst>
                  <a:outerShdw blurRad="38100" dist="38100" dir="2700000" algn="tl">
                    <a:srgbClr val="000000">
                      <a:alpha val="43137"/>
                    </a:srgbClr>
                  </a:outerShdw>
                </a:effectLst>
              </a:rPr>
            </a:br>
            <a:r>
              <a:rPr lang="en-US" sz="2000" b="1" dirty="0" smtClean="0">
                <a:effectLst>
                  <a:outerShdw blurRad="38100" dist="38100" dir="2700000" algn="tl">
                    <a:srgbClr val="000000">
                      <a:alpha val="43137"/>
                    </a:srgbClr>
                  </a:outerShdw>
                </a:effectLst>
              </a:rPr>
              <a:t>Canton, MS</a:t>
            </a:r>
            <a:endParaRPr lang="en-US" sz="2000" b="1" dirty="0">
              <a:effectLst>
                <a:outerShdw blurRad="38100" dist="38100" dir="2700000" algn="tl">
                  <a:srgbClr val="000000">
                    <a:alpha val="43137"/>
                  </a:srgbClr>
                </a:outerShdw>
              </a:effectLst>
            </a:endParaRPr>
          </a:p>
        </p:txBody>
      </p:sp>
      <p:pic>
        <p:nvPicPr>
          <p:cNvPr id="4" name="Picture 4" descr="CAVSCanton2"/>
          <p:cNvPicPr>
            <a:picLocks noGrp="1" noChangeAspect="1" noChangeArrowheads="1"/>
          </p:cNvPicPr>
          <p:nvPr>
            <p:ph sz="half" idx="1"/>
          </p:nvPr>
        </p:nvPicPr>
        <p:blipFill>
          <a:blip r:embed="rId3" cstate="print"/>
          <a:stretch>
            <a:fillRect/>
          </a:stretch>
        </p:blipFill>
        <p:spPr>
          <a:xfrm>
            <a:off x="304800" y="1600200"/>
            <a:ext cx="4038600" cy="2629006"/>
          </a:xfrm>
          <a:noFill/>
        </p:spPr>
      </p:pic>
      <p:pic>
        <p:nvPicPr>
          <p:cNvPr id="12" name="Content Placeholder 11" descr="mep_transparent.png"/>
          <p:cNvPicPr>
            <a:picLocks noGrp="1" noChangeAspect="1"/>
          </p:cNvPicPr>
          <p:nvPr>
            <p:ph sz="half" idx="2"/>
          </p:nvPr>
        </p:nvPicPr>
        <p:blipFill>
          <a:blip r:embed="rId4" cstate="print"/>
          <a:stretch>
            <a:fillRect/>
          </a:stretch>
        </p:blipFill>
        <p:spPr>
          <a:xfrm>
            <a:off x="914400" y="4724400"/>
            <a:ext cx="2243417" cy="838200"/>
          </a:xfrm>
        </p:spPr>
      </p:pic>
      <p:sp>
        <p:nvSpPr>
          <p:cNvPr id="13" name="Content Placeholder 2"/>
          <p:cNvSpPr txBox="1">
            <a:spLocks/>
          </p:cNvSpPr>
          <p:nvPr/>
        </p:nvSpPr>
        <p:spPr>
          <a:xfrm>
            <a:off x="4572000" y="1219200"/>
            <a:ext cx="4419600" cy="5410200"/>
          </a:xfrm>
          <a:prstGeom prst="rect">
            <a:avLst/>
          </a:prstGeom>
        </p:spPr>
        <p:txBody>
          <a:bodyPr vert="horz" lIns="91440" tIns="45720" rIns="91440" bIns="45720" rtlCol="0">
            <a:normAutofit/>
          </a:bodyPr>
          <a:lstStyle/>
          <a:p>
            <a:pPr marL="342900" lvl="0" indent="-228600" fontAlgn="auto">
              <a:lnSpc>
                <a:spcPct val="120000"/>
              </a:lnSpc>
              <a:spcAft>
                <a:spcPts val="0"/>
              </a:spcAft>
              <a:defRPr/>
            </a:pPr>
            <a:r>
              <a:rPr lang="en-US" sz="2000" b="1" dirty="0" smtClean="0"/>
              <a:t>Economic Impact: $4,363,139,531*</a:t>
            </a:r>
            <a:endParaRPr kumimoji="0" lang="en-US" sz="2000" b="1" i="0" u="none" strike="noStrike" kern="1200" cap="none" spc="0" normalizeH="0" baseline="0" noProof="0" dirty="0" smtClean="0">
              <a:ln>
                <a:noFill/>
              </a:ln>
              <a:solidFill>
                <a:schemeClr val="tx1"/>
              </a:solidFill>
              <a:effectLst/>
              <a:uLnTx/>
              <a:uFillTx/>
              <a:ea typeface="+mn-ea"/>
              <a:cs typeface="+mn-cs"/>
            </a:endParaRPr>
          </a:p>
          <a:p>
            <a:pPr marL="342900" lvl="0" indent="-342900" fontAlgn="auto">
              <a:spcBef>
                <a:spcPct val="20000"/>
              </a:spcBef>
              <a:spcAft>
                <a:spcPts val="0"/>
              </a:spcAft>
              <a:buFont typeface="Arial" pitchFamily="34" charset="0"/>
              <a:buChar char="•"/>
              <a:defRPr/>
            </a:pPr>
            <a:r>
              <a:rPr lang="en-US" sz="1600" dirty="0" smtClean="0"/>
              <a:t>Amount reported from January 1, 2006 to September 30, 2009</a:t>
            </a:r>
          </a:p>
          <a:p>
            <a:pPr marL="342900" lvl="0" indent="-342900" fontAlgn="auto">
              <a:spcBef>
                <a:spcPct val="20000"/>
              </a:spcBef>
              <a:spcAft>
                <a:spcPts val="0"/>
              </a:spcAft>
              <a:buFont typeface="Arial" pitchFamily="34" charset="0"/>
              <a:buChar char="•"/>
              <a:defRPr/>
            </a:pPr>
            <a:endParaRPr kumimoji="0" lang="en-US" sz="1800" b="0" i="0" u="none" strike="noStrike" kern="1200" cap="none" spc="0" normalizeH="0" baseline="0" noProof="0" dirty="0">
              <a:ln>
                <a:noFill/>
              </a:ln>
              <a:solidFill>
                <a:schemeClr val="tx1"/>
              </a:solidFill>
              <a:effectLst/>
              <a:uLnTx/>
              <a:uFillTx/>
              <a:ea typeface="+mn-ea"/>
              <a:cs typeface="+mn-cs"/>
            </a:endParaRPr>
          </a:p>
        </p:txBody>
      </p:sp>
      <p:graphicFrame>
        <p:nvGraphicFramePr>
          <p:cNvPr id="14" name="Table 13"/>
          <p:cNvGraphicFramePr>
            <a:graphicFrameLocks noGrp="1"/>
          </p:cNvGraphicFramePr>
          <p:nvPr/>
        </p:nvGraphicFramePr>
        <p:xfrm>
          <a:off x="4648200" y="2438400"/>
          <a:ext cx="4114800" cy="2194560"/>
        </p:xfrm>
        <a:graphic>
          <a:graphicData uri="http://schemas.openxmlformats.org/drawingml/2006/table">
            <a:tbl>
              <a:tblPr/>
              <a:tblGrid>
                <a:gridCol w="2209800"/>
                <a:gridCol w="1905000"/>
              </a:tblGrid>
              <a:tr h="0">
                <a:tc>
                  <a:txBody>
                    <a:bodyPr/>
                    <a:lstStyle/>
                    <a:p>
                      <a:r>
                        <a:rPr lang="en-US" dirty="0"/>
                        <a:t>Jobs Saved:</a:t>
                      </a:r>
                    </a:p>
                  </a:txBody>
                  <a:tcPr anchor="ctr">
                    <a:lnL>
                      <a:noFill/>
                    </a:lnL>
                    <a:lnR>
                      <a:noFill/>
                    </a:lnR>
                    <a:lnT>
                      <a:noFill/>
                    </a:lnT>
                    <a:lnB>
                      <a:noFill/>
                    </a:lnB>
                  </a:tcPr>
                </a:tc>
                <a:tc>
                  <a:txBody>
                    <a:bodyPr/>
                    <a:lstStyle/>
                    <a:p>
                      <a:pPr algn="r"/>
                      <a:r>
                        <a:rPr lang="en-US" dirty="0"/>
                        <a:t>353</a:t>
                      </a:r>
                    </a:p>
                  </a:txBody>
                  <a:tcPr anchor="ctr">
                    <a:lnL>
                      <a:noFill/>
                    </a:lnL>
                    <a:lnR>
                      <a:noFill/>
                    </a:lnR>
                    <a:lnT>
                      <a:noFill/>
                    </a:lnT>
                    <a:lnB>
                      <a:noFill/>
                    </a:lnB>
                  </a:tcPr>
                </a:tc>
              </a:tr>
              <a:tr h="0">
                <a:tc>
                  <a:txBody>
                    <a:bodyPr/>
                    <a:lstStyle/>
                    <a:p>
                      <a:r>
                        <a:rPr lang="en-US"/>
                        <a:t>Jobs Created:</a:t>
                      </a:r>
                    </a:p>
                  </a:txBody>
                  <a:tcPr anchor="ctr">
                    <a:lnL>
                      <a:noFill/>
                    </a:lnL>
                    <a:lnR>
                      <a:noFill/>
                    </a:lnR>
                    <a:lnT>
                      <a:noFill/>
                    </a:lnT>
                    <a:lnB>
                      <a:noFill/>
                    </a:lnB>
                  </a:tcPr>
                </a:tc>
                <a:tc>
                  <a:txBody>
                    <a:bodyPr/>
                    <a:lstStyle/>
                    <a:p>
                      <a:pPr algn="r"/>
                      <a:r>
                        <a:rPr lang="en-US" dirty="0"/>
                        <a:t>1,283</a:t>
                      </a:r>
                    </a:p>
                  </a:txBody>
                  <a:tcPr anchor="ctr">
                    <a:lnL>
                      <a:noFill/>
                    </a:lnL>
                    <a:lnR>
                      <a:noFill/>
                    </a:lnR>
                    <a:lnT>
                      <a:noFill/>
                    </a:lnT>
                    <a:lnB>
                      <a:noFill/>
                    </a:lnB>
                  </a:tcPr>
                </a:tc>
              </a:tr>
              <a:tr h="0">
                <a:tc>
                  <a:txBody>
                    <a:bodyPr/>
                    <a:lstStyle/>
                    <a:p>
                      <a:r>
                        <a:rPr lang="en-US"/>
                        <a:t>Cost Savings:</a:t>
                      </a:r>
                    </a:p>
                  </a:txBody>
                  <a:tcPr anchor="ctr">
                    <a:lnL>
                      <a:noFill/>
                    </a:lnL>
                    <a:lnR>
                      <a:noFill/>
                    </a:lnR>
                    <a:lnT>
                      <a:noFill/>
                    </a:lnT>
                    <a:lnB>
                      <a:noFill/>
                    </a:lnB>
                  </a:tcPr>
                </a:tc>
                <a:tc>
                  <a:txBody>
                    <a:bodyPr/>
                    <a:lstStyle/>
                    <a:p>
                      <a:pPr algn="r"/>
                      <a:r>
                        <a:rPr lang="en-US" dirty="0"/>
                        <a:t>$2,327,700</a:t>
                      </a:r>
                    </a:p>
                  </a:txBody>
                  <a:tcPr anchor="ctr">
                    <a:lnL>
                      <a:noFill/>
                    </a:lnL>
                    <a:lnR>
                      <a:noFill/>
                    </a:lnR>
                    <a:lnT>
                      <a:noFill/>
                    </a:lnT>
                    <a:lnB>
                      <a:noFill/>
                    </a:lnB>
                  </a:tcPr>
                </a:tc>
              </a:tr>
              <a:tr h="0">
                <a:tc>
                  <a:txBody>
                    <a:bodyPr/>
                    <a:lstStyle/>
                    <a:p>
                      <a:r>
                        <a:rPr lang="en-US"/>
                        <a:t>Increased Sales:</a:t>
                      </a:r>
                    </a:p>
                  </a:txBody>
                  <a:tcPr anchor="ctr">
                    <a:lnL>
                      <a:noFill/>
                    </a:lnL>
                    <a:lnR>
                      <a:noFill/>
                    </a:lnR>
                    <a:lnT>
                      <a:noFill/>
                    </a:lnT>
                    <a:lnB>
                      <a:noFill/>
                    </a:lnB>
                  </a:tcPr>
                </a:tc>
                <a:tc>
                  <a:txBody>
                    <a:bodyPr/>
                    <a:lstStyle/>
                    <a:p>
                      <a:pPr algn="r"/>
                      <a:r>
                        <a:rPr lang="en-US" dirty="0"/>
                        <a:t>$4,282,447,000</a:t>
                      </a:r>
                    </a:p>
                  </a:txBody>
                  <a:tcPr anchor="ctr">
                    <a:lnL>
                      <a:noFill/>
                    </a:lnL>
                    <a:lnR>
                      <a:noFill/>
                    </a:lnR>
                    <a:lnT>
                      <a:noFill/>
                    </a:lnT>
                    <a:lnB>
                      <a:noFill/>
                    </a:lnB>
                  </a:tcPr>
                </a:tc>
              </a:tr>
              <a:tr h="0">
                <a:tc>
                  <a:txBody>
                    <a:bodyPr/>
                    <a:lstStyle/>
                    <a:p>
                      <a:r>
                        <a:rPr lang="en-US"/>
                        <a:t>Retained Sales:</a:t>
                      </a:r>
                    </a:p>
                  </a:txBody>
                  <a:tcPr anchor="ctr">
                    <a:lnL>
                      <a:noFill/>
                    </a:lnL>
                    <a:lnR>
                      <a:noFill/>
                    </a:lnR>
                    <a:lnT>
                      <a:noFill/>
                    </a:lnT>
                    <a:lnB>
                      <a:noFill/>
                    </a:lnB>
                  </a:tcPr>
                </a:tc>
                <a:tc>
                  <a:txBody>
                    <a:bodyPr/>
                    <a:lstStyle/>
                    <a:p>
                      <a:pPr algn="r"/>
                      <a:r>
                        <a:rPr lang="en-US" dirty="0"/>
                        <a:t>$7,241,531</a:t>
                      </a:r>
                    </a:p>
                  </a:txBody>
                  <a:tcPr anchor="ctr">
                    <a:lnL>
                      <a:noFill/>
                    </a:lnL>
                    <a:lnR>
                      <a:noFill/>
                    </a:lnR>
                    <a:lnT>
                      <a:noFill/>
                    </a:lnT>
                    <a:lnB>
                      <a:noFill/>
                    </a:lnB>
                  </a:tcPr>
                </a:tc>
              </a:tr>
              <a:tr h="0">
                <a:tc>
                  <a:txBody>
                    <a:bodyPr/>
                    <a:lstStyle/>
                    <a:p>
                      <a:r>
                        <a:rPr lang="en-US" dirty="0"/>
                        <a:t>Investment Created:</a:t>
                      </a:r>
                    </a:p>
                  </a:txBody>
                  <a:tcPr anchor="ctr">
                    <a:lnL>
                      <a:noFill/>
                    </a:lnL>
                    <a:lnR>
                      <a:noFill/>
                    </a:lnR>
                    <a:lnT>
                      <a:noFill/>
                    </a:lnT>
                    <a:lnB>
                      <a:noFill/>
                    </a:lnB>
                  </a:tcPr>
                </a:tc>
                <a:tc>
                  <a:txBody>
                    <a:bodyPr/>
                    <a:lstStyle/>
                    <a:p>
                      <a:pPr algn="r"/>
                      <a:r>
                        <a:rPr lang="en-US" dirty="0"/>
                        <a:t>$71,123,300</a:t>
                      </a:r>
                    </a:p>
                  </a:txBody>
                  <a:tcPr anchor="ctr">
                    <a:lnL>
                      <a:noFill/>
                    </a:lnL>
                    <a:lnR>
                      <a:noFill/>
                    </a:lnR>
                    <a:lnT>
                      <a:noFill/>
                    </a:lnT>
                    <a:lnB>
                      <a:noFill/>
                    </a:lnB>
                  </a:tcPr>
                </a:tc>
              </a:tr>
            </a:tbl>
          </a:graphicData>
        </a:graphic>
      </p:graphicFrame>
      <p:sp>
        <p:nvSpPr>
          <p:cNvPr id="15" name="TextBox 14"/>
          <p:cNvSpPr txBox="1"/>
          <p:nvPr/>
        </p:nvSpPr>
        <p:spPr>
          <a:xfrm>
            <a:off x="3581400" y="5257800"/>
            <a:ext cx="5334000" cy="523220"/>
          </a:xfrm>
          <a:prstGeom prst="rect">
            <a:avLst/>
          </a:prstGeom>
          <a:noFill/>
        </p:spPr>
        <p:txBody>
          <a:bodyPr wrap="square" rtlCol="0">
            <a:spAutoFit/>
          </a:bodyPr>
          <a:lstStyle/>
          <a:p>
            <a:r>
              <a:rPr lang="en-US" sz="1400" dirty="0" smtClean="0"/>
              <a:t>*Economic Impact amounts are collected and verified by the U.S. Department of Commerce</a:t>
            </a:r>
            <a:endParaRPr lang="en-US" sz="1400" dirty="0"/>
          </a:p>
        </p:txBody>
      </p:sp>
      <p:pic>
        <p:nvPicPr>
          <p:cNvPr id="8" name="Picture 24" descr="CAVS_logo-transp"/>
          <p:cNvPicPr>
            <a:picLocks noChangeAspect="1" noChangeArrowheads="1"/>
          </p:cNvPicPr>
          <p:nvPr/>
        </p:nvPicPr>
        <p:blipFill>
          <a:blip r:embed="rId5" cstate="print"/>
          <a:srcRect/>
          <a:stretch>
            <a:fillRect/>
          </a:stretch>
        </p:blipFill>
        <p:spPr bwMode="auto">
          <a:xfrm>
            <a:off x="304800" y="6411913"/>
            <a:ext cx="1066800" cy="369887"/>
          </a:xfrm>
          <a:prstGeom prst="rect">
            <a:avLst/>
          </a:prstGeom>
          <a:noFill/>
          <a:ln w="9525">
            <a:noFill/>
            <a:miter lim="800000"/>
            <a:headEnd/>
            <a:tailEnd/>
          </a:ln>
        </p:spPr>
      </p:pic>
      <p:pic>
        <p:nvPicPr>
          <p:cNvPr id="9" name="Picture 26"/>
          <p:cNvPicPr>
            <a:picLocks noChangeAspect="1" noChangeArrowheads="1"/>
          </p:cNvPicPr>
          <p:nvPr/>
        </p:nvPicPr>
        <p:blipFill>
          <a:blip r:embed="rId6" cstate="print"/>
          <a:srcRect/>
          <a:stretch>
            <a:fillRect/>
          </a:stretch>
        </p:blipFill>
        <p:spPr bwMode="auto">
          <a:xfrm>
            <a:off x="7239000" y="6324600"/>
            <a:ext cx="1905000" cy="45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ChangeArrowheads="1"/>
          </p:cNvSpPr>
          <p:nvPr/>
        </p:nvSpPr>
        <p:spPr bwMode="auto">
          <a:xfrm>
            <a:off x="990600" y="6284913"/>
            <a:ext cx="8915400" cy="801687"/>
          </a:xfrm>
          <a:prstGeom prst="rect">
            <a:avLst/>
          </a:prstGeom>
          <a:solidFill>
            <a:schemeClr val="bg1"/>
          </a:solidFill>
          <a:ln w="9525">
            <a:solidFill>
              <a:schemeClr val="bg1"/>
            </a:solidFill>
            <a:miter lim="800000"/>
            <a:headEnd/>
            <a:tailEnd/>
          </a:ln>
          <a:effectLst/>
        </p:spPr>
        <p:txBody>
          <a:bodyPr wrap="none" anchor="ctr"/>
          <a:lstStyle/>
          <a:p>
            <a:pPr algn="ctr"/>
            <a:endParaRPr lang="en-US" sz="2400">
              <a:solidFill>
                <a:schemeClr val="bg1"/>
              </a:solidFill>
              <a:latin typeface="Times New Roman" pitchFamily="18" charset="0"/>
            </a:endParaRPr>
          </a:p>
        </p:txBody>
      </p:sp>
      <p:sp>
        <p:nvSpPr>
          <p:cNvPr id="11279" name="AutoShape 15"/>
          <p:cNvSpPr>
            <a:spLocks/>
          </p:cNvSpPr>
          <p:nvPr/>
        </p:nvSpPr>
        <p:spPr bwMode="auto">
          <a:xfrm>
            <a:off x="3276600" y="5090971"/>
            <a:ext cx="2999876" cy="319229"/>
          </a:xfrm>
          <a:prstGeom prst="callout1">
            <a:avLst>
              <a:gd name="adj1" fmla="val 66667"/>
              <a:gd name="adj2" fmla="val -3315"/>
              <a:gd name="adj3" fmla="val -41667"/>
              <a:gd name="adj4" fmla="val -46514"/>
            </a:avLst>
          </a:prstGeom>
          <a:solidFill>
            <a:srgbClr val="FFFF99"/>
          </a:solidFill>
          <a:ln w="3175">
            <a:solidFill>
              <a:schemeClr val="tx1"/>
            </a:solidFill>
            <a:miter lim="800000"/>
            <a:headEnd/>
            <a:tailEnd type="triangle" w="med" len="med"/>
          </a:ln>
          <a:effectLst/>
        </p:spPr>
        <p:txBody>
          <a:bodyPr lIns="0" tIns="0" rIns="0" bIns="0"/>
          <a:lstStyle/>
          <a:p>
            <a:r>
              <a:rPr lang="en-US" b="1" dirty="0"/>
              <a:t>Bridge </a:t>
            </a:r>
            <a:r>
              <a:rPr lang="en-US" b="1" dirty="0" smtClean="0"/>
              <a:t>3 </a:t>
            </a:r>
            <a:r>
              <a:rPr lang="en-US" b="1" dirty="0"/>
              <a:t>= </a:t>
            </a:r>
            <a:r>
              <a:rPr lang="en-US" b="1" dirty="0" smtClean="0"/>
              <a:t>Hardening Rules</a:t>
            </a:r>
            <a:endParaRPr lang="en-US" b="1" dirty="0"/>
          </a:p>
        </p:txBody>
      </p:sp>
      <p:sp>
        <p:nvSpPr>
          <p:cNvPr id="11291" name="AutoShape 27"/>
          <p:cNvSpPr>
            <a:spLocks noChangeArrowheads="1"/>
          </p:cNvSpPr>
          <p:nvPr/>
        </p:nvSpPr>
        <p:spPr bwMode="auto">
          <a:xfrm rot="19673268">
            <a:off x="1358417" y="4739278"/>
            <a:ext cx="731602" cy="351692"/>
          </a:xfrm>
          <a:prstGeom prst="rightArrow">
            <a:avLst>
              <a:gd name="adj1" fmla="val 50000"/>
              <a:gd name="adj2" fmla="val 57692"/>
            </a:avLst>
          </a:prstGeom>
          <a:gradFill rotWithShape="1">
            <a:gsLst>
              <a:gs pos="0">
                <a:srgbClr val="FF6600"/>
              </a:gs>
              <a:gs pos="100000">
                <a:srgbClr val="00FF00"/>
              </a:gs>
            </a:gsLst>
            <a:lin ang="18900000" scaled="1"/>
          </a:gradFill>
          <a:ln w="9525">
            <a:noFill/>
            <a:miter lim="800000"/>
            <a:headEnd/>
            <a:tailEnd/>
          </a:ln>
          <a:effectLst/>
        </p:spPr>
        <p:txBody>
          <a:bodyPr wrap="none" anchor="ctr"/>
          <a:lstStyle/>
          <a:p>
            <a:endParaRPr lang="en-US"/>
          </a:p>
        </p:txBody>
      </p:sp>
      <p:sp>
        <p:nvSpPr>
          <p:cNvPr id="11297" name="Rectangle 33"/>
          <p:cNvSpPr>
            <a:spLocks noChangeArrowheads="1"/>
          </p:cNvSpPr>
          <p:nvPr/>
        </p:nvSpPr>
        <p:spPr bwMode="auto">
          <a:xfrm>
            <a:off x="2029051" y="2647159"/>
            <a:ext cx="3804329" cy="2086347"/>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11299" name="Text Box 35"/>
          <p:cNvSpPr txBox="1">
            <a:spLocks noChangeArrowheads="1"/>
          </p:cNvSpPr>
          <p:nvPr/>
        </p:nvSpPr>
        <p:spPr bwMode="auto">
          <a:xfrm>
            <a:off x="5258768" y="3733798"/>
            <a:ext cx="3994546" cy="276999"/>
          </a:xfrm>
          <a:prstGeom prst="rect">
            <a:avLst/>
          </a:prstGeom>
          <a:noFill/>
          <a:ln w="9525">
            <a:noFill/>
            <a:miter lim="800000"/>
            <a:headEnd/>
            <a:tailEnd/>
          </a:ln>
          <a:effectLst/>
        </p:spPr>
        <p:txBody>
          <a:bodyPr lIns="0" tIns="0" rIns="0" bIns="0">
            <a:spAutoFit/>
          </a:bodyPr>
          <a:lstStyle/>
          <a:p>
            <a:pPr algn="ctr">
              <a:spcBef>
                <a:spcPct val="50000"/>
              </a:spcBef>
            </a:pPr>
            <a:r>
              <a:rPr lang="en-US" b="1" dirty="0" smtClean="0"/>
              <a:t>Crystal Plasticity Simulations</a:t>
            </a:r>
            <a:endParaRPr lang="en-US" b="1" dirty="0"/>
          </a:p>
        </p:txBody>
      </p:sp>
      <p:sp>
        <p:nvSpPr>
          <p:cNvPr id="11302" name="Text Box 38"/>
          <p:cNvSpPr txBox="1">
            <a:spLocks noChangeArrowheads="1"/>
          </p:cNvSpPr>
          <p:nvPr/>
        </p:nvSpPr>
        <p:spPr bwMode="auto">
          <a:xfrm>
            <a:off x="76200" y="5257800"/>
            <a:ext cx="1981200" cy="830997"/>
          </a:xfrm>
          <a:prstGeom prst="rect">
            <a:avLst/>
          </a:prstGeom>
          <a:noFill/>
          <a:ln w="9525">
            <a:solidFill>
              <a:schemeClr val="tx1"/>
            </a:solidFill>
            <a:miter lim="800000"/>
            <a:headEnd/>
            <a:tailEnd/>
          </a:ln>
          <a:effectLst/>
        </p:spPr>
        <p:txBody>
          <a:bodyPr wrap="square" lIns="0" tIns="0" rIns="0" bIns="0">
            <a:spAutoFit/>
          </a:bodyPr>
          <a:lstStyle/>
          <a:p>
            <a:pPr algn="ctr">
              <a:spcBef>
                <a:spcPct val="50000"/>
              </a:spcBef>
            </a:pPr>
            <a:r>
              <a:rPr lang="en-US" b="1" dirty="0" smtClean="0"/>
              <a:t>Dislocation Dynamics Simulations</a:t>
            </a:r>
            <a:endParaRPr lang="en-US" b="1" dirty="0"/>
          </a:p>
        </p:txBody>
      </p:sp>
      <p:sp>
        <p:nvSpPr>
          <p:cNvPr id="11319" name="Text Box 55"/>
          <p:cNvSpPr txBox="1">
            <a:spLocks noChangeArrowheads="1"/>
          </p:cNvSpPr>
          <p:nvPr/>
        </p:nvSpPr>
        <p:spPr bwMode="auto">
          <a:xfrm>
            <a:off x="1219200" y="1371600"/>
            <a:ext cx="2093196" cy="830997"/>
          </a:xfrm>
          <a:prstGeom prst="rect">
            <a:avLst/>
          </a:prstGeom>
          <a:solidFill>
            <a:srgbClr val="FFFF99">
              <a:alpha val="70000"/>
            </a:srgbClr>
          </a:solidFill>
          <a:ln w="9525">
            <a:noFill/>
            <a:miter lim="800000"/>
            <a:headEnd/>
            <a:tailEnd/>
          </a:ln>
          <a:effectLst/>
        </p:spPr>
        <p:txBody>
          <a:bodyPr lIns="0" tIns="0" rIns="0" bIns="0">
            <a:spAutoFit/>
          </a:bodyPr>
          <a:lstStyle/>
          <a:p>
            <a:pPr algn="ctr">
              <a:spcBef>
                <a:spcPct val="50000"/>
              </a:spcBef>
            </a:pPr>
            <a:r>
              <a:rPr lang="en-US" b="1" dirty="0"/>
              <a:t>Bridge </a:t>
            </a:r>
            <a:r>
              <a:rPr lang="en-US" b="1" dirty="0" smtClean="0"/>
              <a:t>9 </a:t>
            </a:r>
            <a:r>
              <a:rPr lang="en-US" b="1" dirty="0"/>
              <a:t>=</a:t>
            </a:r>
            <a:br>
              <a:rPr lang="en-US" b="1" dirty="0"/>
            </a:br>
            <a:r>
              <a:rPr lang="en-US" b="1" dirty="0" err="1" smtClean="0"/>
              <a:t>Polycrystal</a:t>
            </a:r>
            <a:r>
              <a:rPr lang="en-US" b="1" dirty="0" smtClean="0"/>
              <a:t> stress-strain behavior</a:t>
            </a:r>
            <a:endParaRPr lang="en-US" b="1" dirty="0"/>
          </a:p>
        </p:txBody>
      </p:sp>
      <p:sp>
        <p:nvSpPr>
          <p:cNvPr id="11355" name="Freeform 91"/>
          <p:cNvSpPr>
            <a:spLocks/>
          </p:cNvSpPr>
          <p:nvPr/>
        </p:nvSpPr>
        <p:spPr bwMode="auto">
          <a:xfrm>
            <a:off x="3381971" y="708344"/>
            <a:ext cx="866273" cy="1920781"/>
          </a:xfrm>
          <a:custGeom>
            <a:avLst/>
            <a:gdLst/>
            <a:ahLst/>
            <a:cxnLst>
              <a:cxn ang="0">
                <a:pos x="171" y="486"/>
              </a:cxn>
              <a:cxn ang="0">
                <a:pos x="170" y="277"/>
              </a:cxn>
              <a:cxn ang="0">
                <a:pos x="171" y="239"/>
              </a:cxn>
              <a:cxn ang="0">
                <a:pos x="197" y="213"/>
              </a:cxn>
              <a:cxn ang="0">
                <a:pos x="210" y="189"/>
              </a:cxn>
              <a:cxn ang="0">
                <a:pos x="219" y="158"/>
              </a:cxn>
              <a:cxn ang="0">
                <a:pos x="219" y="47"/>
              </a:cxn>
              <a:cxn ang="0">
                <a:pos x="195" y="26"/>
              </a:cxn>
              <a:cxn ang="0">
                <a:pos x="171" y="47"/>
              </a:cxn>
              <a:cxn ang="0">
                <a:pos x="171" y="143"/>
              </a:cxn>
              <a:cxn ang="0">
                <a:pos x="171" y="47"/>
              </a:cxn>
              <a:cxn ang="0">
                <a:pos x="146" y="14"/>
              </a:cxn>
              <a:cxn ang="0">
                <a:pos x="123" y="47"/>
              </a:cxn>
              <a:cxn ang="0">
                <a:pos x="123" y="143"/>
              </a:cxn>
              <a:cxn ang="0">
                <a:pos x="123" y="47"/>
              </a:cxn>
              <a:cxn ang="0">
                <a:pos x="101" y="0"/>
              </a:cxn>
              <a:cxn ang="0">
                <a:pos x="77" y="48"/>
              </a:cxn>
              <a:cxn ang="0">
                <a:pos x="77" y="144"/>
              </a:cxn>
              <a:cxn ang="0">
                <a:pos x="77" y="47"/>
              </a:cxn>
              <a:cxn ang="0">
                <a:pos x="56" y="17"/>
              </a:cxn>
              <a:cxn ang="0">
                <a:pos x="38" y="45"/>
              </a:cxn>
              <a:cxn ang="0">
                <a:pos x="38" y="103"/>
              </a:cxn>
              <a:cxn ang="0">
                <a:pos x="2" y="103"/>
              </a:cxn>
              <a:cxn ang="0">
                <a:pos x="0" y="152"/>
              </a:cxn>
              <a:cxn ang="0">
                <a:pos x="12" y="188"/>
              </a:cxn>
              <a:cxn ang="0">
                <a:pos x="33" y="209"/>
              </a:cxn>
              <a:cxn ang="0">
                <a:pos x="75" y="239"/>
              </a:cxn>
              <a:cxn ang="0">
                <a:pos x="77" y="486"/>
              </a:cxn>
              <a:cxn ang="0">
                <a:pos x="171" y="486"/>
              </a:cxn>
            </a:cxnLst>
            <a:rect l="0" t="0" r="r" b="b"/>
            <a:pathLst>
              <a:path w="219" h="486">
                <a:moveTo>
                  <a:pt x="171" y="486"/>
                </a:moveTo>
                <a:lnTo>
                  <a:pt x="170" y="277"/>
                </a:lnTo>
                <a:lnTo>
                  <a:pt x="171" y="239"/>
                </a:lnTo>
                <a:cubicBezTo>
                  <a:pt x="175" y="229"/>
                  <a:pt x="191" y="221"/>
                  <a:pt x="197" y="213"/>
                </a:cubicBezTo>
                <a:cubicBezTo>
                  <a:pt x="203" y="205"/>
                  <a:pt x="206" y="198"/>
                  <a:pt x="210" y="189"/>
                </a:cubicBezTo>
                <a:cubicBezTo>
                  <a:pt x="214" y="180"/>
                  <a:pt x="217" y="182"/>
                  <a:pt x="219" y="158"/>
                </a:cubicBezTo>
                <a:lnTo>
                  <a:pt x="219" y="47"/>
                </a:lnTo>
                <a:cubicBezTo>
                  <a:pt x="215" y="25"/>
                  <a:pt x="203" y="26"/>
                  <a:pt x="195" y="26"/>
                </a:cubicBezTo>
                <a:cubicBezTo>
                  <a:pt x="187" y="26"/>
                  <a:pt x="175" y="28"/>
                  <a:pt x="171" y="47"/>
                </a:cubicBezTo>
                <a:lnTo>
                  <a:pt x="171" y="143"/>
                </a:lnTo>
                <a:lnTo>
                  <a:pt x="171" y="47"/>
                </a:lnTo>
                <a:cubicBezTo>
                  <a:pt x="167" y="26"/>
                  <a:pt x="154" y="14"/>
                  <a:pt x="146" y="14"/>
                </a:cubicBezTo>
                <a:cubicBezTo>
                  <a:pt x="138" y="14"/>
                  <a:pt x="127" y="26"/>
                  <a:pt x="123" y="47"/>
                </a:cubicBezTo>
                <a:lnTo>
                  <a:pt x="123" y="143"/>
                </a:lnTo>
                <a:lnTo>
                  <a:pt x="123" y="47"/>
                </a:lnTo>
                <a:cubicBezTo>
                  <a:pt x="119" y="23"/>
                  <a:pt x="109" y="0"/>
                  <a:pt x="101" y="0"/>
                </a:cubicBezTo>
                <a:cubicBezTo>
                  <a:pt x="93" y="0"/>
                  <a:pt x="81" y="24"/>
                  <a:pt x="77" y="48"/>
                </a:cubicBezTo>
                <a:lnTo>
                  <a:pt x="77" y="144"/>
                </a:lnTo>
                <a:lnTo>
                  <a:pt x="77" y="47"/>
                </a:lnTo>
                <a:cubicBezTo>
                  <a:pt x="74" y="26"/>
                  <a:pt x="62" y="17"/>
                  <a:pt x="56" y="17"/>
                </a:cubicBezTo>
                <a:cubicBezTo>
                  <a:pt x="50" y="17"/>
                  <a:pt x="41" y="31"/>
                  <a:pt x="38" y="45"/>
                </a:cubicBezTo>
                <a:lnTo>
                  <a:pt x="38" y="103"/>
                </a:lnTo>
                <a:lnTo>
                  <a:pt x="2" y="103"/>
                </a:lnTo>
                <a:lnTo>
                  <a:pt x="0" y="152"/>
                </a:lnTo>
                <a:cubicBezTo>
                  <a:pt x="2" y="166"/>
                  <a:pt x="7" y="179"/>
                  <a:pt x="12" y="188"/>
                </a:cubicBezTo>
                <a:cubicBezTo>
                  <a:pt x="17" y="197"/>
                  <a:pt x="22" y="200"/>
                  <a:pt x="33" y="209"/>
                </a:cubicBezTo>
                <a:lnTo>
                  <a:pt x="75" y="239"/>
                </a:lnTo>
                <a:lnTo>
                  <a:pt x="77" y="486"/>
                </a:lnTo>
                <a:lnTo>
                  <a:pt x="171" y="486"/>
                </a:lnTo>
                <a:close/>
              </a:path>
            </a:pathLst>
          </a:custGeom>
          <a:gradFill rotWithShape="1">
            <a:gsLst>
              <a:gs pos="0">
                <a:srgbClr val="C0C0C0"/>
              </a:gs>
              <a:gs pos="100000">
                <a:srgbClr val="00FF00"/>
              </a:gs>
            </a:gsLst>
            <a:lin ang="0" scaled="1"/>
          </a:gradFill>
          <a:ln w="9525">
            <a:solidFill>
              <a:srgbClr val="FF0000"/>
            </a:solidFill>
            <a:round/>
            <a:headEnd/>
            <a:tailEnd/>
          </a:ln>
          <a:effectLst/>
        </p:spPr>
        <p:txBody>
          <a:bodyPr/>
          <a:lstStyle/>
          <a:p>
            <a:endParaRPr lang="en-US"/>
          </a:p>
        </p:txBody>
      </p:sp>
      <p:sp>
        <p:nvSpPr>
          <p:cNvPr id="191" name="Text Box 38"/>
          <p:cNvSpPr txBox="1">
            <a:spLocks noChangeArrowheads="1"/>
          </p:cNvSpPr>
          <p:nvPr/>
        </p:nvSpPr>
        <p:spPr bwMode="auto">
          <a:xfrm>
            <a:off x="2057400" y="304800"/>
            <a:ext cx="4114800" cy="276999"/>
          </a:xfrm>
          <a:prstGeom prst="rect">
            <a:avLst/>
          </a:prstGeom>
          <a:noFill/>
          <a:ln w="9525">
            <a:solidFill>
              <a:schemeClr val="tx1"/>
            </a:solidFill>
            <a:miter lim="800000"/>
            <a:headEnd/>
            <a:tailEnd/>
          </a:ln>
          <a:effectLst/>
        </p:spPr>
        <p:txBody>
          <a:bodyPr wrap="square" lIns="0" tIns="0" rIns="0" bIns="0">
            <a:spAutoFit/>
          </a:bodyPr>
          <a:lstStyle/>
          <a:p>
            <a:pPr algn="ctr">
              <a:spcBef>
                <a:spcPct val="50000"/>
              </a:spcBef>
            </a:pPr>
            <a:r>
              <a:rPr lang="en-US" b="1" dirty="0" err="1" smtClean="0"/>
              <a:t>Macroscale</a:t>
            </a:r>
            <a:r>
              <a:rPr lang="en-US" b="1" dirty="0" smtClean="0"/>
              <a:t> ISV Constitutive Equations</a:t>
            </a:r>
            <a:endParaRPr lang="en-US" b="1" dirty="0"/>
          </a:p>
        </p:txBody>
      </p:sp>
      <p:sp>
        <p:nvSpPr>
          <p:cNvPr id="192" name="Rectangle 191"/>
          <p:cNvSpPr/>
          <p:nvPr/>
        </p:nvSpPr>
        <p:spPr>
          <a:xfrm>
            <a:off x="3819144" y="3486912"/>
            <a:ext cx="1524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39"/>
          <p:cNvGrpSpPr>
            <a:grpSpLocks/>
          </p:cNvGrpSpPr>
          <p:nvPr/>
        </p:nvGrpSpPr>
        <p:grpSpPr bwMode="auto">
          <a:xfrm>
            <a:off x="2047876" y="2667003"/>
            <a:ext cx="3743324" cy="2013626"/>
            <a:chOff x="2784" y="2538"/>
            <a:chExt cx="570" cy="414"/>
          </a:xfrm>
        </p:grpSpPr>
        <p:sp>
          <p:nvSpPr>
            <p:cNvPr id="19" name="Rectangle 41"/>
            <p:cNvSpPr>
              <a:spLocks noChangeArrowheads="1"/>
            </p:cNvSpPr>
            <p:nvPr/>
          </p:nvSpPr>
          <p:spPr bwMode="auto">
            <a:xfrm>
              <a:off x="2784" y="2538"/>
              <a:ext cx="570" cy="414"/>
            </a:xfrm>
            <a:prstGeom prst="rect">
              <a:avLst/>
            </a:prstGeom>
            <a:solidFill>
              <a:srgbClr val="B3B3B3"/>
            </a:solidFill>
            <a:ln w="12700">
              <a:solidFill>
                <a:srgbClr val="000000"/>
              </a:solidFill>
              <a:miter lim="800000"/>
              <a:headEnd/>
              <a:tailEnd/>
            </a:ln>
            <a:effectLst/>
          </p:spPr>
          <p:txBody>
            <a:bodyPr wrap="none" anchor="ctr"/>
            <a:lstStyle/>
            <a:p>
              <a:endParaRPr lang="en-US"/>
            </a:p>
          </p:txBody>
        </p:sp>
        <p:sp>
          <p:nvSpPr>
            <p:cNvPr id="20" name="Text Box 46"/>
            <p:cNvSpPr txBox="1">
              <a:spLocks noChangeArrowheads="1"/>
            </p:cNvSpPr>
            <p:nvPr/>
          </p:nvSpPr>
          <p:spPr bwMode="auto">
            <a:xfrm>
              <a:off x="2868" y="2828"/>
              <a:ext cx="432" cy="57"/>
            </a:xfrm>
            <a:prstGeom prst="rect">
              <a:avLst/>
            </a:prstGeom>
            <a:noFill/>
            <a:ln w="9525">
              <a:noFill/>
              <a:miter lim="800000"/>
              <a:headEnd/>
              <a:tailEnd/>
            </a:ln>
            <a:effectLst/>
          </p:spPr>
          <p:txBody>
            <a:bodyPr lIns="0" tIns="0" rIns="0" bIns="0">
              <a:spAutoFit/>
            </a:bodyPr>
            <a:lstStyle/>
            <a:p>
              <a:pPr algn="ctr">
                <a:spcBef>
                  <a:spcPct val="50000"/>
                </a:spcBef>
              </a:pPr>
              <a:r>
                <a:rPr lang="en-US" dirty="0"/>
                <a:t>µm</a:t>
              </a:r>
            </a:p>
          </p:txBody>
        </p:sp>
      </p:gr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CP single crystal simulation of Al using the DD hardening constants</a:t>
            </a:r>
            <a:endParaRPr lang="en-US" dirty="0"/>
          </a:p>
        </p:txBody>
      </p:sp>
      <p:pic>
        <p:nvPicPr>
          <p:cNvPr id="4" name="movie-CPM-colour.avi">
            <a:hlinkClick r:id="" action="ppaction://media"/>
          </p:cNvPr>
          <p:cNvPicPr>
            <a:picLocks noRot="1" noChangeAspect="1"/>
          </p:cNvPicPr>
          <p:nvPr>
            <a:videoFile r:link="rId1"/>
          </p:nvPr>
        </p:nvPicPr>
        <p:blipFill>
          <a:blip r:embed="rId3" cstate="print"/>
          <a:stretch>
            <a:fillRect/>
          </a:stretch>
        </p:blipFill>
        <p:spPr>
          <a:xfrm>
            <a:off x="1219200" y="1524000"/>
            <a:ext cx="6705600" cy="51885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p:cNvPicPr>
            <a:picLocks noChangeAspect="1" noChangeArrowheads="1"/>
          </p:cNvPicPr>
          <p:nvPr/>
        </p:nvPicPr>
        <p:blipFill>
          <a:blip r:embed="rId2" cstate="print"/>
          <a:srcRect/>
          <a:stretch>
            <a:fillRect/>
          </a:stretch>
        </p:blipFill>
        <p:spPr bwMode="auto">
          <a:xfrm>
            <a:off x="762000" y="609600"/>
            <a:ext cx="6934200" cy="6097719"/>
          </a:xfrm>
          <a:prstGeom prst="rect">
            <a:avLst/>
          </a:prstGeom>
          <a:noFill/>
          <a:ln w="9525">
            <a:noFill/>
            <a:miter lim="800000"/>
            <a:headEnd/>
            <a:tailEnd/>
          </a:ln>
        </p:spPr>
      </p:pic>
      <p:sp>
        <p:nvSpPr>
          <p:cNvPr id="3" name="TextBox 2"/>
          <p:cNvSpPr txBox="1"/>
          <p:nvPr/>
        </p:nvSpPr>
        <p:spPr>
          <a:xfrm>
            <a:off x="609600" y="76200"/>
            <a:ext cx="7204408" cy="369332"/>
          </a:xfrm>
          <a:prstGeom prst="rect">
            <a:avLst/>
          </a:prstGeom>
          <a:noFill/>
        </p:spPr>
        <p:txBody>
          <a:bodyPr wrap="none" rtlCol="0">
            <a:spAutoFit/>
          </a:bodyPr>
          <a:lstStyle/>
          <a:p>
            <a:r>
              <a:rPr lang="en-US" dirty="0" smtClean="0"/>
              <a:t>CP Stress-Strain Behavior of Single Crystal Al using four sets of DD constants</a:t>
            </a:r>
            <a:endParaRPr lang="en-US" dirty="0"/>
          </a:p>
        </p:txBody>
      </p:sp>
      <p:sp>
        <p:nvSpPr>
          <p:cNvPr id="5" name="Right Brace 4"/>
          <p:cNvSpPr/>
          <p:nvPr/>
        </p:nvSpPr>
        <p:spPr>
          <a:xfrm>
            <a:off x="7467600" y="762000"/>
            <a:ext cx="228600" cy="9144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7772400" y="914400"/>
            <a:ext cx="1260153" cy="646331"/>
          </a:xfrm>
          <a:prstGeom prst="rect">
            <a:avLst/>
          </a:prstGeom>
          <a:noFill/>
        </p:spPr>
        <p:txBody>
          <a:bodyPr wrap="none" rtlCol="0">
            <a:spAutoFit/>
          </a:bodyPr>
          <a:lstStyle/>
          <a:p>
            <a:pPr algn="ctr"/>
            <a:r>
              <a:rPr lang="en-US" dirty="0" smtClean="0"/>
              <a:t>uncertainty</a:t>
            </a:r>
          </a:p>
          <a:p>
            <a:pPr algn="ctr"/>
            <a:r>
              <a:rPr lang="en-US" dirty="0" smtClean="0"/>
              <a:t>band</a:t>
            </a:r>
            <a:endParaRPr lang="en-US" dirty="0"/>
          </a:p>
        </p:txBody>
      </p:sp>
      <p:sp>
        <p:nvSpPr>
          <p:cNvPr id="9" name="TextBox 8"/>
          <p:cNvSpPr txBox="1"/>
          <p:nvPr/>
        </p:nvSpPr>
        <p:spPr>
          <a:xfrm>
            <a:off x="6096000" y="4876800"/>
            <a:ext cx="1262718" cy="369332"/>
          </a:xfrm>
          <a:prstGeom prst="rect">
            <a:avLst/>
          </a:prstGeom>
          <a:solidFill>
            <a:schemeClr val="bg1"/>
          </a:solidFill>
        </p:spPr>
        <p:txBody>
          <a:bodyPr wrap="none" rtlCol="0">
            <a:spAutoFit/>
          </a:bodyPr>
          <a:lstStyle/>
          <a:p>
            <a:r>
              <a:rPr lang="en-US" dirty="0" smtClean="0"/>
              <a:t>experiment</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Expe-Num-m01.jpg                                               0037B602Macintosh HD                   BE0C0C11:"/>
          <p:cNvPicPr>
            <a:picLocks noChangeAspect="1" noChangeArrowheads="1"/>
          </p:cNvPicPr>
          <p:nvPr/>
        </p:nvPicPr>
        <p:blipFill>
          <a:blip r:embed="rId2" cstate="print"/>
          <a:srcRect/>
          <a:stretch>
            <a:fillRect/>
          </a:stretch>
        </p:blipFill>
        <p:spPr bwMode="auto">
          <a:xfrm>
            <a:off x="76200" y="609600"/>
            <a:ext cx="8902063" cy="5562600"/>
          </a:xfrm>
          <a:prstGeom prst="rect">
            <a:avLst/>
          </a:prstGeom>
          <a:noFill/>
          <a:ln w="9525">
            <a:noFill/>
            <a:miter lim="800000"/>
            <a:headEnd/>
            <a:tailEnd/>
          </a:ln>
        </p:spPr>
      </p:pic>
      <p:sp>
        <p:nvSpPr>
          <p:cNvPr id="3" name="TextBox 2"/>
          <p:cNvSpPr txBox="1"/>
          <p:nvPr/>
        </p:nvSpPr>
        <p:spPr>
          <a:xfrm>
            <a:off x="990600" y="76200"/>
            <a:ext cx="6950492" cy="369332"/>
          </a:xfrm>
          <a:prstGeom prst="rect">
            <a:avLst/>
          </a:prstGeom>
          <a:noFill/>
        </p:spPr>
        <p:txBody>
          <a:bodyPr wrap="none" rtlCol="0">
            <a:spAutoFit/>
          </a:bodyPr>
          <a:lstStyle/>
          <a:p>
            <a:r>
              <a:rPr lang="en-US" dirty="0" smtClean="0"/>
              <a:t>Comparison of Experimental and CP simulation results for a single crystal</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0" y="685800"/>
            <a:ext cx="2514600" cy="646331"/>
          </a:xfrm>
          <a:prstGeom prst="rect">
            <a:avLst/>
          </a:prstGeom>
          <a:noFill/>
          <a:ln>
            <a:solidFill>
              <a:schemeClr val="bg1"/>
            </a:solidFill>
          </a:ln>
        </p:spPr>
        <p:txBody>
          <a:bodyPr wrap="square" rtlCol="0">
            <a:spAutoFit/>
          </a:bodyPr>
          <a:lstStyle/>
          <a:p>
            <a:r>
              <a:rPr lang="en-US" dirty="0" smtClean="0"/>
              <a:t>Macroscale: </a:t>
            </a:r>
          </a:p>
          <a:p>
            <a:r>
              <a:rPr lang="en-US" dirty="0" smtClean="0"/>
              <a:t>Continuum Point (mm)</a:t>
            </a:r>
            <a:endParaRPr lang="en-US" dirty="0"/>
          </a:p>
        </p:txBody>
      </p:sp>
      <p:sp>
        <p:nvSpPr>
          <p:cNvPr id="5" name="Cloud 4"/>
          <p:cNvSpPr/>
          <p:nvPr/>
        </p:nvSpPr>
        <p:spPr>
          <a:xfrm>
            <a:off x="1905000" y="0"/>
            <a:ext cx="4953000" cy="2286000"/>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loud 6"/>
          <p:cNvSpPr/>
          <p:nvPr/>
        </p:nvSpPr>
        <p:spPr>
          <a:xfrm>
            <a:off x="2438400" y="5562600"/>
            <a:ext cx="3886200" cy="1143000"/>
          </a:xfrm>
          <a:prstGeom prst="cloud">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rot="5400000">
            <a:off x="914400" y="3962400"/>
            <a:ext cx="381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4114800" y="3810000"/>
            <a:ext cx="381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089725" y="2362200"/>
            <a:ext cx="787075" cy="369332"/>
          </a:xfrm>
          <a:prstGeom prst="rect">
            <a:avLst/>
          </a:prstGeom>
          <a:noFill/>
        </p:spPr>
        <p:txBody>
          <a:bodyPr wrap="none" rtlCol="0">
            <a:spAutoFit/>
          </a:bodyPr>
          <a:lstStyle/>
          <a:p>
            <a:r>
              <a:rPr lang="en-US" dirty="0" smtClean="0"/>
              <a:t>Bridge</a:t>
            </a:r>
          </a:p>
        </p:txBody>
      </p:sp>
      <p:cxnSp>
        <p:nvCxnSpPr>
          <p:cNvPr id="17" name="Straight Connector 16"/>
          <p:cNvCxnSpPr/>
          <p:nvPr/>
        </p:nvCxnSpPr>
        <p:spPr>
          <a:xfrm rot="5400000">
            <a:off x="4114800" y="3810000"/>
            <a:ext cx="3962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800100" y="4000500"/>
            <a:ext cx="3886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Down Arrow 20"/>
          <p:cNvSpPr/>
          <p:nvPr/>
        </p:nvSpPr>
        <p:spPr>
          <a:xfrm>
            <a:off x="2819400" y="1905000"/>
            <a:ext cx="1752600" cy="3581400"/>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276600" y="1828800"/>
            <a:ext cx="8382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3269020" y="2286000"/>
            <a:ext cx="880049" cy="1569660"/>
          </a:xfrm>
          <a:prstGeom prst="rect">
            <a:avLst/>
          </a:prstGeom>
          <a:noFill/>
        </p:spPr>
        <p:txBody>
          <a:bodyPr wrap="none" rtlCol="0">
            <a:spAutoFit/>
          </a:bodyPr>
          <a:lstStyle/>
          <a:p>
            <a:pPr algn="ctr"/>
            <a:r>
              <a:rPr lang="en-US" dirty="0" smtClean="0"/>
              <a:t>down</a:t>
            </a:r>
          </a:p>
          <a:p>
            <a:pPr algn="ctr"/>
            <a:r>
              <a:rPr lang="en-US" dirty="0"/>
              <a:t>s</a:t>
            </a:r>
            <a:r>
              <a:rPr lang="en-US" dirty="0" smtClean="0"/>
              <a:t>caling:</a:t>
            </a:r>
          </a:p>
          <a:p>
            <a:pPr algn="ctr"/>
            <a:endParaRPr lang="en-US" dirty="0" smtClean="0"/>
          </a:p>
          <a:p>
            <a:pPr algn="ctr"/>
            <a:r>
              <a:rPr lang="en-US" sz="1400" dirty="0" smtClean="0"/>
              <a:t>Stress-</a:t>
            </a:r>
          </a:p>
          <a:p>
            <a:pPr algn="ctr"/>
            <a:r>
              <a:rPr lang="en-US" sz="1400" dirty="0" smtClean="0"/>
              <a:t>strain </a:t>
            </a:r>
          </a:p>
          <a:p>
            <a:pPr algn="ctr"/>
            <a:r>
              <a:rPr lang="en-US" sz="1400" dirty="0" smtClean="0"/>
              <a:t>behavior</a:t>
            </a:r>
            <a:endParaRPr lang="en-US" sz="1400" dirty="0"/>
          </a:p>
        </p:txBody>
      </p:sp>
      <p:sp>
        <p:nvSpPr>
          <p:cNvPr id="24" name="Up Arrow 23"/>
          <p:cNvSpPr/>
          <p:nvPr/>
        </p:nvSpPr>
        <p:spPr>
          <a:xfrm>
            <a:off x="4191000" y="2362200"/>
            <a:ext cx="1828800" cy="3352800"/>
          </a:xfrm>
          <a:prstGeom prst="upArrow">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680004" y="5562600"/>
            <a:ext cx="8382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4624619" y="3048000"/>
            <a:ext cx="964110" cy="1785104"/>
          </a:xfrm>
          <a:prstGeom prst="rect">
            <a:avLst/>
          </a:prstGeom>
          <a:noFill/>
        </p:spPr>
        <p:txBody>
          <a:bodyPr wrap="none" rtlCol="0">
            <a:spAutoFit/>
          </a:bodyPr>
          <a:lstStyle/>
          <a:p>
            <a:pPr algn="ctr"/>
            <a:r>
              <a:rPr lang="en-US" dirty="0" smtClean="0"/>
              <a:t>up</a:t>
            </a:r>
          </a:p>
          <a:p>
            <a:pPr algn="ctr"/>
            <a:r>
              <a:rPr lang="en-US" dirty="0"/>
              <a:t>s</a:t>
            </a:r>
            <a:r>
              <a:rPr lang="en-US" dirty="0" smtClean="0"/>
              <a:t>caling:</a:t>
            </a:r>
          </a:p>
          <a:p>
            <a:pPr algn="ctr"/>
            <a:endParaRPr lang="en-US" dirty="0" smtClean="0"/>
          </a:p>
          <a:p>
            <a:pPr algn="ctr"/>
            <a:r>
              <a:rPr lang="en-US" sz="1400" dirty="0" err="1" smtClean="0"/>
              <a:t>Polycrystal</a:t>
            </a:r>
            <a:endParaRPr lang="en-US" sz="1400" dirty="0" smtClean="0"/>
          </a:p>
          <a:p>
            <a:pPr algn="ctr"/>
            <a:r>
              <a:rPr lang="en-US" sz="1400" dirty="0" smtClean="0"/>
              <a:t>Stress-</a:t>
            </a:r>
          </a:p>
          <a:p>
            <a:pPr algn="ctr"/>
            <a:r>
              <a:rPr lang="en-US" sz="1400" dirty="0" smtClean="0"/>
              <a:t>Strain</a:t>
            </a:r>
          </a:p>
          <a:p>
            <a:pPr algn="ctr"/>
            <a:r>
              <a:rPr lang="en-US" sz="1400" dirty="0" smtClean="0"/>
              <a:t>curves</a:t>
            </a:r>
            <a:endParaRPr lang="en-US" sz="1400" dirty="0"/>
          </a:p>
        </p:txBody>
      </p:sp>
      <p:sp>
        <p:nvSpPr>
          <p:cNvPr id="18" name="Rectangle 17"/>
          <p:cNvSpPr/>
          <p:nvPr/>
        </p:nvSpPr>
        <p:spPr>
          <a:xfrm>
            <a:off x="5486400" y="6096000"/>
            <a:ext cx="3048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971800" y="5754469"/>
            <a:ext cx="3200400" cy="646331"/>
          </a:xfrm>
          <a:prstGeom prst="rect">
            <a:avLst/>
          </a:prstGeom>
          <a:noFill/>
          <a:ln>
            <a:solidFill>
              <a:schemeClr val="bg1"/>
            </a:solidFill>
          </a:ln>
        </p:spPr>
        <p:txBody>
          <a:bodyPr wrap="square" rtlCol="0">
            <a:spAutoFit/>
          </a:bodyPr>
          <a:lstStyle/>
          <a:p>
            <a:r>
              <a:rPr lang="en-US" dirty="0" smtClean="0"/>
              <a:t>Microscale: Crystal Plasticity </a:t>
            </a:r>
          </a:p>
          <a:p>
            <a:r>
              <a:rPr lang="en-US" dirty="0" smtClean="0"/>
              <a:t>(1-20 </a:t>
            </a:r>
            <a:r>
              <a:rPr lang="en-US" dirty="0" smtClean="0">
                <a:latin typeface="Symbol" pitchFamily="18" charset="2"/>
              </a:rPr>
              <a:t>m</a:t>
            </a:r>
            <a:r>
              <a:rPr lang="en-US" dirty="0" smtClean="0"/>
              <a:t>m)</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descr="Average-1000grains.tif"/>
          <p:cNvPicPr>
            <a:picLocks noChangeAspect="1" noChangeArrowheads="1"/>
          </p:cNvPicPr>
          <p:nvPr/>
        </p:nvPicPr>
        <p:blipFill>
          <a:blip r:embed="rId2" cstate="print"/>
          <a:srcRect/>
          <a:stretch>
            <a:fillRect/>
          </a:stretch>
        </p:blipFill>
        <p:spPr bwMode="auto">
          <a:xfrm>
            <a:off x="-31581" y="-293802"/>
            <a:ext cx="9175581" cy="7151802"/>
          </a:xfrm>
          <a:prstGeom prst="rect">
            <a:avLst/>
          </a:prstGeom>
          <a:noFill/>
          <a:ln w="9525">
            <a:noFill/>
            <a:miter lim="800000"/>
            <a:headEnd/>
            <a:tailEnd/>
          </a:ln>
        </p:spPr>
      </p:pic>
      <p:sp>
        <p:nvSpPr>
          <p:cNvPr id="3" name="TextBox 2"/>
          <p:cNvSpPr txBox="1"/>
          <p:nvPr/>
        </p:nvSpPr>
        <p:spPr>
          <a:xfrm>
            <a:off x="1128499" y="-68997"/>
            <a:ext cx="7710701" cy="830997"/>
          </a:xfrm>
          <a:prstGeom prst="rect">
            <a:avLst/>
          </a:prstGeom>
          <a:noFill/>
        </p:spPr>
        <p:txBody>
          <a:bodyPr wrap="none" rtlCol="0">
            <a:spAutoFit/>
          </a:bodyPr>
          <a:lstStyle/>
          <a:p>
            <a:r>
              <a:rPr lang="en-US" sz="2400" dirty="0" smtClean="0"/>
              <a:t>Polycrystalline CP calculations with 180 grains  with the four </a:t>
            </a:r>
          </a:p>
          <a:p>
            <a:r>
              <a:rPr lang="en-US" sz="2400" dirty="0" smtClean="0"/>
              <a:t>DD constant sets using the volume average</a:t>
            </a:r>
            <a:endParaRPr lang="en-US" sz="2400" dirty="0"/>
          </a:p>
        </p:txBody>
      </p:sp>
      <p:sp>
        <p:nvSpPr>
          <p:cNvPr id="4" name="TextBox 3"/>
          <p:cNvSpPr txBox="1"/>
          <p:nvPr/>
        </p:nvSpPr>
        <p:spPr>
          <a:xfrm>
            <a:off x="1905000" y="1676400"/>
            <a:ext cx="3346109" cy="369332"/>
          </a:xfrm>
          <a:prstGeom prst="rect">
            <a:avLst/>
          </a:prstGeom>
          <a:solidFill>
            <a:srgbClr val="FFFF00"/>
          </a:solidFill>
        </p:spPr>
        <p:txBody>
          <a:bodyPr wrap="none" rtlCol="0">
            <a:spAutoFit/>
          </a:bodyPr>
          <a:lstStyle/>
          <a:p>
            <a:r>
              <a:rPr lang="en-US" dirty="0" smtClean="0"/>
              <a:t>Note: </a:t>
            </a:r>
            <a:r>
              <a:rPr lang="en-US" dirty="0" smtClean="0">
                <a:latin typeface="Symbol" pitchFamily="18" charset="2"/>
              </a:rPr>
              <a:t>s</a:t>
            </a:r>
            <a:r>
              <a:rPr lang="en-US" dirty="0" smtClean="0"/>
              <a:t>-</a:t>
            </a:r>
            <a:r>
              <a:rPr lang="en-US" dirty="0" smtClean="0">
                <a:latin typeface="Symbol" pitchFamily="18" charset="2"/>
              </a:rPr>
              <a:t>e</a:t>
            </a:r>
            <a:r>
              <a:rPr lang="en-US" dirty="0" smtClean="0"/>
              <a:t> curve without an exp!!!</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8"/>
          <p:cNvSpPr>
            <a:spLocks noChangeArrowheads="1"/>
          </p:cNvSpPr>
          <p:nvPr/>
        </p:nvSpPr>
        <p:spPr bwMode="auto">
          <a:xfrm>
            <a:off x="2426494" y="2232836"/>
            <a:ext cx="279047" cy="343480"/>
          </a:xfrm>
          <a:prstGeom prst="upArrow">
            <a:avLst>
              <a:gd name="adj1" fmla="val 41667"/>
              <a:gd name="adj2" fmla="val 51389"/>
            </a:avLst>
          </a:prstGeom>
          <a:gradFill rotWithShape="1">
            <a:gsLst>
              <a:gs pos="0">
                <a:srgbClr val="00FF00"/>
              </a:gs>
              <a:gs pos="100000">
                <a:srgbClr val="FF690D"/>
              </a:gs>
            </a:gsLst>
            <a:lin ang="5400000" scaled="1"/>
          </a:gradFill>
          <a:ln w="9525">
            <a:noFill/>
            <a:miter lim="800000"/>
            <a:headEnd/>
            <a:tailEnd/>
          </a:ln>
          <a:effectLst/>
        </p:spPr>
        <p:txBody>
          <a:bodyPr vert="eaVert" wrap="none" anchor="ctr"/>
          <a:lstStyle/>
          <a:p>
            <a:endParaRPr lang="en-US"/>
          </a:p>
        </p:txBody>
      </p:sp>
      <p:sp>
        <p:nvSpPr>
          <p:cNvPr id="5" name="AutoShape 19"/>
          <p:cNvSpPr>
            <a:spLocks/>
          </p:cNvSpPr>
          <p:nvPr/>
        </p:nvSpPr>
        <p:spPr bwMode="auto">
          <a:xfrm>
            <a:off x="1800013" y="1935569"/>
            <a:ext cx="1750907" cy="228600"/>
          </a:xfrm>
          <a:prstGeom prst="callout1">
            <a:avLst>
              <a:gd name="adj1" fmla="val 63157"/>
              <a:gd name="adj2" fmla="val -5454"/>
              <a:gd name="adj3" fmla="val 68459"/>
              <a:gd name="adj4" fmla="val -7982"/>
            </a:avLst>
          </a:prstGeom>
          <a:solidFill>
            <a:srgbClr val="FFFF99"/>
          </a:solidFill>
          <a:ln w="3175">
            <a:solidFill>
              <a:schemeClr val="tx1"/>
            </a:solidFill>
            <a:miter lim="800000"/>
            <a:headEnd/>
            <a:tailEnd type="triangle" w="med" len="med"/>
          </a:ln>
          <a:effectLst/>
        </p:spPr>
        <p:txBody>
          <a:bodyPr lIns="0" tIns="0" rIns="0" bIns="0"/>
          <a:lstStyle/>
          <a:p>
            <a:r>
              <a:rPr lang="en-US" sz="1200" b="1" dirty="0"/>
              <a:t>Bridge </a:t>
            </a:r>
            <a:r>
              <a:rPr lang="en-US" sz="1200" b="1" dirty="0" smtClean="0"/>
              <a:t>12 </a:t>
            </a:r>
            <a:r>
              <a:rPr lang="en-US" sz="1200" b="1" dirty="0"/>
              <a:t>= </a:t>
            </a:r>
            <a:r>
              <a:rPr lang="en-US" sz="1200" b="1" dirty="0" smtClean="0"/>
              <a:t>material model</a:t>
            </a:r>
            <a:endParaRPr lang="en-US" sz="1200" b="1" dirty="0"/>
          </a:p>
        </p:txBody>
      </p:sp>
      <p:sp>
        <p:nvSpPr>
          <p:cNvPr id="6" name="Text Box 51"/>
          <p:cNvSpPr txBox="1">
            <a:spLocks noChangeArrowheads="1"/>
          </p:cNvSpPr>
          <p:nvPr/>
        </p:nvSpPr>
        <p:spPr bwMode="auto">
          <a:xfrm>
            <a:off x="1667087" y="5784852"/>
            <a:ext cx="1024502" cy="369332"/>
          </a:xfrm>
          <a:prstGeom prst="rect">
            <a:avLst/>
          </a:prstGeom>
          <a:solidFill>
            <a:srgbClr val="FFFF99"/>
          </a:solidFill>
          <a:ln w="9525">
            <a:noFill/>
            <a:miter lim="800000"/>
            <a:headEnd/>
            <a:tailEnd/>
          </a:ln>
          <a:effectLst/>
        </p:spPr>
        <p:txBody>
          <a:bodyPr wrap="square" lIns="0" tIns="0" rIns="0" bIns="0">
            <a:spAutoFit/>
          </a:bodyPr>
          <a:lstStyle/>
          <a:p>
            <a:pPr algn="ctr">
              <a:spcBef>
                <a:spcPct val="50000"/>
              </a:spcBef>
            </a:pPr>
            <a:r>
              <a:rPr lang="en-US" sz="1200" b="1" dirty="0"/>
              <a:t>Bridge </a:t>
            </a:r>
            <a:r>
              <a:rPr lang="en-US" sz="1200" b="1" dirty="0" smtClean="0"/>
              <a:t>6 </a:t>
            </a:r>
            <a:r>
              <a:rPr lang="en-US" sz="1200" b="1" dirty="0"/>
              <a:t>=</a:t>
            </a:r>
            <a:br>
              <a:rPr lang="en-US" sz="1200" b="1" dirty="0"/>
            </a:br>
            <a:r>
              <a:rPr lang="en-US" sz="1200" b="1" dirty="0"/>
              <a:t>Elastic Moduli</a:t>
            </a:r>
          </a:p>
        </p:txBody>
      </p:sp>
      <p:sp>
        <p:nvSpPr>
          <p:cNvPr id="7" name="Text Box 52"/>
          <p:cNvSpPr txBox="1">
            <a:spLocks noChangeArrowheads="1"/>
          </p:cNvSpPr>
          <p:nvPr/>
        </p:nvSpPr>
        <p:spPr bwMode="auto">
          <a:xfrm>
            <a:off x="3271609" y="5130606"/>
            <a:ext cx="1170005" cy="553998"/>
          </a:xfrm>
          <a:prstGeom prst="rect">
            <a:avLst/>
          </a:prstGeom>
          <a:solidFill>
            <a:srgbClr val="FFFF99"/>
          </a:solidFill>
          <a:ln w="9525">
            <a:noFill/>
            <a:miter lim="800000"/>
            <a:headEnd/>
            <a:tailEnd/>
          </a:ln>
          <a:effectLst/>
        </p:spPr>
        <p:txBody>
          <a:bodyPr wrap="square" lIns="0" tIns="0" rIns="0" bIns="0">
            <a:spAutoFit/>
          </a:bodyPr>
          <a:lstStyle/>
          <a:p>
            <a:pPr algn="ctr">
              <a:spcBef>
                <a:spcPct val="50000"/>
              </a:spcBef>
            </a:pPr>
            <a:r>
              <a:rPr lang="en-US" sz="1200" b="1" dirty="0"/>
              <a:t>Bridge </a:t>
            </a:r>
            <a:r>
              <a:rPr lang="en-US" sz="1200" b="1" dirty="0" smtClean="0"/>
              <a:t>7 </a:t>
            </a:r>
            <a:r>
              <a:rPr lang="en-US" sz="1200" b="1" dirty="0"/>
              <a:t>=</a:t>
            </a:r>
            <a:br>
              <a:rPr lang="en-US" sz="1200" b="1" dirty="0"/>
            </a:br>
            <a:r>
              <a:rPr lang="en-US" sz="1200" b="1" dirty="0"/>
              <a:t>High Rate Mechanisms</a:t>
            </a:r>
          </a:p>
        </p:txBody>
      </p:sp>
      <p:sp>
        <p:nvSpPr>
          <p:cNvPr id="8" name="Text Box 54"/>
          <p:cNvSpPr txBox="1">
            <a:spLocks noChangeArrowheads="1"/>
          </p:cNvSpPr>
          <p:nvPr/>
        </p:nvSpPr>
        <p:spPr bwMode="auto">
          <a:xfrm>
            <a:off x="5330578" y="4868906"/>
            <a:ext cx="1024502" cy="738664"/>
          </a:xfrm>
          <a:prstGeom prst="rect">
            <a:avLst/>
          </a:prstGeom>
          <a:solidFill>
            <a:srgbClr val="FFFF99">
              <a:alpha val="75000"/>
            </a:srgbClr>
          </a:solidFill>
          <a:ln w="9525">
            <a:noFill/>
            <a:miter lim="800000"/>
            <a:headEnd/>
            <a:tailEnd/>
          </a:ln>
          <a:effectLst/>
        </p:spPr>
        <p:txBody>
          <a:bodyPr wrap="square" lIns="0" tIns="0" rIns="0" bIns="0">
            <a:spAutoFit/>
          </a:bodyPr>
          <a:lstStyle/>
          <a:p>
            <a:pPr algn="ctr">
              <a:spcBef>
                <a:spcPct val="50000"/>
              </a:spcBef>
            </a:pPr>
            <a:r>
              <a:rPr lang="en-US" sz="1200" b="1" dirty="0"/>
              <a:t>Bridge </a:t>
            </a:r>
            <a:r>
              <a:rPr lang="en-US" sz="1200" b="1" dirty="0" smtClean="0"/>
              <a:t>8=</a:t>
            </a:r>
            <a:r>
              <a:rPr lang="en-US" sz="1200" b="1" dirty="0"/>
              <a:t/>
            </a:r>
            <a:br>
              <a:rPr lang="en-US" sz="1200" b="1" dirty="0"/>
            </a:br>
            <a:r>
              <a:rPr lang="en-US" sz="1200" b="1" dirty="0" smtClean="0"/>
              <a:t>Dislocation Density and Yield</a:t>
            </a:r>
            <a:endParaRPr lang="en-US" sz="1200" b="1" dirty="0"/>
          </a:p>
        </p:txBody>
      </p:sp>
      <p:sp>
        <p:nvSpPr>
          <p:cNvPr id="9" name="Text Box 55"/>
          <p:cNvSpPr txBox="1">
            <a:spLocks noChangeArrowheads="1"/>
          </p:cNvSpPr>
          <p:nvPr/>
        </p:nvSpPr>
        <p:spPr bwMode="auto">
          <a:xfrm>
            <a:off x="7050704" y="4069169"/>
            <a:ext cx="1026496" cy="738664"/>
          </a:xfrm>
          <a:prstGeom prst="rect">
            <a:avLst/>
          </a:prstGeom>
          <a:solidFill>
            <a:srgbClr val="FFFF99">
              <a:alpha val="70000"/>
            </a:srgbClr>
          </a:solidFill>
          <a:ln w="9525">
            <a:noFill/>
            <a:miter lim="800000"/>
            <a:headEnd/>
            <a:tailEnd/>
          </a:ln>
          <a:effectLst/>
        </p:spPr>
        <p:txBody>
          <a:bodyPr wrap="square" lIns="0" tIns="0" rIns="0" bIns="0">
            <a:spAutoFit/>
          </a:bodyPr>
          <a:lstStyle/>
          <a:p>
            <a:pPr algn="ctr">
              <a:spcBef>
                <a:spcPct val="50000"/>
              </a:spcBef>
            </a:pPr>
            <a:r>
              <a:rPr lang="en-US" sz="1200" b="1" dirty="0"/>
              <a:t>Bridge </a:t>
            </a:r>
            <a:r>
              <a:rPr lang="en-US" sz="1200" b="1" dirty="0" smtClean="0"/>
              <a:t>9 </a:t>
            </a:r>
            <a:r>
              <a:rPr lang="en-US" sz="1200" b="1" dirty="0"/>
              <a:t>=</a:t>
            </a:r>
            <a:br>
              <a:rPr lang="en-US" sz="1200" b="1" dirty="0"/>
            </a:br>
            <a:r>
              <a:rPr lang="en-US" sz="1200" b="1" dirty="0" err="1" smtClean="0"/>
              <a:t>Polycrystal</a:t>
            </a:r>
            <a:r>
              <a:rPr lang="en-US" sz="1200" b="1" dirty="0" smtClean="0"/>
              <a:t> stress-strain behavior</a:t>
            </a:r>
            <a:endParaRPr lang="en-US" sz="1200" b="1" dirty="0"/>
          </a:p>
        </p:txBody>
      </p:sp>
      <p:sp>
        <p:nvSpPr>
          <p:cNvPr id="10" name="Rectangle 56"/>
          <p:cNvSpPr>
            <a:spLocks noChangeArrowheads="1"/>
          </p:cNvSpPr>
          <p:nvPr/>
        </p:nvSpPr>
        <p:spPr bwMode="auto">
          <a:xfrm>
            <a:off x="1569720" y="2576316"/>
            <a:ext cx="6324600" cy="197453"/>
          </a:xfrm>
          <a:prstGeom prst="rect">
            <a:avLst/>
          </a:prstGeom>
          <a:gradFill rotWithShape="1">
            <a:gsLst>
              <a:gs pos="0">
                <a:srgbClr val="E28B4A">
                  <a:alpha val="50000"/>
                </a:srgbClr>
              </a:gs>
              <a:gs pos="50000">
                <a:srgbClr val="FFCC99"/>
              </a:gs>
              <a:gs pos="100000">
                <a:srgbClr val="E28B4A">
                  <a:alpha val="50000"/>
                </a:srgbClr>
              </a:gs>
            </a:gsLst>
            <a:lin ang="0" scaled="1"/>
          </a:gradFill>
          <a:ln w="9525">
            <a:noFill/>
            <a:miter lim="800000"/>
            <a:headEnd/>
            <a:tailEnd/>
          </a:ln>
          <a:effectLst/>
        </p:spPr>
        <p:txBody>
          <a:bodyPr wrap="none" anchor="ctr"/>
          <a:lstStyle/>
          <a:p>
            <a:pPr algn="ctr"/>
            <a:r>
              <a:rPr lang="en-US" sz="1200" b="1"/>
              <a:t>Macroscale ISV Continuum</a:t>
            </a:r>
          </a:p>
        </p:txBody>
      </p:sp>
      <p:sp>
        <p:nvSpPr>
          <p:cNvPr id="11" name="Freeform 57"/>
          <p:cNvSpPr>
            <a:spLocks/>
          </p:cNvSpPr>
          <p:nvPr/>
        </p:nvSpPr>
        <p:spPr bwMode="auto">
          <a:xfrm>
            <a:off x="3606465" y="2775315"/>
            <a:ext cx="426544" cy="2205359"/>
          </a:xfrm>
          <a:custGeom>
            <a:avLst/>
            <a:gdLst/>
            <a:ahLst/>
            <a:cxnLst>
              <a:cxn ang="0">
                <a:pos x="169" y="0"/>
              </a:cxn>
              <a:cxn ang="0">
                <a:pos x="170" y="1018"/>
              </a:cxn>
              <a:cxn ang="0">
                <a:pos x="171" y="1055"/>
              </a:cxn>
              <a:cxn ang="0">
                <a:pos x="197" y="1081"/>
              </a:cxn>
              <a:cxn ang="0">
                <a:pos x="210" y="1105"/>
              </a:cxn>
              <a:cxn ang="0">
                <a:pos x="219" y="1136"/>
              </a:cxn>
              <a:cxn ang="0">
                <a:pos x="219" y="1247"/>
              </a:cxn>
              <a:cxn ang="0">
                <a:pos x="195" y="1268"/>
              </a:cxn>
              <a:cxn ang="0">
                <a:pos x="171" y="1247"/>
              </a:cxn>
              <a:cxn ang="0">
                <a:pos x="171" y="1151"/>
              </a:cxn>
              <a:cxn ang="0">
                <a:pos x="171" y="1247"/>
              </a:cxn>
              <a:cxn ang="0">
                <a:pos x="146" y="1280"/>
              </a:cxn>
              <a:cxn ang="0">
                <a:pos x="123" y="1247"/>
              </a:cxn>
              <a:cxn ang="0">
                <a:pos x="123" y="1151"/>
              </a:cxn>
              <a:cxn ang="0">
                <a:pos x="123" y="1247"/>
              </a:cxn>
              <a:cxn ang="0">
                <a:pos x="101" y="1294"/>
              </a:cxn>
              <a:cxn ang="0">
                <a:pos x="77" y="1246"/>
              </a:cxn>
              <a:cxn ang="0">
                <a:pos x="77" y="1150"/>
              </a:cxn>
              <a:cxn ang="0">
                <a:pos x="77" y="1247"/>
              </a:cxn>
              <a:cxn ang="0">
                <a:pos x="56" y="1277"/>
              </a:cxn>
              <a:cxn ang="0">
                <a:pos x="38" y="1249"/>
              </a:cxn>
              <a:cxn ang="0">
                <a:pos x="38" y="1192"/>
              </a:cxn>
              <a:cxn ang="0">
                <a:pos x="2" y="1192"/>
              </a:cxn>
              <a:cxn ang="0">
                <a:pos x="0" y="1142"/>
              </a:cxn>
              <a:cxn ang="0">
                <a:pos x="12" y="1106"/>
              </a:cxn>
              <a:cxn ang="0">
                <a:pos x="33" y="1085"/>
              </a:cxn>
              <a:cxn ang="0">
                <a:pos x="75" y="1055"/>
              </a:cxn>
              <a:cxn ang="0">
                <a:pos x="70" y="0"/>
              </a:cxn>
            </a:cxnLst>
            <a:rect l="0" t="0" r="r" b="b"/>
            <a:pathLst>
              <a:path w="219" h="1294">
                <a:moveTo>
                  <a:pt x="169" y="0"/>
                </a:moveTo>
                <a:lnTo>
                  <a:pt x="170" y="1018"/>
                </a:lnTo>
                <a:lnTo>
                  <a:pt x="171" y="1055"/>
                </a:lnTo>
                <a:cubicBezTo>
                  <a:pt x="175" y="1065"/>
                  <a:pt x="191" y="1073"/>
                  <a:pt x="197" y="1081"/>
                </a:cubicBezTo>
                <a:cubicBezTo>
                  <a:pt x="203" y="1089"/>
                  <a:pt x="206" y="1096"/>
                  <a:pt x="210" y="1105"/>
                </a:cubicBezTo>
                <a:cubicBezTo>
                  <a:pt x="214" y="1114"/>
                  <a:pt x="217" y="1112"/>
                  <a:pt x="219" y="1136"/>
                </a:cubicBezTo>
                <a:lnTo>
                  <a:pt x="219" y="1247"/>
                </a:lnTo>
                <a:cubicBezTo>
                  <a:pt x="215" y="1269"/>
                  <a:pt x="203" y="1268"/>
                  <a:pt x="195" y="1268"/>
                </a:cubicBezTo>
                <a:cubicBezTo>
                  <a:pt x="187" y="1268"/>
                  <a:pt x="175" y="1266"/>
                  <a:pt x="171" y="1247"/>
                </a:cubicBezTo>
                <a:lnTo>
                  <a:pt x="171" y="1151"/>
                </a:lnTo>
                <a:lnTo>
                  <a:pt x="171" y="1247"/>
                </a:lnTo>
                <a:cubicBezTo>
                  <a:pt x="167" y="1268"/>
                  <a:pt x="154" y="1280"/>
                  <a:pt x="146" y="1280"/>
                </a:cubicBezTo>
                <a:cubicBezTo>
                  <a:pt x="138" y="1280"/>
                  <a:pt x="127" y="1268"/>
                  <a:pt x="123" y="1247"/>
                </a:cubicBezTo>
                <a:lnTo>
                  <a:pt x="123" y="1151"/>
                </a:lnTo>
                <a:lnTo>
                  <a:pt x="123" y="1247"/>
                </a:lnTo>
                <a:cubicBezTo>
                  <a:pt x="119" y="1271"/>
                  <a:pt x="109" y="1294"/>
                  <a:pt x="101" y="1294"/>
                </a:cubicBezTo>
                <a:cubicBezTo>
                  <a:pt x="93" y="1294"/>
                  <a:pt x="81" y="1270"/>
                  <a:pt x="77" y="1246"/>
                </a:cubicBezTo>
                <a:lnTo>
                  <a:pt x="77" y="1150"/>
                </a:lnTo>
                <a:lnTo>
                  <a:pt x="77" y="1247"/>
                </a:lnTo>
                <a:cubicBezTo>
                  <a:pt x="74" y="1268"/>
                  <a:pt x="62" y="1277"/>
                  <a:pt x="56" y="1277"/>
                </a:cubicBezTo>
                <a:cubicBezTo>
                  <a:pt x="50" y="1277"/>
                  <a:pt x="41" y="1263"/>
                  <a:pt x="38" y="1249"/>
                </a:cubicBezTo>
                <a:lnTo>
                  <a:pt x="38" y="1192"/>
                </a:lnTo>
                <a:lnTo>
                  <a:pt x="2" y="1192"/>
                </a:lnTo>
                <a:lnTo>
                  <a:pt x="0" y="1142"/>
                </a:lnTo>
                <a:cubicBezTo>
                  <a:pt x="2" y="1128"/>
                  <a:pt x="7" y="1115"/>
                  <a:pt x="12" y="1106"/>
                </a:cubicBezTo>
                <a:cubicBezTo>
                  <a:pt x="17" y="1097"/>
                  <a:pt x="22" y="1094"/>
                  <a:pt x="33" y="1085"/>
                </a:cubicBezTo>
                <a:lnTo>
                  <a:pt x="75" y="1055"/>
                </a:lnTo>
                <a:lnTo>
                  <a:pt x="70" y="0"/>
                </a:lnTo>
              </a:path>
            </a:pathLst>
          </a:custGeom>
          <a:gradFill rotWithShape="1">
            <a:gsLst>
              <a:gs pos="0">
                <a:srgbClr val="E28B4A"/>
              </a:gs>
              <a:gs pos="50000">
                <a:srgbClr val="FFCC99"/>
              </a:gs>
              <a:gs pos="100000">
                <a:srgbClr val="E28B4A"/>
              </a:gs>
            </a:gsLst>
            <a:lin ang="0" scaled="1"/>
          </a:gradFill>
          <a:ln w="9525">
            <a:solidFill>
              <a:srgbClr val="E28B4A"/>
            </a:solidFill>
            <a:round/>
            <a:headEnd/>
            <a:tailEnd/>
          </a:ln>
          <a:effectLst/>
        </p:spPr>
        <p:txBody>
          <a:bodyPr/>
          <a:lstStyle/>
          <a:p>
            <a:endParaRPr lang="en-US"/>
          </a:p>
        </p:txBody>
      </p:sp>
      <p:sp>
        <p:nvSpPr>
          <p:cNvPr id="12" name="Freeform 61"/>
          <p:cNvSpPr>
            <a:spLocks/>
          </p:cNvSpPr>
          <p:nvPr/>
        </p:nvSpPr>
        <p:spPr bwMode="auto">
          <a:xfrm>
            <a:off x="1950120" y="2775315"/>
            <a:ext cx="424551" cy="2821442"/>
          </a:xfrm>
          <a:custGeom>
            <a:avLst/>
            <a:gdLst/>
            <a:ahLst/>
            <a:cxnLst>
              <a:cxn ang="0">
                <a:pos x="166" y="3"/>
              </a:cxn>
              <a:cxn ang="0">
                <a:pos x="170" y="1277"/>
              </a:cxn>
              <a:cxn ang="0">
                <a:pos x="171" y="1314"/>
              </a:cxn>
              <a:cxn ang="0">
                <a:pos x="197" y="1340"/>
              </a:cxn>
              <a:cxn ang="0">
                <a:pos x="210" y="1364"/>
              </a:cxn>
              <a:cxn ang="0">
                <a:pos x="219" y="1395"/>
              </a:cxn>
              <a:cxn ang="0">
                <a:pos x="219" y="1506"/>
              </a:cxn>
              <a:cxn ang="0">
                <a:pos x="195" y="1527"/>
              </a:cxn>
              <a:cxn ang="0">
                <a:pos x="171" y="1506"/>
              </a:cxn>
              <a:cxn ang="0">
                <a:pos x="171" y="1410"/>
              </a:cxn>
              <a:cxn ang="0">
                <a:pos x="171" y="1506"/>
              </a:cxn>
              <a:cxn ang="0">
                <a:pos x="146" y="1539"/>
              </a:cxn>
              <a:cxn ang="0">
                <a:pos x="123" y="1506"/>
              </a:cxn>
              <a:cxn ang="0">
                <a:pos x="123" y="1410"/>
              </a:cxn>
              <a:cxn ang="0">
                <a:pos x="123" y="1506"/>
              </a:cxn>
              <a:cxn ang="0">
                <a:pos x="101" y="1553"/>
              </a:cxn>
              <a:cxn ang="0">
                <a:pos x="77" y="1505"/>
              </a:cxn>
              <a:cxn ang="0">
                <a:pos x="77" y="1409"/>
              </a:cxn>
              <a:cxn ang="0">
                <a:pos x="77" y="1506"/>
              </a:cxn>
              <a:cxn ang="0">
                <a:pos x="56" y="1536"/>
              </a:cxn>
              <a:cxn ang="0">
                <a:pos x="38" y="1508"/>
              </a:cxn>
              <a:cxn ang="0">
                <a:pos x="38" y="1451"/>
              </a:cxn>
              <a:cxn ang="0">
                <a:pos x="2" y="1451"/>
              </a:cxn>
              <a:cxn ang="0">
                <a:pos x="0" y="1401"/>
              </a:cxn>
              <a:cxn ang="0">
                <a:pos x="12" y="1365"/>
              </a:cxn>
              <a:cxn ang="0">
                <a:pos x="33" y="1344"/>
              </a:cxn>
              <a:cxn ang="0">
                <a:pos x="75" y="1314"/>
              </a:cxn>
              <a:cxn ang="0">
                <a:pos x="67" y="0"/>
              </a:cxn>
            </a:cxnLst>
            <a:rect l="0" t="0" r="r" b="b"/>
            <a:pathLst>
              <a:path w="219" h="1553">
                <a:moveTo>
                  <a:pt x="166" y="3"/>
                </a:moveTo>
                <a:lnTo>
                  <a:pt x="170" y="1277"/>
                </a:lnTo>
                <a:lnTo>
                  <a:pt x="171" y="1314"/>
                </a:lnTo>
                <a:cubicBezTo>
                  <a:pt x="175" y="1324"/>
                  <a:pt x="191" y="1332"/>
                  <a:pt x="197" y="1340"/>
                </a:cubicBezTo>
                <a:cubicBezTo>
                  <a:pt x="203" y="1348"/>
                  <a:pt x="206" y="1355"/>
                  <a:pt x="210" y="1364"/>
                </a:cubicBezTo>
                <a:cubicBezTo>
                  <a:pt x="214" y="1373"/>
                  <a:pt x="217" y="1371"/>
                  <a:pt x="219" y="1395"/>
                </a:cubicBezTo>
                <a:lnTo>
                  <a:pt x="219" y="1506"/>
                </a:lnTo>
                <a:cubicBezTo>
                  <a:pt x="215" y="1528"/>
                  <a:pt x="203" y="1527"/>
                  <a:pt x="195" y="1527"/>
                </a:cubicBezTo>
                <a:cubicBezTo>
                  <a:pt x="187" y="1527"/>
                  <a:pt x="175" y="1525"/>
                  <a:pt x="171" y="1506"/>
                </a:cubicBezTo>
                <a:lnTo>
                  <a:pt x="171" y="1410"/>
                </a:lnTo>
                <a:lnTo>
                  <a:pt x="171" y="1506"/>
                </a:lnTo>
                <a:cubicBezTo>
                  <a:pt x="167" y="1527"/>
                  <a:pt x="154" y="1539"/>
                  <a:pt x="146" y="1539"/>
                </a:cubicBezTo>
                <a:cubicBezTo>
                  <a:pt x="138" y="1539"/>
                  <a:pt x="127" y="1527"/>
                  <a:pt x="123" y="1506"/>
                </a:cubicBezTo>
                <a:lnTo>
                  <a:pt x="123" y="1410"/>
                </a:lnTo>
                <a:lnTo>
                  <a:pt x="123" y="1506"/>
                </a:lnTo>
                <a:cubicBezTo>
                  <a:pt x="119" y="1530"/>
                  <a:pt x="109" y="1553"/>
                  <a:pt x="101" y="1553"/>
                </a:cubicBezTo>
                <a:cubicBezTo>
                  <a:pt x="93" y="1553"/>
                  <a:pt x="81" y="1529"/>
                  <a:pt x="77" y="1505"/>
                </a:cubicBezTo>
                <a:lnTo>
                  <a:pt x="77" y="1409"/>
                </a:lnTo>
                <a:lnTo>
                  <a:pt x="77" y="1506"/>
                </a:lnTo>
                <a:cubicBezTo>
                  <a:pt x="74" y="1527"/>
                  <a:pt x="62" y="1536"/>
                  <a:pt x="56" y="1536"/>
                </a:cubicBezTo>
                <a:cubicBezTo>
                  <a:pt x="50" y="1536"/>
                  <a:pt x="41" y="1522"/>
                  <a:pt x="38" y="1508"/>
                </a:cubicBezTo>
                <a:lnTo>
                  <a:pt x="38" y="1451"/>
                </a:lnTo>
                <a:lnTo>
                  <a:pt x="2" y="1451"/>
                </a:lnTo>
                <a:lnTo>
                  <a:pt x="0" y="1401"/>
                </a:lnTo>
                <a:cubicBezTo>
                  <a:pt x="2" y="1387"/>
                  <a:pt x="7" y="1374"/>
                  <a:pt x="12" y="1365"/>
                </a:cubicBezTo>
                <a:cubicBezTo>
                  <a:pt x="17" y="1356"/>
                  <a:pt x="22" y="1353"/>
                  <a:pt x="33" y="1344"/>
                </a:cubicBezTo>
                <a:lnTo>
                  <a:pt x="75" y="1314"/>
                </a:lnTo>
                <a:lnTo>
                  <a:pt x="67" y="0"/>
                </a:lnTo>
              </a:path>
            </a:pathLst>
          </a:custGeom>
          <a:gradFill rotWithShape="1">
            <a:gsLst>
              <a:gs pos="0">
                <a:srgbClr val="E28B4A"/>
              </a:gs>
              <a:gs pos="50000">
                <a:srgbClr val="FFCC99"/>
              </a:gs>
              <a:gs pos="100000">
                <a:srgbClr val="E28B4A"/>
              </a:gs>
            </a:gsLst>
            <a:lin ang="0" scaled="1"/>
          </a:gradFill>
          <a:ln w="9525">
            <a:solidFill>
              <a:srgbClr val="E28B4A"/>
            </a:solidFill>
            <a:round/>
            <a:headEnd/>
            <a:tailEnd/>
          </a:ln>
          <a:effectLst/>
        </p:spPr>
        <p:txBody>
          <a:bodyPr/>
          <a:lstStyle/>
          <a:p>
            <a:endParaRPr lang="en-US"/>
          </a:p>
        </p:txBody>
      </p:sp>
      <p:sp>
        <p:nvSpPr>
          <p:cNvPr id="13" name="Freeform 69"/>
          <p:cNvSpPr>
            <a:spLocks/>
          </p:cNvSpPr>
          <p:nvPr/>
        </p:nvSpPr>
        <p:spPr bwMode="auto">
          <a:xfrm>
            <a:off x="5575742" y="2802575"/>
            <a:ext cx="426544" cy="1908221"/>
          </a:xfrm>
          <a:custGeom>
            <a:avLst/>
            <a:gdLst/>
            <a:ahLst/>
            <a:cxnLst>
              <a:cxn ang="0">
                <a:pos x="176" y="0"/>
              </a:cxn>
              <a:cxn ang="0">
                <a:pos x="170" y="522"/>
              </a:cxn>
              <a:cxn ang="0">
                <a:pos x="171" y="559"/>
              </a:cxn>
              <a:cxn ang="0">
                <a:pos x="197" y="585"/>
              </a:cxn>
              <a:cxn ang="0">
                <a:pos x="210" y="609"/>
              </a:cxn>
              <a:cxn ang="0">
                <a:pos x="219" y="640"/>
              </a:cxn>
              <a:cxn ang="0">
                <a:pos x="219" y="751"/>
              </a:cxn>
              <a:cxn ang="0">
                <a:pos x="195" y="772"/>
              </a:cxn>
              <a:cxn ang="0">
                <a:pos x="171" y="751"/>
              </a:cxn>
              <a:cxn ang="0">
                <a:pos x="171" y="655"/>
              </a:cxn>
              <a:cxn ang="0">
                <a:pos x="171" y="751"/>
              </a:cxn>
              <a:cxn ang="0">
                <a:pos x="146" y="784"/>
              </a:cxn>
              <a:cxn ang="0">
                <a:pos x="123" y="751"/>
              </a:cxn>
              <a:cxn ang="0">
                <a:pos x="123" y="655"/>
              </a:cxn>
              <a:cxn ang="0">
                <a:pos x="123" y="751"/>
              </a:cxn>
              <a:cxn ang="0">
                <a:pos x="101" y="798"/>
              </a:cxn>
              <a:cxn ang="0">
                <a:pos x="77" y="750"/>
              </a:cxn>
              <a:cxn ang="0">
                <a:pos x="77" y="654"/>
              </a:cxn>
              <a:cxn ang="0">
                <a:pos x="77" y="751"/>
              </a:cxn>
              <a:cxn ang="0">
                <a:pos x="56" y="781"/>
              </a:cxn>
              <a:cxn ang="0">
                <a:pos x="38" y="753"/>
              </a:cxn>
              <a:cxn ang="0">
                <a:pos x="38" y="696"/>
              </a:cxn>
              <a:cxn ang="0">
                <a:pos x="2" y="696"/>
              </a:cxn>
              <a:cxn ang="0">
                <a:pos x="0" y="646"/>
              </a:cxn>
              <a:cxn ang="0">
                <a:pos x="12" y="610"/>
              </a:cxn>
              <a:cxn ang="0">
                <a:pos x="33" y="589"/>
              </a:cxn>
              <a:cxn ang="0">
                <a:pos x="75" y="559"/>
              </a:cxn>
              <a:cxn ang="0">
                <a:pos x="80" y="0"/>
              </a:cxn>
            </a:cxnLst>
            <a:rect l="0" t="0" r="r" b="b"/>
            <a:pathLst>
              <a:path w="219" h="798">
                <a:moveTo>
                  <a:pt x="176" y="0"/>
                </a:moveTo>
                <a:lnTo>
                  <a:pt x="170" y="522"/>
                </a:lnTo>
                <a:lnTo>
                  <a:pt x="171" y="559"/>
                </a:lnTo>
                <a:cubicBezTo>
                  <a:pt x="175" y="569"/>
                  <a:pt x="191" y="577"/>
                  <a:pt x="197" y="585"/>
                </a:cubicBezTo>
                <a:cubicBezTo>
                  <a:pt x="203" y="593"/>
                  <a:pt x="206" y="600"/>
                  <a:pt x="210" y="609"/>
                </a:cubicBezTo>
                <a:cubicBezTo>
                  <a:pt x="214" y="618"/>
                  <a:pt x="217" y="616"/>
                  <a:pt x="219" y="640"/>
                </a:cubicBezTo>
                <a:lnTo>
                  <a:pt x="219" y="751"/>
                </a:lnTo>
                <a:cubicBezTo>
                  <a:pt x="215" y="773"/>
                  <a:pt x="203" y="772"/>
                  <a:pt x="195" y="772"/>
                </a:cubicBezTo>
                <a:cubicBezTo>
                  <a:pt x="187" y="772"/>
                  <a:pt x="175" y="770"/>
                  <a:pt x="171" y="751"/>
                </a:cubicBezTo>
                <a:lnTo>
                  <a:pt x="171" y="655"/>
                </a:lnTo>
                <a:lnTo>
                  <a:pt x="171" y="751"/>
                </a:lnTo>
                <a:cubicBezTo>
                  <a:pt x="167" y="772"/>
                  <a:pt x="154" y="784"/>
                  <a:pt x="146" y="784"/>
                </a:cubicBezTo>
                <a:cubicBezTo>
                  <a:pt x="138" y="784"/>
                  <a:pt x="127" y="772"/>
                  <a:pt x="123" y="751"/>
                </a:cubicBezTo>
                <a:lnTo>
                  <a:pt x="123" y="655"/>
                </a:lnTo>
                <a:lnTo>
                  <a:pt x="123" y="751"/>
                </a:lnTo>
                <a:cubicBezTo>
                  <a:pt x="119" y="775"/>
                  <a:pt x="109" y="798"/>
                  <a:pt x="101" y="798"/>
                </a:cubicBezTo>
                <a:cubicBezTo>
                  <a:pt x="93" y="798"/>
                  <a:pt x="81" y="774"/>
                  <a:pt x="77" y="750"/>
                </a:cubicBezTo>
                <a:lnTo>
                  <a:pt x="77" y="654"/>
                </a:lnTo>
                <a:lnTo>
                  <a:pt x="77" y="751"/>
                </a:lnTo>
                <a:cubicBezTo>
                  <a:pt x="74" y="772"/>
                  <a:pt x="62" y="781"/>
                  <a:pt x="56" y="781"/>
                </a:cubicBezTo>
                <a:cubicBezTo>
                  <a:pt x="50" y="781"/>
                  <a:pt x="41" y="767"/>
                  <a:pt x="38" y="753"/>
                </a:cubicBezTo>
                <a:lnTo>
                  <a:pt x="38" y="696"/>
                </a:lnTo>
                <a:lnTo>
                  <a:pt x="2" y="696"/>
                </a:lnTo>
                <a:lnTo>
                  <a:pt x="0" y="646"/>
                </a:lnTo>
                <a:cubicBezTo>
                  <a:pt x="2" y="632"/>
                  <a:pt x="7" y="619"/>
                  <a:pt x="12" y="610"/>
                </a:cubicBezTo>
                <a:cubicBezTo>
                  <a:pt x="17" y="601"/>
                  <a:pt x="22" y="598"/>
                  <a:pt x="33" y="589"/>
                </a:cubicBezTo>
                <a:lnTo>
                  <a:pt x="75" y="559"/>
                </a:lnTo>
                <a:lnTo>
                  <a:pt x="80" y="0"/>
                </a:lnTo>
              </a:path>
            </a:pathLst>
          </a:custGeom>
          <a:gradFill rotWithShape="1">
            <a:gsLst>
              <a:gs pos="0">
                <a:srgbClr val="E28B4A"/>
              </a:gs>
              <a:gs pos="50000">
                <a:srgbClr val="FFCC99"/>
              </a:gs>
              <a:gs pos="100000">
                <a:srgbClr val="E28B4A"/>
              </a:gs>
            </a:gsLst>
            <a:lin ang="0" scaled="1"/>
          </a:gradFill>
          <a:ln w="9525">
            <a:solidFill>
              <a:srgbClr val="E28B4A"/>
            </a:solidFill>
            <a:round/>
            <a:headEnd/>
            <a:tailEnd/>
          </a:ln>
          <a:effectLst/>
        </p:spPr>
        <p:txBody>
          <a:bodyPr/>
          <a:lstStyle/>
          <a:p>
            <a:endParaRPr lang="en-US"/>
          </a:p>
        </p:txBody>
      </p:sp>
      <p:sp>
        <p:nvSpPr>
          <p:cNvPr id="14" name="Freeform 89"/>
          <p:cNvSpPr>
            <a:spLocks/>
          </p:cNvSpPr>
          <p:nvPr/>
        </p:nvSpPr>
        <p:spPr bwMode="auto">
          <a:xfrm>
            <a:off x="7216140" y="2802575"/>
            <a:ext cx="426544" cy="1215809"/>
          </a:xfrm>
          <a:custGeom>
            <a:avLst/>
            <a:gdLst/>
            <a:ahLst/>
            <a:cxnLst>
              <a:cxn ang="0">
                <a:pos x="170" y="0"/>
              </a:cxn>
              <a:cxn ang="0">
                <a:pos x="170" y="233"/>
              </a:cxn>
              <a:cxn ang="0">
                <a:pos x="171" y="270"/>
              </a:cxn>
              <a:cxn ang="0">
                <a:pos x="197" y="296"/>
              </a:cxn>
              <a:cxn ang="0">
                <a:pos x="210" y="320"/>
              </a:cxn>
              <a:cxn ang="0">
                <a:pos x="219" y="351"/>
              </a:cxn>
              <a:cxn ang="0">
                <a:pos x="219" y="462"/>
              </a:cxn>
              <a:cxn ang="0">
                <a:pos x="195" y="483"/>
              </a:cxn>
              <a:cxn ang="0">
                <a:pos x="171" y="462"/>
              </a:cxn>
              <a:cxn ang="0">
                <a:pos x="171" y="366"/>
              </a:cxn>
              <a:cxn ang="0">
                <a:pos x="171" y="462"/>
              </a:cxn>
              <a:cxn ang="0">
                <a:pos x="146" y="495"/>
              </a:cxn>
              <a:cxn ang="0">
                <a:pos x="123" y="462"/>
              </a:cxn>
              <a:cxn ang="0">
                <a:pos x="123" y="366"/>
              </a:cxn>
              <a:cxn ang="0">
                <a:pos x="123" y="462"/>
              </a:cxn>
              <a:cxn ang="0">
                <a:pos x="101" y="509"/>
              </a:cxn>
              <a:cxn ang="0">
                <a:pos x="77" y="461"/>
              </a:cxn>
              <a:cxn ang="0">
                <a:pos x="77" y="365"/>
              </a:cxn>
              <a:cxn ang="0">
                <a:pos x="77" y="462"/>
              </a:cxn>
              <a:cxn ang="0">
                <a:pos x="56" y="492"/>
              </a:cxn>
              <a:cxn ang="0">
                <a:pos x="38" y="464"/>
              </a:cxn>
              <a:cxn ang="0">
                <a:pos x="38" y="407"/>
              </a:cxn>
              <a:cxn ang="0">
                <a:pos x="2" y="407"/>
              </a:cxn>
              <a:cxn ang="0">
                <a:pos x="0" y="357"/>
              </a:cxn>
              <a:cxn ang="0">
                <a:pos x="12" y="321"/>
              </a:cxn>
              <a:cxn ang="0">
                <a:pos x="33" y="300"/>
              </a:cxn>
              <a:cxn ang="0">
                <a:pos x="75" y="270"/>
              </a:cxn>
              <a:cxn ang="0">
                <a:pos x="72" y="2"/>
              </a:cxn>
            </a:cxnLst>
            <a:rect l="0" t="0" r="r" b="b"/>
            <a:pathLst>
              <a:path w="219" h="509">
                <a:moveTo>
                  <a:pt x="170" y="0"/>
                </a:moveTo>
                <a:lnTo>
                  <a:pt x="170" y="233"/>
                </a:lnTo>
                <a:lnTo>
                  <a:pt x="171" y="270"/>
                </a:lnTo>
                <a:cubicBezTo>
                  <a:pt x="175" y="280"/>
                  <a:pt x="191" y="288"/>
                  <a:pt x="197" y="296"/>
                </a:cubicBezTo>
                <a:cubicBezTo>
                  <a:pt x="203" y="304"/>
                  <a:pt x="206" y="311"/>
                  <a:pt x="210" y="320"/>
                </a:cubicBezTo>
                <a:cubicBezTo>
                  <a:pt x="214" y="329"/>
                  <a:pt x="217" y="327"/>
                  <a:pt x="219" y="351"/>
                </a:cubicBezTo>
                <a:lnTo>
                  <a:pt x="219" y="462"/>
                </a:lnTo>
                <a:cubicBezTo>
                  <a:pt x="215" y="484"/>
                  <a:pt x="203" y="483"/>
                  <a:pt x="195" y="483"/>
                </a:cubicBezTo>
                <a:cubicBezTo>
                  <a:pt x="187" y="483"/>
                  <a:pt x="175" y="481"/>
                  <a:pt x="171" y="462"/>
                </a:cubicBezTo>
                <a:lnTo>
                  <a:pt x="171" y="366"/>
                </a:lnTo>
                <a:lnTo>
                  <a:pt x="171" y="462"/>
                </a:lnTo>
                <a:cubicBezTo>
                  <a:pt x="167" y="483"/>
                  <a:pt x="154" y="495"/>
                  <a:pt x="146" y="495"/>
                </a:cubicBezTo>
                <a:cubicBezTo>
                  <a:pt x="138" y="495"/>
                  <a:pt x="127" y="483"/>
                  <a:pt x="123" y="462"/>
                </a:cubicBezTo>
                <a:lnTo>
                  <a:pt x="123" y="366"/>
                </a:lnTo>
                <a:lnTo>
                  <a:pt x="123" y="462"/>
                </a:lnTo>
                <a:cubicBezTo>
                  <a:pt x="119" y="486"/>
                  <a:pt x="109" y="509"/>
                  <a:pt x="101" y="509"/>
                </a:cubicBezTo>
                <a:cubicBezTo>
                  <a:pt x="93" y="509"/>
                  <a:pt x="81" y="485"/>
                  <a:pt x="77" y="461"/>
                </a:cubicBezTo>
                <a:lnTo>
                  <a:pt x="77" y="365"/>
                </a:lnTo>
                <a:lnTo>
                  <a:pt x="77" y="462"/>
                </a:lnTo>
                <a:cubicBezTo>
                  <a:pt x="74" y="483"/>
                  <a:pt x="62" y="492"/>
                  <a:pt x="56" y="492"/>
                </a:cubicBezTo>
                <a:cubicBezTo>
                  <a:pt x="50" y="492"/>
                  <a:pt x="41" y="478"/>
                  <a:pt x="38" y="464"/>
                </a:cubicBezTo>
                <a:lnTo>
                  <a:pt x="38" y="407"/>
                </a:lnTo>
                <a:lnTo>
                  <a:pt x="2" y="407"/>
                </a:lnTo>
                <a:lnTo>
                  <a:pt x="0" y="357"/>
                </a:lnTo>
                <a:cubicBezTo>
                  <a:pt x="2" y="343"/>
                  <a:pt x="7" y="330"/>
                  <a:pt x="12" y="321"/>
                </a:cubicBezTo>
                <a:cubicBezTo>
                  <a:pt x="17" y="312"/>
                  <a:pt x="22" y="309"/>
                  <a:pt x="33" y="300"/>
                </a:cubicBezTo>
                <a:lnTo>
                  <a:pt x="75" y="270"/>
                </a:lnTo>
                <a:lnTo>
                  <a:pt x="72" y="2"/>
                </a:lnTo>
              </a:path>
            </a:pathLst>
          </a:custGeom>
          <a:gradFill rotWithShape="1">
            <a:gsLst>
              <a:gs pos="0">
                <a:srgbClr val="E28B4A"/>
              </a:gs>
              <a:gs pos="50000">
                <a:srgbClr val="FFCC99"/>
              </a:gs>
              <a:gs pos="100000">
                <a:srgbClr val="E28B4A"/>
              </a:gs>
            </a:gsLst>
            <a:lin ang="0" scaled="1"/>
          </a:gradFill>
          <a:ln w="9525">
            <a:solidFill>
              <a:srgbClr val="E28B4A"/>
            </a:solidFill>
            <a:round/>
            <a:headEnd/>
            <a:tailEnd/>
          </a:ln>
          <a:effectLst/>
        </p:spPr>
        <p:txBody>
          <a:bodyPr/>
          <a:lstStyle/>
          <a:p>
            <a:endParaRPr lang="en-US"/>
          </a:p>
        </p:txBody>
      </p:sp>
      <p:sp>
        <p:nvSpPr>
          <p:cNvPr id="26" name="TextBox 25"/>
          <p:cNvSpPr txBox="1"/>
          <p:nvPr/>
        </p:nvSpPr>
        <p:spPr>
          <a:xfrm>
            <a:off x="3627120" y="5745569"/>
            <a:ext cx="489236" cy="276999"/>
          </a:xfrm>
          <a:prstGeom prst="rect">
            <a:avLst/>
          </a:prstGeom>
          <a:noFill/>
        </p:spPr>
        <p:txBody>
          <a:bodyPr wrap="none" rtlCol="0">
            <a:spAutoFit/>
          </a:bodyPr>
          <a:lstStyle/>
          <a:p>
            <a:r>
              <a:rPr lang="en-US" sz="1200" b="1" dirty="0" smtClean="0"/>
              <a:t>(nm)</a:t>
            </a:r>
            <a:endParaRPr lang="en-US" sz="1200" b="1" dirty="0"/>
          </a:p>
        </p:txBody>
      </p:sp>
      <p:sp>
        <p:nvSpPr>
          <p:cNvPr id="27" name="TextBox 26"/>
          <p:cNvSpPr txBox="1"/>
          <p:nvPr/>
        </p:nvSpPr>
        <p:spPr>
          <a:xfrm>
            <a:off x="5455920" y="5620970"/>
            <a:ext cx="758541" cy="276999"/>
          </a:xfrm>
          <a:prstGeom prst="rect">
            <a:avLst/>
          </a:prstGeom>
          <a:noFill/>
        </p:spPr>
        <p:txBody>
          <a:bodyPr wrap="none" rtlCol="0">
            <a:spAutoFit/>
          </a:bodyPr>
          <a:lstStyle/>
          <a:p>
            <a:r>
              <a:rPr lang="en-US" sz="1200" b="1" dirty="0" smtClean="0"/>
              <a:t>(</a:t>
            </a:r>
            <a:r>
              <a:rPr lang="en-US" sz="1200" b="1" dirty="0" smtClean="0">
                <a:latin typeface="Symbol" pitchFamily="18" charset="2"/>
              </a:rPr>
              <a:t>100 </a:t>
            </a:r>
            <a:r>
              <a:rPr lang="en-US" sz="1200" b="1" dirty="0" smtClean="0"/>
              <a:t>nm)</a:t>
            </a:r>
            <a:endParaRPr lang="en-US" sz="1200" b="1" dirty="0"/>
          </a:p>
        </p:txBody>
      </p:sp>
      <p:sp>
        <p:nvSpPr>
          <p:cNvPr id="28" name="Rectangle 30"/>
          <p:cNvSpPr>
            <a:spLocks noChangeArrowheads="1"/>
          </p:cNvSpPr>
          <p:nvPr/>
        </p:nvSpPr>
        <p:spPr bwMode="auto">
          <a:xfrm>
            <a:off x="2026920" y="6200001"/>
            <a:ext cx="457200" cy="276999"/>
          </a:xfrm>
          <a:prstGeom prst="rect">
            <a:avLst/>
          </a:prstGeom>
          <a:noFill/>
          <a:ln w="9525">
            <a:noFill/>
            <a:miter lim="800000"/>
            <a:headEnd/>
            <a:tailEnd/>
          </a:ln>
          <a:effectLst/>
        </p:spPr>
        <p:txBody>
          <a:bodyPr wrap="square" anchor="ctr">
            <a:spAutoFit/>
          </a:bodyPr>
          <a:lstStyle/>
          <a:p>
            <a:r>
              <a:rPr lang="en-US" sz="1200" b="1" dirty="0" smtClean="0"/>
              <a:t>(Å)</a:t>
            </a:r>
            <a:endParaRPr lang="en-US" sz="1200" b="1" dirty="0"/>
          </a:p>
        </p:txBody>
      </p:sp>
      <p:sp>
        <p:nvSpPr>
          <p:cNvPr id="29" name="TextBox 28"/>
          <p:cNvSpPr txBox="1"/>
          <p:nvPr/>
        </p:nvSpPr>
        <p:spPr>
          <a:xfrm>
            <a:off x="2179320" y="1554569"/>
            <a:ext cx="702436" cy="276999"/>
          </a:xfrm>
          <a:prstGeom prst="rect">
            <a:avLst/>
          </a:prstGeom>
          <a:noFill/>
        </p:spPr>
        <p:txBody>
          <a:bodyPr wrap="none" rtlCol="0">
            <a:spAutoFit/>
          </a:bodyPr>
          <a:lstStyle/>
          <a:p>
            <a:r>
              <a:rPr lang="en-US" sz="1200" b="1" dirty="0" smtClean="0"/>
              <a:t>(mm-m)</a:t>
            </a:r>
            <a:endParaRPr lang="en-US" sz="1200" b="1" dirty="0"/>
          </a:p>
        </p:txBody>
      </p:sp>
      <p:sp>
        <p:nvSpPr>
          <p:cNvPr id="30" name="TextBox 29"/>
          <p:cNvSpPr txBox="1"/>
          <p:nvPr/>
        </p:nvSpPr>
        <p:spPr>
          <a:xfrm>
            <a:off x="7324074" y="4858970"/>
            <a:ext cx="494046" cy="276999"/>
          </a:xfrm>
          <a:prstGeom prst="rect">
            <a:avLst/>
          </a:prstGeom>
          <a:noFill/>
        </p:spPr>
        <p:txBody>
          <a:bodyPr wrap="none" rtlCol="0">
            <a:spAutoFit/>
          </a:bodyPr>
          <a:lstStyle/>
          <a:p>
            <a:r>
              <a:rPr lang="en-US" sz="1200" b="1" dirty="0" smtClean="0"/>
              <a:t>(</a:t>
            </a:r>
            <a:r>
              <a:rPr lang="en-US" sz="1200" b="1" dirty="0" smtClean="0">
                <a:latin typeface="Symbol" pitchFamily="18" charset="2"/>
              </a:rPr>
              <a:t>m</a:t>
            </a:r>
            <a:r>
              <a:rPr lang="en-US" sz="1200" b="1" dirty="0" smtClean="0"/>
              <a:t>m)</a:t>
            </a:r>
            <a:endParaRPr lang="en-US" sz="1200" b="1" dirty="0"/>
          </a:p>
        </p:txBody>
      </p:sp>
      <p:sp>
        <p:nvSpPr>
          <p:cNvPr id="18" name="TextBox 17"/>
          <p:cNvSpPr txBox="1"/>
          <p:nvPr/>
        </p:nvSpPr>
        <p:spPr>
          <a:xfrm>
            <a:off x="457200" y="304800"/>
            <a:ext cx="7692747" cy="830997"/>
          </a:xfrm>
          <a:prstGeom prst="rect">
            <a:avLst/>
          </a:prstGeom>
          <a:noFill/>
        </p:spPr>
        <p:txBody>
          <a:bodyPr wrap="none" rtlCol="0">
            <a:spAutoFit/>
          </a:bodyPr>
          <a:lstStyle/>
          <a:p>
            <a:pPr algn="ctr"/>
            <a:r>
              <a:rPr lang="en-US" sz="2400" dirty="0" smtClean="0"/>
              <a:t>Macroscale Internal State Variable Plasticity-Damage Model </a:t>
            </a:r>
          </a:p>
          <a:p>
            <a:pPr algn="ctr"/>
            <a:r>
              <a:rPr lang="en-US" sz="2400" dirty="0" smtClean="0"/>
              <a:t>Downscaling Requirements</a:t>
            </a:r>
            <a:endParaRPr lang="en-US" sz="24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2209800" y="0"/>
            <a:ext cx="4038600" cy="685800"/>
          </a:xfrm>
        </p:spPr>
        <p:txBody>
          <a:bodyPr>
            <a:normAutofit/>
          </a:bodyPr>
          <a:lstStyle/>
          <a:p>
            <a:r>
              <a:rPr lang="en-US" sz="3200" dirty="0"/>
              <a:t>Governing Equations</a:t>
            </a:r>
          </a:p>
        </p:txBody>
      </p:sp>
      <p:sp>
        <p:nvSpPr>
          <p:cNvPr id="166915" name="Rectangle 3"/>
          <p:cNvSpPr>
            <a:spLocks noGrp="1" noChangeArrowheads="1"/>
          </p:cNvSpPr>
          <p:nvPr>
            <p:ph type="body" idx="1"/>
          </p:nvPr>
        </p:nvSpPr>
        <p:spPr>
          <a:xfrm>
            <a:off x="685800" y="1828800"/>
            <a:ext cx="7772400" cy="4114800"/>
          </a:xfrm>
        </p:spPr>
        <p:txBody>
          <a:bodyPr/>
          <a:lstStyle/>
          <a:p>
            <a:r>
              <a:rPr lang="en-US" sz="2000" dirty="0"/>
              <a:t>Equilibrium</a:t>
            </a:r>
          </a:p>
          <a:p>
            <a:r>
              <a:rPr lang="en-US" sz="2000" dirty="0"/>
              <a:t>Conservation of Mass</a:t>
            </a:r>
          </a:p>
          <a:p>
            <a:r>
              <a:rPr lang="en-US" sz="2000" dirty="0"/>
              <a:t>Balance of Momentum (angular and linear)</a:t>
            </a:r>
          </a:p>
          <a:p>
            <a:r>
              <a:rPr lang="en-US" sz="2000" dirty="0"/>
              <a:t>Balance of Energy (1</a:t>
            </a:r>
            <a:r>
              <a:rPr lang="en-US" sz="2000" baseline="30000" dirty="0"/>
              <a:t>st</a:t>
            </a:r>
            <a:r>
              <a:rPr lang="en-US" sz="2000" dirty="0"/>
              <a:t> Law of Thermo)</a:t>
            </a:r>
          </a:p>
          <a:p>
            <a:endParaRPr lang="en-US" sz="1000" dirty="0"/>
          </a:p>
        </p:txBody>
      </p:sp>
      <p:sp>
        <p:nvSpPr>
          <p:cNvPr id="166916" name="Text Box 4"/>
          <p:cNvSpPr txBox="1">
            <a:spLocks noChangeArrowheads="1"/>
          </p:cNvSpPr>
          <p:nvPr/>
        </p:nvSpPr>
        <p:spPr bwMode="auto">
          <a:xfrm>
            <a:off x="533400" y="838200"/>
            <a:ext cx="7664450" cy="641350"/>
          </a:xfrm>
          <a:prstGeom prst="rect">
            <a:avLst/>
          </a:prstGeom>
          <a:noFill/>
          <a:ln w="9525">
            <a:noFill/>
            <a:miter lim="800000"/>
            <a:headEnd/>
            <a:tailEnd/>
          </a:ln>
          <a:effectLst/>
        </p:spPr>
        <p:txBody>
          <a:bodyPr wrap="none">
            <a:spAutoFit/>
          </a:bodyPr>
          <a:lstStyle/>
          <a:p>
            <a:pPr eaLnBrk="1" hangingPunct="1"/>
            <a:r>
              <a:rPr lang="en-US" sz="1800">
                <a:latin typeface="Times New Roman" pitchFamily="18" charset="0"/>
              </a:rPr>
              <a:t>What is a constitutive relation?  A mathematical description of material behavior</a:t>
            </a:r>
          </a:p>
          <a:p>
            <a:pPr eaLnBrk="1" hangingPunct="1"/>
            <a:r>
              <a:rPr lang="en-US" sz="1800">
                <a:latin typeface="Times New Roman" pitchFamily="18" charset="0"/>
              </a:rPr>
              <a:t>To satisfy continuum theory relating stress and strain (in a solid mechanics sense)</a:t>
            </a:r>
          </a:p>
        </p:txBody>
      </p:sp>
      <p:sp>
        <p:nvSpPr>
          <p:cNvPr id="166917" name="AutoShape 5"/>
          <p:cNvSpPr>
            <a:spLocks/>
          </p:cNvSpPr>
          <p:nvPr/>
        </p:nvSpPr>
        <p:spPr bwMode="auto">
          <a:xfrm>
            <a:off x="5607050" y="1981200"/>
            <a:ext cx="76200" cy="1371600"/>
          </a:xfrm>
          <a:prstGeom prst="rightBrace">
            <a:avLst>
              <a:gd name="adj1" fmla="val 150000"/>
              <a:gd name="adj2" fmla="val 50000"/>
            </a:avLst>
          </a:prstGeom>
          <a:noFill/>
          <a:ln w="9525">
            <a:solidFill>
              <a:schemeClr val="tx1"/>
            </a:solidFill>
            <a:round/>
            <a:headEnd/>
            <a:tailEnd/>
          </a:ln>
          <a:effectLst/>
        </p:spPr>
        <p:txBody>
          <a:bodyPr wrap="none" anchor="ctr"/>
          <a:lstStyle/>
          <a:p>
            <a:endParaRPr lang="en-US"/>
          </a:p>
        </p:txBody>
      </p:sp>
      <p:sp>
        <p:nvSpPr>
          <p:cNvPr id="166918" name="Text Box 6"/>
          <p:cNvSpPr txBox="1">
            <a:spLocks noChangeArrowheads="1"/>
          </p:cNvSpPr>
          <p:nvPr/>
        </p:nvSpPr>
        <p:spPr bwMode="auto">
          <a:xfrm>
            <a:off x="6064250" y="2209800"/>
            <a:ext cx="2774950" cy="915988"/>
          </a:xfrm>
          <a:prstGeom prst="rect">
            <a:avLst/>
          </a:prstGeom>
          <a:noFill/>
          <a:ln w="9525">
            <a:noFill/>
            <a:miter lim="800000"/>
            <a:headEnd/>
            <a:tailEnd/>
          </a:ln>
          <a:effectLst/>
        </p:spPr>
        <p:txBody>
          <a:bodyPr wrap="none">
            <a:spAutoFit/>
          </a:bodyPr>
          <a:lstStyle/>
          <a:p>
            <a:pPr eaLnBrk="1" hangingPunct="1"/>
            <a:r>
              <a:rPr lang="en-US" sz="1800">
                <a:latin typeface="Times New Roman" pitchFamily="18" charset="0"/>
              </a:rPr>
              <a:t>Too many unknowns for the</a:t>
            </a:r>
          </a:p>
          <a:p>
            <a:pPr eaLnBrk="1" hangingPunct="1"/>
            <a:r>
              <a:rPr lang="en-US" sz="1800">
                <a:latin typeface="Times New Roman" pitchFamily="18" charset="0"/>
              </a:rPr>
              <a:t>number of equations, need</a:t>
            </a:r>
          </a:p>
          <a:p>
            <a:pPr eaLnBrk="1" hangingPunct="1"/>
            <a:r>
              <a:rPr lang="en-US" sz="1800">
                <a:latin typeface="Times New Roman" pitchFamily="18" charset="0"/>
              </a:rPr>
              <a:t>another equation</a:t>
            </a:r>
          </a:p>
        </p:txBody>
      </p:sp>
      <p:sp>
        <p:nvSpPr>
          <p:cNvPr id="166919" name="AutoShape 7"/>
          <p:cNvSpPr>
            <a:spLocks/>
          </p:cNvSpPr>
          <p:nvPr/>
        </p:nvSpPr>
        <p:spPr bwMode="auto">
          <a:xfrm>
            <a:off x="654050" y="1905000"/>
            <a:ext cx="152400" cy="1371600"/>
          </a:xfrm>
          <a:prstGeom prst="leftBrace">
            <a:avLst>
              <a:gd name="adj1" fmla="val 75000"/>
              <a:gd name="adj2" fmla="val 50000"/>
            </a:avLst>
          </a:prstGeom>
          <a:noFill/>
          <a:ln w="9525">
            <a:solidFill>
              <a:schemeClr val="tx1"/>
            </a:solidFill>
            <a:round/>
            <a:headEnd/>
            <a:tailEnd/>
          </a:ln>
          <a:effectLst/>
        </p:spPr>
        <p:txBody>
          <a:bodyPr wrap="none" anchor="ctr"/>
          <a:lstStyle/>
          <a:p>
            <a:endParaRPr lang="en-US"/>
          </a:p>
        </p:txBody>
      </p:sp>
      <p:sp>
        <p:nvSpPr>
          <p:cNvPr id="166920" name="AutoShape 8"/>
          <p:cNvSpPr>
            <a:spLocks noChangeArrowheads="1"/>
          </p:cNvSpPr>
          <p:nvPr/>
        </p:nvSpPr>
        <p:spPr bwMode="auto">
          <a:xfrm>
            <a:off x="152400" y="2438400"/>
            <a:ext cx="457200" cy="1905000"/>
          </a:xfrm>
          <a:prstGeom prst="curvedRightArrow">
            <a:avLst>
              <a:gd name="adj1" fmla="val 83333"/>
              <a:gd name="adj2" fmla="val 166667"/>
              <a:gd name="adj3" fmla="val 33333"/>
            </a:avLst>
          </a:prstGeom>
          <a:solidFill>
            <a:schemeClr val="accent1"/>
          </a:solidFill>
          <a:ln w="9525">
            <a:solidFill>
              <a:schemeClr val="tx1"/>
            </a:solidFill>
            <a:miter lim="800000"/>
            <a:headEnd/>
            <a:tailEnd/>
          </a:ln>
          <a:effectLst/>
        </p:spPr>
        <p:txBody>
          <a:bodyPr wrap="none" anchor="ctr"/>
          <a:lstStyle/>
          <a:p>
            <a:endParaRPr lang="en-US"/>
          </a:p>
        </p:txBody>
      </p:sp>
      <p:sp>
        <p:nvSpPr>
          <p:cNvPr id="166921" name="Text Box 9"/>
          <p:cNvSpPr txBox="1">
            <a:spLocks noChangeArrowheads="1"/>
          </p:cNvSpPr>
          <p:nvPr/>
        </p:nvSpPr>
        <p:spPr bwMode="auto">
          <a:xfrm>
            <a:off x="746125" y="3771900"/>
            <a:ext cx="2057400" cy="366713"/>
          </a:xfrm>
          <a:prstGeom prst="rect">
            <a:avLst/>
          </a:prstGeom>
          <a:noFill/>
          <a:ln w="9525">
            <a:noFill/>
            <a:miter lim="800000"/>
            <a:headEnd/>
            <a:tailEnd/>
          </a:ln>
          <a:effectLst/>
        </p:spPr>
        <p:txBody>
          <a:bodyPr wrap="none">
            <a:spAutoFit/>
          </a:bodyPr>
          <a:lstStyle/>
          <a:p>
            <a:pPr eaLnBrk="1" hangingPunct="1"/>
            <a:r>
              <a:rPr lang="en-US" sz="1800">
                <a:latin typeface="Times New Roman" pitchFamily="18" charset="0"/>
              </a:rPr>
              <a:t>Constitutive relation</a:t>
            </a:r>
          </a:p>
        </p:txBody>
      </p:sp>
      <p:sp>
        <p:nvSpPr>
          <p:cNvPr id="166922" name="Rectangle 10"/>
          <p:cNvSpPr>
            <a:spLocks noChangeArrowheads="1"/>
          </p:cNvSpPr>
          <p:nvPr/>
        </p:nvSpPr>
        <p:spPr bwMode="auto">
          <a:xfrm>
            <a:off x="685800" y="3733800"/>
            <a:ext cx="2209800" cy="533400"/>
          </a:xfrm>
          <a:prstGeom prst="rect">
            <a:avLst/>
          </a:prstGeom>
          <a:noFill/>
          <a:ln w="9525">
            <a:solidFill>
              <a:schemeClr val="tx1"/>
            </a:solidFill>
            <a:miter lim="800000"/>
            <a:headEnd/>
            <a:tailEnd/>
          </a:ln>
          <a:effectLst/>
        </p:spPr>
        <p:txBody>
          <a:bodyPr wrap="none" anchor="ctr"/>
          <a:lstStyle/>
          <a:p>
            <a:endParaRPr lang="en-US"/>
          </a:p>
        </p:txBody>
      </p:sp>
      <p:sp>
        <p:nvSpPr>
          <p:cNvPr id="166923" name="Text Box 11"/>
          <p:cNvSpPr txBox="1">
            <a:spLocks noChangeArrowheads="1"/>
          </p:cNvSpPr>
          <p:nvPr/>
        </p:nvSpPr>
        <p:spPr bwMode="auto">
          <a:xfrm>
            <a:off x="2422525" y="4533900"/>
            <a:ext cx="2806700" cy="366713"/>
          </a:xfrm>
          <a:prstGeom prst="rect">
            <a:avLst/>
          </a:prstGeom>
          <a:noFill/>
          <a:ln w="9525">
            <a:noFill/>
            <a:miter lim="800000"/>
            <a:headEnd/>
            <a:tailEnd/>
          </a:ln>
          <a:effectLst/>
        </p:spPr>
        <p:txBody>
          <a:bodyPr wrap="none">
            <a:spAutoFit/>
          </a:bodyPr>
          <a:lstStyle/>
          <a:p>
            <a:pPr eaLnBrk="1" hangingPunct="1"/>
            <a:r>
              <a:rPr lang="en-US" sz="1800">
                <a:latin typeface="Times New Roman" pitchFamily="18" charset="0"/>
              </a:rPr>
              <a:t>Internal state variable theory</a:t>
            </a:r>
          </a:p>
        </p:txBody>
      </p:sp>
      <p:sp>
        <p:nvSpPr>
          <p:cNvPr id="166924" name="Rectangle 12"/>
          <p:cNvSpPr>
            <a:spLocks noChangeArrowheads="1"/>
          </p:cNvSpPr>
          <p:nvPr/>
        </p:nvSpPr>
        <p:spPr bwMode="auto">
          <a:xfrm>
            <a:off x="2362200" y="4495800"/>
            <a:ext cx="2971800" cy="533400"/>
          </a:xfrm>
          <a:prstGeom prst="rect">
            <a:avLst/>
          </a:prstGeom>
          <a:noFill/>
          <a:ln w="9525">
            <a:solidFill>
              <a:schemeClr val="tx1"/>
            </a:solidFill>
            <a:miter lim="800000"/>
            <a:headEnd/>
            <a:tailEnd/>
          </a:ln>
          <a:effectLst/>
        </p:spPr>
        <p:txBody>
          <a:bodyPr wrap="none" anchor="ctr"/>
          <a:lstStyle/>
          <a:p>
            <a:endParaRPr lang="en-US"/>
          </a:p>
        </p:txBody>
      </p:sp>
      <p:sp>
        <p:nvSpPr>
          <p:cNvPr id="166925" name="Text Box 13"/>
          <p:cNvSpPr txBox="1">
            <a:spLocks noChangeArrowheads="1"/>
          </p:cNvSpPr>
          <p:nvPr/>
        </p:nvSpPr>
        <p:spPr bwMode="auto">
          <a:xfrm>
            <a:off x="4556125" y="5448300"/>
            <a:ext cx="3238500" cy="366713"/>
          </a:xfrm>
          <a:prstGeom prst="rect">
            <a:avLst/>
          </a:prstGeom>
          <a:noFill/>
          <a:ln w="9525">
            <a:noFill/>
            <a:miter lim="800000"/>
            <a:headEnd/>
            <a:tailEnd/>
          </a:ln>
          <a:effectLst/>
        </p:spPr>
        <p:txBody>
          <a:bodyPr wrap="none">
            <a:spAutoFit/>
          </a:bodyPr>
          <a:lstStyle/>
          <a:p>
            <a:pPr eaLnBrk="1" hangingPunct="1"/>
            <a:r>
              <a:rPr lang="en-US" sz="1800">
                <a:latin typeface="Times New Roman" pitchFamily="18" charset="0"/>
              </a:rPr>
              <a:t>Microstructure-property relations</a:t>
            </a:r>
          </a:p>
        </p:txBody>
      </p:sp>
      <p:sp>
        <p:nvSpPr>
          <p:cNvPr id="166926" name="Rectangle 14"/>
          <p:cNvSpPr>
            <a:spLocks noChangeArrowheads="1"/>
          </p:cNvSpPr>
          <p:nvPr/>
        </p:nvSpPr>
        <p:spPr bwMode="auto">
          <a:xfrm>
            <a:off x="4495800" y="5410200"/>
            <a:ext cx="3429000" cy="533400"/>
          </a:xfrm>
          <a:prstGeom prst="rect">
            <a:avLst/>
          </a:prstGeom>
          <a:noFill/>
          <a:ln w="9525">
            <a:solidFill>
              <a:schemeClr val="tx1"/>
            </a:solidFill>
            <a:miter lim="800000"/>
            <a:headEnd/>
            <a:tailEnd/>
          </a:ln>
          <a:effectLst/>
        </p:spPr>
        <p:txBody>
          <a:bodyPr wrap="none" anchor="ctr"/>
          <a:lstStyle/>
          <a:p>
            <a:endParaRPr lang="en-US"/>
          </a:p>
        </p:txBody>
      </p:sp>
      <p:cxnSp>
        <p:nvCxnSpPr>
          <p:cNvPr id="166927" name="AutoShape 15"/>
          <p:cNvCxnSpPr>
            <a:cxnSpLocks noChangeShapeType="1"/>
            <a:stCxn id="166922" idx="2"/>
            <a:endCxn id="166924" idx="1"/>
          </p:cNvCxnSpPr>
          <p:nvPr/>
        </p:nvCxnSpPr>
        <p:spPr bwMode="auto">
          <a:xfrm rot="16200000" flipH="1">
            <a:off x="1828800" y="4229100"/>
            <a:ext cx="495300" cy="571500"/>
          </a:xfrm>
          <a:prstGeom prst="curvedConnector2">
            <a:avLst/>
          </a:prstGeom>
          <a:noFill/>
          <a:ln w="9525">
            <a:solidFill>
              <a:schemeClr val="tx1"/>
            </a:solidFill>
            <a:round/>
            <a:headEnd/>
            <a:tailEnd type="triangle" w="med" len="med"/>
          </a:ln>
          <a:effectLst/>
        </p:spPr>
      </p:cxnSp>
      <p:cxnSp>
        <p:nvCxnSpPr>
          <p:cNvPr id="166928" name="AutoShape 16"/>
          <p:cNvCxnSpPr>
            <a:cxnSpLocks noChangeShapeType="1"/>
            <a:stCxn id="166924" idx="2"/>
            <a:endCxn id="166926" idx="1"/>
          </p:cNvCxnSpPr>
          <p:nvPr/>
        </p:nvCxnSpPr>
        <p:spPr bwMode="auto">
          <a:xfrm rot="16200000" flipH="1">
            <a:off x="3848100" y="5029200"/>
            <a:ext cx="647700" cy="647700"/>
          </a:xfrm>
          <a:prstGeom prst="bentConnector2">
            <a:avLst/>
          </a:prstGeom>
          <a:noFill/>
          <a:ln w="9525">
            <a:solidFill>
              <a:schemeClr val="tx1"/>
            </a:solidFill>
            <a:miter lim="800000"/>
            <a:headEnd/>
            <a:tailEnd type="triangle" w="med" len="med"/>
          </a:ln>
          <a:effectLst/>
        </p:spPr>
      </p:cxnSp>
      <p:sp>
        <p:nvSpPr>
          <p:cNvPr id="166929" name="Text Box 17"/>
          <p:cNvSpPr txBox="1">
            <a:spLocks noChangeArrowheads="1"/>
          </p:cNvSpPr>
          <p:nvPr/>
        </p:nvSpPr>
        <p:spPr bwMode="auto">
          <a:xfrm>
            <a:off x="593725" y="5524500"/>
            <a:ext cx="1943100" cy="366713"/>
          </a:xfrm>
          <a:prstGeom prst="rect">
            <a:avLst/>
          </a:prstGeom>
          <a:noFill/>
          <a:ln w="9525">
            <a:noFill/>
            <a:miter lim="800000"/>
            <a:headEnd/>
            <a:tailEnd/>
          </a:ln>
          <a:effectLst/>
        </p:spPr>
        <p:txBody>
          <a:bodyPr wrap="none">
            <a:spAutoFit/>
          </a:bodyPr>
          <a:lstStyle/>
          <a:p>
            <a:pPr eaLnBrk="1" hangingPunct="1"/>
            <a:r>
              <a:rPr lang="en-US" sz="1800">
                <a:latin typeface="Times New Roman" pitchFamily="18" charset="0"/>
              </a:rPr>
              <a:t>2</a:t>
            </a:r>
            <a:r>
              <a:rPr lang="en-US" sz="1800" baseline="30000">
                <a:latin typeface="Times New Roman" pitchFamily="18" charset="0"/>
              </a:rPr>
              <a:t>nd</a:t>
            </a:r>
            <a:r>
              <a:rPr lang="en-US" sz="1800">
                <a:latin typeface="Times New Roman" pitchFamily="18" charset="0"/>
              </a:rPr>
              <a:t> Law of Thermo</a:t>
            </a:r>
          </a:p>
        </p:txBody>
      </p:sp>
      <p:sp>
        <p:nvSpPr>
          <p:cNvPr id="166930" name="Text Box 18"/>
          <p:cNvSpPr txBox="1">
            <a:spLocks noChangeArrowheads="1"/>
          </p:cNvSpPr>
          <p:nvPr/>
        </p:nvSpPr>
        <p:spPr bwMode="auto">
          <a:xfrm>
            <a:off x="6232525" y="4686300"/>
            <a:ext cx="1752600" cy="366713"/>
          </a:xfrm>
          <a:prstGeom prst="rect">
            <a:avLst/>
          </a:prstGeom>
          <a:noFill/>
          <a:ln w="9525">
            <a:noFill/>
            <a:miter lim="800000"/>
            <a:headEnd/>
            <a:tailEnd/>
          </a:ln>
          <a:effectLst/>
        </p:spPr>
        <p:txBody>
          <a:bodyPr wrap="none">
            <a:spAutoFit/>
          </a:bodyPr>
          <a:lstStyle/>
          <a:p>
            <a:pPr eaLnBrk="1" hangingPunct="1"/>
            <a:r>
              <a:rPr lang="en-US" sz="1800">
                <a:latin typeface="Times New Roman" pitchFamily="18" charset="0"/>
              </a:rPr>
              <a:t>materials science</a:t>
            </a:r>
          </a:p>
        </p:txBody>
      </p:sp>
      <p:sp>
        <p:nvSpPr>
          <p:cNvPr id="166931" name="Text Box 19"/>
          <p:cNvSpPr txBox="1">
            <a:spLocks noChangeArrowheads="1"/>
          </p:cNvSpPr>
          <p:nvPr/>
        </p:nvSpPr>
        <p:spPr bwMode="auto">
          <a:xfrm>
            <a:off x="6477000" y="6248400"/>
            <a:ext cx="1149350" cy="366713"/>
          </a:xfrm>
          <a:prstGeom prst="rect">
            <a:avLst/>
          </a:prstGeom>
          <a:noFill/>
          <a:ln w="9525">
            <a:noFill/>
            <a:miter lim="800000"/>
            <a:headEnd/>
            <a:tailEnd/>
          </a:ln>
          <a:effectLst/>
        </p:spPr>
        <p:txBody>
          <a:bodyPr wrap="none">
            <a:spAutoFit/>
          </a:bodyPr>
          <a:lstStyle/>
          <a:p>
            <a:pPr eaLnBrk="1" hangingPunct="1"/>
            <a:r>
              <a:rPr lang="en-US" sz="1800">
                <a:latin typeface="Times New Roman" pitchFamily="18" charset="0"/>
              </a:rPr>
              <a:t>mechanics</a:t>
            </a:r>
          </a:p>
        </p:txBody>
      </p:sp>
      <p:sp>
        <p:nvSpPr>
          <p:cNvPr id="166932" name="Oval 20"/>
          <p:cNvSpPr>
            <a:spLocks noChangeArrowheads="1"/>
          </p:cNvSpPr>
          <p:nvPr/>
        </p:nvSpPr>
        <p:spPr bwMode="auto">
          <a:xfrm>
            <a:off x="457200" y="5334000"/>
            <a:ext cx="2286000" cy="762000"/>
          </a:xfrm>
          <a:prstGeom prst="ellipse">
            <a:avLst/>
          </a:prstGeom>
          <a:noFill/>
          <a:ln w="9525">
            <a:solidFill>
              <a:schemeClr val="tx1"/>
            </a:solidFill>
            <a:round/>
            <a:headEnd/>
            <a:tailEnd/>
          </a:ln>
          <a:effectLst/>
        </p:spPr>
        <p:txBody>
          <a:bodyPr wrap="none" anchor="ctr"/>
          <a:lstStyle/>
          <a:p>
            <a:endParaRPr lang="en-US"/>
          </a:p>
        </p:txBody>
      </p:sp>
      <p:sp>
        <p:nvSpPr>
          <p:cNvPr id="166933" name="Line 21"/>
          <p:cNvSpPr>
            <a:spLocks noChangeShapeType="1"/>
          </p:cNvSpPr>
          <p:nvPr/>
        </p:nvSpPr>
        <p:spPr bwMode="auto">
          <a:xfrm flipV="1">
            <a:off x="2514600" y="5105400"/>
            <a:ext cx="457200" cy="381000"/>
          </a:xfrm>
          <a:prstGeom prst="line">
            <a:avLst/>
          </a:prstGeom>
          <a:noFill/>
          <a:ln w="9525">
            <a:solidFill>
              <a:schemeClr val="tx1"/>
            </a:solidFill>
            <a:round/>
            <a:headEnd/>
            <a:tailEnd type="triangle" w="med" len="med"/>
          </a:ln>
          <a:effectLst/>
        </p:spPr>
        <p:txBody>
          <a:bodyPr/>
          <a:lstStyle/>
          <a:p>
            <a:endParaRPr lang="en-US"/>
          </a:p>
        </p:txBody>
      </p:sp>
      <p:sp>
        <p:nvSpPr>
          <p:cNvPr id="166934" name="Oval 22"/>
          <p:cNvSpPr>
            <a:spLocks noChangeArrowheads="1"/>
          </p:cNvSpPr>
          <p:nvPr/>
        </p:nvSpPr>
        <p:spPr bwMode="auto">
          <a:xfrm>
            <a:off x="6172200" y="6172200"/>
            <a:ext cx="1676400" cy="457200"/>
          </a:xfrm>
          <a:prstGeom prst="ellipse">
            <a:avLst/>
          </a:prstGeom>
          <a:noFill/>
          <a:ln w="9525">
            <a:solidFill>
              <a:schemeClr val="tx1"/>
            </a:solidFill>
            <a:round/>
            <a:headEnd/>
            <a:tailEnd/>
          </a:ln>
          <a:effectLst/>
        </p:spPr>
        <p:txBody>
          <a:bodyPr wrap="none" anchor="ctr"/>
          <a:lstStyle/>
          <a:p>
            <a:endParaRPr lang="en-US"/>
          </a:p>
        </p:txBody>
      </p:sp>
      <p:sp>
        <p:nvSpPr>
          <p:cNvPr id="166935" name="Line 23"/>
          <p:cNvSpPr>
            <a:spLocks noChangeShapeType="1"/>
          </p:cNvSpPr>
          <p:nvPr/>
        </p:nvSpPr>
        <p:spPr bwMode="auto">
          <a:xfrm flipH="1" flipV="1">
            <a:off x="5943600" y="6019800"/>
            <a:ext cx="381000" cy="228600"/>
          </a:xfrm>
          <a:prstGeom prst="line">
            <a:avLst/>
          </a:prstGeom>
          <a:noFill/>
          <a:ln w="9525">
            <a:solidFill>
              <a:schemeClr val="tx1"/>
            </a:solidFill>
            <a:round/>
            <a:headEnd/>
            <a:tailEnd type="triangle" w="med" len="med"/>
          </a:ln>
          <a:effectLst/>
        </p:spPr>
        <p:txBody>
          <a:bodyPr/>
          <a:lstStyle/>
          <a:p>
            <a:endParaRPr lang="en-US"/>
          </a:p>
        </p:txBody>
      </p:sp>
      <p:sp>
        <p:nvSpPr>
          <p:cNvPr id="166936" name="Oval 24"/>
          <p:cNvSpPr>
            <a:spLocks noChangeArrowheads="1"/>
          </p:cNvSpPr>
          <p:nvPr/>
        </p:nvSpPr>
        <p:spPr bwMode="auto">
          <a:xfrm>
            <a:off x="6096000" y="4495800"/>
            <a:ext cx="2057400" cy="685800"/>
          </a:xfrm>
          <a:prstGeom prst="ellipse">
            <a:avLst/>
          </a:prstGeom>
          <a:noFill/>
          <a:ln w="9525">
            <a:solidFill>
              <a:schemeClr val="tx1"/>
            </a:solidFill>
            <a:round/>
            <a:headEnd/>
            <a:tailEnd/>
          </a:ln>
          <a:effectLst/>
        </p:spPr>
        <p:txBody>
          <a:bodyPr wrap="none" anchor="ctr"/>
          <a:lstStyle/>
          <a:p>
            <a:endParaRPr lang="en-US"/>
          </a:p>
        </p:txBody>
      </p:sp>
      <p:sp>
        <p:nvSpPr>
          <p:cNvPr id="166937" name="Line 25"/>
          <p:cNvSpPr>
            <a:spLocks noChangeShapeType="1"/>
          </p:cNvSpPr>
          <p:nvPr/>
        </p:nvSpPr>
        <p:spPr bwMode="auto">
          <a:xfrm flipH="1">
            <a:off x="5943600" y="5029200"/>
            <a:ext cx="228600" cy="304800"/>
          </a:xfrm>
          <a:prstGeom prst="line">
            <a:avLst/>
          </a:prstGeom>
          <a:noFill/>
          <a:ln w="9525">
            <a:solidFill>
              <a:schemeClr val="tx1"/>
            </a:solidFill>
            <a:round/>
            <a:headEnd/>
            <a:tailEnd type="triangle" w="med" len="med"/>
          </a:ln>
          <a:effectLst/>
        </p:spPr>
        <p:txBody>
          <a:bodyPr/>
          <a:lstStyle/>
          <a:p>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ChangeArrowheads="1"/>
          </p:cNvSpPr>
          <p:nvPr/>
        </p:nvSpPr>
        <p:spPr bwMode="auto">
          <a:xfrm>
            <a:off x="685800" y="4279900"/>
            <a:ext cx="115888" cy="242888"/>
          </a:xfrm>
          <a:prstGeom prst="rect">
            <a:avLst/>
          </a:prstGeom>
          <a:solidFill>
            <a:srgbClr val="FFFF00"/>
          </a:solidFill>
          <a:ln w="9525">
            <a:solidFill>
              <a:srgbClr val="FFFF00"/>
            </a:solidFill>
            <a:miter lim="800000"/>
            <a:headEnd/>
            <a:tailEnd/>
          </a:ln>
          <a:effectLst/>
        </p:spPr>
        <p:txBody>
          <a:bodyPr wrap="none" anchor="ctr"/>
          <a:lstStyle/>
          <a:p>
            <a:endParaRPr lang="en-US"/>
          </a:p>
        </p:txBody>
      </p:sp>
      <p:sp>
        <p:nvSpPr>
          <p:cNvPr id="167939" name="Rectangle 3"/>
          <p:cNvSpPr>
            <a:spLocks noChangeArrowheads="1"/>
          </p:cNvSpPr>
          <p:nvPr/>
        </p:nvSpPr>
        <p:spPr bwMode="auto">
          <a:xfrm>
            <a:off x="5638800" y="850900"/>
            <a:ext cx="115888" cy="242888"/>
          </a:xfrm>
          <a:prstGeom prst="rect">
            <a:avLst/>
          </a:prstGeom>
          <a:solidFill>
            <a:srgbClr val="FFFF00"/>
          </a:solidFill>
          <a:ln w="9525">
            <a:solidFill>
              <a:srgbClr val="FFFF00"/>
            </a:solidFill>
            <a:miter lim="800000"/>
            <a:headEnd/>
            <a:tailEnd/>
          </a:ln>
          <a:effectLst/>
        </p:spPr>
        <p:txBody>
          <a:bodyPr wrap="none" anchor="ctr"/>
          <a:lstStyle/>
          <a:p>
            <a:endParaRPr lang="en-US"/>
          </a:p>
        </p:txBody>
      </p:sp>
      <p:sp>
        <p:nvSpPr>
          <p:cNvPr id="167940" name="Rectangle 4"/>
          <p:cNvSpPr>
            <a:spLocks noChangeArrowheads="1"/>
          </p:cNvSpPr>
          <p:nvPr/>
        </p:nvSpPr>
        <p:spPr bwMode="auto">
          <a:xfrm>
            <a:off x="7696200" y="5622925"/>
            <a:ext cx="685800" cy="309563"/>
          </a:xfrm>
          <a:prstGeom prst="rect">
            <a:avLst/>
          </a:prstGeom>
          <a:solidFill>
            <a:srgbClr val="FFFF00"/>
          </a:solidFill>
          <a:ln w="9525">
            <a:solidFill>
              <a:srgbClr val="FFFF00"/>
            </a:solidFill>
            <a:miter lim="800000"/>
            <a:headEnd/>
            <a:tailEnd/>
          </a:ln>
          <a:effectLst/>
        </p:spPr>
        <p:txBody>
          <a:bodyPr wrap="none" anchor="ctr"/>
          <a:lstStyle/>
          <a:p>
            <a:endParaRPr lang="en-US"/>
          </a:p>
        </p:txBody>
      </p:sp>
      <p:sp>
        <p:nvSpPr>
          <p:cNvPr id="167941" name="Rectangle 5"/>
          <p:cNvSpPr>
            <a:spLocks noChangeArrowheads="1"/>
          </p:cNvSpPr>
          <p:nvPr/>
        </p:nvSpPr>
        <p:spPr bwMode="auto">
          <a:xfrm>
            <a:off x="8216900" y="2654300"/>
            <a:ext cx="457200" cy="381000"/>
          </a:xfrm>
          <a:prstGeom prst="rect">
            <a:avLst/>
          </a:prstGeom>
          <a:solidFill>
            <a:srgbClr val="FFFF00"/>
          </a:solidFill>
          <a:ln w="9525">
            <a:solidFill>
              <a:srgbClr val="FFFF00"/>
            </a:solidFill>
            <a:miter lim="800000"/>
            <a:headEnd/>
            <a:tailEnd/>
          </a:ln>
          <a:effectLst/>
        </p:spPr>
        <p:txBody>
          <a:bodyPr wrap="none" anchor="ctr"/>
          <a:lstStyle/>
          <a:p>
            <a:endParaRPr lang="en-US"/>
          </a:p>
        </p:txBody>
      </p:sp>
      <p:sp>
        <p:nvSpPr>
          <p:cNvPr id="167942" name="Rectangle 6"/>
          <p:cNvSpPr>
            <a:spLocks noChangeArrowheads="1"/>
          </p:cNvSpPr>
          <p:nvPr/>
        </p:nvSpPr>
        <p:spPr bwMode="auto">
          <a:xfrm>
            <a:off x="4305300" y="2647950"/>
            <a:ext cx="457200" cy="381000"/>
          </a:xfrm>
          <a:prstGeom prst="rect">
            <a:avLst/>
          </a:prstGeom>
          <a:solidFill>
            <a:srgbClr val="FFFF00"/>
          </a:solidFill>
          <a:ln w="9525">
            <a:solidFill>
              <a:srgbClr val="FFFF00"/>
            </a:solidFill>
            <a:miter lim="800000"/>
            <a:headEnd/>
            <a:tailEnd/>
          </a:ln>
          <a:effectLst/>
        </p:spPr>
        <p:txBody>
          <a:bodyPr wrap="none" anchor="ctr"/>
          <a:lstStyle/>
          <a:p>
            <a:endParaRPr lang="en-US"/>
          </a:p>
        </p:txBody>
      </p:sp>
      <p:graphicFrame>
        <p:nvGraphicFramePr>
          <p:cNvPr id="167943" name="Object 7"/>
          <p:cNvGraphicFramePr>
            <a:graphicFrameLocks noChangeAspect="1"/>
          </p:cNvGraphicFramePr>
          <p:nvPr/>
        </p:nvGraphicFramePr>
        <p:xfrm>
          <a:off x="5842000" y="5554663"/>
          <a:ext cx="2692400" cy="431800"/>
        </p:xfrm>
        <a:graphic>
          <a:graphicData uri="http://schemas.openxmlformats.org/presentationml/2006/ole">
            <p:oleObj spid="_x0000_s109570" name="Equation" r:id="rId3" imgW="2692080" imgH="431640" progId="">
              <p:embed/>
            </p:oleObj>
          </a:graphicData>
        </a:graphic>
      </p:graphicFrame>
      <p:graphicFrame>
        <p:nvGraphicFramePr>
          <p:cNvPr id="167944" name="Object 8"/>
          <p:cNvGraphicFramePr>
            <a:graphicFrameLocks noChangeAspect="1"/>
          </p:cNvGraphicFramePr>
          <p:nvPr/>
        </p:nvGraphicFramePr>
        <p:xfrm>
          <a:off x="7543800" y="850900"/>
          <a:ext cx="838200" cy="190500"/>
        </p:xfrm>
        <a:graphic>
          <a:graphicData uri="http://schemas.openxmlformats.org/presentationml/2006/ole">
            <p:oleObj spid="_x0000_s109571" name="Equation" r:id="rId4" imgW="838200" imgH="190500" progId="Equation.3">
              <p:embed/>
            </p:oleObj>
          </a:graphicData>
        </a:graphic>
      </p:graphicFrame>
      <p:graphicFrame>
        <p:nvGraphicFramePr>
          <p:cNvPr id="167945" name="Object 9"/>
          <p:cNvGraphicFramePr>
            <a:graphicFrameLocks noChangeAspect="1"/>
          </p:cNvGraphicFramePr>
          <p:nvPr/>
        </p:nvGraphicFramePr>
        <p:xfrm>
          <a:off x="2590800" y="1460500"/>
          <a:ext cx="3556000" cy="457200"/>
        </p:xfrm>
        <a:graphic>
          <a:graphicData uri="http://schemas.openxmlformats.org/presentationml/2006/ole">
            <p:oleObj spid="_x0000_s109572" name="Equation" r:id="rId5" imgW="3556000" imgH="457200" progId="Equation.3">
              <p:embed/>
            </p:oleObj>
          </a:graphicData>
        </a:graphic>
      </p:graphicFrame>
      <p:graphicFrame>
        <p:nvGraphicFramePr>
          <p:cNvPr id="167946" name="Object 10"/>
          <p:cNvGraphicFramePr>
            <a:graphicFrameLocks noChangeAspect="1"/>
          </p:cNvGraphicFramePr>
          <p:nvPr/>
        </p:nvGraphicFramePr>
        <p:xfrm>
          <a:off x="190500" y="2571750"/>
          <a:ext cx="4686300" cy="533400"/>
        </p:xfrm>
        <a:graphic>
          <a:graphicData uri="http://schemas.openxmlformats.org/presentationml/2006/ole">
            <p:oleObj spid="_x0000_s109573" name="Equation" r:id="rId6" imgW="4686120" imgH="533160" progId="">
              <p:embed/>
            </p:oleObj>
          </a:graphicData>
        </a:graphic>
      </p:graphicFrame>
      <p:graphicFrame>
        <p:nvGraphicFramePr>
          <p:cNvPr id="167947" name="Object 11"/>
          <p:cNvGraphicFramePr>
            <a:graphicFrameLocks noChangeAspect="1"/>
          </p:cNvGraphicFramePr>
          <p:nvPr/>
        </p:nvGraphicFramePr>
        <p:xfrm>
          <a:off x="5264150" y="2571750"/>
          <a:ext cx="3517900" cy="533400"/>
        </p:xfrm>
        <a:graphic>
          <a:graphicData uri="http://schemas.openxmlformats.org/presentationml/2006/ole">
            <p:oleObj spid="_x0000_s109574" name="Equation" r:id="rId7" imgW="3517560" imgH="533160" progId="">
              <p:embed/>
            </p:oleObj>
          </a:graphicData>
        </a:graphic>
      </p:graphicFrame>
      <p:sp>
        <p:nvSpPr>
          <p:cNvPr id="167948" name="Text Box 12"/>
          <p:cNvSpPr txBox="1">
            <a:spLocks noChangeArrowheads="1"/>
          </p:cNvSpPr>
          <p:nvPr/>
        </p:nvSpPr>
        <p:spPr bwMode="auto">
          <a:xfrm>
            <a:off x="228600" y="-76200"/>
            <a:ext cx="8339138" cy="398463"/>
          </a:xfrm>
          <a:prstGeom prst="rect">
            <a:avLst/>
          </a:prstGeom>
          <a:noFill/>
          <a:ln w="9525">
            <a:noFill/>
            <a:miter lim="800000"/>
            <a:headEnd/>
            <a:tailEnd/>
          </a:ln>
          <a:effectLst/>
        </p:spPr>
        <p:txBody>
          <a:bodyPr lIns="91431" tIns="45715" rIns="91431" bIns="45715"/>
          <a:lstStyle/>
          <a:p>
            <a:pPr algn="ctr"/>
            <a:r>
              <a:rPr lang="en-US" b="1" dirty="0" smtClean="0">
                <a:latin typeface="Arial" pitchFamily="34" charset="0"/>
              </a:rPr>
              <a:t>Macroscale Internal State Variable Plasticity-Damage </a:t>
            </a:r>
            <a:r>
              <a:rPr lang="en-US" b="1" dirty="0">
                <a:latin typeface="Arial" pitchFamily="34" charset="0"/>
              </a:rPr>
              <a:t>Microstructure-Property </a:t>
            </a:r>
            <a:r>
              <a:rPr lang="en-US" b="1" dirty="0" smtClean="0">
                <a:latin typeface="Arial" pitchFamily="34" charset="0"/>
              </a:rPr>
              <a:t>Model </a:t>
            </a:r>
            <a:r>
              <a:rPr lang="en-US" b="1" dirty="0">
                <a:latin typeface="Arial" pitchFamily="34" charset="0"/>
              </a:rPr>
              <a:t>Equations</a:t>
            </a:r>
          </a:p>
        </p:txBody>
      </p:sp>
      <p:sp>
        <p:nvSpPr>
          <p:cNvPr id="167949" name="Rectangle 13"/>
          <p:cNvSpPr>
            <a:spLocks noChangeArrowheads="1"/>
          </p:cNvSpPr>
          <p:nvPr/>
        </p:nvSpPr>
        <p:spPr bwMode="auto">
          <a:xfrm>
            <a:off x="1828800" y="2070100"/>
            <a:ext cx="4708525" cy="396875"/>
          </a:xfrm>
          <a:prstGeom prst="rect">
            <a:avLst/>
          </a:prstGeom>
          <a:noFill/>
          <a:ln w="9525">
            <a:noFill/>
            <a:miter lim="800000"/>
            <a:headEnd/>
            <a:tailEnd/>
          </a:ln>
          <a:effectLst/>
        </p:spPr>
        <p:txBody>
          <a:bodyPr wrap="none" lIns="91431" tIns="45715" rIns="91431" bIns="45715">
            <a:spAutoFit/>
          </a:bodyPr>
          <a:lstStyle/>
          <a:p>
            <a:r>
              <a:rPr lang="en-US" sz="2000" u="sng"/>
              <a:t>Dislocation-plasticity internal state variables</a:t>
            </a:r>
          </a:p>
        </p:txBody>
      </p:sp>
      <p:sp>
        <p:nvSpPr>
          <p:cNvPr id="167950" name="Rectangle 14"/>
          <p:cNvSpPr>
            <a:spLocks noChangeArrowheads="1"/>
          </p:cNvSpPr>
          <p:nvPr/>
        </p:nvSpPr>
        <p:spPr bwMode="auto">
          <a:xfrm>
            <a:off x="2514600" y="3289300"/>
            <a:ext cx="3371850" cy="396875"/>
          </a:xfrm>
          <a:prstGeom prst="rect">
            <a:avLst/>
          </a:prstGeom>
          <a:noFill/>
          <a:ln w="9525">
            <a:noFill/>
            <a:miter lim="800000"/>
            <a:headEnd/>
            <a:tailEnd/>
          </a:ln>
          <a:effectLst/>
        </p:spPr>
        <p:txBody>
          <a:bodyPr wrap="none" lIns="91431" tIns="45715" rIns="91431" bIns="45715">
            <a:spAutoFit/>
          </a:bodyPr>
          <a:lstStyle/>
          <a:p>
            <a:r>
              <a:rPr lang="en-US" sz="2000" u="sng"/>
              <a:t>Damage internal state variables</a:t>
            </a:r>
          </a:p>
        </p:txBody>
      </p:sp>
      <p:sp>
        <p:nvSpPr>
          <p:cNvPr id="167951" name="Rectangle 15"/>
          <p:cNvSpPr>
            <a:spLocks noChangeArrowheads="1"/>
          </p:cNvSpPr>
          <p:nvPr/>
        </p:nvSpPr>
        <p:spPr bwMode="auto">
          <a:xfrm>
            <a:off x="4851400" y="4418013"/>
            <a:ext cx="228600" cy="209550"/>
          </a:xfrm>
          <a:prstGeom prst="rect">
            <a:avLst/>
          </a:prstGeom>
          <a:solidFill>
            <a:srgbClr val="FFFF00"/>
          </a:solidFill>
          <a:ln w="9525">
            <a:solidFill>
              <a:srgbClr val="FFFF00"/>
            </a:solidFill>
            <a:miter lim="800000"/>
            <a:headEnd/>
            <a:tailEnd/>
          </a:ln>
          <a:effectLst/>
        </p:spPr>
        <p:txBody>
          <a:bodyPr wrap="none" anchor="ctr"/>
          <a:lstStyle/>
          <a:p>
            <a:endParaRPr lang="en-US"/>
          </a:p>
        </p:txBody>
      </p:sp>
      <p:sp>
        <p:nvSpPr>
          <p:cNvPr id="167952" name="Rectangle 16"/>
          <p:cNvSpPr>
            <a:spLocks noChangeArrowheads="1"/>
          </p:cNvSpPr>
          <p:nvPr/>
        </p:nvSpPr>
        <p:spPr bwMode="auto">
          <a:xfrm>
            <a:off x="4724400" y="4132263"/>
            <a:ext cx="304800" cy="228600"/>
          </a:xfrm>
          <a:prstGeom prst="rect">
            <a:avLst/>
          </a:prstGeom>
          <a:solidFill>
            <a:srgbClr val="FFFF00"/>
          </a:solidFill>
          <a:ln w="9525">
            <a:solidFill>
              <a:srgbClr val="FFFF00"/>
            </a:solidFill>
            <a:miter lim="800000"/>
            <a:headEnd/>
            <a:tailEnd/>
          </a:ln>
          <a:effectLst/>
        </p:spPr>
        <p:txBody>
          <a:bodyPr wrap="none" anchor="ctr"/>
          <a:lstStyle/>
          <a:p>
            <a:endParaRPr lang="en-US"/>
          </a:p>
        </p:txBody>
      </p:sp>
      <p:graphicFrame>
        <p:nvGraphicFramePr>
          <p:cNvPr id="167953" name="Object 17"/>
          <p:cNvGraphicFramePr>
            <a:graphicFrameLocks noChangeAspect="1"/>
          </p:cNvGraphicFramePr>
          <p:nvPr/>
        </p:nvGraphicFramePr>
        <p:xfrm>
          <a:off x="666750" y="4271963"/>
          <a:ext cx="2578100" cy="279400"/>
        </p:xfrm>
        <a:graphic>
          <a:graphicData uri="http://schemas.openxmlformats.org/presentationml/2006/ole">
            <p:oleObj spid="_x0000_s109575" name="Equation" r:id="rId8" imgW="2577960" imgH="279360" progId="">
              <p:embed/>
            </p:oleObj>
          </a:graphicData>
        </a:graphic>
      </p:graphicFrame>
      <p:graphicFrame>
        <p:nvGraphicFramePr>
          <p:cNvPr id="167954" name="Object 18"/>
          <p:cNvGraphicFramePr>
            <a:graphicFrameLocks noChangeAspect="1"/>
          </p:cNvGraphicFramePr>
          <p:nvPr/>
        </p:nvGraphicFramePr>
        <p:xfrm>
          <a:off x="787400" y="4805363"/>
          <a:ext cx="1041400" cy="254000"/>
        </p:xfrm>
        <a:graphic>
          <a:graphicData uri="http://schemas.openxmlformats.org/presentationml/2006/ole">
            <p:oleObj spid="_x0000_s109576" name="Equation" r:id="rId9" imgW="1041120" imgH="253800" progId="">
              <p:embed/>
            </p:oleObj>
          </a:graphicData>
        </a:graphic>
      </p:graphicFrame>
      <p:graphicFrame>
        <p:nvGraphicFramePr>
          <p:cNvPr id="167955" name="Object 19"/>
          <p:cNvGraphicFramePr>
            <a:graphicFrameLocks noChangeAspect="1"/>
          </p:cNvGraphicFramePr>
          <p:nvPr/>
        </p:nvGraphicFramePr>
        <p:xfrm>
          <a:off x="4064000" y="4106863"/>
          <a:ext cx="4102100" cy="558800"/>
        </p:xfrm>
        <a:graphic>
          <a:graphicData uri="http://schemas.openxmlformats.org/presentationml/2006/ole">
            <p:oleObj spid="_x0000_s109577" name="Equation" r:id="rId10" imgW="4101840" imgH="558720" progId="">
              <p:embed/>
            </p:oleObj>
          </a:graphicData>
        </a:graphic>
      </p:graphicFrame>
      <p:graphicFrame>
        <p:nvGraphicFramePr>
          <p:cNvPr id="167956" name="Object 20"/>
          <p:cNvGraphicFramePr>
            <a:graphicFrameLocks noChangeAspect="1"/>
          </p:cNvGraphicFramePr>
          <p:nvPr/>
        </p:nvGraphicFramePr>
        <p:xfrm>
          <a:off x="4781550" y="4786313"/>
          <a:ext cx="3517900" cy="622300"/>
        </p:xfrm>
        <a:graphic>
          <a:graphicData uri="http://schemas.openxmlformats.org/presentationml/2006/ole">
            <p:oleObj spid="_x0000_s109578" name="Equation" r:id="rId11" imgW="3517560" imgH="622080" progId="">
              <p:embed/>
            </p:oleObj>
          </a:graphicData>
        </a:graphic>
      </p:graphicFrame>
      <p:graphicFrame>
        <p:nvGraphicFramePr>
          <p:cNvPr id="167957" name="Object 21"/>
          <p:cNvGraphicFramePr>
            <a:graphicFrameLocks noChangeAspect="1"/>
          </p:cNvGraphicFramePr>
          <p:nvPr/>
        </p:nvGraphicFramePr>
        <p:xfrm>
          <a:off x="679450" y="5364163"/>
          <a:ext cx="4267200" cy="736600"/>
        </p:xfrm>
        <a:graphic>
          <a:graphicData uri="http://schemas.openxmlformats.org/presentationml/2006/ole">
            <p:oleObj spid="_x0000_s109579" name="Equation" r:id="rId12" imgW="4267080" imgH="736560" progId="">
              <p:embed/>
            </p:oleObj>
          </a:graphicData>
        </a:graphic>
      </p:graphicFrame>
      <p:sp>
        <p:nvSpPr>
          <p:cNvPr id="167958" name="Text Box 22"/>
          <p:cNvSpPr txBox="1">
            <a:spLocks noChangeArrowheads="1"/>
          </p:cNvSpPr>
          <p:nvPr/>
        </p:nvSpPr>
        <p:spPr bwMode="auto">
          <a:xfrm>
            <a:off x="3751263" y="3727450"/>
            <a:ext cx="744537" cy="182563"/>
          </a:xfrm>
          <a:prstGeom prst="rect">
            <a:avLst/>
          </a:prstGeom>
          <a:solidFill>
            <a:srgbClr val="FFFF00"/>
          </a:solidFill>
          <a:ln w="9525">
            <a:noFill/>
            <a:miter lim="800000"/>
            <a:headEnd/>
            <a:tailEnd/>
          </a:ln>
          <a:effectLst/>
        </p:spPr>
        <p:txBody>
          <a:bodyPr wrap="none" lIns="0" tIns="0" rIns="0" bIns="0">
            <a:spAutoFit/>
          </a:bodyPr>
          <a:lstStyle/>
          <a:p>
            <a:pPr eaLnBrk="1" hangingPunct="1"/>
            <a:r>
              <a:rPr lang="en-US" sz="1200">
                <a:latin typeface="Times New Roman" pitchFamily="18" charset="0"/>
              </a:rPr>
              <a:t>Particle size</a:t>
            </a:r>
          </a:p>
        </p:txBody>
      </p:sp>
      <p:sp>
        <p:nvSpPr>
          <p:cNvPr id="167959" name="Freeform 23"/>
          <p:cNvSpPr>
            <a:spLocks/>
          </p:cNvSpPr>
          <p:nvPr/>
        </p:nvSpPr>
        <p:spPr bwMode="auto">
          <a:xfrm>
            <a:off x="4387850" y="3916363"/>
            <a:ext cx="342900" cy="228600"/>
          </a:xfrm>
          <a:custGeom>
            <a:avLst/>
            <a:gdLst/>
            <a:ahLst/>
            <a:cxnLst>
              <a:cxn ang="0">
                <a:pos x="0" y="0"/>
              </a:cxn>
              <a:cxn ang="0">
                <a:pos x="216" y="144"/>
              </a:cxn>
            </a:cxnLst>
            <a:rect l="0" t="0" r="r" b="b"/>
            <a:pathLst>
              <a:path w="216" h="144">
                <a:moveTo>
                  <a:pt x="0" y="0"/>
                </a:moveTo>
                <a:lnTo>
                  <a:pt x="216" y="144"/>
                </a:lnTo>
              </a:path>
            </a:pathLst>
          </a:custGeom>
          <a:noFill/>
          <a:ln w="9525">
            <a:solidFill>
              <a:schemeClr val="tx1"/>
            </a:solidFill>
            <a:round/>
            <a:headEnd type="none" w="med" len="med"/>
            <a:tailEnd type="triangle" w="med" len="med"/>
          </a:ln>
          <a:effectLst/>
        </p:spPr>
        <p:txBody>
          <a:bodyPr/>
          <a:lstStyle/>
          <a:p>
            <a:endParaRPr lang="en-US"/>
          </a:p>
        </p:txBody>
      </p:sp>
      <p:sp>
        <p:nvSpPr>
          <p:cNvPr id="167960" name="Freeform 24"/>
          <p:cNvSpPr>
            <a:spLocks/>
          </p:cNvSpPr>
          <p:nvPr/>
        </p:nvSpPr>
        <p:spPr bwMode="auto">
          <a:xfrm>
            <a:off x="4552950" y="4633913"/>
            <a:ext cx="381000" cy="177800"/>
          </a:xfrm>
          <a:custGeom>
            <a:avLst/>
            <a:gdLst/>
            <a:ahLst/>
            <a:cxnLst>
              <a:cxn ang="0">
                <a:pos x="0" y="112"/>
              </a:cxn>
              <a:cxn ang="0">
                <a:pos x="116" y="100"/>
              </a:cxn>
              <a:cxn ang="0">
                <a:pos x="212" y="88"/>
              </a:cxn>
              <a:cxn ang="0">
                <a:pos x="240" y="0"/>
              </a:cxn>
            </a:cxnLst>
            <a:rect l="0" t="0" r="r" b="b"/>
            <a:pathLst>
              <a:path w="240" h="112">
                <a:moveTo>
                  <a:pt x="0" y="112"/>
                </a:moveTo>
                <a:lnTo>
                  <a:pt x="116" y="100"/>
                </a:lnTo>
                <a:lnTo>
                  <a:pt x="212" y="88"/>
                </a:lnTo>
                <a:lnTo>
                  <a:pt x="240" y="0"/>
                </a:lnTo>
              </a:path>
            </a:pathLst>
          </a:custGeom>
          <a:noFill/>
          <a:ln w="9525">
            <a:solidFill>
              <a:schemeClr val="tx1"/>
            </a:solidFill>
            <a:round/>
            <a:headEnd type="none" w="med" len="med"/>
            <a:tailEnd type="triangle" w="med" len="med"/>
          </a:ln>
          <a:effectLst/>
        </p:spPr>
        <p:txBody>
          <a:bodyPr/>
          <a:lstStyle/>
          <a:p>
            <a:endParaRPr lang="en-US"/>
          </a:p>
        </p:txBody>
      </p:sp>
      <p:sp>
        <p:nvSpPr>
          <p:cNvPr id="167961" name="Text Box 25"/>
          <p:cNvSpPr txBox="1">
            <a:spLocks noChangeArrowheads="1"/>
          </p:cNvSpPr>
          <p:nvPr/>
        </p:nvSpPr>
        <p:spPr bwMode="auto">
          <a:xfrm>
            <a:off x="3276600" y="4741863"/>
            <a:ext cx="1258888" cy="152400"/>
          </a:xfrm>
          <a:prstGeom prst="rect">
            <a:avLst/>
          </a:prstGeom>
          <a:solidFill>
            <a:srgbClr val="FFFF00"/>
          </a:solidFill>
          <a:ln w="9525">
            <a:noFill/>
            <a:miter lim="800000"/>
            <a:headEnd/>
            <a:tailEnd/>
          </a:ln>
          <a:effectLst/>
        </p:spPr>
        <p:txBody>
          <a:bodyPr wrap="none" lIns="0" tIns="0" rIns="0" bIns="0">
            <a:spAutoFit/>
          </a:bodyPr>
          <a:lstStyle/>
          <a:p>
            <a:pPr eaLnBrk="1" hangingPunct="1"/>
            <a:r>
              <a:rPr lang="en-US" sz="1000">
                <a:latin typeface="Times New Roman" pitchFamily="18" charset="0"/>
              </a:rPr>
              <a:t>Particle Volume fraction</a:t>
            </a:r>
          </a:p>
        </p:txBody>
      </p:sp>
      <p:sp>
        <p:nvSpPr>
          <p:cNvPr id="167962" name="Text Box 26"/>
          <p:cNvSpPr txBox="1">
            <a:spLocks noChangeArrowheads="1"/>
          </p:cNvSpPr>
          <p:nvPr/>
        </p:nvSpPr>
        <p:spPr bwMode="auto">
          <a:xfrm>
            <a:off x="5334000" y="6265863"/>
            <a:ext cx="1323975" cy="152400"/>
          </a:xfrm>
          <a:prstGeom prst="rect">
            <a:avLst/>
          </a:prstGeom>
          <a:solidFill>
            <a:srgbClr val="FFFF00"/>
          </a:solidFill>
          <a:ln w="9525">
            <a:noFill/>
            <a:miter lim="800000"/>
            <a:headEnd/>
            <a:tailEnd/>
          </a:ln>
          <a:effectLst/>
        </p:spPr>
        <p:txBody>
          <a:bodyPr wrap="none" lIns="0" tIns="0" rIns="0" bIns="0">
            <a:spAutoFit/>
          </a:bodyPr>
          <a:lstStyle/>
          <a:p>
            <a:pPr eaLnBrk="1" hangingPunct="1"/>
            <a:r>
              <a:rPr lang="en-US" sz="1000">
                <a:latin typeface="Times New Roman" pitchFamily="18" charset="0"/>
              </a:rPr>
              <a:t>Nearest neighbor distance</a:t>
            </a:r>
          </a:p>
        </p:txBody>
      </p:sp>
      <p:sp>
        <p:nvSpPr>
          <p:cNvPr id="167963" name="Freeform 27"/>
          <p:cNvSpPr>
            <a:spLocks/>
          </p:cNvSpPr>
          <p:nvPr/>
        </p:nvSpPr>
        <p:spPr bwMode="auto">
          <a:xfrm>
            <a:off x="6127750" y="5859463"/>
            <a:ext cx="6350" cy="393700"/>
          </a:xfrm>
          <a:custGeom>
            <a:avLst/>
            <a:gdLst/>
            <a:ahLst/>
            <a:cxnLst>
              <a:cxn ang="0">
                <a:pos x="0" y="0"/>
              </a:cxn>
              <a:cxn ang="0">
                <a:pos x="4" y="248"/>
              </a:cxn>
            </a:cxnLst>
            <a:rect l="0" t="0" r="r" b="b"/>
            <a:pathLst>
              <a:path w="4" h="248">
                <a:moveTo>
                  <a:pt x="0" y="0"/>
                </a:moveTo>
                <a:lnTo>
                  <a:pt x="4" y="248"/>
                </a:lnTo>
              </a:path>
            </a:pathLst>
          </a:custGeom>
          <a:noFill/>
          <a:ln w="9525">
            <a:solidFill>
              <a:schemeClr val="tx1"/>
            </a:solidFill>
            <a:round/>
            <a:headEnd type="triangle" w="med" len="med"/>
            <a:tailEnd type="none" w="med" len="med"/>
          </a:ln>
          <a:effectLst/>
        </p:spPr>
        <p:txBody>
          <a:bodyPr/>
          <a:lstStyle/>
          <a:p>
            <a:endParaRPr lang="en-US"/>
          </a:p>
        </p:txBody>
      </p:sp>
      <p:sp>
        <p:nvSpPr>
          <p:cNvPr id="167964" name="Freeform 28"/>
          <p:cNvSpPr>
            <a:spLocks/>
          </p:cNvSpPr>
          <p:nvPr/>
        </p:nvSpPr>
        <p:spPr bwMode="auto">
          <a:xfrm>
            <a:off x="8229600" y="5932488"/>
            <a:ext cx="1588" cy="390525"/>
          </a:xfrm>
          <a:custGeom>
            <a:avLst/>
            <a:gdLst/>
            <a:ahLst/>
            <a:cxnLst>
              <a:cxn ang="0">
                <a:pos x="0" y="246"/>
              </a:cxn>
              <a:cxn ang="0">
                <a:pos x="0" y="0"/>
              </a:cxn>
            </a:cxnLst>
            <a:rect l="0" t="0" r="r" b="b"/>
            <a:pathLst>
              <a:path w="1" h="246">
                <a:moveTo>
                  <a:pt x="0" y="246"/>
                </a:moveTo>
                <a:lnTo>
                  <a:pt x="0" y="0"/>
                </a:lnTo>
              </a:path>
            </a:pathLst>
          </a:custGeom>
          <a:noFill/>
          <a:ln w="9525">
            <a:solidFill>
              <a:schemeClr val="tx1"/>
            </a:solidFill>
            <a:round/>
            <a:headEnd type="none" w="med" len="med"/>
            <a:tailEnd type="triangle" w="med" len="med"/>
          </a:ln>
          <a:effectLst/>
        </p:spPr>
        <p:txBody>
          <a:bodyPr/>
          <a:lstStyle/>
          <a:p>
            <a:endParaRPr lang="en-US"/>
          </a:p>
        </p:txBody>
      </p:sp>
      <p:sp>
        <p:nvSpPr>
          <p:cNvPr id="167965" name="Text Box 29"/>
          <p:cNvSpPr txBox="1">
            <a:spLocks noChangeArrowheads="1"/>
          </p:cNvSpPr>
          <p:nvPr/>
        </p:nvSpPr>
        <p:spPr bwMode="auto">
          <a:xfrm>
            <a:off x="7343775" y="6303963"/>
            <a:ext cx="1527175" cy="182562"/>
          </a:xfrm>
          <a:prstGeom prst="rect">
            <a:avLst/>
          </a:prstGeom>
          <a:solidFill>
            <a:srgbClr val="FFFF00"/>
          </a:solidFill>
          <a:ln w="9525">
            <a:noFill/>
            <a:miter lim="800000"/>
            <a:headEnd/>
            <a:tailEnd/>
          </a:ln>
          <a:effectLst/>
        </p:spPr>
        <p:txBody>
          <a:bodyPr wrap="none" lIns="0" tIns="0" rIns="0" bIns="0">
            <a:spAutoFit/>
          </a:bodyPr>
          <a:lstStyle/>
          <a:p>
            <a:pPr eaLnBrk="1" hangingPunct="1"/>
            <a:r>
              <a:rPr lang="en-US" sz="1200">
                <a:latin typeface="Times New Roman" pitchFamily="18" charset="0"/>
              </a:rPr>
              <a:t>Dimensionless grain size</a:t>
            </a:r>
          </a:p>
        </p:txBody>
      </p:sp>
      <p:sp>
        <p:nvSpPr>
          <p:cNvPr id="167966" name="Freeform 30"/>
          <p:cNvSpPr>
            <a:spLocks/>
          </p:cNvSpPr>
          <p:nvPr/>
        </p:nvSpPr>
        <p:spPr bwMode="auto">
          <a:xfrm>
            <a:off x="8458200" y="3028950"/>
            <a:ext cx="1588" cy="390525"/>
          </a:xfrm>
          <a:custGeom>
            <a:avLst/>
            <a:gdLst/>
            <a:ahLst/>
            <a:cxnLst>
              <a:cxn ang="0">
                <a:pos x="0" y="246"/>
              </a:cxn>
              <a:cxn ang="0">
                <a:pos x="0" y="0"/>
              </a:cxn>
            </a:cxnLst>
            <a:rect l="0" t="0" r="r" b="b"/>
            <a:pathLst>
              <a:path w="1" h="246">
                <a:moveTo>
                  <a:pt x="0" y="246"/>
                </a:moveTo>
                <a:lnTo>
                  <a:pt x="0" y="0"/>
                </a:lnTo>
              </a:path>
            </a:pathLst>
          </a:custGeom>
          <a:noFill/>
          <a:ln w="9525">
            <a:solidFill>
              <a:schemeClr val="tx1"/>
            </a:solidFill>
            <a:round/>
            <a:headEnd type="none" w="med" len="med"/>
            <a:tailEnd type="triangle" w="med" len="med"/>
          </a:ln>
          <a:effectLst/>
        </p:spPr>
        <p:txBody>
          <a:bodyPr/>
          <a:lstStyle/>
          <a:p>
            <a:endParaRPr lang="en-US"/>
          </a:p>
        </p:txBody>
      </p:sp>
      <p:sp>
        <p:nvSpPr>
          <p:cNvPr id="167967" name="Text Box 31"/>
          <p:cNvSpPr txBox="1">
            <a:spLocks noChangeArrowheads="1"/>
          </p:cNvSpPr>
          <p:nvPr/>
        </p:nvSpPr>
        <p:spPr bwMode="auto">
          <a:xfrm>
            <a:off x="8139113" y="3321050"/>
            <a:ext cx="623887" cy="182563"/>
          </a:xfrm>
          <a:prstGeom prst="rect">
            <a:avLst/>
          </a:prstGeom>
          <a:solidFill>
            <a:srgbClr val="FFFF00"/>
          </a:solidFill>
          <a:ln w="9525">
            <a:noFill/>
            <a:miter lim="800000"/>
            <a:headEnd/>
            <a:tailEnd/>
          </a:ln>
          <a:effectLst/>
        </p:spPr>
        <p:txBody>
          <a:bodyPr wrap="none" lIns="0" tIns="0" rIns="0" bIns="0">
            <a:spAutoFit/>
          </a:bodyPr>
          <a:lstStyle/>
          <a:p>
            <a:pPr eaLnBrk="1" hangingPunct="1"/>
            <a:r>
              <a:rPr lang="en-US" sz="1200">
                <a:latin typeface="Times New Roman" pitchFamily="18" charset="0"/>
              </a:rPr>
              <a:t>Grain size</a:t>
            </a:r>
          </a:p>
        </p:txBody>
      </p:sp>
      <p:sp>
        <p:nvSpPr>
          <p:cNvPr id="167968" name="Freeform 32"/>
          <p:cNvSpPr>
            <a:spLocks/>
          </p:cNvSpPr>
          <p:nvPr/>
        </p:nvSpPr>
        <p:spPr bwMode="auto">
          <a:xfrm>
            <a:off x="4546600" y="3035300"/>
            <a:ext cx="114300" cy="165100"/>
          </a:xfrm>
          <a:custGeom>
            <a:avLst/>
            <a:gdLst/>
            <a:ahLst/>
            <a:cxnLst>
              <a:cxn ang="0">
                <a:pos x="72" y="104"/>
              </a:cxn>
              <a:cxn ang="0">
                <a:pos x="0" y="0"/>
              </a:cxn>
            </a:cxnLst>
            <a:rect l="0" t="0" r="r" b="b"/>
            <a:pathLst>
              <a:path w="72" h="104">
                <a:moveTo>
                  <a:pt x="72" y="104"/>
                </a:moveTo>
                <a:lnTo>
                  <a:pt x="0" y="0"/>
                </a:lnTo>
              </a:path>
            </a:pathLst>
          </a:custGeom>
          <a:noFill/>
          <a:ln w="9525">
            <a:solidFill>
              <a:schemeClr val="tx1"/>
            </a:solidFill>
            <a:round/>
            <a:headEnd type="none" w="med" len="med"/>
            <a:tailEnd type="triangle" w="med" len="med"/>
          </a:ln>
          <a:effectLst/>
        </p:spPr>
        <p:txBody>
          <a:bodyPr/>
          <a:lstStyle/>
          <a:p>
            <a:endParaRPr lang="en-US"/>
          </a:p>
        </p:txBody>
      </p:sp>
      <p:sp>
        <p:nvSpPr>
          <p:cNvPr id="167969" name="Text Box 33"/>
          <p:cNvSpPr txBox="1">
            <a:spLocks noChangeArrowheads="1"/>
          </p:cNvSpPr>
          <p:nvPr/>
        </p:nvSpPr>
        <p:spPr bwMode="auto">
          <a:xfrm>
            <a:off x="4419600" y="3175000"/>
            <a:ext cx="1527175" cy="182563"/>
          </a:xfrm>
          <a:prstGeom prst="rect">
            <a:avLst/>
          </a:prstGeom>
          <a:solidFill>
            <a:srgbClr val="FFFF00"/>
          </a:solidFill>
          <a:ln w="9525">
            <a:noFill/>
            <a:miter lim="800000"/>
            <a:headEnd/>
            <a:tailEnd/>
          </a:ln>
          <a:effectLst/>
        </p:spPr>
        <p:txBody>
          <a:bodyPr wrap="none" lIns="0" tIns="0" rIns="0" bIns="0">
            <a:spAutoFit/>
          </a:bodyPr>
          <a:lstStyle/>
          <a:p>
            <a:pPr eaLnBrk="1" hangingPunct="1"/>
            <a:r>
              <a:rPr lang="en-US" sz="1200">
                <a:latin typeface="Times New Roman" pitchFamily="18" charset="0"/>
              </a:rPr>
              <a:t>Dimensionless grain size</a:t>
            </a:r>
          </a:p>
        </p:txBody>
      </p:sp>
      <p:sp>
        <p:nvSpPr>
          <p:cNvPr id="167970" name="Freeform 34"/>
          <p:cNvSpPr>
            <a:spLocks/>
          </p:cNvSpPr>
          <p:nvPr/>
        </p:nvSpPr>
        <p:spPr bwMode="auto">
          <a:xfrm>
            <a:off x="5095875" y="1222375"/>
            <a:ext cx="485775" cy="85725"/>
          </a:xfrm>
          <a:custGeom>
            <a:avLst/>
            <a:gdLst/>
            <a:ahLst/>
            <a:cxnLst>
              <a:cxn ang="0">
                <a:pos x="0" y="54"/>
              </a:cxn>
              <a:cxn ang="0">
                <a:pos x="306" y="0"/>
              </a:cxn>
            </a:cxnLst>
            <a:rect l="0" t="0" r="r" b="b"/>
            <a:pathLst>
              <a:path w="306" h="54">
                <a:moveTo>
                  <a:pt x="0" y="54"/>
                </a:moveTo>
                <a:lnTo>
                  <a:pt x="306" y="0"/>
                </a:lnTo>
              </a:path>
            </a:pathLst>
          </a:custGeom>
          <a:noFill/>
          <a:ln w="9525">
            <a:solidFill>
              <a:schemeClr val="tx1"/>
            </a:solidFill>
            <a:round/>
            <a:headEnd type="none" w="med" len="med"/>
            <a:tailEnd type="triangle" w="med" len="med"/>
          </a:ln>
          <a:effectLst/>
        </p:spPr>
        <p:txBody>
          <a:bodyPr/>
          <a:lstStyle/>
          <a:p>
            <a:endParaRPr lang="en-US"/>
          </a:p>
        </p:txBody>
      </p:sp>
      <p:sp>
        <p:nvSpPr>
          <p:cNvPr id="167971" name="AutoShape 35"/>
          <p:cNvSpPr>
            <a:spLocks/>
          </p:cNvSpPr>
          <p:nvPr/>
        </p:nvSpPr>
        <p:spPr bwMode="auto">
          <a:xfrm rot="16200000">
            <a:off x="5534025" y="1003300"/>
            <a:ext cx="152400" cy="304800"/>
          </a:xfrm>
          <a:prstGeom prst="leftBrace">
            <a:avLst>
              <a:gd name="adj1" fmla="val 16667"/>
              <a:gd name="adj2" fmla="val 51560"/>
            </a:avLst>
          </a:prstGeom>
          <a:noFill/>
          <a:ln w="9525">
            <a:solidFill>
              <a:schemeClr val="tx1"/>
            </a:solidFill>
            <a:round/>
            <a:headEnd/>
            <a:tailEnd/>
          </a:ln>
          <a:effectLst/>
        </p:spPr>
        <p:txBody>
          <a:bodyPr wrap="none" anchor="ctr"/>
          <a:lstStyle/>
          <a:p>
            <a:endParaRPr lang="en-US"/>
          </a:p>
        </p:txBody>
      </p:sp>
      <p:sp>
        <p:nvSpPr>
          <p:cNvPr id="167972" name="Text Box 36"/>
          <p:cNvSpPr txBox="1">
            <a:spLocks noChangeArrowheads="1"/>
          </p:cNvSpPr>
          <p:nvPr/>
        </p:nvSpPr>
        <p:spPr bwMode="auto">
          <a:xfrm>
            <a:off x="4648200" y="1212850"/>
            <a:ext cx="509588" cy="182563"/>
          </a:xfrm>
          <a:prstGeom prst="rect">
            <a:avLst/>
          </a:prstGeom>
          <a:solidFill>
            <a:srgbClr val="FFFF00"/>
          </a:solidFill>
          <a:ln w="9525">
            <a:noFill/>
            <a:miter lim="800000"/>
            <a:headEnd/>
            <a:tailEnd/>
          </a:ln>
          <a:effectLst/>
        </p:spPr>
        <p:txBody>
          <a:bodyPr wrap="none" lIns="0" tIns="0" rIns="0" bIns="0">
            <a:spAutoFit/>
          </a:bodyPr>
          <a:lstStyle/>
          <a:p>
            <a:pPr eaLnBrk="1" hangingPunct="1"/>
            <a:r>
              <a:rPr lang="en-US" sz="1200">
                <a:latin typeface="Times New Roman" pitchFamily="18" charset="0"/>
              </a:rPr>
              <a:t>Damage</a:t>
            </a:r>
          </a:p>
        </p:txBody>
      </p:sp>
      <p:sp>
        <p:nvSpPr>
          <p:cNvPr id="167973" name="Rectangle 37"/>
          <p:cNvSpPr>
            <a:spLocks noChangeArrowheads="1"/>
          </p:cNvSpPr>
          <p:nvPr/>
        </p:nvSpPr>
        <p:spPr bwMode="auto">
          <a:xfrm>
            <a:off x="4379913" y="850900"/>
            <a:ext cx="115887" cy="242888"/>
          </a:xfrm>
          <a:prstGeom prst="rect">
            <a:avLst/>
          </a:prstGeom>
          <a:solidFill>
            <a:srgbClr val="FFFF00"/>
          </a:solidFill>
          <a:ln w="9525">
            <a:solidFill>
              <a:srgbClr val="FFFF00"/>
            </a:solidFill>
            <a:miter lim="800000"/>
            <a:headEnd/>
            <a:tailEnd/>
          </a:ln>
          <a:effectLst/>
        </p:spPr>
        <p:txBody>
          <a:bodyPr wrap="none" anchor="ctr"/>
          <a:lstStyle/>
          <a:p>
            <a:endParaRPr lang="en-US"/>
          </a:p>
        </p:txBody>
      </p:sp>
      <p:sp>
        <p:nvSpPr>
          <p:cNvPr id="167974" name="Freeform 38"/>
          <p:cNvSpPr>
            <a:spLocks/>
          </p:cNvSpPr>
          <p:nvPr/>
        </p:nvSpPr>
        <p:spPr bwMode="auto">
          <a:xfrm flipH="1">
            <a:off x="4495800" y="1079500"/>
            <a:ext cx="76200" cy="238125"/>
          </a:xfrm>
          <a:custGeom>
            <a:avLst/>
            <a:gdLst/>
            <a:ahLst/>
            <a:cxnLst>
              <a:cxn ang="0">
                <a:pos x="0" y="54"/>
              </a:cxn>
              <a:cxn ang="0">
                <a:pos x="306" y="0"/>
              </a:cxn>
            </a:cxnLst>
            <a:rect l="0" t="0" r="r" b="b"/>
            <a:pathLst>
              <a:path w="306" h="54">
                <a:moveTo>
                  <a:pt x="0" y="54"/>
                </a:moveTo>
                <a:lnTo>
                  <a:pt x="306" y="0"/>
                </a:lnTo>
              </a:path>
            </a:pathLst>
          </a:custGeom>
          <a:noFill/>
          <a:ln w="9525">
            <a:solidFill>
              <a:schemeClr val="tx1"/>
            </a:solidFill>
            <a:round/>
            <a:headEnd type="none" w="med" len="med"/>
            <a:tailEnd type="triangle" w="med" len="med"/>
          </a:ln>
          <a:effectLst/>
        </p:spPr>
        <p:txBody>
          <a:bodyPr/>
          <a:lstStyle/>
          <a:p>
            <a:endParaRPr lang="en-US"/>
          </a:p>
        </p:txBody>
      </p:sp>
      <p:sp>
        <p:nvSpPr>
          <p:cNvPr id="167975" name="Text Box 39"/>
          <p:cNvSpPr txBox="1">
            <a:spLocks noChangeArrowheads="1"/>
          </p:cNvSpPr>
          <p:nvPr/>
        </p:nvSpPr>
        <p:spPr bwMode="auto">
          <a:xfrm>
            <a:off x="152400" y="3898900"/>
            <a:ext cx="962025" cy="274638"/>
          </a:xfrm>
          <a:prstGeom prst="rect">
            <a:avLst/>
          </a:prstGeom>
          <a:solidFill>
            <a:srgbClr val="FFFF00"/>
          </a:solidFill>
          <a:ln w="9525">
            <a:noFill/>
            <a:miter lim="800000"/>
            <a:headEnd/>
            <a:tailEnd/>
          </a:ln>
          <a:effectLst/>
        </p:spPr>
        <p:txBody>
          <a:bodyPr wrap="none">
            <a:spAutoFit/>
          </a:bodyPr>
          <a:lstStyle/>
          <a:p>
            <a:pPr eaLnBrk="1" hangingPunct="1"/>
            <a:r>
              <a:rPr lang="en-US" sz="1200">
                <a:latin typeface="Times New Roman" pitchFamily="18" charset="0"/>
              </a:rPr>
              <a:t>Damage rate</a:t>
            </a:r>
          </a:p>
        </p:txBody>
      </p:sp>
      <p:graphicFrame>
        <p:nvGraphicFramePr>
          <p:cNvPr id="167976" name="Object 40"/>
          <p:cNvGraphicFramePr>
            <a:graphicFrameLocks noChangeAspect="1"/>
          </p:cNvGraphicFramePr>
          <p:nvPr/>
        </p:nvGraphicFramePr>
        <p:xfrm>
          <a:off x="2603500" y="762000"/>
          <a:ext cx="4025900" cy="419100"/>
        </p:xfrm>
        <a:graphic>
          <a:graphicData uri="http://schemas.openxmlformats.org/presentationml/2006/ole">
            <p:oleObj spid="_x0000_s109580" name="Equation" r:id="rId13" imgW="4025880" imgH="419040" progId="">
              <p:embed/>
            </p:oleObj>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523997" y="685800"/>
          <a:ext cx="5791202" cy="5715000"/>
        </p:xfrm>
        <a:graphic>
          <a:graphicData uri="http://schemas.openxmlformats.org/drawingml/2006/table">
            <a:tbl>
              <a:tblPr/>
              <a:tblGrid>
                <a:gridCol w="1829525"/>
                <a:gridCol w="1320559"/>
                <a:gridCol w="1320559"/>
                <a:gridCol w="1320559"/>
              </a:tblGrid>
              <a:tr h="238125">
                <a:tc>
                  <a:txBody>
                    <a:bodyPr/>
                    <a:lstStyle/>
                    <a:p>
                      <a:pPr marL="0" marR="0" algn="ctr">
                        <a:lnSpc>
                          <a:spcPct val="115000"/>
                        </a:lnSpc>
                        <a:spcBef>
                          <a:spcPts val="0"/>
                        </a:spcBef>
                        <a:spcAft>
                          <a:spcPts val="0"/>
                        </a:spcAft>
                      </a:pPr>
                      <a:endParaRPr lang="en-US" sz="1000">
                        <a:latin typeface="Times New Roman"/>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latin typeface="Times New Roman"/>
                          <a:ea typeface="Calibri"/>
                          <a:cs typeface="Times New Roman"/>
                        </a:rPr>
                        <a:t>Average</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latin typeface="Times New Roman"/>
                          <a:ea typeface="Calibri"/>
                          <a:cs typeface="Times New Roman"/>
                        </a:rPr>
                        <a:t>Lower Bound</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latin typeface="Times New Roman"/>
                          <a:ea typeface="Calibri"/>
                          <a:cs typeface="Times New Roman"/>
                        </a:rPr>
                        <a:t>Upper Bound</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125">
                <a:tc>
                  <a:txBody>
                    <a:bodyPr/>
                    <a:lstStyle/>
                    <a:p>
                      <a:pPr marL="0" marR="0" algn="ctr">
                        <a:lnSpc>
                          <a:spcPct val="115000"/>
                        </a:lnSpc>
                        <a:spcBef>
                          <a:spcPts val="0"/>
                        </a:spcBef>
                        <a:spcAft>
                          <a:spcPts val="0"/>
                        </a:spcAft>
                      </a:pPr>
                      <a:r>
                        <a:rPr lang="en-US" sz="1000">
                          <a:latin typeface="Times New Roman"/>
                          <a:ea typeface="Calibri"/>
                          <a:cs typeface="Times New Roman"/>
                        </a:rPr>
                        <a:t>Young’s Modulus</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68970</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68970</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68970</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125">
                <a:tc>
                  <a:txBody>
                    <a:bodyPr/>
                    <a:lstStyle/>
                    <a:p>
                      <a:pPr marL="0" marR="0" algn="ctr">
                        <a:lnSpc>
                          <a:spcPct val="115000"/>
                        </a:lnSpc>
                        <a:spcBef>
                          <a:spcPts val="0"/>
                        </a:spcBef>
                        <a:spcAft>
                          <a:spcPts val="0"/>
                        </a:spcAft>
                      </a:pPr>
                      <a:r>
                        <a:rPr lang="en-US" sz="1000">
                          <a:latin typeface="Times New Roman"/>
                          <a:ea typeface="Calibri"/>
                          <a:cs typeface="Times New Roman"/>
                        </a:rPr>
                        <a:t>Poisson’s Ration</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0.33</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0.33</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0.33</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125">
                <a:tc>
                  <a:txBody>
                    <a:bodyPr/>
                    <a:lstStyle/>
                    <a:p>
                      <a:pPr marL="0" marR="0" algn="ctr">
                        <a:lnSpc>
                          <a:spcPct val="115000"/>
                        </a:lnSpc>
                        <a:spcBef>
                          <a:spcPts val="0"/>
                        </a:spcBef>
                        <a:spcAft>
                          <a:spcPts val="0"/>
                        </a:spcAft>
                      </a:pPr>
                      <a:r>
                        <a:rPr lang="en-US" sz="1000">
                          <a:latin typeface="Times New Roman"/>
                          <a:ea typeface="Calibri"/>
                          <a:cs typeface="Times New Roman"/>
                        </a:rPr>
                        <a:t>c01</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0.</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0.</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0.</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125">
                <a:tc>
                  <a:txBody>
                    <a:bodyPr/>
                    <a:lstStyle/>
                    <a:p>
                      <a:pPr marL="0" marR="0" algn="ctr">
                        <a:lnSpc>
                          <a:spcPct val="115000"/>
                        </a:lnSpc>
                        <a:spcBef>
                          <a:spcPts val="0"/>
                        </a:spcBef>
                        <a:spcAft>
                          <a:spcPts val="0"/>
                        </a:spcAft>
                      </a:pPr>
                      <a:r>
                        <a:rPr lang="en-US" sz="1000">
                          <a:latin typeface="Times New Roman"/>
                          <a:ea typeface="Calibri"/>
                          <a:cs typeface="Times New Roman"/>
                        </a:rPr>
                        <a:t>c02</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1.</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1.</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1.</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125">
                <a:tc>
                  <a:txBody>
                    <a:bodyPr/>
                    <a:lstStyle/>
                    <a:p>
                      <a:pPr marL="0" marR="0" algn="ctr">
                        <a:lnSpc>
                          <a:spcPct val="115000"/>
                        </a:lnSpc>
                        <a:spcBef>
                          <a:spcPts val="0"/>
                        </a:spcBef>
                        <a:spcAft>
                          <a:spcPts val="0"/>
                        </a:spcAft>
                      </a:pPr>
                      <a:r>
                        <a:rPr lang="en-US" sz="1000">
                          <a:latin typeface="Times New Roman"/>
                          <a:ea typeface="Calibri"/>
                          <a:cs typeface="Times New Roman"/>
                        </a:rPr>
                        <a:t>c03</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9.12</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latin typeface="Times New Roman"/>
                          <a:ea typeface="Calibri"/>
                          <a:cs typeface="Times New Roman"/>
                        </a:rPr>
                        <a:t>8.</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9.12</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125">
                <a:tc>
                  <a:txBody>
                    <a:bodyPr/>
                    <a:lstStyle/>
                    <a:p>
                      <a:pPr marL="0" marR="0" algn="ctr">
                        <a:lnSpc>
                          <a:spcPct val="115000"/>
                        </a:lnSpc>
                        <a:spcBef>
                          <a:spcPts val="0"/>
                        </a:spcBef>
                        <a:spcAft>
                          <a:spcPts val="0"/>
                        </a:spcAft>
                      </a:pPr>
                      <a:r>
                        <a:rPr lang="en-US" sz="1000">
                          <a:latin typeface="Times New Roman"/>
                          <a:ea typeface="Calibri"/>
                          <a:cs typeface="Times New Roman"/>
                        </a:rPr>
                        <a:t>c04</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161.7</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161.7</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161.7</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125">
                <a:tc>
                  <a:txBody>
                    <a:bodyPr/>
                    <a:lstStyle/>
                    <a:p>
                      <a:pPr marL="0" marR="0" algn="ctr">
                        <a:lnSpc>
                          <a:spcPct val="115000"/>
                        </a:lnSpc>
                        <a:spcBef>
                          <a:spcPts val="0"/>
                        </a:spcBef>
                        <a:spcAft>
                          <a:spcPts val="0"/>
                        </a:spcAft>
                      </a:pPr>
                      <a:r>
                        <a:rPr lang="en-US" sz="1000">
                          <a:latin typeface="Times New Roman"/>
                          <a:ea typeface="Calibri"/>
                          <a:cs typeface="Times New Roman"/>
                        </a:rPr>
                        <a:t>c05</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0.00001</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0.00001</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0.00001</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125">
                <a:tc>
                  <a:txBody>
                    <a:bodyPr/>
                    <a:lstStyle/>
                    <a:p>
                      <a:pPr marL="0" marR="0" algn="ctr">
                        <a:lnSpc>
                          <a:spcPct val="115000"/>
                        </a:lnSpc>
                        <a:spcBef>
                          <a:spcPts val="0"/>
                        </a:spcBef>
                        <a:spcAft>
                          <a:spcPts val="0"/>
                        </a:spcAft>
                      </a:pPr>
                      <a:r>
                        <a:rPr lang="en-US" sz="1000">
                          <a:latin typeface="Times New Roman"/>
                          <a:ea typeface="Calibri"/>
                          <a:cs typeface="Times New Roman"/>
                        </a:rPr>
                        <a:t>c06</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1.</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1.</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1.</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125">
                <a:tc>
                  <a:txBody>
                    <a:bodyPr/>
                    <a:lstStyle/>
                    <a:p>
                      <a:pPr marL="0" marR="0" algn="ctr">
                        <a:lnSpc>
                          <a:spcPct val="115000"/>
                        </a:lnSpc>
                        <a:spcBef>
                          <a:spcPts val="0"/>
                        </a:spcBef>
                        <a:spcAft>
                          <a:spcPts val="0"/>
                        </a:spcAft>
                      </a:pPr>
                      <a:r>
                        <a:rPr lang="en-US" sz="1000">
                          <a:latin typeface="Times New Roman"/>
                          <a:ea typeface="Calibri"/>
                          <a:cs typeface="Times New Roman"/>
                        </a:rPr>
                        <a:t>c07</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1.</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1.</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1.</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125">
                <a:tc>
                  <a:txBody>
                    <a:bodyPr/>
                    <a:lstStyle/>
                    <a:p>
                      <a:pPr marL="0" marR="0" algn="ctr">
                        <a:lnSpc>
                          <a:spcPct val="115000"/>
                        </a:lnSpc>
                        <a:spcBef>
                          <a:spcPts val="0"/>
                        </a:spcBef>
                        <a:spcAft>
                          <a:spcPts val="0"/>
                        </a:spcAft>
                      </a:pPr>
                      <a:r>
                        <a:rPr lang="en-US" sz="1000">
                          <a:latin typeface="Times New Roman"/>
                          <a:ea typeface="Calibri"/>
                          <a:cs typeface="Times New Roman"/>
                        </a:rPr>
                        <a:t>c08</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0.</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0.</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0.</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125">
                <a:tc>
                  <a:txBody>
                    <a:bodyPr/>
                    <a:lstStyle/>
                    <a:p>
                      <a:pPr marL="0" marR="0" algn="ctr">
                        <a:lnSpc>
                          <a:spcPct val="115000"/>
                        </a:lnSpc>
                        <a:spcBef>
                          <a:spcPts val="0"/>
                        </a:spcBef>
                        <a:spcAft>
                          <a:spcPts val="0"/>
                        </a:spcAft>
                      </a:pPr>
                      <a:r>
                        <a:rPr lang="en-US" sz="1000">
                          <a:latin typeface="Times New Roman"/>
                          <a:ea typeface="Calibri"/>
                          <a:cs typeface="Times New Roman"/>
                        </a:rPr>
                        <a:t>c09</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0.</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0.</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0.</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125">
                <a:tc>
                  <a:txBody>
                    <a:bodyPr/>
                    <a:lstStyle/>
                    <a:p>
                      <a:pPr marL="0" marR="0" algn="ctr">
                        <a:lnSpc>
                          <a:spcPct val="115000"/>
                        </a:lnSpc>
                        <a:spcBef>
                          <a:spcPts val="0"/>
                        </a:spcBef>
                        <a:spcAft>
                          <a:spcPts val="0"/>
                        </a:spcAft>
                      </a:pPr>
                      <a:r>
                        <a:rPr lang="en-US" sz="1000">
                          <a:latin typeface="Times New Roman"/>
                          <a:ea typeface="Calibri"/>
                          <a:cs typeface="Times New Roman"/>
                        </a:rPr>
                        <a:t>c10</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0.</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0.</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0.</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125">
                <a:tc>
                  <a:txBody>
                    <a:bodyPr/>
                    <a:lstStyle/>
                    <a:p>
                      <a:pPr marL="0" marR="0" algn="ctr">
                        <a:lnSpc>
                          <a:spcPct val="115000"/>
                        </a:lnSpc>
                        <a:spcBef>
                          <a:spcPts val="0"/>
                        </a:spcBef>
                        <a:spcAft>
                          <a:spcPts val="0"/>
                        </a:spcAft>
                      </a:pPr>
                      <a:r>
                        <a:rPr lang="en-US" sz="1000">
                          <a:latin typeface="Times New Roman"/>
                          <a:ea typeface="Calibri"/>
                          <a:cs typeface="Times New Roman"/>
                        </a:rPr>
                        <a:t>c11</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0.</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0.</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0.</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125">
                <a:tc>
                  <a:txBody>
                    <a:bodyPr/>
                    <a:lstStyle/>
                    <a:p>
                      <a:pPr marL="0" marR="0" algn="ctr">
                        <a:lnSpc>
                          <a:spcPct val="115000"/>
                        </a:lnSpc>
                        <a:spcBef>
                          <a:spcPts val="0"/>
                        </a:spcBef>
                        <a:spcAft>
                          <a:spcPts val="0"/>
                        </a:spcAft>
                      </a:pPr>
                      <a:r>
                        <a:rPr lang="en-US" sz="1000">
                          <a:latin typeface="Times New Roman"/>
                          <a:ea typeface="Calibri"/>
                          <a:cs typeface="Times New Roman"/>
                        </a:rPr>
                        <a:t>c12</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0.</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0.</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0.</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125">
                <a:tc>
                  <a:txBody>
                    <a:bodyPr/>
                    <a:lstStyle/>
                    <a:p>
                      <a:pPr marL="0" marR="0" algn="ctr">
                        <a:lnSpc>
                          <a:spcPct val="115000"/>
                        </a:lnSpc>
                        <a:spcBef>
                          <a:spcPts val="0"/>
                        </a:spcBef>
                        <a:spcAft>
                          <a:spcPts val="0"/>
                        </a:spcAft>
                      </a:pPr>
                      <a:r>
                        <a:rPr lang="en-US" sz="1000">
                          <a:latin typeface="Times New Roman"/>
                          <a:ea typeface="Calibri"/>
                          <a:cs typeface="Times New Roman"/>
                        </a:rPr>
                        <a:t>c13</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0.0136</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0.012</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0.0136</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125">
                <a:tc>
                  <a:txBody>
                    <a:bodyPr/>
                    <a:lstStyle/>
                    <a:p>
                      <a:pPr marL="0" marR="0" algn="ctr">
                        <a:lnSpc>
                          <a:spcPct val="115000"/>
                        </a:lnSpc>
                        <a:spcBef>
                          <a:spcPts val="0"/>
                        </a:spcBef>
                        <a:spcAft>
                          <a:spcPts val="0"/>
                        </a:spcAft>
                      </a:pPr>
                      <a:r>
                        <a:rPr lang="en-US" sz="1000">
                          <a:latin typeface="Times New Roman"/>
                          <a:ea typeface="Calibri"/>
                          <a:cs typeface="Times New Roman"/>
                        </a:rPr>
                        <a:t>c14</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0.08855</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0.08855</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0.08855</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125">
                <a:tc>
                  <a:txBody>
                    <a:bodyPr/>
                    <a:lstStyle/>
                    <a:p>
                      <a:pPr marL="0" marR="0" algn="ctr">
                        <a:lnSpc>
                          <a:spcPct val="115000"/>
                        </a:lnSpc>
                        <a:spcBef>
                          <a:spcPts val="0"/>
                        </a:spcBef>
                        <a:spcAft>
                          <a:spcPts val="0"/>
                        </a:spcAft>
                      </a:pPr>
                      <a:r>
                        <a:rPr lang="en-US" sz="1000">
                          <a:latin typeface="Times New Roman"/>
                          <a:ea typeface="Calibri"/>
                          <a:cs typeface="Times New Roman"/>
                        </a:rPr>
                        <a:t>c15</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193</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188</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225</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125">
                <a:tc>
                  <a:txBody>
                    <a:bodyPr/>
                    <a:lstStyle/>
                    <a:p>
                      <a:pPr marL="0" marR="0" algn="ctr">
                        <a:lnSpc>
                          <a:spcPct val="115000"/>
                        </a:lnSpc>
                        <a:spcBef>
                          <a:spcPts val="0"/>
                        </a:spcBef>
                        <a:spcAft>
                          <a:spcPts val="0"/>
                        </a:spcAft>
                      </a:pPr>
                      <a:r>
                        <a:rPr lang="en-US" sz="1000">
                          <a:latin typeface="Times New Roman"/>
                          <a:ea typeface="Calibri"/>
                          <a:cs typeface="Times New Roman"/>
                        </a:rPr>
                        <a:t>c16</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0.</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0.</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0.</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125">
                <a:tc>
                  <a:txBody>
                    <a:bodyPr/>
                    <a:lstStyle/>
                    <a:p>
                      <a:pPr marL="0" marR="0" algn="ctr">
                        <a:lnSpc>
                          <a:spcPct val="115000"/>
                        </a:lnSpc>
                        <a:spcBef>
                          <a:spcPts val="0"/>
                        </a:spcBef>
                        <a:spcAft>
                          <a:spcPts val="0"/>
                        </a:spcAft>
                      </a:pPr>
                      <a:r>
                        <a:rPr lang="en-US" sz="1000">
                          <a:latin typeface="Times New Roman"/>
                          <a:ea typeface="Calibri"/>
                          <a:cs typeface="Times New Roman"/>
                        </a:rPr>
                        <a:t>c17</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0.</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0.</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0.</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125">
                <a:tc>
                  <a:txBody>
                    <a:bodyPr/>
                    <a:lstStyle/>
                    <a:p>
                      <a:pPr marL="0" marR="0" algn="ctr">
                        <a:lnSpc>
                          <a:spcPct val="115000"/>
                        </a:lnSpc>
                        <a:spcBef>
                          <a:spcPts val="0"/>
                        </a:spcBef>
                        <a:spcAft>
                          <a:spcPts val="0"/>
                        </a:spcAft>
                      </a:pPr>
                      <a:r>
                        <a:rPr lang="en-US" sz="1000">
                          <a:latin typeface="Times New Roman"/>
                          <a:ea typeface="Calibri"/>
                          <a:cs typeface="Times New Roman"/>
                        </a:rPr>
                        <a:t>c18</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0.</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0.</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0.</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125">
                <a:tc>
                  <a:txBody>
                    <a:bodyPr/>
                    <a:lstStyle/>
                    <a:p>
                      <a:pPr marL="0" marR="0" algn="ctr">
                        <a:lnSpc>
                          <a:spcPct val="115000"/>
                        </a:lnSpc>
                        <a:spcBef>
                          <a:spcPts val="0"/>
                        </a:spcBef>
                        <a:spcAft>
                          <a:spcPts val="0"/>
                        </a:spcAft>
                      </a:pPr>
                      <a:r>
                        <a:rPr lang="en-US" sz="1000">
                          <a:latin typeface="Times New Roman"/>
                          <a:ea typeface="Calibri"/>
                          <a:cs typeface="Times New Roman"/>
                        </a:rPr>
                        <a:t>c19</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0.</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0.</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0.</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125">
                <a:tc>
                  <a:txBody>
                    <a:bodyPr/>
                    <a:lstStyle/>
                    <a:p>
                      <a:pPr marL="0" marR="0" algn="ctr">
                        <a:lnSpc>
                          <a:spcPct val="115000"/>
                        </a:lnSpc>
                        <a:spcBef>
                          <a:spcPts val="0"/>
                        </a:spcBef>
                        <a:spcAft>
                          <a:spcPts val="0"/>
                        </a:spcAft>
                      </a:pPr>
                      <a:r>
                        <a:rPr lang="en-US" sz="1000">
                          <a:latin typeface="Times New Roman"/>
                          <a:ea typeface="Calibri"/>
                          <a:cs typeface="Times New Roman"/>
                        </a:rPr>
                        <a:t>c20</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0.</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0.</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0.</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125">
                <a:tc>
                  <a:txBody>
                    <a:bodyPr/>
                    <a:lstStyle/>
                    <a:p>
                      <a:pPr marL="0" marR="0" algn="ctr">
                        <a:lnSpc>
                          <a:spcPct val="115000"/>
                        </a:lnSpc>
                        <a:spcBef>
                          <a:spcPts val="0"/>
                        </a:spcBef>
                        <a:spcAft>
                          <a:spcPts val="0"/>
                        </a:spcAft>
                      </a:pPr>
                      <a:r>
                        <a:rPr lang="en-US" sz="1000">
                          <a:latin typeface="Times New Roman"/>
                          <a:ea typeface="Calibri"/>
                          <a:cs typeface="Times New Roman"/>
                        </a:rPr>
                        <a:t>c21</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0.</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a:solidFill>
                            <a:srgbClr val="000000"/>
                          </a:solidFill>
                          <a:latin typeface="Times New Roman"/>
                          <a:ea typeface="Times New Roman"/>
                          <a:cs typeface="Times New Roman"/>
                        </a:rPr>
                        <a:t>0.</a:t>
                      </a:r>
                      <a:endParaRPr lang="en-US" sz="100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dirty="0">
                          <a:solidFill>
                            <a:srgbClr val="000000"/>
                          </a:solidFill>
                          <a:latin typeface="Times New Roman"/>
                          <a:ea typeface="Times New Roman"/>
                          <a:cs typeface="Times New Roman"/>
                        </a:rPr>
                        <a:t>0.</a:t>
                      </a:r>
                      <a:endParaRPr lang="en-US" sz="1000" dirty="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6385" name="Rectangle 1"/>
          <p:cNvSpPr>
            <a:spLocks noChangeArrowheads="1"/>
          </p:cNvSpPr>
          <p:nvPr/>
        </p:nvSpPr>
        <p:spPr bwMode="auto">
          <a:xfrm>
            <a:off x="1491824" y="-2232"/>
            <a:ext cx="5670976"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Macroacale</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ISV DMG-Plasticity Parameters</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1143000"/>
          </a:xfrm>
        </p:spPr>
        <p:txBody>
          <a:bodyPr>
            <a:normAutofit fontScale="90000"/>
          </a:bodyPr>
          <a:lstStyle/>
          <a:p>
            <a:r>
              <a:rPr lang="en-US" dirty="0" smtClean="0"/>
              <a:t>Social, Economical, and Political Driving Forces for ICME </a:t>
            </a:r>
            <a:endParaRPr lang="en-US" dirty="0"/>
          </a:p>
        </p:txBody>
      </p:sp>
      <p:sp>
        <p:nvSpPr>
          <p:cNvPr id="3" name="Oval 2"/>
          <p:cNvSpPr/>
          <p:nvPr/>
        </p:nvSpPr>
        <p:spPr>
          <a:xfrm>
            <a:off x="685800" y="1524000"/>
            <a:ext cx="4038600" cy="3657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14400" y="2581870"/>
            <a:ext cx="1824474" cy="1200329"/>
          </a:xfrm>
          <a:prstGeom prst="rect">
            <a:avLst/>
          </a:prstGeom>
          <a:noFill/>
        </p:spPr>
        <p:txBody>
          <a:bodyPr wrap="none" rtlCol="0">
            <a:spAutoFit/>
          </a:bodyPr>
          <a:lstStyle/>
          <a:p>
            <a:r>
              <a:rPr lang="en-US" b="1" i="1" dirty="0" err="1" smtClean="0"/>
              <a:t>Lightweighting</a:t>
            </a:r>
            <a:endParaRPr lang="en-US" b="1" i="1" dirty="0" smtClean="0"/>
          </a:p>
          <a:p>
            <a:r>
              <a:rPr lang="en-US" dirty="0" smtClean="0"/>
              <a:t>for less emissions</a:t>
            </a:r>
          </a:p>
          <a:p>
            <a:r>
              <a:rPr lang="en-US" dirty="0" smtClean="0"/>
              <a:t>a</a:t>
            </a:r>
            <a:r>
              <a:rPr lang="en-US" dirty="0" smtClean="0"/>
              <a:t>nd </a:t>
            </a:r>
            <a:r>
              <a:rPr lang="en-US" dirty="0" smtClean="0"/>
              <a:t>better </a:t>
            </a:r>
          </a:p>
          <a:p>
            <a:r>
              <a:rPr lang="en-US" dirty="0" smtClean="0"/>
              <a:t>gas mileage</a:t>
            </a:r>
            <a:endParaRPr lang="en-US" dirty="0"/>
          </a:p>
        </p:txBody>
      </p:sp>
      <p:sp>
        <p:nvSpPr>
          <p:cNvPr id="6" name="Oval 5"/>
          <p:cNvSpPr/>
          <p:nvPr/>
        </p:nvSpPr>
        <p:spPr>
          <a:xfrm>
            <a:off x="3429000" y="1600200"/>
            <a:ext cx="4038600" cy="3657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flipH="1">
            <a:off x="5608319" y="2438400"/>
            <a:ext cx="1173481" cy="646331"/>
          </a:xfrm>
          <a:prstGeom prst="rect">
            <a:avLst/>
          </a:prstGeom>
          <a:noFill/>
        </p:spPr>
        <p:txBody>
          <a:bodyPr wrap="square" rtlCol="0">
            <a:spAutoFit/>
          </a:bodyPr>
          <a:lstStyle/>
          <a:p>
            <a:r>
              <a:rPr lang="en-US" b="1" i="1" dirty="0" smtClean="0"/>
              <a:t>Cost</a:t>
            </a:r>
            <a:r>
              <a:rPr lang="en-US" dirty="0" smtClean="0"/>
              <a:t> savings</a:t>
            </a:r>
            <a:endParaRPr lang="en-US" dirty="0"/>
          </a:p>
        </p:txBody>
      </p:sp>
      <p:sp>
        <p:nvSpPr>
          <p:cNvPr id="8" name="Oval 7"/>
          <p:cNvSpPr/>
          <p:nvPr/>
        </p:nvSpPr>
        <p:spPr>
          <a:xfrm>
            <a:off x="1600200" y="3048000"/>
            <a:ext cx="4038600" cy="3657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133600" y="5486400"/>
            <a:ext cx="770275" cy="369332"/>
          </a:xfrm>
          <a:prstGeom prst="rect">
            <a:avLst/>
          </a:prstGeom>
          <a:noFill/>
        </p:spPr>
        <p:txBody>
          <a:bodyPr wrap="none" rtlCol="0">
            <a:spAutoFit/>
          </a:bodyPr>
          <a:lstStyle/>
          <a:p>
            <a:r>
              <a:rPr lang="en-US" b="1" i="1" dirty="0" smtClean="0"/>
              <a:t>safety</a:t>
            </a:r>
            <a:endParaRPr lang="en-US" b="1" i="1" dirty="0"/>
          </a:p>
        </p:txBody>
      </p:sp>
      <p:sp>
        <p:nvSpPr>
          <p:cNvPr id="10" name="TextBox 9"/>
          <p:cNvSpPr txBox="1"/>
          <p:nvPr/>
        </p:nvSpPr>
        <p:spPr>
          <a:xfrm flipH="1">
            <a:off x="3733800" y="3276600"/>
            <a:ext cx="792482" cy="646331"/>
          </a:xfrm>
          <a:prstGeom prst="rect">
            <a:avLst/>
          </a:prstGeom>
          <a:solidFill>
            <a:srgbClr val="FFFF00"/>
          </a:solidFill>
          <a:ln>
            <a:solidFill>
              <a:srgbClr val="FFFF00"/>
            </a:solidFill>
          </a:ln>
        </p:spPr>
        <p:txBody>
          <a:bodyPr wrap="square" rtlCol="0">
            <a:spAutoFit/>
          </a:bodyPr>
          <a:lstStyle/>
          <a:p>
            <a:pPr algn="ctr"/>
            <a:r>
              <a:rPr lang="en-US" b="1" dirty="0" smtClean="0"/>
              <a:t>ICME</a:t>
            </a:r>
          </a:p>
          <a:p>
            <a:pPr algn="ctr"/>
            <a:r>
              <a:rPr lang="en-US" b="1" dirty="0" smtClean="0"/>
              <a:t>need</a:t>
            </a:r>
            <a:endParaRPr lang="en-US" b="1" dirty="0"/>
          </a:p>
        </p:txBody>
      </p:sp>
      <p:sp>
        <p:nvSpPr>
          <p:cNvPr id="11" name="Oval 10"/>
          <p:cNvSpPr/>
          <p:nvPr/>
        </p:nvSpPr>
        <p:spPr>
          <a:xfrm>
            <a:off x="2819400" y="2971800"/>
            <a:ext cx="4038600" cy="36576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715000" y="5638800"/>
            <a:ext cx="570990" cy="369332"/>
          </a:xfrm>
          <a:prstGeom prst="rect">
            <a:avLst/>
          </a:prstGeom>
          <a:noFill/>
        </p:spPr>
        <p:txBody>
          <a:bodyPr wrap="none" rtlCol="0">
            <a:spAutoFit/>
          </a:bodyPr>
          <a:lstStyle/>
          <a:p>
            <a:r>
              <a:rPr lang="en-US" b="1" i="1" dirty="0" smtClean="0"/>
              <a:t>HPC</a:t>
            </a:r>
            <a:endParaRPr lang="en-US" b="1" i="1"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cro-Meso-Stress-Stran-Curves.jpg"/>
          <p:cNvPicPr/>
          <p:nvPr/>
        </p:nvPicPr>
        <p:blipFill>
          <a:blip r:embed="rId2" cstate="print"/>
          <a:stretch>
            <a:fillRect/>
          </a:stretch>
        </p:blipFill>
        <p:spPr>
          <a:xfrm>
            <a:off x="609600" y="838200"/>
            <a:ext cx="7848600" cy="5943600"/>
          </a:xfrm>
          <a:prstGeom prst="rect">
            <a:avLst/>
          </a:prstGeom>
        </p:spPr>
      </p:pic>
      <p:sp>
        <p:nvSpPr>
          <p:cNvPr id="3" name="TextBox 2"/>
          <p:cNvSpPr txBox="1"/>
          <p:nvPr/>
        </p:nvSpPr>
        <p:spPr>
          <a:xfrm>
            <a:off x="1360811" y="152400"/>
            <a:ext cx="6335389" cy="830997"/>
          </a:xfrm>
          <a:prstGeom prst="rect">
            <a:avLst/>
          </a:prstGeom>
          <a:noFill/>
        </p:spPr>
        <p:txBody>
          <a:bodyPr wrap="none" rtlCol="0">
            <a:spAutoFit/>
          </a:bodyPr>
          <a:lstStyle/>
          <a:p>
            <a:pPr algn="ctr"/>
            <a:r>
              <a:rPr lang="en-US" sz="2400" dirty="0" smtClean="0"/>
              <a:t>Macroscale ISV Model calibrated with Mesoscale </a:t>
            </a:r>
          </a:p>
          <a:p>
            <a:pPr algn="ctr"/>
            <a:r>
              <a:rPr lang="en-US" sz="2400" dirty="0" smtClean="0"/>
              <a:t>Crystal Plasticity Results</a:t>
            </a:r>
            <a:endParaRPr lang="en-US" sz="2400" dirty="0"/>
          </a:p>
        </p:txBody>
      </p:sp>
      <p:sp>
        <p:nvSpPr>
          <p:cNvPr id="5" name="Right Brace 4"/>
          <p:cNvSpPr/>
          <p:nvPr/>
        </p:nvSpPr>
        <p:spPr>
          <a:xfrm>
            <a:off x="7772400" y="1371600"/>
            <a:ext cx="152400" cy="9906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7924800" y="1524000"/>
            <a:ext cx="1260153" cy="646331"/>
          </a:xfrm>
          <a:prstGeom prst="rect">
            <a:avLst/>
          </a:prstGeom>
          <a:solidFill>
            <a:schemeClr val="bg1"/>
          </a:solidFill>
        </p:spPr>
        <p:txBody>
          <a:bodyPr wrap="none" rtlCol="0">
            <a:spAutoFit/>
          </a:bodyPr>
          <a:lstStyle/>
          <a:p>
            <a:pPr algn="ctr"/>
            <a:r>
              <a:rPr lang="en-US" dirty="0" smtClean="0"/>
              <a:t>uncertainty</a:t>
            </a:r>
          </a:p>
          <a:p>
            <a:pPr algn="ctr"/>
            <a:r>
              <a:rPr lang="en-US" dirty="0" smtClean="0"/>
              <a:t>bands</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90800" y="524470"/>
            <a:ext cx="3657600" cy="369332"/>
          </a:xfrm>
          <a:prstGeom prst="rect">
            <a:avLst/>
          </a:prstGeom>
          <a:noFill/>
          <a:ln>
            <a:solidFill>
              <a:schemeClr val="bg1"/>
            </a:solidFill>
          </a:ln>
        </p:spPr>
        <p:txBody>
          <a:bodyPr wrap="square" rtlCol="0">
            <a:spAutoFit/>
          </a:bodyPr>
          <a:lstStyle/>
          <a:p>
            <a:r>
              <a:rPr lang="en-US" dirty="0" smtClean="0"/>
              <a:t>Structural Scale: FEA of forming (m)</a:t>
            </a:r>
            <a:endParaRPr lang="en-US" dirty="0"/>
          </a:p>
        </p:txBody>
      </p:sp>
      <p:sp>
        <p:nvSpPr>
          <p:cNvPr id="5" name="Cloud 4"/>
          <p:cNvSpPr/>
          <p:nvPr/>
        </p:nvSpPr>
        <p:spPr>
          <a:xfrm>
            <a:off x="1905000" y="0"/>
            <a:ext cx="4953000" cy="2286000"/>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581400" y="5943600"/>
            <a:ext cx="1295400" cy="646331"/>
          </a:xfrm>
          <a:prstGeom prst="rect">
            <a:avLst/>
          </a:prstGeom>
          <a:noFill/>
          <a:ln>
            <a:solidFill>
              <a:schemeClr val="bg1"/>
            </a:solidFill>
          </a:ln>
        </p:spPr>
        <p:txBody>
          <a:bodyPr wrap="square" rtlCol="0">
            <a:spAutoFit/>
          </a:bodyPr>
          <a:lstStyle/>
          <a:p>
            <a:r>
              <a:rPr lang="en-US" dirty="0" smtClean="0"/>
              <a:t>Macroscale (mm)</a:t>
            </a:r>
            <a:endParaRPr lang="en-US" dirty="0"/>
          </a:p>
        </p:txBody>
      </p:sp>
      <p:sp>
        <p:nvSpPr>
          <p:cNvPr id="7" name="Cloud 6"/>
          <p:cNvSpPr/>
          <p:nvPr/>
        </p:nvSpPr>
        <p:spPr>
          <a:xfrm>
            <a:off x="2438400" y="5562600"/>
            <a:ext cx="3886200" cy="1143000"/>
          </a:xfrm>
          <a:prstGeom prst="cloud">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rot="5400000">
            <a:off x="914400" y="3962400"/>
            <a:ext cx="381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4114800" y="3810000"/>
            <a:ext cx="381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089725" y="2362200"/>
            <a:ext cx="787075" cy="369332"/>
          </a:xfrm>
          <a:prstGeom prst="rect">
            <a:avLst/>
          </a:prstGeom>
          <a:noFill/>
        </p:spPr>
        <p:txBody>
          <a:bodyPr wrap="none" rtlCol="0">
            <a:spAutoFit/>
          </a:bodyPr>
          <a:lstStyle/>
          <a:p>
            <a:r>
              <a:rPr lang="en-US" dirty="0" smtClean="0"/>
              <a:t>Bridge</a:t>
            </a:r>
          </a:p>
        </p:txBody>
      </p:sp>
      <p:cxnSp>
        <p:nvCxnSpPr>
          <p:cNvPr id="17" name="Straight Connector 16"/>
          <p:cNvCxnSpPr/>
          <p:nvPr/>
        </p:nvCxnSpPr>
        <p:spPr>
          <a:xfrm rot="5400000">
            <a:off x="4114800" y="3810000"/>
            <a:ext cx="3962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800100" y="4000500"/>
            <a:ext cx="3886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Down Arrow 20"/>
          <p:cNvSpPr/>
          <p:nvPr/>
        </p:nvSpPr>
        <p:spPr>
          <a:xfrm>
            <a:off x="2819400" y="1905000"/>
            <a:ext cx="1752600" cy="3581400"/>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276600" y="1828800"/>
            <a:ext cx="8382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3227082" y="2286000"/>
            <a:ext cx="963918" cy="1477328"/>
          </a:xfrm>
          <a:prstGeom prst="rect">
            <a:avLst/>
          </a:prstGeom>
          <a:noFill/>
        </p:spPr>
        <p:txBody>
          <a:bodyPr wrap="none" rtlCol="0">
            <a:spAutoFit/>
          </a:bodyPr>
          <a:lstStyle/>
          <a:p>
            <a:pPr algn="ctr"/>
            <a:r>
              <a:rPr lang="en-US" dirty="0" smtClean="0"/>
              <a:t>down</a:t>
            </a:r>
          </a:p>
          <a:p>
            <a:pPr algn="ctr"/>
            <a:r>
              <a:rPr lang="en-US" dirty="0"/>
              <a:t>s</a:t>
            </a:r>
            <a:r>
              <a:rPr lang="en-US" dirty="0" smtClean="0"/>
              <a:t>caling:</a:t>
            </a:r>
          </a:p>
          <a:p>
            <a:pPr algn="ctr"/>
            <a:endParaRPr lang="en-US" dirty="0" smtClean="0"/>
          </a:p>
          <a:p>
            <a:pPr algn="ctr"/>
            <a:r>
              <a:rPr lang="en-US" dirty="0" smtClean="0"/>
              <a:t>material</a:t>
            </a:r>
          </a:p>
          <a:p>
            <a:pPr algn="ctr"/>
            <a:r>
              <a:rPr lang="en-US" dirty="0" smtClean="0"/>
              <a:t>model</a:t>
            </a:r>
            <a:endParaRPr lang="en-US" dirty="0"/>
          </a:p>
        </p:txBody>
      </p:sp>
      <p:sp>
        <p:nvSpPr>
          <p:cNvPr id="24" name="Up Arrow 23"/>
          <p:cNvSpPr/>
          <p:nvPr/>
        </p:nvSpPr>
        <p:spPr>
          <a:xfrm>
            <a:off x="4191000" y="2362200"/>
            <a:ext cx="1828800" cy="3352800"/>
          </a:xfrm>
          <a:prstGeom prst="upArrow">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680004" y="5562600"/>
            <a:ext cx="8382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4584736" y="3048000"/>
            <a:ext cx="1043876" cy="2308324"/>
          </a:xfrm>
          <a:prstGeom prst="rect">
            <a:avLst/>
          </a:prstGeom>
          <a:noFill/>
        </p:spPr>
        <p:txBody>
          <a:bodyPr wrap="none" rtlCol="0">
            <a:spAutoFit/>
          </a:bodyPr>
          <a:lstStyle/>
          <a:p>
            <a:pPr algn="ctr"/>
            <a:r>
              <a:rPr lang="en-US" dirty="0" smtClean="0"/>
              <a:t>up</a:t>
            </a:r>
          </a:p>
          <a:p>
            <a:pPr algn="ctr"/>
            <a:r>
              <a:rPr lang="en-US" dirty="0"/>
              <a:t>s</a:t>
            </a:r>
            <a:r>
              <a:rPr lang="en-US" dirty="0" smtClean="0"/>
              <a:t>caling:</a:t>
            </a:r>
          </a:p>
          <a:p>
            <a:pPr algn="ctr"/>
            <a:endParaRPr lang="en-US" dirty="0" smtClean="0"/>
          </a:p>
          <a:p>
            <a:pPr algn="ctr"/>
            <a:r>
              <a:rPr lang="en-US" dirty="0"/>
              <a:t>v</a:t>
            </a:r>
            <a:r>
              <a:rPr lang="en-US" dirty="0" smtClean="0"/>
              <a:t>alidated</a:t>
            </a:r>
          </a:p>
          <a:p>
            <a:pPr algn="ctr"/>
            <a:r>
              <a:rPr lang="en-US" dirty="0"/>
              <a:t>a</a:t>
            </a:r>
            <a:r>
              <a:rPr lang="en-US" dirty="0" smtClean="0"/>
              <a:t>nd</a:t>
            </a:r>
          </a:p>
          <a:p>
            <a:pPr algn="ctr"/>
            <a:r>
              <a:rPr lang="en-US" dirty="0"/>
              <a:t>v</a:t>
            </a:r>
            <a:r>
              <a:rPr lang="en-US" dirty="0" smtClean="0"/>
              <a:t>erified</a:t>
            </a:r>
          </a:p>
          <a:p>
            <a:pPr algn="ctr"/>
            <a:r>
              <a:rPr lang="en-US" dirty="0"/>
              <a:t>m</a:t>
            </a:r>
            <a:r>
              <a:rPr lang="en-US" dirty="0" smtClean="0"/>
              <a:t>aterial</a:t>
            </a:r>
          </a:p>
          <a:p>
            <a:pPr algn="ctr"/>
            <a:r>
              <a:rPr lang="en-US" dirty="0" smtClean="0"/>
              <a:t>model</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n_Forming-Problem.tif"/>
          <p:cNvPicPr>
            <a:picLocks noChangeAspect="1"/>
          </p:cNvPicPr>
          <p:nvPr/>
        </p:nvPicPr>
        <p:blipFill>
          <a:blip r:embed="rId2" cstate="print"/>
          <a:stretch>
            <a:fillRect/>
          </a:stretch>
        </p:blipFill>
        <p:spPr>
          <a:xfrm>
            <a:off x="0" y="753229"/>
            <a:ext cx="9144000" cy="5351541"/>
          </a:xfrm>
          <a:prstGeom prst="rect">
            <a:avLst/>
          </a:prstGeom>
        </p:spPr>
      </p:pic>
      <p:sp>
        <p:nvSpPr>
          <p:cNvPr id="3" name="TextBox 2"/>
          <p:cNvSpPr txBox="1"/>
          <p:nvPr/>
        </p:nvSpPr>
        <p:spPr>
          <a:xfrm>
            <a:off x="1752600" y="304800"/>
            <a:ext cx="5526898" cy="461665"/>
          </a:xfrm>
          <a:prstGeom prst="rect">
            <a:avLst/>
          </a:prstGeom>
          <a:noFill/>
        </p:spPr>
        <p:txBody>
          <a:bodyPr wrap="none" rtlCol="0">
            <a:spAutoFit/>
          </a:bodyPr>
          <a:lstStyle/>
          <a:p>
            <a:r>
              <a:rPr lang="en-US" sz="2400" dirty="0" smtClean="0"/>
              <a:t>Finite Element Analysis of Forming : Set Up</a:t>
            </a:r>
            <a:endParaRPr lang="en-US" sz="2400" dirty="0"/>
          </a:p>
        </p:txBody>
      </p:sp>
      <p:sp>
        <p:nvSpPr>
          <p:cNvPr id="5" name="TextBox 4"/>
          <p:cNvSpPr txBox="1"/>
          <p:nvPr/>
        </p:nvSpPr>
        <p:spPr>
          <a:xfrm>
            <a:off x="7620000" y="3657600"/>
            <a:ext cx="1170513" cy="338554"/>
          </a:xfrm>
          <a:prstGeom prst="rect">
            <a:avLst/>
          </a:prstGeom>
          <a:noFill/>
        </p:spPr>
        <p:txBody>
          <a:bodyPr wrap="none" rtlCol="0">
            <a:spAutoFit/>
          </a:bodyPr>
          <a:lstStyle/>
          <a:p>
            <a:r>
              <a:rPr lang="en-US" sz="1600" dirty="0" smtClean="0"/>
              <a:t>(Aluminum)</a:t>
            </a:r>
            <a:endParaRPr lang="en-US" sz="16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ickness-woMesh-Lower.tif"/>
          <p:cNvPicPr>
            <a:picLocks noChangeAspect="1"/>
          </p:cNvPicPr>
          <p:nvPr/>
        </p:nvPicPr>
        <p:blipFill>
          <a:blip r:embed="rId2" cstate="print"/>
          <a:stretch>
            <a:fillRect/>
          </a:stretch>
        </p:blipFill>
        <p:spPr>
          <a:xfrm>
            <a:off x="152400" y="2091335"/>
            <a:ext cx="8686800" cy="4080865"/>
          </a:xfrm>
          <a:prstGeom prst="rect">
            <a:avLst/>
          </a:prstGeom>
          <a:noFill/>
        </p:spPr>
      </p:pic>
      <p:sp>
        <p:nvSpPr>
          <p:cNvPr id="6" name="TextBox 5"/>
          <p:cNvSpPr txBox="1"/>
          <p:nvPr/>
        </p:nvSpPr>
        <p:spPr>
          <a:xfrm>
            <a:off x="304800" y="304800"/>
            <a:ext cx="8534400" cy="1200329"/>
          </a:xfrm>
          <a:prstGeom prst="rect">
            <a:avLst/>
          </a:prstGeom>
          <a:noFill/>
        </p:spPr>
        <p:txBody>
          <a:bodyPr wrap="square" rtlCol="0">
            <a:spAutoFit/>
          </a:bodyPr>
          <a:lstStyle/>
          <a:p>
            <a:r>
              <a:rPr lang="en-US" sz="2400" u="sng" dirty="0" smtClean="0"/>
              <a:t>Structural</a:t>
            </a:r>
            <a:r>
              <a:rPr lang="en-US" sz="2400" dirty="0" smtClean="0"/>
              <a:t> Scale Finite Element Simulations of Forming Using the Macroscale </a:t>
            </a:r>
            <a:r>
              <a:rPr lang="en-US" sz="2400" u="sng" dirty="0" smtClean="0"/>
              <a:t>ISV Model </a:t>
            </a:r>
            <a:r>
              <a:rPr lang="en-US" sz="2400" dirty="0" smtClean="0"/>
              <a:t>from the </a:t>
            </a:r>
            <a:r>
              <a:rPr lang="en-US" sz="2400" u="sng" dirty="0" smtClean="0"/>
              <a:t>Multiscale</a:t>
            </a:r>
            <a:r>
              <a:rPr lang="en-US" sz="2400" dirty="0" smtClean="0"/>
              <a:t> Analysis showing the </a:t>
            </a:r>
            <a:r>
              <a:rPr lang="en-US" sz="2400" b="1" u="sng" dirty="0" smtClean="0"/>
              <a:t>thickness</a:t>
            </a:r>
            <a:r>
              <a:rPr lang="en-US" sz="2400" dirty="0" smtClean="0"/>
              <a:t> changes</a:t>
            </a:r>
            <a:endParaRPr lang="en-US" sz="24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EQ-woMesh-Lower.tif"/>
          <p:cNvPicPr>
            <a:picLocks noChangeAspect="1"/>
          </p:cNvPicPr>
          <p:nvPr/>
        </p:nvPicPr>
        <p:blipFill>
          <a:blip r:embed="rId2" cstate="print"/>
          <a:stretch>
            <a:fillRect/>
          </a:stretch>
        </p:blipFill>
        <p:spPr>
          <a:xfrm>
            <a:off x="0" y="1828800"/>
            <a:ext cx="9144000" cy="4295647"/>
          </a:xfrm>
          <a:prstGeom prst="rect">
            <a:avLst/>
          </a:prstGeom>
        </p:spPr>
      </p:pic>
      <p:sp>
        <p:nvSpPr>
          <p:cNvPr id="6" name="TextBox 5"/>
          <p:cNvSpPr txBox="1"/>
          <p:nvPr/>
        </p:nvSpPr>
        <p:spPr>
          <a:xfrm>
            <a:off x="304800" y="304800"/>
            <a:ext cx="8534400" cy="1200329"/>
          </a:xfrm>
          <a:prstGeom prst="rect">
            <a:avLst/>
          </a:prstGeom>
          <a:noFill/>
        </p:spPr>
        <p:txBody>
          <a:bodyPr wrap="square" rtlCol="0">
            <a:spAutoFit/>
          </a:bodyPr>
          <a:lstStyle/>
          <a:p>
            <a:r>
              <a:rPr lang="en-US" sz="2400" u="sng" dirty="0" smtClean="0"/>
              <a:t>Structural</a:t>
            </a:r>
            <a:r>
              <a:rPr lang="en-US" sz="2400" dirty="0" smtClean="0"/>
              <a:t> Scale Finite Element Simulations of Forming Using the Macroscale </a:t>
            </a:r>
            <a:r>
              <a:rPr lang="en-US" sz="2400" u="sng" dirty="0" smtClean="0"/>
              <a:t>ISV Model </a:t>
            </a:r>
            <a:r>
              <a:rPr lang="en-US" sz="2400" dirty="0" smtClean="0"/>
              <a:t>from the </a:t>
            </a:r>
            <a:r>
              <a:rPr lang="en-US" sz="2400" u="sng" dirty="0" smtClean="0"/>
              <a:t>Multiscale</a:t>
            </a:r>
            <a:r>
              <a:rPr lang="en-US" sz="2400" dirty="0" smtClean="0"/>
              <a:t> Analysis showing the </a:t>
            </a:r>
            <a:r>
              <a:rPr lang="en-US" sz="2400" b="1" u="sng" dirty="0" smtClean="0"/>
              <a:t>plastic strains</a:t>
            </a:r>
            <a:endParaRPr lang="en-US" sz="2400" b="1" u="sng"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mage-woMesh-Lower.tif"/>
          <p:cNvPicPr>
            <a:picLocks noChangeAspect="1"/>
          </p:cNvPicPr>
          <p:nvPr/>
        </p:nvPicPr>
        <p:blipFill>
          <a:blip r:embed="rId2" cstate="print"/>
          <a:stretch>
            <a:fillRect/>
          </a:stretch>
        </p:blipFill>
        <p:spPr>
          <a:xfrm>
            <a:off x="0" y="2057400"/>
            <a:ext cx="9144000" cy="4295647"/>
          </a:xfrm>
          <a:prstGeom prst="rect">
            <a:avLst/>
          </a:prstGeom>
        </p:spPr>
      </p:pic>
      <p:sp>
        <p:nvSpPr>
          <p:cNvPr id="6" name="TextBox 5"/>
          <p:cNvSpPr txBox="1"/>
          <p:nvPr/>
        </p:nvSpPr>
        <p:spPr>
          <a:xfrm>
            <a:off x="304800" y="304800"/>
            <a:ext cx="8534400" cy="1200329"/>
          </a:xfrm>
          <a:prstGeom prst="rect">
            <a:avLst/>
          </a:prstGeom>
          <a:noFill/>
        </p:spPr>
        <p:txBody>
          <a:bodyPr wrap="square" rtlCol="0">
            <a:spAutoFit/>
          </a:bodyPr>
          <a:lstStyle/>
          <a:p>
            <a:r>
              <a:rPr lang="en-US" sz="2400" u="sng" dirty="0" smtClean="0"/>
              <a:t>Structural</a:t>
            </a:r>
            <a:r>
              <a:rPr lang="en-US" sz="2400" dirty="0" smtClean="0"/>
              <a:t> Scale Finite Element Simulations of Forming Using the Macroscale </a:t>
            </a:r>
            <a:r>
              <a:rPr lang="en-US" sz="2400" u="sng" dirty="0" smtClean="0"/>
              <a:t>ISV Model </a:t>
            </a:r>
            <a:r>
              <a:rPr lang="en-US" sz="2400" dirty="0" smtClean="0"/>
              <a:t>from the </a:t>
            </a:r>
            <a:r>
              <a:rPr lang="en-US" sz="2400" u="sng" dirty="0" smtClean="0"/>
              <a:t>Multiscale</a:t>
            </a:r>
            <a:r>
              <a:rPr lang="en-US" sz="2400" dirty="0" smtClean="0"/>
              <a:t> Analysis showing the </a:t>
            </a:r>
            <a:r>
              <a:rPr lang="en-US" sz="2400" b="1" u="sng" dirty="0" smtClean="0"/>
              <a:t>damage</a:t>
            </a:r>
            <a:endParaRPr lang="en-US" sz="2400" b="1" u="sng"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Picture 91" descr="PEEQ-woMesh-Average.tif"/>
          <p:cNvPicPr>
            <a:picLocks noChangeAspect="1"/>
          </p:cNvPicPr>
          <p:nvPr/>
        </p:nvPicPr>
        <p:blipFill>
          <a:blip r:embed="rId3" cstate="print"/>
          <a:stretch>
            <a:fillRect/>
          </a:stretch>
        </p:blipFill>
        <p:spPr>
          <a:xfrm>
            <a:off x="1676400" y="152400"/>
            <a:ext cx="4724400" cy="2219418"/>
          </a:xfrm>
          <a:prstGeom prst="rect">
            <a:avLst/>
          </a:prstGeom>
        </p:spPr>
      </p:pic>
      <p:sp>
        <p:nvSpPr>
          <p:cNvPr id="11267" name="Rectangle 3"/>
          <p:cNvSpPr>
            <a:spLocks noChangeArrowheads="1"/>
          </p:cNvSpPr>
          <p:nvPr/>
        </p:nvSpPr>
        <p:spPr bwMode="auto">
          <a:xfrm>
            <a:off x="1600199" y="6056313"/>
            <a:ext cx="8915401" cy="801687"/>
          </a:xfrm>
          <a:prstGeom prst="rect">
            <a:avLst/>
          </a:prstGeom>
          <a:solidFill>
            <a:schemeClr val="bg1"/>
          </a:solidFill>
          <a:ln w="9525">
            <a:solidFill>
              <a:schemeClr val="bg1"/>
            </a:solidFill>
            <a:miter lim="800000"/>
            <a:headEnd/>
            <a:tailEnd/>
          </a:ln>
          <a:effectLst/>
        </p:spPr>
        <p:txBody>
          <a:bodyPr wrap="none" lIns="91431" tIns="45715" rIns="91431" bIns="45715" anchor="ctr"/>
          <a:lstStyle/>
          <a:p>
            <a:pPr algn="ctr"/>
            <a:endParaRPr lang="en-US" dirty="0">
              <a:solidFill>
                <a:schemeClr val="bg1"/>
              </a:solidFill>
              <a:latin typeface="Times New Roman" pitchFamily="18" charset="0"/>
            </a:endParaRPr>
          </a:p>
        </p:txBody>
      </p:sp>
      <p:sp>
        <p:nvSpPr>
          <p:cNvPr id="11269" name="Rectangle 5"/>
          <p:cNvSpPr>
            <a:spLocks noChangeArrowheads="1"/>
          </p:cNvSpPr>
          <p:nvPr/>
        </p:nvSpPr>
        <p:spPr bwMode="auto">
          <a:xfrm>
            <a:off x="1600199" y="2246314"/>
            <a:ext cx="8915401" cy="134937"/>
          </a:xfrm>
          <a:prstGeom prst="rect">
            <a:avLst/>
          </a:prstGeom>
          <a:solidFill>
            <a:schemeClr val="bg1"/>
          </a:solidFill>
          <a:ln w="9525">
            <a:noFill/>
            <a:miter lim="800000"/>
            <a:headEnd/>
            <a:tailEnd/>
          </a:ln>
          <a:effectLst/>
        </p:spPr>
        <p:txBody>
          <a:bodyPr wrap="none" lIns="91431" tIns="45715" rIns="91431" bIns="45715" anchor="ctr"/>
          <a:lstStyle/>
          <a:p>
            <a:pPr algn="ctr"/>
            <a:r>
              <a:rPr lang="en-US" sz="1200" dirty="0" err="1"/>
              <a:t>Macroscale</a:t>
            </a:r>
            <a:r>
              <a:rPr lang="en-US" sz="1200" dirty="0"/>
              <a:t> ISV Continuum</a:t>
            </a:r>
          </a:p>
        </p:txBody>
      </p:sp>
      <p:sp>
        <p:nvSpPr>
          <p:cNvPr id="11270" name="AutoShape 6"/>
          <p:cNvSpPr>
            <a:spLocks noChangeArrowheads="1"/>
          </p:cNvSpPr>
          <p:nvPr/>
        </p:nvSpPr>
        <p:spPr bwMode="auto">
          <a:xfrm rot="-2152223">
            <a:off x="2946400" y="6264275"/>
            <a:ext cx="296863" cy="134938"/>
          </a:xfrm>
          <a:prstGeom prst="rightArrow">
            <a:avLst>
              <a:gd name="adj1" fmla="val 50000"/>
              <a:gd name="adj2" fmla="val 55000"/>
            </a:avLst>
          </a:prstGeom>
          <a:gradFill rotWithShape="1">
            <a:gsLst>
              <a:gs pos="0">
                <a:srgbClr val="FF6600"/>
              </a:gs>
              <a:gs pos="100000">
                <a:srgbClr val="00FF00"/>
              </a:gs>
            </a:gsLst>
            <a:lin ang="18900000" scaled="1"/>
          </a:gradFill>
          <a:ln w="9525">
            <a:noFill/>
            <a:miter lim="800000"/>
            <a:headEnd/>
            <a:tailEnd/>
          </a:ln>
          <a:effectLst/>
        </p:spPr>
        <p:txBody>
          <a:bodyPr wrap="none" lIns="91431" tIns="45715" rIns="91431" bIns="45715" anchor="ctr"/>
          <a:lstStyle/>
          <a:p>
            <a:endParaRPr lang="en-US"/>
          </a:p>
        </p:txBody>
      </p:sp>
      <p:sp>
        <p:nvSpPr>
          <p:cNvPr id="11271" name="AutoShape 7"/>
          <p:cNvSpPr>
            <a:spLocks/>
          </p:cNvSpPr>
          <p:nvPr/>
        </p:nvSpPr>
        <p:spPr bwMode="auto">
          <a:xfrm>
            <a:off x="3733800" y="6321425"/>
            <a:ext cx="1911351" cy="155575"/>
          </a:xfrm>
          <a:prstGeom prst="callout1">
            <a:avLst>
              <a:gd name="adj1" fmla="val 52176"/>
              <a:gd name="adj2" fmla="val -2167"/>
              <a:gd name="adj3" fmla="val 5074"/>
              <a:gd name="adj4" fmla="val -25935"/>
            </a:avLst>
          </a:prstGeom>
          <a:solidFill>
            <a:srgbClr val="FFFF99"/>
          </a:solidFill>
          <a:ln w="3175">
            <a:solidFill>
              <a:schemeClr val="tx1"/>
            </a:solidFill>
            <a:miter lim="800000"/>
            <a:headEnd/>
            <a:tailEnd type="triangle" w="med" len="med"/>
          </a:ln>
          <a:effectLst/>
        </p:spPr>
        <p:txBody>
          <a:bodyPr lIns="0" tIns="0" rIns="0" bIns="0"/>
          <a:lstStyle/>
          <a:p>
            <a:r>
              <a:rPr lang="en-US" sz="1200" dirty="0"/>
              <a:t>Bridge 1 = </a:t>
            </a:r>
            <a:r>
              <a:rPr lang="en-US" sz="1200" dirty="0" smtClean="0"/>
              <a:t>Energy</a:t>
            </a:r>
            <a:r>
              <a:rPr lang="en-US" sz="1200" dirty="0"/>
              <a:t>, Elasticity</a:t>
            </a:r>
          </a:p>
        </p:txBody>
      </p:sp>
      <p:sp>
        <p:nvSpPr>
          <p:cNvPr id="11272" name="Text Box 8"/>
          <p:cNvSpPr txBox="1">
            <a:spLocks noChangeArrowheads="1"/>
          </p:cNvSpPr>
          <p:nvPr/>
        </p:nvSpPr>
        <p:spPr bwMode="auto">
          <a:xfrm>
            <a:off x="4683124" y="5922964"/>
            <a:ext cx="1746250" cy="370017"/>
          </a:xfrm>
          <a:prstGeom prst="rect">
            <a:avLst/>
          </a:prstGeom>
          <a:noFill/>
          <a:ln w="9525">
            <a:noFill/>
            <a:miter lim="800000"/>
            <a:headEnd/>
            <a:tailEnd/>
          </a:ln>
          <a:effectLst/>
        </p:spPr>
        <p:txBody>
          <a:bodyPr lIns="0" tIns="0" rIns="0" bIns="0">
            <a:spAutoFit/>
          </a:bodyPr>
          <a:lstStyle/>
          <a:p>
            <a:pPr algn="ctr">
              <a:spcBef>
                <a:spcPct val="50000"/>
              </a:spcBef>
            </a:pPr>
            <a:r>
              <a:rPr lang="en-US" sz="1200" dirty="0" err="1"/>
              <a:t>Atomistics</a:t>
            </a:r>
            <a:r>
              <a:rPr lang="en-US" sz="1200" dirty="0"/>
              <a:t/>
            </a:r>
            <a:br>
              <a:rPr lang="en-US" sz="1200" dirty="0"/>
            </a:br>
            <a:r>
              <a:rPr lang="en-US" sz="1200" dirty="0"/>
              <a:t>(EAM,MEAM,MD,MS,</a:t>
            </a:r>
          </a:p>
        </p:txBody>
      </p:sp>
      <p:pic>
        <p:nvPicPr>
          <p:cNvPr id="11273" name="Picture 9"/>
          <p:cNvPicPr>
            <a:picLocks noChangeAspect="1" noChangeArrowheads="1"/>
          </p:cNvPicPr>
          <p:nvPr/>
        </p:nvPicPr>
        <p:blipFill>
          <a:blip r:embed="rId4" cstate="print"/>
          <a:srcRect l="2892" t="5624" r="2892" b="11250"/>
          <a:stretch>
            <a:fillRect/>
          </a:stretch>
        </p:blipFill>
        <p:spPr bwMode="auto">
          <a:xfrm>
            <a:off x="3086099" y="5646738"/>
            <a:ext cx="1639888" cy="646112"/>
          </a:xfrm>
          <a:prstGeom prst="rect">
            <a:avLst/>
          </a:prstGeom>
          <a:noFill/>
        </p:spPr>
      </p:pic>
      <p:sp>
        <p:nvSpPr>
          <p:cNvPr id="11274" name="Text Box 10"/>
          <p:cNvSpPr txBox="1">
            <a:spLocks noChangeArrowheads="1"/>
          </p:cNvSpPr>
          <p:nvPr/>
        </p:nvSpPr>
        <p:spPr bwMode="auto">
          <a:xfrm>
            <a:off x="2789238" y="5913439"/>
            <a:ext cx="446087" cy="185009"/>
          </a:xfrm>
          <a:prstGeom prst="rect">
            <a:avLst/>
          </a:prstGeom>
          <a:noFill/>
          <a:ln w="9525">
            <a:noFill/>
            <a:miter lim="800000"/>
            <a:headEnd/>
            <a:tailEnd/>
          </a:ln>
          <a:effectLst/>
        </p:spPr>
        <p:txBody>
          <a:bodyPr lIns="0" tIns="0" rIns="0" bIns="0">
            <a:spAutoFit/>
          </a:bodyPr>
          <a:lstStyle/>
          <a:p>
            <a:pPr algn="ctr">
              <a:spcBef>
                <a:spcPct val="50000"/>
              </a:spcBef>
            </a:pPr>
            <a:r>
              <a:rPr lang="en-US" sz="1200" dirty="0"/>
              <a:t>Nm</a:t>
            </a:r>
          </a:p>
        </p:txBody>
      </p:sp>
      <p:sp>
        <p:nvSpPr>
          <p:cNvPr id="11275" name="AutoShape 11"/>
          <p:cNvSpPr>
            <a:spLocks noChangeArrowheads="1"/>
          </p:cNvSpPr>
          <p:nvPr/>
        </p:nvSpPr>
        <p:spPr bwMode="auto">
          <a:xfrm rot="-2152223">
            <a:off x="4589463" y="5584825"/>
            <a:ext cx="319087" cy="134938"/>
          </a:xfrm>
          <a:prstGeom prst="rightArrow">
            <a:avLst>
              <a:gd name="adj1" fmla="val 50000"/>
              <a:gd name="adj2" fmla="val 59117"/>
            </a:avLst>
          </a:prstGeom>
          <a:gradFill rotWithShape="1">
            <a:gsLst>
              <a:gs pos="0">
                <a:srgbClr val="FF690D"/>
              </a:gs>
              <a:gs pos="100000">
                <a:srgbClr val="00FF00"/>
              </a:gs>
            </a:gsLst>
            <a:lin ang="18900000" scaled="1"/>
          </a:gradFill>
          <a:ln w="9525">
            <a:noFill/>
            <a:miter lim="800000"/>
            <a:headEnd/>
            <a:tailEnd/>
          </a:ln>
          <a:effectLst/>
        </p:spPr>
        <p:txBody>
          <a:bodyPr wrap="none" lIns="91431" tIns="45715" rIns="91431" bIns="45715" anchor="ctr"/>
          <a:lstStyle/>
          <a:p>
            <a:endParaRPr lang="en-US"/>
          </a:p>
        </p:txBody>
      </p:sp>
      <p:sp>
        <p:nvSpPr>
          <p:cNvPr id="11276" name="AutoShape 12"/>
          <p:cNvSpPr>
            <a:spLocks/>
          </p:cNvSpPr>
          <p:nvPr/>
        </p:nvSpPr>
        <p:spPr bwMode="auto">
          <a:xfrm>
            <a:off x="5926137" y="5711825"/>
            <a:ext cx="2074862" cy="155575"/>
          </a:xfrm>
          <a:prstGeom prst="callout1">
            <a:avLst>
              <a:gd name="adj1" fmla="val 53731"/>
              <a:gd name="adj2" fmla="val -4380"/>
              <a:gd name="adj3" fmla="val -39551"/>
              <a:gd name="adj4" fmla="val -57662"/>
            </a:avLst>
          </a:prstGeom>
          <a:solidFill>
            <a:srgbClr val="FFFF99"/>
          </a:solidFill>
          <a:ln w="3175">
            <a:solidFill>
              <a:schemeClr val="tx1"/>
            </a:solidFill>
            <a:miter lim="800000"/>
            <a:headEnd/>
            <a:tailEnd type="triangle" w="med" len="med"/>
          </a:ln>
          <a:effectLst/>
        </p:spPr>
        <p:txBody>
          <a:bodyPr lIns="0" tIns="0" rIns="0" bIns="0"/>
          <a:lstStyle/>
          <a:p>
            <a:r>
              <a:rPr lang="en-US" sz="1200" dirty="0"/>
              <a:t>Bridge 2 = </a:t>
            </a:r>
            <a:r>
              <a:rPr lang="en-US" sz="1200" dirty="0" smtClean="0"/>
              <a:t>Dislocation </a:t>
            </a:r>
            <a:r>
              <a:rPr lang="en-US" sz="1200" dirty="0" err="1" smtClean="0"/>
              <a:t>Mobilities</a:t>
            </a:r>
            <a:endParaRPr lang="en-US" sz="1200" dirty="0"/>
          </a:p>
        </p:txBody>
      </p:sp>
      <p:sp>
        <p:nvSpPr>
          <p:cNvPr id="11277" name="AutoShape 13"/>
          <p:cNvSpPr>
            <a:spLocks noChangeArrowheads="1"/>
          </p:cNvSpPr>
          <p:nvPr/>
        </p:nvSpPr>
        <p:spPr bwMode="auto">
          <a:xfrm rot="-2147225">
            <a:off x="5637213" y="4973639"/>
            <a:ext cx="314325" cy="133350"/>
          </a:xfrm>
          <a:prstGeom prst="rightArrow">
            <a:avLst>
              <a:gd name="adj1" fmla="val 50000"/>
              <a:gd name="adj2" fmla="val 58929"/>
            </a:avLst>
          </a:prstGeom>
          <a:gradFill rotWithShape="1">
            <a:gsLst>
              <a:gs pos="0">
                <a:srgbClr val="FF6600"/>
              </a:gs>
              <a:gs pos="100000">
                <a:srgbClr val="00FF00"/>
              </a:gs>
            </a:gsLst>
            <a:lin ang="18900000" scaled="1"/>
          </a:gradFill>
          <a:ln w="9525">
            <a:noFill/>
            <a:miter lim="800000"/>
            <a:headEnd/>
            <a:tailEnd/>
          </a:ln>
          <a:effectLst/>
        </p:spPr>
        <p:txBody>
          <a:bodyPr wrap="none" lIns="91431" tIns="45715" rIns="91431" bIns="45715" anchor="ctr"/>
          <a:lstStyle/>
          <a:p>
            <a:endParaRPr lang="en-US"/>
          </a:p>
        </p:txBody>
      </p:sp>
      <p:sp>
        <p:nvSpPr>
          <p:cNvPr id="11278" name="AutoShape 14"/>
          <p:cNvSpPr>
            <a:spLocks/>
          </p:cNvSpPr>
          <p:nvPr/>
        </p:nvSpPr>
        <p:spPr bwMode="auto">
          <a:xfrm>
            <a:off x="6553199" y="5029200"/>
            <a:ext cx="1916111" cy="220662"/>
          </a:xfrm>
          <a:prstGeom prst="callout1">
            <a:avLst>
              <a:gd name="adj1" fmla="val 59019"/>
              <a:gd name="adj2" fmla="val -3185"/>
              <a:gd name="adj3" fmla="val -29509"/>
              <a:gd name="adj4" fmla="val -39241"/>
            </a:avLst>
          </a:prstGeom>
          <a:solidFill>
            <a:srgbClr val="FFFF99"/>
          </a:solidFill>
          <a:ln w="3175">
            <a:solidFill>
              <a:schemeClr val="tx1"/>
            </a:solidFill>
            <a:miter lim="800000"/>
            <a:headEnd/>
            <a:tailEnd type="triangle" w="med" len="med"/>
          </a:ln>
          <a:effectLst/>
        </p:spPr>
        <p:txBody>
          <a:bodyPr lIns="0" tIns="0" rIns="0" bIns="0"/>
          <a:lstStyle/>
          <a:p>
            <a:r>
              <a:rPr lang="en-US" sz="1200" dirty="0"/>
              <a:t>Bridge 3 = Hardening Rules</a:t>
            </a:r>
          </a:p>
        </p:txBody>
      </p:sp>
      <p:sp>
        <p:nvSpPr>
          <p:cNvPr id="11282" name="AutoShape 18"/>
          <p:cNvSpPr>
            <a:spLocks noChangeArrowheads="1"/>
          </p:cNvSpPr>
          <p:nvPr/>
        </p:nvSpPr>
        <p:spPr bwMode="auto">
          <a:xfrm>
            <a:off x="3733800" y="1944686"/>
            <a:ext cx="217488" cy="265114"/>
          </a:xfrm>
          <a:prstGeom prst="upArrow">
            <a:avLst>
              <a:gd name="adj1" fmla="val 41667"/>
              <a:gd name="adj2" fmla="val 51389"/>
            </a:avLst>
          </a:prstGeom>
          <a:gradFill rotWithShape="1">
            <a:gsLst>
              <a:gs pos="0">
                <a:srgbClr val="00FF00"/>
              </a:gs>
              <a:gs pos="100000">
                <a:srgbClr val="FF690D"/>
              </a:gs>
            </a:gsLst>
            <a:lin ang="5400000" scaled="1"/>
          </a:gradFill>
          <a:ln w="9525">
            <a:noFill/>
            <a:miter lim="800000"/>
            <a:headEnd/>
            <a:tailEnd/>
          </a:ln>
          <a:effectLst/>
        </p:spPr>
        <p:txBody>
          <a:bodyPr vert="eaVert" wrap="none" lIns="91431" tIns="45715" rIns="91431" bIns="45715" anchor="ctr"/>
          <a:lstStyle/>
          <a:p>
            <a:endParaRPr lang="en-US"/>
          </a:p>
        </p:txBody>
      </p:sp>
      <p:sp>
        <p:nvSpPr>
          <p:cNvPr id="11283" name="AutoShape 19"/>
          <p:cNvSpPr>
            <a:spLocks/>
          </p:cNvSpPr>
          <p:nvPr/>
        </p:nvSpPr>
        <p:spPr bwMode="auto">
          <a:xfrm>
            <a:off x="4546600" y="2020888"/>
            <a:ext cx="1362075" cy="158750"/>
          </a:xfrm>
          <a:prstGeom prst="callout1">
            <a:avLst>
              <a:gd name="adj1" fmla="val 63157"/>
              <a:gd name="adj2" fmla="val -5454"/>
              <a:gd name="adj3" fmla="val 61403"/>
              <a:gd name="adj4" fmla="val -46023"/>
            </a:avLst>
          </a:prstGeom>
          <a:solidFill>
            <a:srgbClr val="FFFF99"/>
          </a:solidFill>
          <a:ln w="3175">
            <a:solidFill>
              <a:schemeClr val="tx1"/>
            </a:solidFill>
            <a:miter lim="800000"/>
            <a:headEnd/>
            <a:tailEnd type="triangle" w="med" len="med"/>
          </a:ln>
          <a:effectLst/>
        </p:spPr>
        <p:txBody>
          <a:bodyPr lIns="0" tIns="0" rIns="0" bIns="0"/>
          <a:lstStyle/>
          <a:p>
            <a:r>
              <a:rPr lang="en-US" sz="1200" dirty="0"/>
              <a:t>Bridge </a:t>
            </a:r>
            <a:r>
              <a:rPr lang="en-US" sz="1200" dirty="0" smtClean="0"/>
              <a:t>12 </a:t>
            </a:r>
            <a:r>
              <a:rPr lang="en-US" sz="1200" dirty="0"/>
              <a:t>= FEA</a:t>
            </a:r>
          </a:p>
        </p:txBody>
      </p:sp>
      <p:sp>
        <p:nvSpPr>
          <p:cNvPr id="11289" name="Text Box 25"/>
          <p:cNvSpPr txBox="1">
            <a:spLocks noChangeArrowheads="1"/>
          </p:cNvSpPr>
          <p:nvPr/>
        </p:nvSpPr>
        <p:spPr bwMode="auto">
          <a:xfrm>
            <a:off x="5686425" y="5221288"/>
            <a:ext cx="1857375" cy="370017"/>
          </a:xfrm>
          <a:prstGeom prst="rect">
            <a:avLst/>
          </a:prstGeom>
          <a:noFill/>
          <a:ln w="9525">
            <a:noFill/>
            <a:miter lim="800000"/>
            <a:headEnd/>
            <a:tailEnd/>
          </a:ln>
          <a:effectLst/>
        </p:spPr>
        <p:txBody>
          <a:bodyPr lIns="0" tIns="0" rIns="0" bIns="0">
            <a:spAutoFit/>
          </a:bodyPr>
          <a:lstStyle/>
          <a:p>
            <a:pPr algn="ctr">
              <a:spcBef>
                <a:spcPct val="50000"/>
              </a:spcBef>
            </a:pPr>
            <a:r>
              <a:rPr lang="en-US" sz="1200" dirty="0"/>
              <a:t>Dislocation</a:t>
            </a:r>
            <a:br>
              <a:rPr lang="en-US" sz="1200" dirty="0"/>
            </a:br>
            <a:r>
              <a:rPr lang="en-US" sz="1200" dirty="0"/>
              <a:t>Dynamics (Micro-3D)</a:t>
            </a:r>
          </a:p>
        </p:txBody>
      </p:sp>
      <p:sp>
        <p:nvSpPr>
          <p:cNvPr id="11290" name="Text Box 26"/>
          <p:cNvSpPr txBox="1">
            <a:spLocks noChangeArrowheads="1"/>
          </p:cNvSpPr>
          <p:nvPr/>
        </p:nvSpPr>
        <p:spPr bwMode="auto">
          <a:xfrm>
            <a:off x="4200524" y="5245100"/>
            <a:ext cx="668338" cy="185009"/>
          </a:xfrm>
          <a:prstGeom prst="rect">
            <a:avLst/>
          </a:prstGeom>
          <a:noFill/>
          <a:ln w="9525">
            <a:noFill/>
            <a:miter lim="800000"/>
            <a:headEnd/>
            <a:tailEnd/>
          </a:ln>
          <a:effectLst/>
        </p:spPr>
        <p:txBody>
          <a:bodyPr lIns="0" tIns="0" rIns="0" bIns="0">
            <a:spAutoFit/>
          </a:bodyPr>
          <a:lstStyle/>
          <a:p>
            <a:pPr algn="ctr">
              <a:spcBef>
                <a:spcPct val="50000"/>
              </a:spcBef>
            </a:pPr>
            <a:r>
              <a:rPr lang="en-US" sz="1200" dirty="0"/>
              <a:t>100’s Nm</a:t>
            </a:r>
          </a:p>
        </p:txBody>
      </p:sp>
      <p:sp>
        <p:nvSpPr>
          <p:cNvPr id="11292" name="Text Box 28"/>
          <p:cNvSpPr txBox="1">
            <a:spLocks noChangeArrowheads="1"/>
          </p:cNvSpPr>
          <p:nvPr/>
        </p:nvSpPr>
        <p:spPr bwMode="auto">
          <a:xfrm>
            <a:off x="2936874" y="6481763"/>
            <a:ext cx="1338263" cy="370017"/>
          </a:xfrm>
          <a:prstGeom prst="rect">
            <a:avLst/>
          </a:prstGeom>
          <a:noFill/>
          <a:ln w="9525">
            <a:noFill/>
            <a:miter lim="800000"/>
            <a:headEnd/>
            <a:tailEnd/>
          </a:ln>
          <a:effectLst/>
        </p:spPr>
        <p:txBody>
          <a:bodyPr lIns="0" tIns="0" rIns="0" bIns="0">
            <a:spAutoFit/>
          </a:bodyPr>
          <a:lstStyle/>
          <a:p>
            <a:pPr algn="ctr">
              <a:spcBef>
                <a:spcPct val="50000"/>
              </a:spcBef>
            </a:pPr>
            <a:r>
              <a:rPr lang="en-US" sz="1200" dirty="0"/>
              <a:t>Electronics</a:t>
            </a:r>
            <a:br>
              <a:rPr lang="en-US" sz="1200" dirty="0"/>
            </a:br>
            <a:r>
              <a:rPr lang="en-US" sz="1200" dirty="0"/>
              <a:t>Principles (DFT)</a:t>
            </a:r>
          </a:p>
        </p:txBody>
      </p:sp>
      <p:graphicFrame>
        <p:nvGraphicFramePr>
          <p:cNvPr id="11293" name="Object 29"/>
          <p:cNvGraphicFramePr>
            <a:graphicFrameLocks noChangeAspect="1"/>
          </p:cNvGraphicFramePr>
          <p:nvPr/>
        </p:nvGraphicFramePr>
        <p:xfrm>
          <a:off x="2203450" y="6373814"/>
          <a:ext cx="798513" cy="466725"/>
        </p:xfrm>
        <a:graphic>
          <a:graphicData uri="http://schemas.openxmlformats.org/presentationml/2006/ole">
            <p:oleObj spid="_x0000_s110594" name="Image Document" r:id="rId5" imgW="3095897" imgH="2007326" progId="">
              <p:embed/>
            </p:oleObj>
          </a:graphicData>
        </a:graphic>
      </p:graphicFrame>
      <p:sp>
        <p:nvSpPr>
          <p:cNvPr id="11294" name="Rectangle 30"/>
          <p:cNvSpPr>
            <a:spLocks noChangeArrowheads="1"/>
          </p:cNvSpPr>
          <p:nvPr/>
        </p:nvSpPr>
        <p:spPr bwMode="auto">
          <a:xfrm>
            <a:off x="1971675" y="6488113"/>
            <a:ext cx="303213" cy="277365"/>
          </a:xfrm>
          <a:prstGeom prst="rect">
            <a:avLst/>
          </a:prstGeom>
          <a:noFill/>
          <a:ln w="9525">
            <a:noFill/>
            <a:miter lim="800000"/>
            <a:headEnd/>
            <a:tailEnd/>
          </a:ln>
          <a:effectLst/>
        </p:spPr>
        <p:txBody>
          <a:bodyPr lIns="91431" tIns="45715" rIns="91431" bIns="45715" anchor="ctr">
            <a:spAutoFit/>
          </a:bodyPr>
          <a:lstStyle/>
          <a:p>
            <a:r>
              <a:rPr lang="en-US" sz="1200" dirty="0"/>
              <a:t>Å</a:t>
            </a:r>
          </a:p>
        </p:txBody>
      </p:sp>
      <p:sp>
        <p:nvSpPr>
          <p:cNvPr id="11302" name="Text Box 38"/>
          <p:cNvSpPr txBox="1">
            <a:spLocks noChangeArrowheads="1"/>
          </p:cNvSpPr>
          <p:nvPr/>
        </p:nvSpPr>
        <p:spPr bwMode="auto">
          <a:xfrm>
            <a:off x="6629399" y="4419600"/>
            <a:ext cx="1782763" cy="370017"/>
          </a:xfrm>
          <a:prstGeom prst="rect">
            <a:avLst/>
          </a:prstGeom>
          <a:noFill/>
          <a:ln w="9525">
            <a:noFill/>
            <a:miter lim="800000"/>
            <a:headEnd/>
            <a:tailEnd/>
          </a:ln>
          <a:effectLst/>
        </p:spPr>
        <p:txBody>
          <a:bodyPr lIns="0" tIns="0" rIns="0" bIns="0">
            <a:spAutoFit/>
          </a:bodyPr>
          <a:lstStyle/>
          <a:p>
            <a:pPr algn="ctr">
              <a:spcBef>
                <a:spcPct val="50000"/>
              </a:spcBef>
            </a:pPr>
            <a:r>
              <a:rPr lang="en-US" sz="1200" dirty="0"/>
              <a:t>Crystal Plasticity</a:t>
            </a:r>
            <a:br>
              <a:rPr lang="en-US" sz="1200" dirty="0"/>
            </a:br>
            <a:r>
              <a:rPr lang="en-US" sz="1200" dirty="0"/>
              <a:t>(ISV + FEA)</a:t>
            </a:r>
          </a:p>
        </p:txBody>
      </p:sp>
      <p:grpSp>
        <p:nvGrpSpPr>
          <p:cNvPr id="2" name="Group 39"/>
          <p:cNvGrpSpPr>
            <a:grpSpLocks/>
          </p:cNvGrpSpPr>
          <p:nvPr/>
        </p:nvGrpSpPr>
        <p:grpSpPr bwMode="auto">
          <a:xfrm>
            <a:off x="5908674" y="4376737"/>
            <a:ext cx="882650" cy="588373"/>
            <a:chOff x="2784" y="2538"/>
            <a:chExt cx="570" cy="423"/>
          </a:xfrm>
        </p:grpSpPr>
        <p:sp>
          <p:nvSpPr>
            <p:cNvPr id="11305" name="Rectangle 41"/>
            <p:cNvSpPr>
              <a:spLocks noChangeArrowheads="1"/>
            </p:cNvSpPr>
            <p:nvPr/>
          </p:nvSpPr>
          <p:spPr bwMode="auto">
            <a:xfrm>
              <a:off x="2784" y="2538"/>
              <a:ext cx="570" cy="414"/>
            </a:xfrm>
            <a:prstGeom prst="rect">
              <a:avLst/>
            </a:prstGeom>
            <a:solidFill>
              <a:srgbClr val="B3B3B3"/>
            </a:solidFill>
            <a:ln w="12700">
              <a:solidFill>
                <a:srgbClr val="000000"/>
              </a:solidFill>
              <a:miter lim="800000"/>
              <a:headEnd/>
              <a:tailEnd/>
            </a:ln>
            <a:effectLst/>
          </p:spPr>
          <p:txBody>
            <a:bodyPr wrap="none" anchor="ctr"/>
            <a:lstStyle/>
            <a:p>
              <a:endParaRPr lang="en-US"/>
            </a:p>
          </p:txBody>
        </p:sp>
        <p:sp>
          <p:nvSpPr>
            <p:cNvPr id="11310" name="Text Box 46"/>
            <p:cNvSpPr txBox="1">
              <a:spLocks noChangeArrowheads="1"/>
            </p:cNvSpPr>
            <p:nvPr/>
          </p:nvSpPr>
          <p:spPr bwMode="auto">
            <a:xfrm>
              <a:off x="2868" y="2828"/>
              <a:ext cx="432" cy="133"/>
            </a:xfrm>
            <a:prstGeom prst="rect">
              <a:avLst/>
            </a:prstGeom>
            <a:noFill/>
            <a:ln w="9525">
              <a:noFill/>
              <a:miter lim="800000"/>
              <a:headEnd/>
              <a:tailEnd/>
            </a:ln>
            <a:effectLst/>
          </p:spPr>
          <p:txBody>
            <a:bodyPr lIns="0" tIns="0" rIns="0" bIns="0">
              <a:spAutoFit/>
            </a:bodyPr>
            <a:lstStyle/>
            <a:p>
              <a:pPr algn="ctr">
                <a:spcBef>
                  <a:spcPct val="50000"/>
                </a:spcBef>
              </a:pPr>
              <a:r>
                <a:rPr lang="en-US" sz="1200" dirty="0"/>
                <a:t>µm</a:t>
              </a:r>
            </a:p>
          </p:txBody>
        </p:sp>
      </p:grpSp>
      <p:sp>
        <p:nvSpPr>
          <p:cNvPr id="11318" name="Text Box 54"/>
          <p:cNvSpPr txBox="1">
            <a:spLocks noChangeArrowheads="1"/>
          </p:cNvSpPr>
          <p:nvPr/>
        </p:nvSpPr>
        <p:spPr bwMode="auto">
          <a:xfrm>
            <a:off x="6781800" y="2895600"/>
            <a:ext cx="815975" cy="738664"/>
          </a:xfrm>
          <a:prstGeom prst="rect">
            <a:avLst/>
          </a:prstGeom>
          <a:solidFill>
            <a:srgbClr val="FFFF99">
              <a:alpha val="75000"/>
            </a:srgbClr>
          </a:solidFill>
          <a:ln w="9525">
            <a:noFill/>
            <a:miter lim="800000"/>
            <a:headEnd/>
            <a:tailEnd/>
          </a:ln>
          <a:effectLst/>
        </p:spPr>
        <p:txBody>
          <a:bodyPr lIns="0" tIns="0" rIns="0" bIns="0">
            <a:spAutoFit/>
          </a:bodyPr>
          <a:lstStyle/>
          <a:p>
            <a:pPr algn="ctr">
              <a:spcBef>
                <a:spcPct val="50000"/>
              </a:spcBef>
            </a:pPr>
            <a:r>
              <a:rPr lang="en-US" sz="1200" dirty="0"/>
              <a:t>Bridge </a:t>
            </a:r>
            <a:r>
              <a:rPr lang="en-US" sz="1200" dirty="0" smtClean="0"/>
              <a:t>9 </a:t>
            </a:r>
            <a:r>
              <a:rPr lang="en-US" sz="1200" dirty="0"/>
              <a:t>=</a:t>
            </a:r>
            <a:br>
              <a:rPr lang="en-US" sz="1200" dirty="0"/>
            </a:br>
            <a:r>
              <a:rPr lang="en-US" sz="1200" dirty="0" err="1" smtClean="0"/>
              <a:t>polycrystal</a:t>
            </a:r>
            <a:r>
              <a:rPr lang="en-US" sz="1200" dirty="0"/>
              <a:t> </a:t>
            </a:r>
            <a:r>
              <a:rPr lang="en-US" sz="1200" dirty="0" smtClean="0"/>
              <a:t>stress-strain behavior</a:t>
            </a:r>
            <a:endParaRPr lang="en-US" sz="1200" dirty="0"/>
          </a:p>
        </p:txBody>
      </p:sp>
      <p:sp>
        <p:nvSpPr>
          <p:cNvPr id="11320" name="Rectangle 56"/>
          <p:cNvSpPr>
            <a:spLocks noChangeArrowheads="1"/>
          </p:cNvSpPr>
          <p:nvPr/>
        </p:nvSpPr>
        <p:spPr bwMode="auto">
          <a:xfrm>
            <a:off x="1600201" y="2209801"/>
            <a:ext cx="5486399" cy="228600"/>
          </a:xfrm>
          <a:prstGeom prst="rect">
            <a:avLst/>
          </a:prstGeom>
          <a:gradFill rotWithShape="1">
            <a:gsLst>
              <a:gs pos="0">
                <a:srgbClr val="E28B4A">
                  <a:alpha val="50000"/>
                </a:srgbClr>
              </a:gs>
              <a:gs pos="50000">
                <a:srgbClr val="FFCC99"/>
              </a:gs>
              <a:gs pos="100000">
                <a:srgbClr val="E28B4A">
                  <a:alpha val="50000"/>
                </a:srgbClr>
              </a:gs>
            </a:gsLst>
            <a:lin ang="0" scaled="1"/>
          </a:gradFill>
          <a:ln w="9525">
            <a:noFill/>
            <a:miter lim="800000"/>
            <a:headEnd/>
            <a:tailEnd/>
          </a:ln>
          <a:effectLst/>
        </p:spPr>
        <p:txBody>
          <a:bodyPr wrap="none" lIns="91431" tIns="45715" rIns="91431" bIns="45715" anchor="ctr"/>
          <a:lstStyle/>
          <a:p>
            <a:pPr algn="ctr"/>
            <a:r>
              <a:rPr lang="en-US" sz="1200" dirty="0" err="1"/>
              <a:t>Macroscale</a:t>
            </a:r>
            <a:r>
              <a:rPr lang="en-US" sz="1200" dirty="0"/>
              <a:t> ISV Continuum</a:t>
            </a:r>
          </a:p>
        </p:txBody>
      </p:sp>
      <p:sp>
        <p:nvSpPr>
          <p:cNvPr id="11321" name="Freeform 57"/>
          <p:cNvSpPr>
            <a:spLocks/>
          </p:cNvSpPr>
          <p:nvPr/>
        </p:nvSpPr>
        <p:spPr bwMode="auto">
          <a:xfrm>
            <a:off x="3754438" y="2378076"/>
            <a:ext cx="339725" cy="1801813"/>
          </a:xfrm>
          <a:custGeom>
            <a:avLst/>
            <a:gdLst/>
            <a:ahLst/>
            <a:cxnLst>
              <a:cxn ang="0">
                <a:pos x="169" y="0"/>
              </a:cxn>
              <a:cxn ang="0">
                <a:pos x="170" y="1018"/>
              </a:cxn>
              <a:cxn ang="0">
                <a:pos x="171" y="1055"/>
              </a:cxn>
              <a:cxn ang="0">
                <a:pos x="197" y="1081"/>
              </a:cxn>
              <a:cxn ang="0">
                <a:pos x="210" y="1105"/>
              </a:cxn>
              <a:cxn ang="0">
                <a:pos x="219" y="1136"/>
              </a:cxn>
              <a:cxn ang="0">
                <a:pos x="219" y="1247"/>
              </a:cxn>
              <a:cxn ang="0">
                <a:pos x="195" y="1268"/>
              </a:cxn>
              <a:cxn ang="0">
                <a:pos x="171" y="1247"/>
              </a:cxn>
              <a:cxn ang="0">
                <a:pos x="171" y="1151"/>
              </a:cxn>
              <a:cxn ang="0">
                <a:pos x="171" y="1247"/>
              </a:cxn>
              <a:cxn ang="0">
                <a:pos x="146" y="1280"/>
              </a:cxn>
              <a:cxn ang="0">
                <a:pos x="123" y="1247"/>
              </a:cxn>
              <a:cxn ang="0">
                <a:pos x="123" y="1151"/>
              </a:cxn>
              <a:cxn ang="0">
                <a:pos x="123" y="1247"/>
              </a:cxn>
              <a:cxn ang="0">
                <a:pos x="101" y="1294"/>
              </a:cxn>
              <a:cxn ang="0">
                <a:pos x="77" y="1246"/>
              </a:cxn>
              <a:cxn ang="0">
                <a:pos x="77" y="1150"/>
              </a:cxn>
              <a:cxn ang="0">
                <a:pos x="77" y="1247"/>
              </a:cxn>
              <a:cxn ang="0">
                <a:pos x="56" y="1277"/>
              </a:cxn>
              <a:cxn ang="0">
                <a:pos x="38" y="1249"/>
              </a:cxn>
              <a:cxn ang="0">
                <a:pos x="38" y="1192"/>
              </a:cxn>
              <a:cxn ang="0">
                <a:pos x="2" y="1192"/>
              </a:cxn>
              <a:cxn ang="0">
                <a:pos x="0" y="1142"/>
              </a:cxn>
              <a:cxn ang="0">
                <a:pos x="12" y="1106"/>
              </a:cxn>
              <a:cxn ang="0">
                <a:pos x="33" y="1085"/>
              </a:cxn>
              <a:cxn ang="0">
                <a:pos x="75" y="1055"/>
              </a:cxn>
              <a:cxn ang="0">
                <a:pos x="70" y="0"/>
              </a:cxn>
            </a:cxnLst>
            <a:rect l="0" t="0" r="r" b="b"/>
            <a:pathLst>
              <a:path w="219" h="1294">
                <a:moveTo>
                  <a:pt x="169" y="0"/>
                </a:moveTo>
                <a:lnTo>
                  <a:pt x="170" y="1018"/>
                </a:lnTo>
                <a:lnTo>
                  <a:pt x="171" y="1055"/>
                </a:lnTo>
                <a:cubicBezTo>
                  <a:pt x="175" y="1065"/>
                  <a:pt x="191" y="1073"/>
                  <a:pt x="197" y="1081"/>
                </a:cubicBezTo>
                <a:cubicBezTo>
                  <a:pt x="203" y="1089"/>
                  <a:pt x="206" y="1096"/>
                  <a:pt x="210" y="1105"/>
                </a:cubicBezTo>
                <a:cubicBezTo>
                  <a:pt x="214" y="1114"/>
                  <a:pt x="217" y="1112"/>
                  <a:pt x="219" y="1136"/>
                </a:cubicBezTo>
                <a:lnTo>
                  <a:pt x="219" y="1247"/>
                </a:lnTo>
                <a:cubicBezTo>
                  <a:pt x="215" y="1269"/>
                  <a:pt x="203" y="1268"/>
                  <a:pt x="195" y="1268"/>
                </a:cubicBezTo>
                <a:cubicBezTo>
                  <a:pt x="187" y="1268"/>
                  <a:pt x="175" y="1266"/>
                  <a:pt x="171" y="1247"/>
                </a:cubicBezTo>
                <a:lnTo>
                  <a:pt x="171" y="1151"/>
                </a:lnTo>
                <a:lnTo>
                  <a:pt x="171" y="1247"/>
                </a:lnTo>
                <a:cubicBezTo>
                  <a:pt x="167" y="1268"/>
                  <a:pt x="154" y="1280"/>
                  <a:pt x="146" y="1280"/>
                </a:cubicBezTo>
                <a:cubicBezTo>
                  <a:pt x="138" y="1280"/>
                  <a:pt x="127" y="1268"/>
                  <a:pt x="123" y="1247"/>
                </a:cubicBezTo>
                <a:lnTo>
                  <a:pt x="123" y="1151"/>
                </a:lnTo>
                <a:lnTo>
                  <a:pt x="123" y="1247"/>
                </a:lnTo>
                <a:cubicBezTo>
                  <a:pt x="119" y="1271"/>
                  <a:pt x="109" y="1294"/>
                  <a:pt x="101" y="1294"/>
                </a:cubicBezTo>
                <a:cubicBezTo>
                  <a:pt x="93" y="1294"/>
                  <a:pt x="81" y="1270"/>
                  <a:pt x="77" y="1246"/>
                </a:cubicBezTo>
                <a:lnTo>
                  <a:pt x="77" y="1150"/>
                </a:lnTo>
                <a:lnTo>
                  <a:pt x="77" y="1247"/>
                </a:lnTo>
                <a:cubicBezTo>
                  <a:pt x="74" y="1268"/>
                  <a:pt x="62" y="1277"/>
                  <a:pt x="56" y="1277"/>
                </a:cubicBezTo>
                <a:cubicBezTo>
                  <a:pt x="50" y="1277"/>
                  <a:pt x="41" y="1263"/>
                  <a:pt x="38" y="1249"/>
                </a:cubicBezTo>
                <a:lnTo>
                  <a:pt x="38" y="1192"/>
                </a:lnTo>
                <a:lnTo>
                  <a:pt x="2" y="1192"/>
                </a:lnTo>
                <a:lnTo>
                  <a:pt x="0" y="1142"/>
                </a:lnTo>
                <a:cubicBezTo>
                  <a:pt x="2" y="1128"/>
                  <a:pt x="7" y="1115"/>
                  <a:pt x="12" y="1106"/>
                </a:cubicBezTo>
                <a:cubicBezTo>
                  <a:pt x="17" y="1097"/>
                  <a:pt x="22" y="1094"/>
                  <a:pt x="33" y="1085"/>
                </a:cubicBezTo>
                <a:lnTo>
                  <a:pt x="75" y="1055"/>
                </a:lnTo>
                <a:lnTo>
                  <a:pt x="70" y="0"/>
                </a:lnTo>
              </a:path>
            </a:pathLst>
          </a:custGeom>
          <a:gradFill rotWithShape="1">
            <a:gsLst>
              <a:gs pos="0">
                <a:srgbClr val="E28B4A"/>
              </a:gs>
              <a:gs pos="50000">
                <a:srgbClr val="FFCC99"/>
              </a:gs>
              <a:gs pos="100000">
                <a:srgbClr val="E28B4A"/>
              </a:gs>
            </a:gsLst>
            <a:lin ang="0" scaled="1"/>
          </a:gradFill>
          <a:ln w="9525">
            <a:solidFill>
              <a:srgbClr val="E28B4A"/>
            </a:solidFill>
            <a:round/>
            <a:headEnd/>
            <a:tailEnd/>
          </a:ln>
          <a:effectLst/>
        </p:spPr>
        <p:txBody>
          <a:bodyPr lIns="91431" tIns="45715" rIns="91431" bIns="45715"/>
          <a:lstStyle/>
          <a:p>
            <a:endParaRPr lang="en-US"/>
          </a:p>
        </p:txBody>
      </p:sp>
      <p:grpSp>
        <p:nvGrpSpPr>
          <p:cNvPr id="3" name="Group 58"/>
          <p:cNvGrpSpPr>
            <a:grpSpLocks/>
          </p:cNvGrpSpPr>
          <p:nvPr/>
        </p:nvGrpSpPr>
        <p:grpSpPr bwMode="auto">
          <a:xfrm>
            <a:off x="3754437" y="3986213"/>
            <a:ext cx="347662" cy="1739900"/>
            <a:chOff x="1392" y="2275"/>
            <a:chExt cx="224" cy="1244"/>
          </a:xfrm>
        </p:grpSpPr>
        <p:sp>
          <p:nvSpPr>
            <p:cNvPr id="11323" name="Freeform 59"/>
            <p:cNvSpPr>
              <a:spLocks/>
            </p:cNvSpPr>
            <p:nvPr/>
          </p:nvSpPr>
          <p:spPr bwMode="auto">
            <a:xfrm>
              <a:off x="1397" y="2275"/>
              <a:ext cx="219" cy="1244"/>
            </a:xfrm>
            <a:custGeom>
              <a:avLst/>
              <a:gdLst/>
              <a:ahLst/>
              <a:cxnLst>
                <a:cxn ang="0">
                  <a:pos x="171" y="1239"/>
                </a:cxn>
                <a:cxn ang="0">
                  <a:pos x="170" y="277"/>
                </a:cxn>
                <a:cxn ang="0">
                  <a:pos x="171" y="239"/>
                </a:cxn>
                <a:cxn ang="0">
                  <a:pos x="197" y="213"/>
                </a:cxn>
                <a:cxn ang="0">
                  <a:pos x="210" y="189"/>
                </a:cxn>
                <a:cxn ang="0">
                  <a:pos x="219" y="158"/>
                </a:cxn>
                <a:cxn ang="0">
                  <a:pos x="219" y="47"/>
                </a:cxn>
                <a:cxn ang="0">
                  <a:pos x="195" y="26"/>
                </a:cxn>
                <a:cxn ang="0">
                  <a:pos x="171" y="47"/>
                </a:cxn>
                <a:cxn ang="0">
                  <a:pos x="171" y="143"/>
                </a:cxn>
                <a:cxn ang="0">
                  <a:pos x="171" y="47"/>
                </a:cxn>
                <a:cxn ang="0">
                  <a:pos x="146" y="14"/>
                </a:cxn>
                <a:cxn ang="0">
                  <a:pos x="123" y="47"/>
                </a:cxn>
                <a:cxn ang="0">
                  <a:pos x="123" y="143"/>
                </a:cxn>
                <a:cxn ang="0">
                  <a:pos x="123" y="47"/>
                </a:cxn>
                <a:cxn ang="0">
                  <a:pos x="101" y="0"/>
                </a:cxn>
                <a:cxn ang="0">
                  <a:pos x="77" y="48"/>
                </a:cxn>
                <a:cxn ang="0">
                  <a:pos x="77" y="144"/>
                </a:cxn>
                <a:cxn ang="0">
                  <a:pos x="77" y="47"/>
                </a:cxn>
                <a:cxn ang="0">
                  <a:pos x="56" y="17"/>
                </a:cxn>
                <a:cxn ang="0">
                  <a:pos x="38" y="45"/>
                </a:cxn>
                <a:cxn ang="0">
                  <a:pos x="38" y="103"/>
                </a:cxn>
                <a:cxn ang="0">
                  <a:pos x="2" y="103"/>
                </a:cxn>
                <a:cxn ang="0">
                  <a:pos x="0" y="152"/>
                </a:cxn>
                <a:cxn ang="0">
                  <a:pos x="12" y="188"/>
                </a:cxn>
                <a:cxn ang="0">
                  <a:pos x="33" y="209"/>
                </a:cxn>
                <a:cxn ang="0">
                  <a:pos x="75" y="239"/>
                </a:cxn>
                <a:cxn ang="0">
                  <a:pos x="75" y="1244"/>
                </a:cxn>
                <a:cxn ang="0">
                  <a:pos x="171" y="1239"/>
                </a:cxn>
              </a:cxnLst>
              <a:rect l="0" t="0" r="r" b="b"/>
              <a:pathLst>
                <a:path w="219" h="1244">
                  <a:moveTo>
                    <a:pt x="171" y="1239"/>
                  </a:moveTo>
                  <a:lnTo>
                    <a:pt x="170" y="277"/>
                  </a:lnTo>
                  <a:lnTo>
                    <a:pt x="171" y="239"/>
                  </a:lnTo>
                  <a:cubicBezTo>
                    <a:pt x="175" y="229"/>
                    <a:pt x="191" y="221"/>
                    <a:pt x="197" y="213"/>
                  </a:cubicBezTo>
                  <a:cubicBezTo>
                    <a:pt x="203" y="205"/>
                    <a:pt x="206" y="198"/>
                    <a:pt x="210" y="189"/>
                  </a:cubicBezTo>
                  <a:cubicBezTo>
                    <a:pt x="214" y="180"/>
                    <a:pt x="217" y="182"/>
                    <a:pt x="219" y="158"/>
                  </a:cubicBezTo>
                  <a:lnTo>
                    <a:pt x="219" y="47"/>
                  </a:lnTo>
                  <a:cubicBezTo>
                    <a:pt x="215" y="25"/>
                    <a:pt x="203" y="26"/>
                    <a:pt x="195" y="26"/>
                  </a:cubicBezTo>
                  <a:cubicBezTo>
                    <a:pt x="187" y="26"/>
                    <a:pt x="175" y="28"/>
                    <a:pt x="171" y="47"/>
                  </a:cubicBezTo>
                  <a:lnTo>
                    <a:pt x="171" y="143"/>
                  </a:lnTo>
                  <a:lnTo>
                    <a:pt x="171" y="47"/>
                  </a:lnTo>
                  <a:cubicBezTo>
                    <a:pt x="167" y="26"/>
                    <a:pt x="154" y="14"/>
                    <a:pt x="146" y="14"/>
                  </a:cubicBezTo>
                  <a:cubicBezTo>
                    <a:pt x="138" y="14"/>
                    <a:pt x="127" y="26"/>
                    <a:pt x="123" y="47"/>
                  </a:cubicBezTo>
                  <a:lnTo>
                    <a:pt x="123" y="143"/>
                  </a:lnTo>
                  <a:lnTo>
                    <a:pt x="123" y="47"/>
                  </a:lnTo>
                  <a:cubicBezTo>
                    <a:pt x="119" y="23"/>
                    <a:pt x="109" y="0"/>
                    <a:pt x="101" y="0"/>
                  </a:cubicBezTo>
                  <a:cubicBezTo>
                    <a:pt x="93" y="0"/>
                    <a:pt x="81" y="24"/>
                    <a:pt x="77" y="48"/>
                  </a:cubicBezTo>
                  <a:lnTo>
                    <a:pt x="77" y="144"/>
                  </a:lnTo>
                  <a:lnTo>
                    <a:pt x="77" y="47"/>
                  </a:lnTo>
                  <a:cubicBezTo>
                    <a:pt x="74" y="26"/>
                    <a:pt x="62" y="17"/>
                    <a:pt x="56" y="17"/>
                  </a:cubicBezTo>
                  <a:cubicBezTo>
                    <a:pt x="50" y="17"/>
                    <a:pt x="41" y="31"/>
                    <a:pt x="38" y="45"/>
                  </a:cubicBezTo>
                  <a:lnTo>
                    <a:pt x="38" y="103"/>
                  </a:lnTo>
                  <a:lnTo>
                    <a:pt x="2" y="103"/>
                  </a:lnTo>
                  <a:lnTo>
                    <a:pt x="0" y="152"/>
                  </a:lnTo>
                  <a:cubicBezTo>
                    <a:pt x="2" y="166"/>
                    <a:pt x="7" y="179"/>
                    <a:pt x="12" y="188"/>
                  </a:cubicBezTo>
                  <a:cubicBezTo>
                    <a:pt x="17" y="197"/>
                    <a:pt x="22" y="200"/>
                    <a:pt x="33" y="209"/>
                  </a:cubicBezTo>
                  <a:lnTo>
                    <a:pt x="75" y="239"/>
                  </a:lnTo>
                  <a:lnTo>
                    <a:pt x="75" y="1244"/>
                  </a:lnTo>
                  <a:lnTo>
                    <a:pt x="171" y="1239"/>
                  </a:lnTo>
                  <a:close/>
                </a:path>
              </a:pathLst>
            </a:custGeom>
            <a:gradFill rotWithShape="1">
              <a:gsLst>
                <a:gs pos="0">
                  <a:srgbClr val="00CC66"/>
                </a:gs>
                <a:gs pos="100000">
                  <a:srgbClr val="FF5050"/>
                </a:gs>
              </a:gsLst>
              <a:lin ang="0" scaled="1"/>
            </a:gradFill>
            <a:ln w="9525">
              <a:solidFill>
                <a:srgbClr val="FF5050"/>
              </a:solidFill>
              <a:round/>
              <a:headEnd/>
              <a:tailEnd/>
            </a:ln>
            <a:effectLst/>
          </p:spPr>
          <p:txBody>
            <a:bodyPr/>
            <a:lstStyle/>
            <a:p>
              <a:endParaRPr lang="en-US"/>
            </a:p>
          </p:txBody>
        </p:sp>
        <p:sp>
          <p:nvSpPr>
            <p:cNvPr id="11324" name="Freeform 60"/>
            <p:cNvSpPr>
              <a:spLocks/>
            </p:cNvSpPr>
            <p:nvPr/>
          </p:nvSpPr>
          <p:spPr bwMode="auto">
            <a:xfrm>
              <a:off x="1392" y="2312"/>
              <a:ext cx="96" cy="112"/>
            </a:xfrm>
            <a:custGeom>
              <a:avLst/>
              <a:gdLst/>
              <a:ahLst/>
              <a:cxnLst>
                <a:cxn ang="0">
                  <a:pos x="0" y="1"/>
                </a:cxn>
                <a:cxn ang="0">
                  <a:pos x="0" y="58"/>
                </a:cxn>
                <a:cxn ang="0">
                  <a:pos x="37" y="103"/>
                </a:cxn>
                <a:cxn ang="0">
                  <a:pos x="85" y="112"/>
                </a:cxn>
                <a:cxn ang="0">
                  <a:pos x="96" y="102"/>
                </a:cxn>
                <a:cxn ang="0">
                  <a:pos x="91" y="76"/>
                </a:cxn>
                <a:cxn ang="0">
                  <a:pos x="66" y="57"/>
                </a:cxn>
                <a:cxn ang="0">
                  <a:pos x="46" y="57"/>
                </a:cxn>
                <a:cxn ang="0">
                  <a:pos x="39" y="0"/>
                </a:cxn>
                <a:cxn ang="0">
                  <a:pos x="0" y="1"/>
                </a:cxn>
              </a:cxnLst>
              <a:rect l="0" t="0" r="r" b="b"/>
              <a:pathLst>
                <a:path w="96" h="112">
                  <a:moveTo>
                    <a:pt x="0" y="1"/>
                  </a:moveTo>
                  <a:lnTo>
                    <a:pt x="0" y="58"/>
                  </a:lnTo>
                  <a:lnTo>
                    <a:pt x="37" y="103"/>
                  </a:lnTo>
                  <a:lnTo>
                    <a:pt x="85" y="112"/>
                  </a:lnTo>
                  <a:lnTo>
                    <a:pt x="96" y="102"/>
                  </a:lnTo>
                  <a:lnTo>
                    <a:pt x="91" y="76"/>
                  </a:lnTo>
                  <a:lnTo>
                    <a:pt x="66" y="57"/>
                  </a:lnTo>
                  <a:lnTo>
                    <a:pt x="46" y="57"/>
                  </a:lnTo>
                  <a:lnTo>
                    <a:pt x="39" y="0"/>
                  </a:lnTo>
                  <a:lnTo>
                    <a:pt x="0" y="1"/>
                  </a:lnTo>
                  <a:close/>
                </a:path>
              </a:pathLst>
            </a:custGeom>
            <a:gradFill rotWithShape="1">
              <a:gsLst>
                <a:gs pos="0">
                  <a:srgbClr val="F68E54"/>
                </a:gs>
                <a:gs pos="100000">
                  <a:srgbClr val="FABE9C"/>
                </a:gs>
              </a:gsLst>
              <a:lin ang="0" scaled="1"/>
            </a:gradFill>
            <a:ln w="9525">
              <a:solidFill>
                <a:srgbClr val="F69058"/>
              </a:solidFill>
              <a:round/>
              <a:headEnd/>
              <a:tailEnd/>
            </a:ln>
            <a:effectLst/>
          </p:spPr>
          <p:txBody>
            <a:bodyPr/>
            <a:lstStyle/>
            <a:p>
              <a:endParaRPr lang="en-US"/>
            </a:p>
          </p:txBody>
        </p:sp>
      </p:grpSp>
      <p:sp>
        <p:nvSpPr>
          <p:cNvPr id="11325" name="Freeform 61"/>
          <p:cNvSpPr>
            <a:spLocks/>
          </p:cNvSpPr>
          <p:nvPr/>
        </p:nvSpPr>
        <p:spPr bwMode="auto">
          <a:xfrm>
            <a:off x="2435224" y="2376489"/>
            <a:ext cx="338138" cy="2162175"/>
          </a:xfrm>
          <a:custGeom>
            <a:avLst/>
            <a:gdLst/>
            <a:ahLst/>
            <a:cxnLst>
              <a:cxn ang="0">
                <a:pos x="166" y="3"/>
              </a:cxn>
              <a:cxn ang="0">
                <a:pos x="170" y="1277"/>
              </a:cxn>
              <a:cxn ang="0">
                <a:pos x="171" y="1314"/>
              </a:cxn>
              <a:cxn ang="0">
                <a:pos x="197" y="1340"/>
              </a:cxn>
              <a:cxn ang="0">
                <a:pos x="210" y="1364"/>
              </a:cxn>
              <a:cxn ang="0">
                <a:pos x="219" y="1395"/>
              </a:cxn>
              <a:cxn ang="0">
                <a:pos x="219" y="1506"/>
              </a:cxn>
              <a:cxn ang="0">
                <a:pos x="195" y="1527"/>
              </a:cxn>
              <a:cxn ang="0">
                <a:pos x="171" y="1506"/>
              </a:cxn>
              <a:cxn ang="0">
                <a:pos x="171" y="1410"/>
              </a:cxn>
              <a:cxn ang="0">
                <a:pos x="171" y="1506"/>
              </a:cxn>
              <a:cxn ang="0">
                <a:pos x="146" y="1539"/>
              </a:cxn>
              <a:cxn ang="0">
                <a:pos x="123" y="1506"/>
              </a:cxn>
              <a:cxn ang="0">
                <a:pos x="123" y="1410"/>
              </a:cxn>
              <a:cxn ang="0">
                <a:pos x="123" y="1506"/>
              </a:cxn>
              <a:cxn ang="0">
                <a:pos x="101" y="1553"/>
              </a:cxn>
              <a:cxn ang="0">
                <a:pos x="77" y="1505"/>
              </a:cxn>
              <a:cxn ang="0">
                <a:pos x="77" y="1409"/>
              </a:cxn>
              <a:cxn ang="0">
                <a:pos x="77" y="1506"/>
              </a:cxn>
              <a:cxn ang="0">
                <a:pos x="56" y="1536"/>
              </a:cxn>
              <a:cxn ang="0">
                <a:pos x="38" y="1508"/>
              </a:cxn>
              <a:cxn ang="0">
                <a:pos x="38" y="1451"/>
              </a:cxn>
              <a:cxn ang="0">
                <a:pos x="2" y="1451"/>
              </a:cxn>
              <a:cxn ang="0">
                <a:pos x="0" y="1401"/>
              </a:cxn>
              <a:cxn ang="0">
                <a:pos x="12" y="1365"/>
              </a:cxn>
              <a:cxn ang="0">
                <a:pos x="33" y="1344"/>
              </a:cxn>
              <a:cxn ang="0">
                <a:pos x="75" y="1314"/>
              </a:cxn>
              <a:cxn ang="0">
                <a:pos x="67" y="0"/>
              </a:cxn>
            </a:cxnLst>
            <a:rect l="0" t="0" r="r" b="b"/>
            <a:pathLst>
              <a:path w="219" h="1553">
                <a:moveTo>
                  <a:pt x="166" y="3"/>
                </a:moveTo>
                <a:lnTo>
                  <a:pt x="170" y="1277"/>
                </a:lnTo>
                <a:lnTo>
                  <a:pt x="171" y="1314"/>
                </a:lnTo>
                <a:cubicBezTo>
                  <a:pt x="175" y="1324"/>
                  <a:pt x="191" y="1332"/>
                  <a:pt x="197" y="1340"/>
                </a:cubicBezTo>
                <a:cubicBezTo>
                  <a:pt x="203" y="1348"/>
                  <a:pt x="206" y="1355"/>
                  <a:pt x="210" y="1364"/>
                </a:cubicBezTo>
                <a:cubicBezTo>
                  <a:pt x="214" y="1373"/>
                  <a:pt x="217" y="1371"/>
                  <a:pt x="219" y="1395"/>
                </a:cubicBezTo>
                <a:lnTo>
                  <a:pt x="219" y="1506"/>
                </a:lnTo>
                <a:cubicBezTo>
                  <a:pt x="215" y="1528"/>
                  <a:pt x="203" y="1527"/>
                  <a:pt x="195" y="1527"/>
                </a:cubicBezTo>
                <a:cubicBezTo>
                  <a:pt x="187" y="1527"/>
                  <a:pt x="175" y="1525"/>
                  <a:pt x="171" y="1506"/>
                </a:cubicBezTo>
                <a:lnTo>
                  <a:pt x="171" y="1410"/>
                </a:lnTo>
                <a:lnTo>
                  <a:pt x="171" y="1506"/>
                </a:lnTo>
                <a:cubicBezTo>
                  <a:pt x="167" y="1527"/>
                  <a:pt x="154" y="1539"/>
                  <a:pt x="146" y="1539"/>
                </a:cubicBezTo>
                <a:cubicBezTo>
                  <a:pt x="138" y="1539"/>
                  <a:pt x="127" y="1527"/>
                  <a:pt x="123" y="1506"/>
                </a:cubicBezTo>
                <a:lnTo>
                  <a:pt x="123" y="1410"/>
                </a:lnTo>
                <a:lnTo>
                  <a:pt x="123" y="1506"/>
                </a:lnTo>
                <a:cubicBezTo>
                  <a:pt x="119" y="1530"/>
                  <a:pt x="109" y="1553"/>
                  <a:pt x="101" y="1553"/>
                </a:cubicBezTo>
                <a:cubicBezTo>
                  <a:pt x="93" y="1553"/>
                  <a:pt x="81" y="1529"/>
                  <a:pt x="77" y="1505"/>
                </a:cubicBezTo>
                <a:lnTo>
                  <a:pt x="77" y="1409"/>
                </a:lnTo>
                <a:lnTo>
                  <a:pt x="77" y="1506"/>
                </a:lnTo>
                <a:cubicBezTo>
                  <a:pt x="74" y="1527"/>
                  <a:pt x="62" y="1536"/>
                  <a:pt x="56" y="1536"/>
                </a:cubicBezTo>
                <a:cubicBezTo>
                  <a:pt x="50" y="1536"/>
                  <a:pt x="41" y="1522"/>
                  <a:pt x="38" y="1508"/>
                </a:cubicBezTo>
                <a:lnTo>
                  <a:pt x="38" y="1451"/>
                </a:lnTo>
                <a:lnTo>
                  <a:pt x="2" y="1451"/>
                </a:lnTo>
                <a:lnTo>
                  <a:pt x="0" y="1401"/>
                </a:lnTo>
                <a:cubicBezTo>
                  <a:pt x="2" y="1387"/>
                  <a:pt x="7" y="1374"/>
                  <a:pt x="12" y="1365"/>
                </a:cubicBezTo>
                <a:cubicBezTo>
                  <a:pt x="17" y="1356"/>
                  <a:pt x="22" y="1353"/>
                  <a:pt x="33" y="1344"/>
                </a:cubicBezTo>
                <a:lnTo>
                  <a:pt x="75" y="1314"/>
                </a:lnTo>
                <a:lnTo>
                  <a:pt x="67" y="0"/>
                </a:lnTo>
              </a:path>
            </a:pathLst>
          </a:custGeom>
          <a:gradFill rotWithShape="1">
            <a:gsLst>
              <a:gs pos="0">
                <a:srgbClr val="E28B4A"/>
              </a:gs>
              <a:gs pos="50000">
                <a:srgbClr val="FFCC99"/>
              </a:gs>
              <a:gs pos="100000">
                <a:srgbClr val="E28B4A"/>
              </a:gs>
            </a:gsLst>
            <a:lin ang="0" scaled="1"/>
          </a:gradFill>
          <a:ln w="9525">
            <a:solidFill>
              <a:srgbClr val="E28B4A"/>
            </a:solidFill>
            <a:round/>
            <a:headEnd/>
            <a:tailEnd/>
          </a:ln>
          <a:effectLst/>
        </p:spPr>
        <p:txBody>
          <a:bodyPr lIns="91431" tIns="45715" rIns="91431" bIns="45715"/>
          <a:lstStyle/>
          <a:p>
            <a:endParaRPr lang="en-US"/>
          </a:p>
        </p:txBody>
      </p:sp>
      <p:grpSp>
        <p:nvGrpSpPr>
          <p:cNvPr id="4" name="Group 62"/>
          <p:cNvGrpSpPr>
            <a:grpSpLocks/>
          </p:cNvGrpSpPr>
          <p:nvPr/>
        </p:nvGrpSpPr>
        <p:grpSpPr bwMode="auto">
          <a:xfrm>
            <a:off x="2435224" y="4344988"/>
            <a:ext cx="346075" cy="2028825"/>
            <a:chOff x="539" y="2515"/>
            <a:chExt cx="224" cy="1457"/>
          </a:xfrm>
        </p:grpSpPr>
        <p:grpSp>
          <p:nvGrpSpPr>
            <p:cNvPr id="5" name="Group 63"/>
            <p:cNvGrpSpPr>
              <a:grpSpLocks/>
            </p:cNvGrpSpPr>
            <p:nvPr/>
          </p:nvGrpSpPr>
          <p:grpSpPr bwMode="auto">
            <a:xfrm>
              <a:off x="544" y="2515"/>
              <a:ext cx="219" cy="1457"/>
              <a:chOff x="544" y="2515"/>
              <a:chExt cx="219" cy="1457"/>
            </a:xfrm>
          </p:grpSpPr>
          <p:sp>
            <p:nvSpPr>
              <p:cNvPr id="11328" name="Freeform 64"/>
              <p:cNvSpPr>
                <a:spLocks/>
              </p:cNvSpPr>
              <p:nvPr/>
            </p:nvSpPr>
            <p:spPr bwMode="auto">
              <a:xfrm>
                <a:off x="544" y="2515"/>
                <a:ext cx="219" cy="1457"/>
              </a:xfrm>
              <a:custGeom>
                <a:avLst/>
                <a:gdLst/>
                <a:ahLst/>
                <a:cxnLst>
                  <a:cxn ang="0">
                    <a:pos x="171" y="1457"/>
                  </a:cxn>
                  <a:cxn ang="0">
                    <a:pos x="170" y="276"/>
                  </a:cxn>
                  <a:cxn ang="0">
                    <a:pos x="171" y="238"/>
                  </a:cxn>
                  <a:cxn ang="0">
                    <a:pos x="197" y="212"/>
                  </a:cxn>
                  <a:cxn ang="0">
                    <a:pos x="210" y="188"/>
                  </a:cxn>
                  <a:cxn ang="0">
                    <a:pos x="219" y="157"/>
                  </a:cxn>
                  <a:cxn ang="0">
                    <a:pos x="219" y="47"/>
                  </a:cxn>
                  <a:cxn ang="0">
                    <a:pos x="195" y="26"/>
                  </a:cxn>
                  <a:cxn ang="0">
                    <a:pos x="171" y="47"/>
                  </a:cxn>
                  <a:cxn ang="0">
                    <a:pos x="171" y="142"/>
                  </a:cxn>
                  <a:cxn ang="0">
                    <a:pos x="171" y="47"/>
                  </a:cxn>
                  <a:cxn ang="0">
                    <a:pos x="146" y="14"/>
                  </a:cxn>
                  <a:cxn ang="0">
                    <a:pos x="123" y="47"/>
                  </a:cxn>
                  <a:cxn ang="0">
                    <a:pos x="123" y="142"/>
                  </a:cxn>
                  <a:cxn ang="0">
                    <a:pos x="123" y="47"/>
                  </a:cxn>
                  <a:cxn ang="0">
                    <a:pos x="101" y="0"/>
                  </a:cxn>
                  <a:cxn ang="0">
                    <a:pos x="77" y="48"/>
                  </a:cxn>
                  <a:cxn ang="0">
                    <a:pos x="77" y="143"/>
                  </a:cxn>
                  <a:cxn ang="0">
                    <a:pos x="77" y="47"/>
                  </a:cxn>
                  <a:cxn ang="0">
                    <a:pos x="56" y="17"/>
                  </a:cxn>
                  <a:cxn ang="0">
                    <a:pos x="38" y="45"/>
                  </a:cxn>
                  <a:cxn ang="0">
                    <a:pos x="38" y="103"/>
                  </a:cxn>
                  <a:cxn ang="0">
                    <a:pos x="2" y="103"/>
                  </a:cxn>
                  <a:cxn ang="0">
                    <a:pos x="0" y="151"/>
                  </a:cxn>
                  <a:cxn ang="0">
                    <a:pos x="12" y="187"/>
                  </a:cxn>
                  <a:cxn ang="0">
                    <a:pos x="33" y="208"/>
                  </a:cxn>
                  <a:cxn ang="0">
                    <a:pos x="75" y="238"/>
                  </a:cxn>
                  <a:cxn ang="0">
                    <a:pos x="72" y="1457"/>
                  </a:cxn>
                  <a:cxn ang="0">
                    <a:pos x="171" y="1457"/>
                  </a:cxn>
                </a:cxnLst>
                <a:rect l="0" t="0" r="r" b="b"/>
                <a:pathLst>
                  <a:path w="219" h="1457">
                    <a:moveTo>
                      <a:pt x="171" y="1457"/>
                    </a:moveTo>
                    <a:lnTo>
                      <a:pt x="170" y="276"/>
                    </a:lnTo>
                    <a:lnTo>
                      <a:pt x="171" y="238"/>
                    </a:lnTo>
                    <a:cubicBezTo>
                      <a:pt x="175" y="228"/>
                      <a:pt x="191" y="220"/>
                      <a:pt x="197" y="212"/>
                    </a:cubicBezTo>
                    <a:cubicBezTo>
                      <a:pt x="203" y="204"/>
                      <a:pt x="206" y="197"/>
                      <a:pt x="210" y="188"/>
                    </a:cubicBezTo>
                    <a:cubicBezTo>
                      <a:pt x="214" y="179"/>
                      <a:pt x="217" y="181"/>
                      <a:pt x="219" y="157"/>
                    </a:cubicBezTo>
                    <a:lnTo>
                      <a:pt x="219" y="47"/>
                    </a:lnTo>
                    <a:cubicBezTo>
                      <a:pt x="215" y="25"/>
                      <a:pt x="203" y="26"/>
                      <a:pt x="195" y="26"/>
                    </a:cubicBezTo>
                    <a:cubicBezTo>
                      <a:pt x="187" y="26"/>
                      <a:pt x="175" y="28"/>
                      <a:pt x="171" y="47"/>
                    </a:cubicBezTo>
                    <a:lnTo>
                      <a:pt x="171" y="142"/>
                    </a:lnTo>
                    <a:lnTo>
                      <a:pt x="171" y="47"/>
                    </a:lnTo>
                    <a:cubicBezTo>
                      <a:pt x="167" y="26"/>
                      <a:pt x="154" y="14"/>
                      <a:pt x="146" y="14"/>
                    </a:cubicBezTo>
                    <a:cubicBezTo>
                      <a:pt x="138" y="14"/>
                      <a:pt x="127" y="26"/>
                      <a:pt x="123" y="47"/>
                    </a:cubicBezTo>
                    <a:lnTo>
                      <a:pt x="123" y="142"/>
                    </a:lnTo>
                    <a:lnTo>
                      <a:pt x="123" y="47"/>
                    </a:lnTo>
                    <a:cubicBezTo>
                      <a:pt x="119" y="23"/>
                      <a:pt x="109" y="0"/>
                      <a:pt x="101" y="0"/>
                    </a:cubicBezTo>
                    <a:cubicBezTo>
                      <a:pt x="93" y="0"/>
                      <a:pt x="81" y="24"/>
                      <a:pt x="77" y="48"/>
                    </a:cubicBezTo>
                    <a:lnTo>
                      <a:pt x="77" y="143"/>
                    </a:lnTo>
                    <a:lnTo>
                      <a:pt x="77" y="47"/>
                    </a:lnTo>
                    <a:cubicBezTo>
                      <a:pt x="74" y="26"/>
                      <a:pt x="62" y="17"/>
                      <a:pt x="56" y="17"/>
                    </a:cubicBezTo>
                    <a:cubicBezTo>
                      <a:pt x="50" y="17"/>
                      <a:pt x="41" y="31"/>
                      <a:pt x="38" y="45"/>
                    </a:cubicBezTo>
                    <a:lnTo>
                      <a:pt x="38" y="103"/>
                    </a:lnTo>
                    <a:lnTo>
                      <a:pt x="2" y="103"/>
                    </a:lnTo>
                    <a:lnTo>
                      <a:pt x="0" y="151"/>
                    </a:lnTo>
                    <a:cubicBezTo>
                      <a:pt x="2" y="165"/>
                      <a:pt x="7" y="178"/>
                      <a:pt x="12" y="187"/>
                    </a:cubicBezTo>
                    <a:cubicBezTo>
                      <a:pt x="17" y="196"/>
                      <a:pt x="22" y="199"/>
                      <a:pt x="33" y="208"/>
                    </a:cubicBezTo>
                    <a:lnTo>
                      <a:pt x="75" y="238"/>
                    </a:lnTo>
                    <a:lnTo>
                      <a:pt x="72" y="1457"/>
                    </a:lnTo>
                    <a:lnTo>
                      <a:pt x="171" y="1457"/>
                    </a:lnTo>
                    <a:close/>
                  </a:path>
                </a:pathLst>
              </a:custGeom>
              <a:gradFill rotWithShape="1">
                <a:gsLst>
                  <a:gs pos="0">
                    <a:srgbClr val="0000FF"/>
                  </a:gs>
                  <a:gs pos="50000">
                    <a:srgbClr val="00FFFF"/>
                  </a:gs>
                  <a:gs pos="100000">
                    <a:srgbClr val="0000FF"/>
                  </a:gs>
                </a:gsLst>
                <a:lin ang="0" scaled="1"/>
              </a:gradFill>
              <a:ln w="9525">
                <a:solidFill>
                  <a:srgbClr val="0000FF"/>
                </a:solidFill>
                <a:round/>
                <a:headEnd/>
                <a:tailEnd/>
              </a:ln>
              <a:effectLst/>
            </p:spPr>
            <p:txBody>
              <a:bodyPr/>
              <a:lstStyle/>
              <a:p>
                <a:endParaRPr lang="en-US"/>
              </a:p>
            </p:txBody>
          </p:sp>
          <p:sp>
            <p:nvSpPr>
              <p:cNvPr id="11329" name="Freeform 65"/>
              <p:cNvSpPr>
                <a:spLocks/>
              </p:cNvSpPr>
              <p:nvPr/>
            </p:nvSpPr>
            <p:spPr bwMode="auto">
              <a:xfrm>
                <a:off x="629" y="2547"/>
                <a:ext cx="73" cy="1419"/>
              </a:xfrm>
              <a:custGeom>
                <a:avLst/>
                <a:gdLst/>
                <a:ahLst/>
                <a:cxnLst>
                  <a:cxn ang="0">
                    <a:pos x="0" y="0"/>
                  </a:cxn>
                  <a:cxn ang="0">
                    <a:pos x="20" y="6"/>
                  </a:cxn>
                  <a:cxn ang="0">
                    <a:pos x="27" y="121"/>
                  </a:cxn>
                  <a:cxn ang="0">
                    <a:pos x="48" y="121"/>
                  </a:cxn>
                  <a:cxn ang="0">
                    <a:pos x="56" y="8"/>
                  </a:cxn>
                  <a:cxn ang="0">
                    <a:pos x="73" y="11"/>
                  </a:cxn>
                  <a:cxn ang="0">
                    <a:pos x="66" y="111"/>
                  </a:cxn>
                  <a:cxn ang="0">
                    <a:pos x="63" y="1419"/>
                  </a:cxn>
                  <a:cxn ang="0">
                    <a:pos x="1" y="1417"/>
                  </a:cxn>
                  <a:cxn ang="0">
                    <a:pos x="0" y="0"/>
                  </a:cxn>
                </a:cxnLst>
                <a:rect l="0" t="0" r="r" b="b"/>
                <a:pathLst>
                  <a:path w="73" h="1419">
                    <a:moveTo>
                      <a:pt x="0" y="0"/>
                    </a:moveTo>
                    <a:lnTo>
                      <a:pt x="20" y="6"/>
                    </a:lnTo>
                    <a:lnTo>
                      <a:pt x="27" y="121"/>
                    </a:lnTo>
                    <a:lnTo>
                      <a:pt x="48" y="121"/>
                    </a:lnTo>
                    <a:lnTo>
                      <a:pt x="56" y="8"/>
                    </a:lnTo>
                    <a:lnTo>
                      <a:pt x="73" y="11"/>
                    </a:lnTo>
                    <a:lnTo>
                      <a:pt x="66" y="111"/>
                    </a:lnTo>
                    <a:lnTo>
                      <a:pt x="63" y="1419"/>
                    </a:lnTo>
                    <a:lnTo>
                      <a:pt x="1" y="1417"/>
                    </a:lnTo>
                    <a:lnTo>
                      <a:pt x="0" y="0"/>
                    </a:lnTo>
                    <a:close/>
                  </a:path>
                </a:pathLst>
              </a:custGeom>
              <a:gradFill rotWithShape="1">
                <a:gsLst>
                  <a:gs pos="0">
                    <a:srgbClr val="FF0000"/>
                  </a:gs>
                  <a:gs pos="50000">
                    <a:srgbClr val="FF6600"/>
                  </a:gs>
                  <a:gs pos="100000">
                    <a:srgbClr val="FF0000"/>
                  </a:gs>
                </a:gsLst>
                <a:lin ang="0" scaled="1"/>
              </a:gradFill>
              <a:ln w="9525">
                <a:noFill/>
                <a:round/>
                <a:headEnd/>
                <a:tailEnd/>
              </a:ln>
              <a:effectLst/>
            </p:spPr>
            <p:txBody>
              <a:bodyPr/>
              <a:lstStyle/>
              <a:p>
                <a:endParaRPr lang="en-US"/>
              </a:p>
            </p:txBody>
          </p:sp>
          <p:sp>
            <p:nvSpPr>
              <p:cNvPr id="11330" name="Freeform 66"/>
              <p:cNvSpPr>
                <a:spLocks/>
              </p:cNvSpPr>
              <p:nvPr/>
            </p:nvSpPr>
            <p:spPr bwMode="auto">
              <a:xfrm>
                <a:off x="636" y="2670"/>
                <a:ext cx="52" cy="1294"/>
              </a:xfrm>
              <a:custGeom>
                <a:avLst/>
                <a:gdLst/>
                <a:ahLst/>
                <a:cxnLst>
                  <a:cxn ang="0">
                    <a:pos x="0" y="0"/>
                  </a:cxn>
                  <a:cxn ang="0">
                    <a:pos x="17" y="2"/>
                  </a:cxn>
                  <a:cxn ang="0">
                    <a:pos x="24" y="110"/>
                  </a:cxn>
                  <a:cxn ang="0">
                    <a:pos x="28" y="110"/>
                  </a:cxn>
                  <a:cxn ang="0">
                    <a:pos x="40" y="4"/>
                  </a:cxn>
                  <a:cxn ang="0">
                    <a:pos x="51" y="7"/>
                  </a:cxn>
                  <a:cxn ang="0">
                    <a:pos x="52" y="100"/>
                  </a:cxn>
                  <a:cxn ang="0">
                    <a:pos x="48" y="1292"/>
                  </a:cxn>
                  <a:cxn ang="0">
                    <a:pos x="0" y="1294"/>
                  </a:cxn>
                  <a:cxn ang="0">
                    <a:pos x="0" y="0"/>
                  </a:cxn>
                </a:cxnLst>
                <a:rect l="0" t="0" r="r" b="b"/>
                <a:pathLst>
                  <a:path w="52" h="1294">
                    <a:moveTo>
                      <a:pt x="0" y="0"/>
                    </a:moveTo>
                    <a:lnTo>
                      <a:pt x="17" y="2"/>
                    </a:lnTo>
                    <a:lnTo>
                      <a:pt x="24" y="110"/>
                    </a:lnTo>
                    <a:lnTo>
                      <a:pt x="28" y="110"/>
                    </a:lnTo>
                    <a:lnTo>
                      <a:pt x="40" y="4"/>
                    </a:lnTo>
                    <a:lnTo>
                      <a:pt x="51" y="7"/>
                    </a:lnTo>
                    <a:lnTo>
                      <a:pt x="52" y="100"/>
                    </a:lnTo>
                    <a:lnTo>
                      <a:pt x="48" y="1292"/>
                    </a:lnTo>
                    <a:lnTo>
                      <a:pt x="0" y="1294"/>
                    </a:lnTo>
                    <a:lnTo>
                      <a:pt x="0" y="0"/>
                    </a:lnTo>
                    <a:close/>
                  </a:path>
                </a:pathLst>
              </a:custGeom>
              <a:gradFill rotWithShape="1">
                <a:gsLst>
                  <a:gs pos="0">
                    <a:srgbClr val="00FF00"/>
                  </a:gs>
                  <a:gs pos="50000">
                    <a:srgbClr val="FF0000"/>
                  </a:gs>
                  <a:gs pos="100000">
                    <a:srgbClr val="00FF00"/>
                  </a:gs>
                </a:gsLst>
                <a:lin ang="0" scaled="1"/>
              </a:gradFill>
              <a:ln w="9525">
                <a:noFill/>
                <a:round/>
                <a:headEnd/>
                <a:tailEnd/>
              </a:ln>
              <a:effectLst/>
            </p:spPr>
            <p:txBody>
              <a:bodyPr/>
              <a:lstStyle/>
              <a:p>
                <a:endParaRPr lang="en-US"/>
              </a:p>
            </p:txBody>
          </p:sp>
        </p:grpSp>
        <p:sp>
          <p:nvSpPr>
            <p:cNvPr id="11331" name="Freeform 67"/>
            <p:cNvSpPr>
              <a:spLocks/>
            </p:cNvSpPr>
            <p:nvPr/>
          </p:nvSpPr>
          <p:spPr bwMode="auto">
            <a:xfrm>
              <a:off x="539" y="2552"/>
              <a:ext cx="96" cy="111"/>
            </a:xfrm>
            <a:custGeom>
              <a:avLst/>
              <a:gdLst/>
              <a:ahLst/>
              <a:cxnLst>
                <a:cxn ang="0">
                  <a:pos x="0" y="1"/>
                </a:cxn>
                <a:cxn ang="0">
                  <a:pos x="0" y="58"/>
                </a:cxn>
                <a:cxn ang="0">
                  <a:pos x="37" y="103"/>
                </a:cxn>
                <a:cxn ang="0">
                  <a:pos x="85" y="112"/>
                </a:cxn>
                <a:cxn ang="0">
                  <a:pos x="96" y="102"/>
                </a:cxn>
                <a:cxn ang="0">
                  <a:pos x="91" y="76"/>
                </a:cxn>
                <a:cxn ang="0">
                  <a:pos x="66" y="57"/>
                </a:cxn>
                <a:cxn ang="0">
                  <a:pos x="46" y="57"/>
                </a:cxn>
                <a:cxn ang="0">
                  <a:pos x="39" y="0"/>
                </a:cxn>
                <a:cxn ang="0">
                  <a:pos x="0" y="1"/>
                </a:cxn>
              </a:cxnLst>
              <a:rect l="0" t="0" r="r" b="b"/>
              <a:pathLst>
                <a:path w="96" h="112">
                  <a:moveTo>
                    <a:pt x="0" y="1"/>
                  </a:moveTo>
                  <a:lnTo>
                    <a:pt x="0" y="58"/>
                  </a:lnTo>
                  <a:lnTo>
                    <a:pt x="37" y="103"/>
                  </a:lnTo>
                  <a:lnTo>
                    <a:pt x="85" y="112"/>
                  </a:lnTo>
                  <a:lnTo>
                    <a:pt x="96" y="102"/>
                  </a:lnTo>
                  <a:lnTo>
                    <a:pt x="91" y="76"/>
                  </a:lnTo>
                  <a:lnTo>
                    <a:pt x="66" y="57"/>
                  </a:lnTo>
                  <a:lnTo>
                    <a:pt x="46" y="57"/>
                  </a:lnTo>
                  <a:lnTo>
                    <a:pt x="39" y="0"/>
                  </a:lnTo>
                  <a:lnTo>
                    <a:pt x="0" y="1"/>
                  </a:lnTo>
                  <a:close/>
                </a:path>
              </a:pathLst>
            </a:custGeom>
            <a:gradFill rotWithShape="1">
              <a:gsLst>
                <a:gs pos="0">
                  <a:srgbClr val="F68E54"/>
                </a:gs>
                <a:gs pos="100000">
                  <a:srgbClr val="FABE9C"/>
                </a:gs>
              </a:gsLst>
              <a:lin ang="0" scaled="1"/>
            </a:gradFill>
            <a:ln w="9525">
              <a:solidFill>
                <a:srgbClr val="F69058"/>
              </a:solidFill>
              <a:round/>
              <a:headEnd/>
              <a:tailEnd/>
            </a:ln>
            <a:effectLst/>
          </p:spPr>
          <p:txBody>
            <a:bodyPr/>
            <a:lstStyle/>
            <a:p>
              <a:endParaRPr lang="en-US"/>
            </a:p>
          </p:txBody>
        </p:sp>
      </p:grpSp>
      <p:sp>
        <p:nvSpPr>
          <p:cNvPr id="11332" name="Freeform 68"/>
          <p:cNvSpPr>
            <a:spLocks/>
          </p:cNvSpPr>
          <p:nvPr/>
        </p:nvSpPr>
        <p:spPr bwMode="auto">
          <a:xfrm>
            <a:off x="5092699" y="2378076"/>
            <a:ext cx="338138" cy="1408113"/>
          </a:xfrm>
          <a:custGeom>
            <a:avLst/>
            <a:gdLst/>
            <a:ahLst/>
            <a:cxnLst>
              <a:cxn ang="0">
                <a:pos x="172" y="0"/>
              </a:cxn>
              <a:cxn ang="0">
                <a:pos x="170" y="736"/>
              </a:cxn>
              <a:cxn ang="0">
                <a:pos x="171" y="773"/>
              </a:cxn>
              <a:cxn ang="0">
                <a:pos x="197" y="799"/>
              </a:cxn>
              <a:cxn ang="0">
                <a:pos x="210" y="823"/>
              </a:cxn>
              <a:cxn ang="0">
                <a:pos x="219" y="854"/>
              </a:cxn>
              <a:cxn ang="0">
                <a:pos x="219" y="965"/>
              </a:cxn>
              <a:cxn ang="0">
                <a:pos x="195" y="986"/>
              </a:cxn>
              <a:cxn ang="0">
                <a:pos x="171" y="965"/>
              </a:cxn>
              <a:cxn ang="0">
                <a:pos x="171" y="869"/>
              </a:cxn>
              <a:cxn ang="0">
                <a:pos x="171" y="965"/>
              </a:cxn>
              <a:cxn ang="0">
                <a:pos x="146" y="998"/>
              </a:cxn>
              <a:cxn ang="0">
                <a:pos x="123" y="965"/>
              </a:cxn>
              <a:cxn ang="0">
                <a:pos x="123" y="869"/>
              </a:cxn>
              <a:cxn ang="0">
                <a:pos x="123" y="965"/>
              </a:cxn>
              <a:cxn ang="0">
                <a:pos x="101" y="1012"/>
              </a:cxn>
              <a:cxn ang="0">
                <a:pos x="77" y="964"/>
              </a:cxn>
              <a:cxn ang="0">
                <a:pos x="77" y="868"/>
              </a:cxn>
              <a:cxn ang="0">
                <a:pos x="77" y="965"/>
              </a:cxn>
              <a:cxn ang="0">
                <a:pos x="56" y="995"/>
              </a:cxn>
              <a:cxn ang="0">
                <a:pos x="38" y="967"/>
              </a:cxn>
              <a:cxn ang="0">
                <a:pos x="38" y="910"/>
              </a:cxn>
              <a:cxn ang="0">
                <a:pos x="2" y="910"/>
              </a:cxn>
              <a:cxn ang="0">
                <a:pos x="0" y="860"/>
              </a:cxn>
              <a:cxn ang="0">
                <a:pos x="12" y="824"/>
              </a:cxn>
              <a:cxn ang="0">
                <a:pos x="33" y="803"/>
              </a:cxn>
              <a:cxn ang="0">
                <a:pos x="75" y="773"/>
              </a:cxn>
              <a:cxn ang="0">
                <a:pos x="74" y="2"/>
              </a:cxn>
            </a:cxnLst>
            <a:rect l="0" t="0" r="r" b="b"/>
            <a:pathLst>
              <a:path w="219" h="1012">
                <a:moveTo>
                  <a:pt x="172" y="0"/>
                </a:moveTo>
                <a:lnTo>
                  <a:pt x="170" y="736"/>
                </a:lnTo>
                <a:lnTo>
                  <a:pt x="171" y="773"/>
                </a:lnTo>
                <a:cubicBezTo>
                  <a:pt x="175" y="783"/>
                  <a:pt x="191" y="791"/>
                  <a:pt x="197" y="799"/>
                </a:cubicBezTo>
                <a:cubicBezTo>
                  <a:pt x="203" y="807"/>
                  <a:pt x="206" y="814"/>
                  <a:pt x="210" y="823"/>
                </a:cubicBezTo>
                <a:cubicBezTo>
                  <a:pt x="214" y="832"/>
                  <a:pt x="217" y="830"/>
                  <a:pt x="219" y="854"/>
                </a:cubicBezTo>
                <a:lnTo>
                  <a:pt x="219" y="965"/>
                </a:lnTo>
                <a:cubicBezTo>
                  <a:pt x="215" y="987"/>
                  <a:pt x="203" y="986"/>
                  <a:pt x="195" y="986"/>
                </a:cubicBezTo>
                <a:cubicBezTo>
                  <a:pt x="187" y="986"/>
                  <a:pt x="175" y="984"/>
                  <a:pt x="171" y="965"/>
                </a:cubicBezTo>
                <a:lnTo>
                  <a:pt x="171" y="869"/>
                </a:lnTo>
                <a:lnTo>
                  <a:pt x="171" y="965"/>
                </a:lnTo>
                <a:cubicBezTo>
                  <a:pt x="167" y="986"/>
                  <a:pt x="154" y="998"/>
                  <a:pt x="146" y="998"/>
                </a:cubicBezTo>
                <a:cubicBezTo>
                  <a:pt x="138" y="998"/>
                  <a:pt x="127" y="986"/>
                  <a:pt x="123" y="965"/>
                </a:cubicBezTo>
                <a:lnTo>
                  <a:pt x="123" y="869"/>
                </a:lnTo>
                <a:lnTo>
                  <a:pt x="123" y="965"/>
                </a:lnTo>
                <a:cubicBezTo>
                  <a:pt x="119" y="989"/>
                  <a:pt x="109" y="1012"/>
                  <a:pt x="101" y="1012"/>
                </a:cubicBezTo>
                <a:cubicBezTo>
                  <a:pt x="93" y="1012"/>
                  <a:pt x="81" y="988"/>
                  <a:pt x="77" y="964"/>
                </a:cubicBezTo>
                <a:lnTo>
                  <a:pt x="77" y="868"/>
                </a:lnTo>
                <a:lnTo>
                  <a:pt x="77" y="965"/>
                </a:lnTo>
                <a:cubicBezTo>
                  <a:pt x="74" y="986"/>
                  <a:pt x="62" y="995"/>
                  <a:pt x="56" y="995"/>
                </a:cubicBezTo>
                <a:cubicBezTo>
                  <a:pt x="50" y="995"/>
                  <a:pt x="41" y="981"/>
                  <a:pt x="38" y="967"/>
                </a:cubicBezTo>
                <a:lnTo>
                  <a:pt x="38" y="910"/>
                </a:lnTo>
                <a:lnTo>
                  <a:pt x="2" y="910"/>
                </a:lnTo>
                <a:lnTo>
                  <a:pt x="0" y="860"/>
                </a:lnTo>
                <a:cubicBezTo>
                  <a:pt x="2" y="846"/>
                  <a:pt x="7" y="833"/>
                  <a:pt x="12" y="824"/>
                </a:cubicBezTo>
                <a:cubicBezTo>
                  <a:pt x="17" y="815"/>
                  <a:pt x="22" y="812"/>
                  <a:pt x="33" y="803"/>
                </a:cubicBezTo>
                <a:lnTo>
                  <a:pt x="75" y="773"/>
                </a:lnTo>
                <a:lnTo>
                  <a:pt x="74" y="2"/>
                </a:lnTo>
              </a:path>
            </a:pathLst>
          </a:custGeom>
          <a:gradFill rotWithShape="1">
            <a:gsLst>
              <a:gs pos="0">
                <a:srgbClr val="E28B4A"/>
              </a:gs>
              <a:gs pos="50000">
                <a:srgbClr val="FFCC99"/>
              </a:gs>
              <a:gs pos="100000">
                <a:srgbClr val="E28B4A"/>
              </a:gs>
            </a:gsLst>
            <a:lin ang="0" scaled="1"/>
          </a:gradFill>
          <a:ln w="9525">
            <a:solidFill>
              <a:srgbClr val="E28B4A"/>
            </a:solidFill>
            <a:round/>
            <a:headEnd/>
            <a:tailEnd/>
          </a:ln>
          <a:effectLst/>
        </p:spPr>
        <p:txBody>
          <a:bodyPr lIns="91431" tIns="45715" rIns="91431" bIns="45715"/>
          <a:lstStyle/>
          <a:p>
            <a:endParaRPr lang="en-US"/>
          </a:p>
        </p:txBody>
      </p:sp>
      <p:sp>
        <p:nvSpPr>
          <p:cNvPr id="11333" name="Freeform 69"/>
          <p:cNvSpPr>
            <a:spLocks/>
          </p:cNvSpPr>
          <p:nvPr/>
        </p:nvSpPr>
        <p:spPr bwMode="auto">
          <a:xfrm>
            <a:off x="6237288" y="2378075"/>
            <a:ext cx="339725" cy="1111250"/>
          </a:xfrm>
          <a:custGeom>
            <a:avLst/>
            <a:gdLst/>
            <a:ahLst/>
            <a:cxnLst>
              <a:cxn ang="0">
                <a:pos x="176" y="0"/>
              </a:cxn>
              <a:cxn ang="0">
                <a:pos x="170" y="522"/>
              </a:cxn>
              <a:cxn ang="0">
                <a:pos x="171" y="559"/>
              </a:cxn>
              <a:cxn ang="0">
                <a:pos x="197" y="585"/>
              </a:cxn>
              <a:cxn ang="0">
                <a:pos x="210" y="609"/>
              </a:cxn>
              <a:cxn ang="0">
                <a:pos x="219" y="640"/>
              </a:cxn>
              <a:cxn ang="0">
                <a:pos x="219" y="751"/>
              </a:cxn>
              <a:cxn ang="0">
                <a:pos x="195" y="772"/>
              </a:cxn>
              <a:cxn ang="0">
                <a:pos x="171" y="751"/>
              </a:cxn>
              <a:cxn ang="0">
                <a:pos x="171" y="655"/>
              </a:cxn>
              <a:cxn ang="0">
                <a:pos x="171" y="751"/>
              </a:cxn>
              <a:cxn ang="0">
                <a:pos x="146" y="784"/>
              </a:cxn>
              <a:cxn ang="0">
                <a:pos x="123" y="751"/>
              </a:cxn>
              <a:cxn ang="0">
                <a:pos x="123" y="655"/>
              </a:cxn>
              <a:cxn ang="0">
                <a:pos x="123" y="751"/>
              </a:cxn>
              <a:cxn ang="0">
                <a:pos x="101" y="798"/>
              </a:cxn>
              <a:cxn ang="0">
                <a:pos x="77" y="750"/>
              </a:cxn>
              <a:cxn ang="0">
                <a:pos x="77" y="654"/>
              </a:cxn>
              <a:cxn ang="0">
                <a:pos x="77" y="751"/>
              </a:cxn>
              <a:cxn ang="0">
                <a:pos x="56" y="781"/>
              </a:cxn>
              <a:cxn ang="0">
                <a:pos x="38" y="753"/>
              </a:cxn>
              <a:cxn ang="0">
                <a:pos x="38" y="696"/>
              </a:cxn>
              <a:cxn ang="0">
                <a:pos x="2" y="696"/>
              </a:cxn>
              <a:cxn ang="0">
                <a:pos x="0" y="646"/>
              </a:cxn>
              <a:cxn ang="0">
                <a:pos x="12" y="610"/>
              </a:cxn>
              <a:cxn ang="0">
                <a:pos x="33" y="589"/>
              </a:cxn>
              <a:cxn ang="0">
                <a:pos x="75" y="559"/>
              </a:cxn>
              <a:cxn ang="0">
                <a:pos x="80" y="0"/>
              </a:cxn>
            </a:cxnLst>
            <a:rect l="0" t="0" r="r" b="b"/>
            <a:pathLst>
              <a:path w="219" h="798">
                <a:moveTo>
                  <a:pt x="176" y="0"/>
                </a:moveTo>
                <a:lnTo>
                  <a:pt x="170" y="522"/>
                </a:lnTo>
                <a:lnTo>
                  <a:pt x="171" y="559"/>
                </a:lnTo>
                <a:cubicBezTo>
                  <a:pt x="175" y="569"/>
                  <a:pt x="191" y="577"/>
                  <a:pt x="197" y="585"/>
                </a:cubicBezTo>
                <a:cubicBezTo>
                  <a:pt x="203" y="593"/>
                  <a:pt x="206" y="600"/>
                  <a:pt x="210" y="609"/>
                </a:cubicBezTo>
                <a:cubicBezTo>
                  <a:pt x="214" y="618"/>
                  <a:pt x="217" y="616"/>
                  <a:pt x="219" y="640"/>
                </a:cubicBezTo>
                <a:lnTo>
                  <a:pt x="219" y="751"/>
                </a:lnTo>
                <a:cubicBezTo>
                  <a:pt x="215" y="773"/>
                  <a:pt x="203" y="772"/>
                  <a:pt x="195" y="772"/>
                </a:cubicBezTo>
                <a:cubicBezTo>
                  <a:pt x="187" y="772"/>
                  <a:pt x="175" y="770"/>
                  <a:pt x="171" y="751"/>
                </a:cubicBezTo>
                <a:lnTo>
                  <a:pt x="171" y="655"/>
                </a:lnTo>
                <a:lnTo>
                  <a:pt x="171" y="751"/>
                </a:lnTo>
                <a:cubicBezTo>
                  <a:pt x="167" y="772"/>
                  <a:pt x="154" y="784"/>
                  <a:pt x="146" y="784"/>
                </a:cubicBezTo>
                <a:cubicBezTo>
                  <a:pt x="138" y="784"/>
                  <a:pt x="127" y="772"/>
                  <a:pt x="123" y="751"/>
                </a:cubicBezTo>
                <a:lnTo>
                  <a:pt x="123" y="655"/>
                </a:lnTo>
                <a:lnTo>
                  <a:pt x="123" y="751"/>
                </a:lnTo>
                <a:cubicBezTo>
                  <a:pt x="119" y="775"/>
                  <a:pt x="109" y="798"/>
                  <a:pt x="101" y="798"/>
                </a:cubicBezTo>
                <a:cubicBezTo>
                  <a:pt x="93" y="798"/>
                  <a:pt x="81" y="774"/>
                  <a:pt x="77" y="750"/>
                </a:cubicBezTo>
                <a:lnTo>
                  <a:pt x="77" y="654"/>
                </a:lnTo>
                <a:lnTo>
                  <a:pt x="77" y="751"/>
                </a:lnTo>
                <a:cubicBezTo>
                  <a:pt x="74" y="772"/>
                  <a:pt x="62" y="781"/>
                  <a:pt x="56" y="781"/>
                </a:cubicBezTo>
                <a:cubicBezTo>
                  <a:pt x="50" y="781"/>
                  <a:pt x="41" y="767"/>
                  <a:pt x="38" y="753"/>
                </a:cubicBezTo>
                <a:lnTo>
                  <a:pt x="38" y="696"/>
                </a:lnTo>
                <a:lnTo>
                  <a:pt x="2" y="696"/>
                </a:lnTo>
                <a:lnTo>
                  <a:pt x="0" y="646"/>
                </a:lnTo>
                <a:cubicBezTo>
                  <a:pt x="2" y="632"/>
                  <a:pt x="7" y="619"/>
                  <a:pt x="12" y="610"/>
                </a:cubicBezTo>
                <a:cubicBezTo>
                  <a:pt x="17" y="601"/>
                  <a:pt x="22" y="598"/>
                  <a:pt x="33" y="589"/>
                </a:cubicBezTo>
                <a:lnTo>
                  <a:pt x="75" y="559"/>
                </a:lnTo>
                <a:lnTo>
                  <a:pt x="80" y="0"/>
                </a:lnTo>
              </a:path>
            </a:pathLst>
          </a:custGeom>
          <a:gradFill rotWithShape="1">
            <a:gsLst>
              <a:gs pos="0">
                <a:srgbClr val="E28B4A"/>
              </a:gs>
              <a:gs pos="50000">
                <a:srgbClr val="FFCC99"/>
              </a:gs>
              <a:gs pos="100000">
                <a:srgbClr val="E28B4A"/>
              </a:gs>
            </a:gsLst>
            <a:lin ang="0" scaled="1"/>
          </a:gradFill>
          <a:ln w="9525">
            <a:solidFill>
              <a:srgbClr val="E28B4A"/>
            </a:solidFill>
            <a:round/>
            <a:headEnd/>
            <a:tailEnd/>
          </a:ln>
          <a:effectLst/>
        </p:spPr>
        <p:txBody>
          <a:bodyPr lIns="91431" tIns="45715" rIns="91431" bIns="45715"/>
          <a:lstStyle/>
          <a:p>
            <a:endParaRPr lang="en-US"/>
          </a:p>
        </p:txBody>
      </p:sp>
      <p:grpSp>
        <p:nvGrpSpPr>
          <p:cNvPr id="6" name="Group 70"/>
          <p:cNvGrpSpPr>
            <a:grpSpLocks/>
          </p:cNvGrpSpPr>
          <p:nvPr/>
        </p:nvGrpSpPr>
        <p:grpSpPr bwMode="auto">
          <a:xfrm>
            <a:off x="6240463" y="3295650"/>
            <a:ext cx="344487" cy="1076325"/>
            <a:chOff x="2936" y="1779"/>
            <a:chExt cx="224" cy="759"/>
          </a:xfrm>
        </p:grpSpPr>
        <p:grpSp>
          <p:nvGrpSpPr>
            <p:cNvPr id="7" name="Group 71"/>
            <p:cNvGrpSpPr>
              <a:grpSpLocks/>
            </p:cNvGrpSpPr>
            <p:nvPr/>
          </p:nvGrpSpPr>
          <p:grpSpPr bwMode="auto">
            <a:xfrm>
              <a:off x="2941" y="1779"/>
              <a:ext cx="219" cy="759"/>
              <a:chOff x="2941" y="1689"/>
              <a:chExt cx="219" cy="759"/>
            </a:xfrm>
          </p:grpSpPr>
          <p:sp>
            <p:nvSpPr>
              <p:cNvPr id="11336" name="Freeform 72"/>
              <p:cNvSpPr>
                <a:spLocks/>
              </p:cNvSpPr>
              <p:nvPr/>
            </p:nvSpPr>
            <p:spPr bwMode="auto">
              <a:xfrm>
                <a:off x="2941" y="1689"/>
                <a:ext cx="219" cy="759"/>
              </a:xfrm>
              <a:custGeom>
                <a:avLst/>
                <a:gdLst/>
                <a:ahLst/>
                <a:cxnLst>
                  <a:cxn ang="0">
                    <a:pos x="167" y="759"/>
                  </a:cxn>
                  <a:cxn ang="0">
                    <a:pos x="170" y="277"/>
                  </a:cxn>
                  <a:cxn ang="0">
                    <a:pos x="171" y="239"/>
                  </a:cxn>
                  <a:cxn ang="0">
                    <a:pos x="197" y="213"/>
                  </a:cxn>
                  <a:cxn ang="0">
                    <a:pos x="210" y="189"/>
                  </a:cxn>
                  <a:cxn ang="0">
                    <a:pos x="219" y="158"/>
                  </a:cxn>
                  <a:cxn ang="0">
                    <a:pos x="219" y="47"/>
                  </a:cxn>
                  <a:cxn ang="0">
                    <a:pos x="195" y="26"/>
                  </a:cxn>
                  <a:cxn ang="0">
                    <a:pos x="171" y="47"/>
                  </a:cxn>
                  <a:cxn ang="0">
                    <a:pos x="171" y="143"/>
                  </a:cxn>
                  <a:cxn ang="0">
                    <a:pos x="171" y="47"/>
                  </a:cxn>
                  <a:cxn ang="0">
                    <a:pos x="146" y="14"/>
                  </a:cxn>
                  <a:cxn ang="0">
                    <a:pos x="123" y="47"/>
                  </a:cxn>
                  <a:cxn ang="0">
                    <a:pos x="123" y="143"/>
                  </a:cxn>
                  <a:cxn ang="0">
                    <a:pos x="123" y="47"/>
                  </a:cxn>
                  <a:cxn ang="0">
                    <a:pos x="101" y="0"/>
                  </a:cxn>
                  <a:cxn ang="0">
                    <a:pos x="77" y="48"/>
                  </a:cxn>
                  <a:cxn ang="0">
                    <a:pos x="77" y="144"/>
                  </a:cxn>
                  <a:cxn ang="0">
                    <a:pos x="77" y="47"/>
                  </a:cxn>
                  <a:cxn ang="0">
                    <a:pos x="56" y="17"/>
                  </a:cxn>
                  <a:cxn ang="0">
                    <a:pos x="38" y="45"/>
                  </a:cxn>
                  <a:cxn ang="0">
                    <a:pos x="38" y="103"/>
                  </a:cxn>
                  <a:cxn ang="0">
                    <a:pos x="2" y="103"/>
                  </a:cxn>
                  <a:cxn ang="0">
                    <a:pos x="0" y="152"/>
                  </a:cxn>
                  <a:cxn ang="0">
                    <a:pos x="12" y="188"/>
                  </a:cxn>
                  <a:cxn ang="0">
                    <a:pos x="33" y="209"/>
                  </a:cxn>
                  <a:cxn ang="0">
                    <a:pos x="75" y="239"/>
                  </a:cxn>
                  <a:cxn ang="0">
                    <a:pos x="71" y="759"/>
                  </a:cxn>
                  <a:cxn ang="0">
                    <a:pos x="167" y="759"/>
                  </a:cxn>
                </a:cxnLst>
                <a:rect l="0" t="0" r="r" b="b"/>
                <a:pathLst>
                  <a:path w="219" h="759">
                    <a:moveTo>
                      <a:pt x="167" y="759"/>
                    </a:moveTo>
                    <a:lnTo>
                      <a:pt x="170" y="277"/>
                    </a:lnTo>
                    <a:lnTo>
                      <a:pt x="171" y="239"/>
                    </a:lnTo>
                    <a:cubicBezTo>
                      <a:pt x="175" y="229"/>
                      <a:pt x="191" y="221"/>
                      <a:pt x="197" y="213"/>
                    </a:cubicBezTo>
                    <a:cubicBezTo>
                      <a:pt x="203" y="205"/>
                      <a:pt x="206" y="198"/>
                      <a:pt x="210" y="189"/>
                    </a:cubicBezTo>
                    <a:cubicBezTo>
                      <a:pt x="214" y="180"/>
                      <a:pt x="217" y="182"/>
                      <a:pt x="219" y="158"/>
                    </a:cubicBezTo>
                    <a:lnTo>
                      <a:pt x="219" y="47"/>
                    </a:lnTo>
                    <a:cubicBezTo>
                      <a:pt x="215" y="25"/>
                      <a:pt x="203" y="26"/>
                      <a:pt x="195" y="26"/>
                    </a:cubicBezTo>
                    <a:cubicBezTo>
                      <a:pt x="187" y="26"/>
                      <a:pt x="175" y="28"/>
                      <a:pt x="171" y="47"/>
                    </a:cubicBezTo>
                    <a:lnTo>
                      <a:pt x="171" y="143"/>
                    </a:lnTo>
                    <a:lnTo>
                      <a:pt x="171" y="47"/>
                    </a:lnTo>
                    <a:cubicBezTo>
                      <a:pt x="167" y="26"/>
                      <a:pt x="154" y="14"/>
                      <a:pt x="146" y="14"/>
                    </a:cubicBezTo>
                    <a:cubicBezTo>
                      <a:pt x="138" y="14"/>
                      <a:pt x="127" y="26"/>
                      <a:pt x="123" y="47"/>
                    </a:cubicBezTo>
                    <a:lnTo>
                      <a:pt x="123" y="143"/>
                    </a:lnTo>
                    <a:lnTo>
                      <a:pt x="123" y="47"/>
                    </a:lnTo>
                    <a:cubicBezTo>
                      <a:pt x="119" y="23"/>
                      <a:pt x="109" y="0"/>
                      <a:pt x="101" y="0"/>
                    </a:cubicBezTo>
                    <a:cubicBezTo>
                      <a:pt x="93" y="0"/>
                      <a:pt x="81" y="24"/>
                      <a:pt x="77" y="48"/>
                    </a:cubicBezTo>
                    <a:lnTo>
                      <a:pt x="77" y="144"/>
                    </a:lnTo>
                    <a:lnTo>
                      <a:pt x="77" y="47"/>
                    </a:lnTo>
                    <a:cubicBezTo>
                      <a:pt x="74" y="26"/>
                      <a:pt x="62" y="17"/>
                      <a:pt x="56" y="17"/>
                    </a:cubicBezTo>
                    <a:cubicBezTo>
                      <a:pt x="50" y="17"/>
                      <a:pt x="41" y="31"/>
                      <a:pt x="38" y="45"/>
                    </a:cubicBezTo>
                    <a:lnTo>
                      <a:pt x="38" y="103"/>
                    </a:lnTo>
                    <a:lnTo>
                      <a:pt x="2" y="103"/>
                    </a:lnTo>
                    <a:lnTo>
                      <a:pt x="0" y="152"/>
                    </a:lnTo>
                    <a:cubicBezTo>
                      <a:pt x="2" y="166"/>
                      <a:pt x="7" y="179"/>
                      <a:pt x="12" y="188"/>
                    </a:cubicBezTo>
                    <a:cubicBezTo>
                      <a:pt x="17" y="197"/>
                      <a:pt x="22" y="200"/>
                      <a:pt x="33" y="209"/>
                    </a:cubicBezTo>
                    <a:lnTo>
                      <a:pt x="75" y="239"/>
                    </a:lnTo>
                    <a:lnTo>
                      <a:pt x="71" y="759"/>
                    </a:lnTo>
                    <a:lnTo>
                      <a:pt x="167" y="759"/>
                    </a:lnTo>
                    <a:close/>
                  </a:path>
                </a:pathLst>
              </a:custGeom>
              <a:solidFill>
                <a:srgbClr val="C0C0C0"/>
              </a:solidFill>
              <a:ln w="9525">
                <a:solidFill>
                  <a:srgbClr val="000000"/>
                </a:solidFill>
                <a:round/>
                <a:headEnd/>
                <a:tailEnd/>
              </a:ln>
              <a:effectLst/>
            </p:spPr>
            <p:txBody>
              <a:bodyPr/>
              <a:lstStyle/>
              <a:p>
                <a:endParaRPr lang="en-US"/>
              </a:p>
            </p:txBody>
          </p:sp>
          <p:sp>
            <p:nvSpPr>
              <p:cNvPr id="11337" name="Oval 73"/>
              <p:cNvSpPr>
                <a:spLocks noChangeArrowheads="1"/>
              </p:cNvSpPr>
              <p:nvPr/>
            </p:nvSpPr>
            <p:spPr bwMode="auto">
              <a:xfrm>
                <a:off x="3031" y="2374"/>
                <a:ext cx="48" cy="23"/>
              </a:xfrm>
              <a:prstGeom prst="ellipse">
                <a:avLst/>
              </a:prstGeom>
              <a:solidFill>
                <a:srgbClr val="333333"/>
              </a:solidFill>
              <a:ln w="9525">
                <a:solidFill>
                  <a:srgbClr val="292929"/>
                </a:solidFill>
                <a:round/>
                <a:headEnd/>
                <a:tailEnd/>
              </a:ln>
              <a:effectLst/>
            </p:spPr>
            <p:txBody>
              <a:bodyPr wrap="none" anchor="ctr"/>
              <a:lstStyle/>
              <a:p>
                <a:endParaRPr lang="en-US"/>
              </a:p>
            </p:txBody>
          </p:sp>
          <p:sp>
            <p:nvSpPr>
              <p:cNvPr id="11338" name="Oval 74"/>
              <p:cNvSpPr>
                <a:spLocks noChangeArrowheads="1"/>
              </p:cNvSpPr>
              <p:nvPr/>
            </p:nvSpPr>
            <p:spPr bwMode="auto">
              <a:xfrm>
                <a:off x="3033" y="2205"/>
                <a:ext cx="48" cy="23"/>
              </a:xfrm>
              <a:prstGeom prst="ellipse">
                <a:avLst/>
              </a:prstGeom>
              <a:solidFill>
                <a:srgbClr val="333333"/>
              </a:solidFill>
              <a:ln w="9525">
                <a:solidFill>
                  <a:srgbClr val="292929"/>
                </a:solidFill>
                <a:round/>
                <a:headEnd/>
                <a:tailEnd/>
              </a:ln>
              <a:effectLst/>
            </p:spPr>
            <p:txBody>
              <a:bodyPr wrap="none" anchor="ctr"/>
              <a:lstStyle/>
              <a:p>
                <a:endParaRPr lang="en-US"/>
              </a:p>
            </p:txBody>
          </p:sp>
          <p:sp>
            <p:nvSpPr>
              <p:cNvPr id="11339" name="Oval 75"/>
              <p:cNvSpPr>
                <a:spLocks noChangeArrowheads="1"/>
              </p:cNvSpPr>
              <p:nvPr/>
            </p:nvSpPr>
            <p:spPr bwMode="auto">
              <a:xfrm>
                <a:off x="3036" y="2048"/>
                <a:ext cx="48" cy="23"/>
              </a:xfrm>
              <a:prstGeom prst="ellipse">
                <a:avLst/>
              </a:prstGeom>
              <a:solidFill>
                <a:srgbClr val="333333"/>
              </a:solidFill>
              <a:ln w="9525">
                <a:solidFill>
                  <a:srgbClr val="292929"/>
                </a:solidFill>
                <a:round/>
                <a:headEnd/>
                <a:tailEnd/>
              </a:ln>
              <a:effectLst/>
            </p:spPr>
            <p:txBody>
              <a:bodyPr wrap="none" anchor="ctr"/>
              <a:lstStyle/>
              <a:p>
                <a:endParaRPr lang="en-US"/>
              </a:p>
            </p:txBody>
          </p:sp>
          <p:sp>
            <p:nvSpPr>
              <p:cNvPr id="11340" name="Oval 76"/>
              <p:cNvSpPr>
                <a:spLocks noChangeArrowheads="1"/>
              </p:cNvSpPr>
              <p:nvPr/>
            </p:nvSpPr>
            <p:spPr bwMode="auto">
              <a:xfrm>
                <a:off x="3040" y="1925"/>
                <a:ext cx="48" cy="23"/>
              </a:xfrm>
              <a:prstGeom prst="ellipse">
                <a:avLst/>
              </a:prstGeom>
              <a:solidFill>
                <a:srgbClr val="333333"/>
              </a:solidFill>
              <a:ln w="9525">
                <a:solidFill>
                  <a:srgbClr val="292929"/>
                </a:solidFill>
                <a:round/>
                <a:headEnd/>
                <a:tailEnd/>
              </a:ln>
              <a:effectLst/>
            </p:spPr>
            <p:txBody>
              <a:bodyPr wrap="none" anchor="ctr"/>
              <a:lstStyle/>
              <a:p>
                <a:endParaRPr lang="en-US"/>
              </a:p>
            </p:txBody>
          </p:sp>
          <p:sp>
            <p:nvSpPr>
              <p:cNvPr id="11341" name="Oval 77"/>
              <p:cNvSpPr>
                <a:spLocks noChangeArrowheads="1"/>
              </p:cNvSpPr>
              <p:nvPr/>
            </p:nvSpPr>
            <p:spPr bwMode="auto">
              <a:xfrm>
                <a:off x="3088" y="1984"/>
                <a:ext cx="6" cy="12"/>
              </a:xfrm>
              <a:prstGeom prst="ellipse">
                <a:avLst/>
              </a:prstGeom>
              <a:solidFill>
                <a:srgbClr val="333333"/>
              </a:solidFill>
              <a:ln w="9525">
                <a:solidFill>
                  <a:srgbClr val="292929"/>
                </a:solidFill>
                <a:round/>
                <a:headEnd/>
                <a:tailEnd/>
              </a:ln>
              <a:effectLst/>
            </p:spPr>
            <p:txBody>
              <a:bodyPr wrap="none" anchor="ctr"/>
              <a:lstStyle/>
              <a:p>
                <a:endParaRPr lang="en-US"/>
              </a:p>
            </p:txBody>
          </p:sp>
          <p:sp>
            <p:nvSpPr>
              <p:cNvPr id="11342" name="Oval 78"/>
              <p:cNvSpPr>
                <a:spLocks noChangeArrowheads="1"/>
              </p:cNvSpPr>
              <p:nvPr/>
            </p:nvSpPr>
            <p:spPr bwMode="auto">
              <a:xfrm>
                <a:off x="3030" y="2288"/>
                <a:ext cx="6" cy="12"/>
              </a:xfrm>
              <a:prstGeom prst="ellipse">
                <a:avLst/>
              </a:prstGeom>
              <a:solidFill>
                <a:srgbClr val="333333"/>
              </a:solidFill>
              <a:ln w="9525">
                <a:solidFill>
                  <a:srgbClr val="292929"/>
                </a:solidFill>
                <a:round/>
                <a:headEnd/>
                <a:tailEnd/>
              </a:ln>
              <a:effectLst/>
            </p:spPr>
            <p:txBody>
              <a:bodyPr wrap="none" anchor="ctr"/>
              <a:lstStyle/>
              <a:p>
                <a:endParaRPr lang="en-US"/>
              </a:p>
            </p:txBody>
          </p:sp>
          <p:sp>
            <p:nvSpPr>
              <p:cNvPr id="11343" name="Oval 79"/>
              <p:cNvSpPr>
                <a:spLocks noChangeArrowheads="1"/>
              </p:cNvSpPr>
              <p:nvPr/>
            </p:nvSpPr>
            <p:spPr bwMode="auto">
              <a:xfrm>
                <a:off x="3081" y="2289"/>
                <a:ext cx="6" cy="12"/>
              </a:xfrm>
              <a:prstGeom prst="ellipse">
                <a:avLst/>
              </a:prstGeom>
              <a:solidFill>
                <a:srgbClr val="333333"/>
              </a:solidFill>
              <a:ln w="9525">
                <a:solidFill>
                  <a:srgbClr val="292929"/>
                </a:solidFill>
                <a:round/>
                <a:headEnd/>
                <a:tailEnd/>
              </a:ln>
              <a:effectLst/>
            </p:spPr>
            <p:txBody>
              <a:bodyPr wrap="none" anchor="ctr"/>
              <a:lstStyle/>
              <a:p>
                <a:endParaRPr lang="en-US"/>
              </a:p>
            </p:txBody>
          </p:sp>
          <p:sp>
            <p:nvSpPr>
              <p:cNvPr id="11344" name="Oval 80"/>
              <p:cNvSpPr>
                <a:spLocks noChangeArrowheads="1"/>
              </p:cNvSpPr>
              <p:nvPr/>
            </p:nvSpPr>
            <p:spPr bwMode="auto">
              <a:xfrm>
                <a:off x="3030" y="2136"/>
                <a:ext cx="6" cy="12"/>
              </a:xfrm>
              <a:prstGeom prst="ellipse">
                <a:avLst/>
              </a:prstGeom>
              <a:solidFill>
                <a:srgbClr val="333333"/>
              </a:solidFill>
              <a:ln w="9525">
                <a:solidFill>
                  <a:srgbClr val="292929"/>
                </a:solidFill>
                <a:round/>
                <a:headEnd/>
                <a:tailEnd/>
              </a:ln>
              <a:effectLst/>
            </p:spPr>
            <p:txBody>
              <a:bodyPr wrap="none" anchor="ctr"/>
              <a:lstStyle/>
              <a:p>
                <a:endParaRPr lang="en-US"/>
              </a:p>
            </p:txBody>
          </p:sp>
          <p:sp>
            <p:nvSpPr>
              <p:cNvPr id="11345" name="Oval 81"/>
              <p:cNvSpPr>
                <a:spLocks noChangeArrowheads="1"/>
              </p:cNvSpPr>
              <p:nvPr/>
            </p:nvSpPr>
            <p:spPr bwMode="auto">
              <a:xfrm>
                <a:off x="3082" y="2136"/>
                <a:ext cx="6" cy="12"/>
              </a:xfrm>
              <a:prstGeom prst="ellipse">
                <a:avLst/>
              </a:prstGeom>
              <a:solidFill>
                <a:srgbClr val="333333"/>
              </a:solidFill>
              <a:ln w="9525">
                <a:solidFill>
                  <a:srgbClr val="292929"/>
                </a:solidFill>
                <a:round/>
                <a:headEnd/>
                <a:tailEnd/>
              </a:ln>
              <a:effectLst/>
            </p:spPr>
            <p:txBody>
              <a:bodyPr wrap="none" anchor="ctr"/>
              <a:lstStyle/>
              <a:p>
                <a:endParaRPr lang="en-US"/>
              </a:p>
            </p:txBody>
          </p:sp>
          <p:sp>
            <p:nvSpPr>
              <p:cNvPr id="11346" name="Oval 82"/>
              <p:cNvSpPr>
                <a:spLocks noChangeArrowheads="1"/>
              </p:cNvSpPr>
              <p:nvPr/>
            </p:nvSpPr>
            <p:spPr bwMode="auto">
              <a:xfrm>
                <a:off x="3033" y="1984"/>
                <a:ext cx="6" cy="12"/>
              </a:xfrm>
              <a:prstGeom prst="ellipse">
                <a:avLst/>
              </a:prstGeom>
              <a:solidFill>
                <a:srgbClr val="333333"/>
              </a:solidFill>
              <a:ln w="9525">
                <a:solidFill>
                  <a:srgbClr val="292929"/>
                </a:solidFill>
                <a:round/>
                <a:headEnd/>
                <a:tailEnd/>
              </a:ln>
              <a:effectLst/>
            </p:spPr>
            <p:txBody>
              <a:bodyPr wrap="none" anchor="ctr"/>
              <a:lstStyle/>
              <a:p>
                <a:endParaRPr lang="en-US"/>
              </a:p>
            </p:txBody>
          </p:sp>
        </p:grpSp>
        <p:sp>
          <p:nvSpPr>
            <p:cNvPr id="11347" name="Freeform 83"/>
            <p:cNvSpPr>
              <a:spLocks/>
            </p:cNvSpPr>
            <p:nvPr/>
          </p:nvSpPr>
          <p:spPr bwMode="auto">
            <a:xfrm>
              <a:off x="2936" y="1816"/>
              <a:ext cx="96" cy="112"/>
            </a:xfrm>
            <a:custGeom>
              <a:avLst/>
              <a:gdLst/>
              <a:ahLst/>
              <a:cxnLst>
                <a:cxn ang="0">
                  <a:pos x="0" y="1"/>
                </a:cxn>
                <a:cxn ang="0">
                  <a:pos x="0" y="58"/>
                </a:cxn>
                <a:cxn ang="0">
                  <a:pos x="37" y="103"/>
                </a:cxn>
                <a:cxn ang="0">
                  <a:pos x="85" y="112"/>
                </a:cxn>
                <a:cxn ang="0">
                  <a:pos x="96" y="102"/>
                </a:cxn>
                <a:cxn ang="0">
                  <a:pos x="91" y="76"/>
                </a:cxn>
                <a:cxn ang="0">
                  <a:pos x="66" y="57"/>
                </a:cxn>
                <a:cxn ang="0">
                  <a:pos x="46" y="57"/>
                </a:cxn>
                <a:cxn ang="0">
                  <a:pos x="39" y="0"/>
                </a:cxn>
                <a:cxn ang="0">
                  <a:pos x="0" y="1"/>
                </a:cxn>
              </a:cxnLst>
              <a:rect l="0" t="0" r="r" b="b"/>
              <a:pathLst>
                <a:path w="96" h="112">
                  <a:moveTo>
                    <a:pt x="0" y="1"/>
                  </a:moveTo>
                  <a:lnTo>
                    <a:pt x="0" y="58"/>
                  </a:lnTo>
                  <a:lnTo>
                    <a:pt x="37" y="103"/>
                  </a:lnTo>
                  <a:lnTo>
                    <a:pt x="85" y="112"/>
                  </a:lnTo>
                  <a:lnTo>
                    <a:pt x="96" y="102"/>
                  </a:lnTo>
                  <a:lnTo>
                    <a:pt x="91" y="76"/>
                  </a:lnTo>
                  <a:lnTo>
                    <a:pt x="66" y="57"/>
                  </a:lnTo>
                  <a:lnTo>
                    <a:pt x="46" y="57"/>
                  </a:lnTo>
                  <a:lnTo>
                    <a:pt x="39" y="0"/>
                  </a:lnTo>
                  <a:lnTo>
                    <a:pt x="0" y="1"/>
                  </a:lnTo>
                  <a:close/>
                </a:path>
              </a:pathLst>
            </a:custGeom>
            <a:gradFill rotWithShape="1">
              <a:gsLst>
                <a:gs pos="0">
                  <a:srgbClr val="F68E54"/>
                </a:gs>
                <a:gs pos="100000">
                  <a:srgbClr val="FABE9C"/>
                </a:gs>
              </a:gsLst>
              <a:lin ang="0" scaled="1"/>
            </a:gradFill>
            <a:ln w="9525">
              <a:solidFill>
                <a:srgbClr val="F69058"/>
              </a:solidFill>
              <a:round/>
              <a:headEnd/>
              <a:tailEnd/>
            </a:ln>
            <a:effectLst/>
          </p:spPr>
          <p:txBody>
            <a:bodyPr/>
            <a:lstStyle/>
            <a:p>
              <a:endParaRPr lang="en-US"/>
            </a:p>
          </p:txBody>
        </p:sp>
      </p:grpSp>
      <p:grpSp>
        <p:nvGrpSpPr>
          <p:cNvPr id="8" name="Group 84"/>
          <p:cNvGrpSpPr>
            <a:grpSpLocks/>
          </p:cNvGrpSpPr>
          <p:nvPr/>
        </p:nvGrpSpPr>
        <p:grpSpPr bwMode="auto">
          <a:xfrm>
            <a:off x="5095874" y="3592513"/>
            <a:ext cx="342900" cy="1460500"/>
            <a:chOff x="2256" y="1963"/>
            <a:chExt cx="224" cy="1063"/>
          </a:xfrm>
        </p:grpSpPr>
        <p:grpSp>
          <p:nvGrpSpPr>
            <p:cNvPr id="9" name="Group 85"/>
            <p:cNvGrpSpPr>
              <a:grpSpLocks/>
            </p:cNvGrpSpPr>
            <p:nvPr/>
          </p:nvGrpSpPr>
          <p:grpSpPr bwMode="auto">
            <a:xfrm>
              <a:off x="2261" y="1963"/>
              <a:ext cx="219" cy="1063"/>
              <a:chOff x="2261" y="1873"/>
              <a:chExt cx="219" cy="1063"/>
            </a:xfrm>
          </p:grpSpPr>
          <p:sp>
            <p:nvSpPr>
              <p:cNvPr id="11350" name="Freeform 86"/>
              <p:cNvSpPr>
                <a:spLocks/>
              </p:cNvSpPr>
              <p:nvPr/>
            </p:nvSpPr>
            <p:spPr bwMode="auto">
              <a:xfrm>
                <a:off x="2261" y="1873"/>
                <a:ext cx="219" cy="1063"/>
              </a:xfrm>
              <a:custGeom>
                <a:avLst/>
                <a:gdLst/>
                <a:ahLst/>
                <a:cxnLst>
                  <a:cxn ang="0">
                    <a:pos x="171" y="1059"/>
                  </a:cxn>
                  <a:cxn ang="0">
                    <a:pos x="170" y="277"/>
                  </a:cxn>
                  <a:cxn ang="0">
                    <a:pos x="171" y="239"/>
                  </a:cxn>
                  <a:cxn ang="0">
                    <a:pos x="197" y="213"/>
                  </a:cxn>
                  <a:cxn ang="0">
                    <a:pos x="210" y="189"/>
                  </a:cxn>
                  <a:cxn ang="0">
                    <a:pos x="219" y="158"/>
                  </a:cxn>
                  <a:cxn ang="0">
                    <a:pos x="219" y="47"/>
                  </a:cxn>
                  <a:cxn ang="0">
                    <a:pos x="195" y="26"/>
                  </a:cxn>
                  <a:cxn ang="0">
                    <a:pos x="171" y="47"/>
                  </a:cxn>
                  <a:cxn ang="0">
                    <a:pos x="171" y="143"/>
                  </a:cxn>
                  <a:cxn ang="0">
                    <a:pos x="171" y="47"/>
                  </a:cxn>
                  <a:cxn ang="0">
                    <a:pos x="146" y="14"/>
                  </a:cxn>
                  <a:cxn ang="0">
                    <a:pos x="123" y="47"/>
                  </a:cxn>
                  <a:cxn ang="0">
                    <a:pos x="123" y="143"/>
                  </a:cxn>
                  <a:cxn ang="0">
                    <a:pos x="123" y="47"/>
                  </a:cxn>
                  <a:cxn ang="0">
                    <a:pos x="101" y="0"/>
                  </a:cxn>
                  <a:cxn ang="0">
                    <a:pos x="77" y="48"/>
                  </a:cxn>
                  <a:cxn ang="0">
                    <a:pos x="77" y="144"/>
                  </a:cxn>
                  <a:cxn ang="0">
                    <a:pos x="77" y="47"/>
                  </a:cxn>
                  <a:cxn ang="0">
                    <a:pos x="56" y="17"/>
                  </a:cxn>
                  <a:cxn ang="0">
                    <a:pos x="38" y="45"/>
                  </a:cxn>
                  <a:cxn ang="0">
                    <a:pos x="38" y="103"/>
                  </a:cxn>
                  <a:cxn ang="0">
                    <a:pos x="2" y="103"/>
                  </a:cxn>
                  <a:cxn ang="0">
                    <a:pos x="0" y="152"/>
                  </a:cxn>
                  <a:cxn ang="0">
                    <a:pos x="12" y="188"/>
                  </a:cxn>
                  <a:cxn ang="0">
                    <a:pos x="33" y="209"/>
                  </a:cxn>
                  <a:cxn ang="0">
                    <a:pos x="75" y="239"/>
                  </a:cxn>
                  <a:cxn ang="0">
                    <a:pos x="75" y="1063"/>
                  </a:cxn>
                  <a:cxn ang="0">
                    <a:pos x="171" y="1059"/>
                  </a:cxn>
                </a:cxnLst>
                <a:rect l="0" t="0" r="r" b="b"/>
                <a:pathLst>
                  <a:path w="219" h="1063">
                    <a:moveTo>
                      <a:pt x="171" y="1059"/>
                    </a:moveTo>
                    <a:lnTo>
                      <a:pt x="170" y="277"/>
                    </a:lnTo>
                    <a:lnTo>
                      <a:pt x="171" y="239"/>
                    </a:lnTo>
                    <a:cubicBezTo>
                      <a:pt x="175" y="229"/>
                      <a:pt x="191" y="221"/>
                      <a:pt x="197" y="213"/>
                    </a:cubicBezTo>
                    <a:cubicBezTo>
                      <a:pt x="203" y="205"/>
                      <a:pt x="206" y="198"/>
                      <a:pt x="210" y="189"/>
                    </a:cubicBezTo>
                    <a:cubicBezTo>
                      <a:pt x="214" y="180"/>
                      <a:pt x="217" y="182"/>
                      <a:pt x="219" y="158"/>
                    </a:cubicBezTo>
                    <a:lnTo>
                      <a:pt x="219" y="47"/>
                    </a:lnTo>
                    <a:cubicBezTo>
                      <a:pt x="215" y="25"/>
                      <a:pt x="203" y="26"/>
                      <a:pt x="195" y="26"/>
                    </a:cubicBezTo>
                    <a:cubicBezTo>
                      <a:pt x="187" y="26"/>
                      <a:pt x="175" y="28"/>
                      <a:pt x="171" y="47"/>
                    </a:cubicBezTo>
                    <a:lnTo>
                      <a:pt x="171" y="143"/>
                    </a:lnTo>
                    <a:lnTo>
                      <a:pt x="171" y="47"/>
                    </a:lnTo>
                    <a:cubicBezTo>
                      <a:pt x="167" y="26"/>
                      <a:pt x="154" y="14"/>
                      <a:pt x="146" y="14"/>
                    </a:cubicBezTo>
                    <a:cubicBezTo>
                      <a:pt x="138" y="14"/>
                      <a:pt x="127" y="26"/>
                      <a:pt x="123" y="47"/>
                    </a:cubicBezTo>
                    <a:lnTo>
                      <a:pt x="123" y="143"/>
                    </a:lnTo>
                    <a:lnTo>
                      <a:pt x="123" y="47"/>
                    </a:lnTo>
                    <a:cubicBezTo>
                      <a:pt x="119" y="23"/>
                      <a:pt x="109" y="0"/>
                      <a:pt x="101" y="0"/>
                    </a:cubicBezTo>
                    <a:cubicBezTo>
                      <a:pt x="93" y="0"/>
                      <a:pt x="81" y="24"/>
                      <a:pt x="77" y="48"/>
                    </a:cubicBezTo>
                    <a:lnTo>
                      <a:pt x="77" y="144"/>
                    </a:lnTo>
                    <a:lnTo>
                      <a:pt x="77" y="47"/>
                    </a:lnTo>
                    <a:cubicBezTo>
                      <a:pt x="74" y="26"/>
                      <a:pt x="62" y="17"/>
                      <a:pt x="56" y="17"/>
                    </a:cubicBezTo>
                    <a:cubicBezTo>
                      <a:pt x="50" y="17"/>
                      <a:pt x="41" y="31"/>
                      <a:pt x="38" y="45"/>
                    </a:cubicBezTo>
                    <a:lnTo>
                      <a:pt x="38" y="103"/>
                    </a:lnTo>
                    <a:lnTo>
                      <a:pt x="2" y="103"/>
                    </a:lnTo>
                    <a:lnTo>
                      <a:pt x="0" y="152"/>
                    </a:lnTo>
                    <a:cubicBezTo>
                      <a:pt x="2" y="166"/>
                      <a:pt x="7" y="179"/>
                      <a:pt x="12" y="188"/>
                    </a:cubicBezTo>
                    <a:cubicBezTo>
                      <a:pt x="17" y="197"/>
                      <a:pt x="22" y="200"/>
                      <a:pt x="33" y="209"/>
                    </a:cubicBezTo>
                    <a:lnTo>
                      <a:pt x="75" y="239"/>
                    </a:lnTo>
                    <a:lnTo>
                      <a:pt x="75" y="1063"/>
                    </a:lnTo>
                    <a:lnTo>
                      <a:pt x="171" y="1059"/>
                    </a:lnTo>
                    <a:close/>
                  </a:path>
                </a:pathLst>
              </a:custGeom>
              <a:gradFill rotWithShape="1">
                <a:gsLst>
                  <a:gs pos="0">
                    <a:srgbClr val="C0C0C0"/>
                  </a:gs>
                  <a:gs pos="100000">
                    <a:srgbClr val="000000"/>
                  </a:gs>
                </a:gsLst>
                <a:lin ang="0" scaled="1"/>
              </a:gradFill>
              <a:ln w="9525">
                <a:solidFill>
                  <a:srgbClr val="000000"/>
                </a:solidFill>
                <a:round/>
                <a:headEnd/>
                <a:tailEnd/>
              </a:ln>
              <a:effectLst/>
            </p:spPr>
            <p:txBody>
              <a:bodyPr/>
              <a:lstStyle/>
              <a:p>
                <a:endParaRPr lang="en-US"/>
              </a:p>
            </p:txBody>
          </p:sp>
          <p:sp>
            <p:nvSpPr>
              <p:cNvPr id="11351" name="Freeform 87"/>
              <p:cNvSpPr>
                <a:spLocks/>
              </p:cNvSpPr>
              <p:nvPr/>
            </p:nvSpPr>
            <p:spPr bwMode="auto">
              <a:xfrm>
                <a:off x="2349" y="2064"/>
                <a:ext cx="68" cy="824"/>
              </a:xfrm>
              <a:custGeom>
                <a:avLst/>
                <a:gdLst/>
                <a:ahLst/>
                <a:cxnLst>
                  <a:cxn ang="0">
                    <a:pos x="15" y="815"/>
                  </a:cxn>
                  <a:cxn ang="0">
                    <a:pos x="30" y="767"/>
                  </a:cxn>
                  <a:cxn ang="0">
                    <a:pos x="39" y="725"/>
                  </a:cxn>
                  <a:cxn ang="0">
                    <a:pos x="51" y="699"/>
                  </a:cxn>
                  <a:cxn ang="0">
                    <a:pos x="36" y="674"/>
                  </a:cxn>
                  <a:cxn ang="0">
                    <a:pos x="68" y="605"/>
                  </a:cxn>
                  <a:cxn ang="0">
                    <a:pos x="42" y="585"/>
                  </a:cxn>
                  <a:cxn ang="0">
                    <a:pos x="9" y="549"/>
                  </a:cxn>
                  <a:cxn ang="0">
                    <a:pos x="21" y="519"/>
                  </a:cxn>
                  <a:cxn ang="0">
                    <a:pos x="30" y="489"/>
                  </a:cxn>
                  <a:cxn ang="0">
                    <a:pos x="36" y="450"/>
                  </a:cxn>
                  <a:cxn ang="0">
                    <a:pos x="44" y="444"/>
                  </a:cxn>
                  <a:cxn ang="0">
                    <a:pos x="38" y="416"/>
                  </a:cxn>
                  <a:cxn ang="0">
                    <a:pos x="14" y="372"/>
                  </a:cxn>
                  <a:cxn ang="0">
                    <a:pos x="0" y="315"/>
                  </a:cxn>
                  <a:cxn ang="0">
                    <a:pos x="32" y="309"/>
                  </a:cxn>
                  <a:cxn ang="0">
                    <a:pos x="32" y="317"/>
                  </a:cxn>
                  <a:cxn ang="0">
                    <a:pos x="50" y="293"/>
                  </a:cxn>
                  <a:cxn ang="0">
                    <a:pos x="33" y="234"/>
                  </a:cxn>
                  <a:cxn ang="0">
                    <a:pos x="23" y="207"/>
                  </a:cxn>
                  <a:cxn ang="0">
                    <a:pos x="5" y="207"/>
                  </a:cxn>
                  <a:cxn ang="0">
                    <a:pos x="8" y="210"/>
                  </a:cxn>
                  <a:cxn ang="0">
                    <a:pos x="21" y="167"/>
                  </a:cxn>
                  <a:cxn ang="0">
                    <a:pos x="48" y="173"/>
                  </a:cxn>
                  <a:cxn ang="0">
                    <a:pos x="36" y="156"/>
                  </a:cxn>
                  <a:cxn ang="0">
                    <a:pos x="51" y="116"/>
                  </a:cxn>
                  <a:cxn ang="0">
                    <a:pos x="15" y="126"/>
                  </a:cxn>
                  <a:cxn ang="0">
                    <a:pos x="11" y="107"/>
                  </a:cxn>
                  <a:cxn ang="0">
                    <a:pos x="17" y="80"/>
                  </a:cxn>
                  <a:cxn ang="0">
                    <a:pos x="35" y="66"/>
                  </a:cxn>
                  <a:cxn ang="0">
                    <a:pos x="42" y="60"/>
                  </a:cxn>
                  <a:cxn ang="0">
                    <a:pos x="12" y="41"/>
                  </a:cxn>
                  <a:cxn ang="0">
                    <a:pos x="3" y="0"/>
                  </a:cxn>
                </a:cxnLst>
                <a:rect l="0" t="0" r="r" b="b"/>
                <a:pathLst>
                  <a:path w="68" h="824">
                    <a:moveTo>
                      <a:pt x="2" y="824"/>
                    </a:moveTo>
                    <a:cubicBezTo>
                      <a:pt x="6" y="821"/>
                      <a:pt x="11" y="818"/>
                      <a:pt x="15" y="815"/>
                    </a:cubicBezTo>
                    <a:cubicBezTo>
                      <a:pt x="21" y="805"/>
                      <a:pt x="23" y="796"/>
                      <a:pt x="29" y="786"/>
                    </a:cubicBezTo>
                    <a:cubicBezTo>
                      <a:pt x="28" y="781"/>
                      <a:pt x="21" y="763"/>
                      <a:pt x="30" y="767"/>
                    </a:cubicBezTo>
                    <a:cubicBezTo>
                      <a:pt x="39" y="765"/>
                      <a:pt x="39" y="764"/>
                      <a:pt x="44" y="756"/>
                    </a:cubicBezTo>
                    <a:cubicBezTo>
                      <a:pt x="43" y="746"/>
                      <a:pt x="44" y="734"/>
                      <a:pt x="39" y="725"/>
                    </a:cubicBezTo>
                    <a:cubicBezTo>
                      <a:pt x="37" y="715"/>
                      <a:pt x="32" y="700"/>
                      <a:pt x="44" y="698"/>
                    </a:cubicBezTo>
                    <a:cubicBezTo>
                      <a:pt x="46" y="698"/>
                      <a:pt x="49" y="698"/>
                      <a:pt x="51" y="699"/>
                    </a:cubicBezTo>
                    <a:cubicBezTo>
                      <a:pt x="52" y="700"/>
                      <a:pt x="53" y="706"/>
                      <a:pt x="53" y="704"/>
                    </a:cubicBezTo>
                    <a:cubicBezTo>
                      <a:pt x="53" y="692"/>
                      <a:pt x="41" y="684"/>
                      <a:pt x="36" y="674"/>
                    </a:cubicBezTo>
                    <a:cubicBezTo>
                      <a:pt x="37" y="662"/>
                      <a:pt x="35" y="654"/>
                      <a:pt x="44" y="648"/>
                    </a:cubicBezTo>
                    <a:cubicBezTo>
                      <a:pt x="49" y="616"/>
                      <a:pt x="29" y="607"/>
                      <a:pt x="68" y="605"/>
                    </a:cubicBezTo>
                    <a:cubicBezTo>
                      <a:pt x="62" y="602"/>
                      <a:pt x="53" y="606"/>
                      <a:pt x="48" y="602"/>
                    </a:cubicBezTo>
                    <a:cubicBezTo>
                      <a:pt x="43" y="598"/>
                      <a:pt x="46" y="589"/>
                      <a:pt x="42" y="585"/>
                    </a:cubicBezTo>
                    <a:cubicBezTo>
                      <a:pt x="41" y="577"/>
                      <a:pt x="38" y="576"/>
                      <a:pt x="30" y="575"/>
                    </a:cubicBezTo>
                    <a:cubicBezTo>
                      <a:pt x="24" y="565"/>
                      <a:pt x="13" y="560"/>
                      <a:pt x="9" y="549"/>
                    </a:cubicBezTo>
                    <a:cubicBezTo>
                      <a:pt x="7" y="533"/>
                      <a:pt x="11" y="547"/>
                      <a:pt x="12" y="551"/>
                    </a:cubicBezTo>
                    <a:cubicBezTo>
                      <a:pt x="36" y="548"/>
                      <a:pt x="28" y="537"/>
                      <a:pt x="21" y="519"/>
                    </a:cubicBezTo>
                    <a:cubicBezTo>
                      <a:pt x="24" y="511"/>
                      <a:pt x="24" y="506"/>
                      <a:pt x="17" y="501"/>
                    </a:cubicBezTo>
                    <a:cubicBezTo>
                      <a:pt x="27" y="491"/>
                      <a:pt x="23" y="495"/>
                      <a:pt x="30" y="489"/>
                    </a:cubicBezTo>
                    <a:cubicBezTo>
                      <a:pt x="33" y="483"/>
                      <a:pt x="35" y="471"/>
                      <a:pt x="35" y="471"/>
                    </a:cubicBezTo>
                    <a:cubicBezTo>
                      <a:pt x="32" y="451"/>
                      <a:pt x="27" y="457"/>
                      <a:pt x="36" y="450"/>
                    </a:cubicBezTo>
                    <a:cubicBezTo>
                      <a:pt x="41" y="451"/>
                      <a:pt x="45" y="453"/>
                      <a:pt x="50" y="452"/>
                    </a:cubicBezTo>
                    <a:cubicBezTo>
                      <a:pt x="53" y="451"/>
                      <a:pt x="46" y="446"/>
                      <a:pt x="44" y="444"/>
                    </a:cubicBezTo>
                    <a:cubicBezTo>
                      <a:pt x="40" y="440"/>
                      <a:pt x="38" y="435"/>
                      <a:pt x="36" y="431"/>
                    </a:cubicBezTo>
                    <a:cubicBezTo>
                      <a:pt x="35" y="425"/>
                      <a:pt x="35" y="421"/>
                      <a:pt x="38" y="416"/>
                    </a:cubicBezTo>
                    <a:cubicBezTo>
                      <a:pt x="44" y="386"/>
                      <a:pt x="48" y="380"/>
                      <a:pt x="26" y="363"/>
                    </a:cubicBezTo>
                    <a:cubicBezTo>
                      <a:pt x="20" y="365"/>
                      <a:pt x="18" y="367"/>
                      <a:pt x="14" y="372"/>
                    </a:cubicBezTo>
                    <a:cubicBezTo>
                      <a:pt x="11" y="364"/>
                      <a:pt x="1" y="358"/>
                      <a:pt x="11" y="360"/>
                    </a:cubicBezTo>
                    <a:cubicBezTo>
                      <a:pt x="15" y="332"/>
                      <a:pt x="11" y="337"/>
                      <a:pt x="0" y="315"/>
                    </a:cubicBezTo>
                    <a:cubicBezTo>
                      <a:pt x="3" y="309"/>
                      <a:pt x="11" y="306"/>
                      <a:pt x="17" y="302"/>
                    </a:cubicBezTo>
                    <a:cubicBezTo>
                      <a:pt x="24" y="303"/>
                      <a:pt x="28" y="303"/>
                      <a:pt x="32" y="309"/>
                    </a:cubicBezTo>
                    <a:cubicBezTo>
                      <a:pt x="32" y="315"/>
                      <a:pt x="33" y="320"/>
                      <a:pt x="33" y="326"/>
                    </a:cubicBezTo>
                    <a:cubicBezTo>
                      <a:pt x="33" y="329"/>
                      <a:pt x="33" y="320"/>
                      <a:pt x="32" y="317"/>
                    </a:cubicBezTo>
                    <a:cubicBezTo>
                      <a:pt x="31" y="315"/>
                      <a:pt x="30" y="314"/>
                      <a:pt x="29" y="312"/>
                    </a:cubicBezTo>
                    <a:cubicBezTo>
                      <a:pt x="30" y="300"/>
                      <a:pt x="38" y="295"/>
                      <a:pt x="50" y="293"/>
                    </a:cubicBezTo>
                    <a:cubicBezTo>
                      <a:pt x="57" y="289"/>
                      <a:pt x="46" y="279"/>
                      <a:pt x="41" y="275"/>
                    </a:cubicBezTo>
                    <a:cubicBezTo>
                      <a:pt x="35" y="260"/>
                      <a:pt x="35" y="253"/>
                      <a:pt x="33" y="234"/>
                    </a:cubicBezTo>
                    <a:cubicBezTo>
                      <a:pt x="36" y="228"/>
                      <a:pt x="34" y="222"/>
                      <a:pt x="30" y="216"/>
                    </a:cubicBezTo>
                    <a:cubicBezTo>
                      <a:pt x="28" y="213"/>
                      <a:pt x="23" y="207"/>
                      <a:pt x="23" y="207"/>
                    </a:cubicBezTo>
                    <a:cubicBezTo>
                      <a:pt x="16" y="211"/>
                      <a:pt x="14" y="212"/>
                      <a:pt x="6" y="213"/>
                    </a:cubicBezTo>
                    <a:cubicBezTo>
                      <a:pt x="6" y="211"/>
                      <a:pt x="5" y="205"/>
                      <a:pt x="5" y="207"/>
                    </a:cubicBezTo>
                    <a:cubicBezTo>
                      <a:pt x="5" y="210"/>
                      <a:pt x="4" y="213"/>
                      <a:pt x="6" y="215"/>
                    </a:cubicBezTo>
                    <a:cubicBezTo>
                      <a:pt x="7" y="216"/>
                      <a:pt x="7" y="212"/>
                      <a:pt x="8" y="210"/>
                    </a:cubicBezTo>
                    <a:cubicBezTo>
                      <a:pt x="10" y="196"/>
                      <a:pt x="12" y="191"/>
                      <a:pt x="26" y="188"/>
                    </a:cubicBezTo>
                    <a:cubicBezTo>
                      <a:pt x="25" y="180"/>
                      <a:pt x="24" y="174"/>
                      <a:pt x="21" y="167"/>
                    </a:cubicBezTo>
                    <a:cubicBezTo>
                      <a:pt x="29" y="162"/>
                      <a:pt x="29" y="162"/>
                      <a:pt x="38" y="164"/>
                    </a:cubicBezTo>
                    <a:cubicBezTo>
                      <a:pt x="42" y="167"/>
                      <a:pt x="43" y="171"/>
                      <a:pt x="48" y="173"/>
                    </a:cubicBezTo>
                    <a:cubicBezTo>
                      <a:pt x="48" y="173"/>
                      <a:pt x="45" y="171"/>
                      <a:pt x="44" y="170"/>
                    </a:cubicBezTo>
                    <a:cubicBezTo>
                      <a:pt x="41" y="165"/>
                      <a:pt x="38" y="161"/>
                      <a:pt x="36" y="156"/>
                    </a:cubicBezTo>
                    <a:cubicBezTo>
                      <a:pt x="39" y="143"/>
                      <a:pt x="39" y="149"/>
                      <a:pt x="48" y="144"/>
                    </a:cubicBezTo>
                    <a:cubicBezTo>
                      <a:pt x="55" y="134"/>
                      <a:pt x="61" y="129"/>
                      <a:pt x="51" y="116"/>
                    </a:cubicBezTo>
                    <a:cubicBezTo>
                      <a:pt x="38" y="118"/>
                      <a:pt x="42" y="119"/>
                      <a:pt x="24" y="117"/>
                    </a:cubicBezTo>
                    <a:cubicBezTo>
                      <a:pt x="17" y="107"/>
                      <a:pt x="25" y="120"/>
                      <a:pt x="15" y="126"/>
                    </a:cubicBezTo>
                    <a:cubicBezTo>
                      <a:pt x="5" y="138"/>
                      <a:pt x="12" y="121"/>
                      <a:pt x="14" y="117"/>
                    </a:cubicBezTo>
                    <a:cubicBezTo>
                      <a:pt x="16" y="106"/>
                      <a:pt x="16" y="116"/>
                      <a:pt x="11" y="107"/>
                    </a:cubicBezTo>
                    <a:cubicBezTo>
                      <a:pt x="9" y="103"/>
                      <a:pt x="6" y="95"/>
                      <a:pt x="6" y="95"/>
                    </a:cubicBezTo>
                    <a:cubicBezTo>
                      <a:pt x="5" y="90"/>
                      <a:pt x="12" y="87"/>
                      <a:pt x="17" y="80"/>
                    </a:cubicBezTo>
                    <a:cubicBezTo>
                      <a:pt x="18" y="74"/>
                      <a:pt x="19" y="70"/>
                      <a:pt x="23" y="65"/>
                    </a:cubicBezTo>
                    <a:cubicBezTo>
                      <a:pt x="27" y="65"/>
                      <a:pt x="32" y="63"/>
                      <a:pt x="35" y="66"/>
                    </a:cubicBezTo>
                    <a:cubicBezTo>
                      <a:pt x="42" y="73"/>
                      <a:pt x="20" y="83"/>
                      <a:pt x="39" y="78"/>
                    </a:cubicBezTo>
                    <a:cubicBezTo>
                      <a:pt x="26" y="76"/>
                      <a:pt x="32" y="63"/>
                      <a:pt x="42" y="60"/>
                    </a:cubicBezTo>
                    <a:cubicBezTo>
                      <a:pt x="48" y="55"/>
                      <a:pt x="50" y="53"/>
                      <a:pt x="45" y="47"/>
                    </a:cubicBezTo>
                    <a:cubicBezTo>
                      <a:pt x="43" y="35"/>
                      <a:pt x="22" y="42"/>
                      <a:pt x="12" y="41"/>
                    </a:cubicBezTo>
                    <a:cubicBezTo>
                      <a:pt x="8" y="38"/>
                      <a:pt x="5" y="27"/>
                      <a:pt x="5" y="27"/>
                    </a:cubicBezTo>
                    <a:lnTo>
                      <a:pt x="3" y="0"/>
                    </a:lnTo>
                  </a:path>
                </a:pathLst>
              </a:custGeom>
              <a:noFill/>
              <a:ln w="9525">
                <a:solidFill>
                  <a:srgbClr val="292929"/>
                </a:solidFill>
                <a:round/>
                <a:headEnd/>
                <a:tailEnd/>
              </a:ln>
              <a:effectLst/>
            </p:spPr>
            <p:txBody>
              <a:bodyPr/>
              <a:lstStyle/>
              <a:p>
                <a:endParaRPr lang="en-US"/>
              </a:p>
            </p:txBody>
          </p:sp>
        </p:grpSp>
        <p:sp>
          <p:nvSpPr>
            <p:cNvPr id="11352" name="Freeform 88"/>
            <p:cNvSpPr>
              <a:spLocks/>
            </p:cNvSpPr>
            <p:nvPr/>
          </p:nvSpPr>
          <p:spPr bwMode="auto">
            <a:xfrm>
              <a:off x="2256" y="2000"/>
              <a:ext cx="96" cy="112"/>
            </a:xfrm>
            <a:custGeom>
              <a:avLst/>
              <a:gdLst/>
              <a:ahLst/>
              <a:cxnLst>
                <a:cxn ang="0">
                  <a:pos x="0" y="1"/>
                </a:cxn>
                <a:cxn ang="0">
                  <a:pos x="0" y="58"/>
                </a:cxn>
                <a:cxn ang="0">
                  <a:pos x="37" y="103"/>
                </a:cxn>
                <a:cxn ang="0">
                  <a:pos x="85" y="112"/>
                </a:cxn>
                <a:cxn ang="0">
                  <a:pos x="96" y="102"/>
                </a:cxn>
                <a:cxn ang="0">
                  <a:pos x="91" y="76"/>
                </a:cxn>
                <a:cxn ang="0">
                  <a:pos x="66" y="57"/>
                </a:cxn>
                <a:cxn ang="0">
                  <a:pos x="46" y="57"/>
                </a:cxn>
                <a:cxn ang="0">
                  <a:pos x="39" y="0"/>
                </a:cxn>
                <a:cxn ang="0">
                  <a:pos x="0" y="1"/>
                </a:cxn>
              </a:cxnLst>
              <a:rect l="0" t="0" r="r" b="b"/>
              <a:pathLst>
                <a:path w="96" h="112">
                  <a:moveTo>
                    <a:pt x="0" y="1"/>
                  </a:moveTo>
                  <a:lnTo>
                    <a:pt x="0" y="58"/>
                  </a:lnTo>
                  <a:lnTo>
                    <a:pt x="37" y="103"/>
                  </a:lnTo>
                  <a:lnTo>
                    <a:pt x="85" y="112"/>
                  </a:lnTo>
                  <a:lnTo>
                    <a:pt x="96" y="102"/>
                  </a:lnTo>
                  <a:lnTo>
                    <a:pt x="91" y="76"/>
                  </a:lnTo>
                  <a:lnTo>
                    <a:pt x="66" y="57"/>
                  </a:lnTo>
                  <a:lnTo>
                    <a:pt x="46" y="57"/>
                  </a:lnTo>
                  <a:lnTo>
                    <a:pt x="39" y="0"/>
                  </a:lnTo>
                  <a:lnTo>
                    <a:pt x="0" y="1"/>
                  </a:lnTo>
                  <a:close/>
                </a:path>
              </a:pathLst>
            </a:custGeom>
            <a:gradFill rotWithShape="1">
              <a:gsLst>
                <a:gs pos="0">
                  <a:srgbClr val="F68E54"/>
                </a:gs>
                <a:gs pos="100000">
                  <a:srgbClr val="FABE9C"/>
                </a:gs>
              </a:gsLst>
              <a:lin ang="0" scaled="1"/>
            </a:gradFill>
            <a:ln w="9525">
              <a:solidFill>
                <a:srgbClr val="F69058"/>
              </a:solidFill>
              <a:round/>
              <a:headEnd/>
              <a:tailEnd/>
            </a:ln>
            <a:effectLst/>
          </p:spPr>
          <p:txBody>
            <a:bodyPr/>
            <a:lstStyle/>
            <a:p>
              <a:endParaRPr lang="en-US"/>
            </a:p>
          </p:txBody>
        </p:sp>
      </p:grpSp>
      <p:pic>
        <p:nvPicPr>
          <p:cNvPr id="11367" name="Picture 103"/>
          <p:cNvPicPr>
            <a:picLocks noChangeAspect="1" noChangeArrowheads="1"/>
          </p:cNvPicPr>
          <p:nvPr/>
        </p:nvPicPr>
        <p:blipFill>
          <a:blip r:embed="rId6" cstate="print"/>
          <a:srcRect/>
          <a:stretch>
            <a:fillRect/>
          </a:stretch>
        </p:blipFill>
        <p:spPr bwMode="auto">
          <a:xfrm>
            <a:off x="4868863" y="5053012"/>
            <a:ext cx="811212" cy="514351"/>
          </a:xfrm>
          <a:prstGeom prst="rect">
            <a:avLst/>
          </a:prstGeom>
          <a:noFill/>
        </p:spPr>
      </p:pic>
      <p:grpSp>
        <p:nvGrpSpPr>
          <p:cNvPr id="10" name="Group 104"/>
          <p:cNvGrpSpPr>
            <a:grpSpLocks/>
          </p:cNvGrpSpPr>
          <p:nvPr/>
        </p:nvGrpSpPr>
        <p:grpSpPr bwMode="auto">
          <a:xfrm>
            <a:off x="2120900" y="1511301"/>
            <a:ext cx="1187450" cy="1336675"/>
            <a:chOff x="336" y="480"/>
            <a:chExt cx="768" cy="960"/>
          </a:xfrm>
        </p:grpSpPr>
        <p:grpSp>
          <p:nvGrpSpPr>
            <p:cNvPr id="11" name="Group 105"/>
            <p:cNvGrpSpPr>
              <a:grpSpLocks/>
            </p:cNvGrpSpPr>
            <p:nvPr/>
          </p:nvGrpSpPr>
          <p:grpSpPr bwMode="auto">
            <a:xfrm>
              <a:off x="336" y="480"/>
              <a:ext cx="768" cy="960"/>
              <a:chOff x="336" y="480"/>
              <a:chExt cx="768" cy="960"/>
            </a:xfrm>
          </p:grpSpPr>
          <p:sp>
            <p:nvSpPr>
              <p:cNvPr id="11370" name="Oval 106"/>
              <p:cNvSpPr>
                <a:spLocks noChangeArrowheads="1"/>
              </p:cNvSpPr>
              <p:nvPr/>
            </p:nvSpPr>
            <p:spPr bwMode="auto">
              <a:xfrm flipH="1">
                <a:off x="510" y="1098"/>
                <a:ext cx="24" cy="61"/>
              </a:xfrm>
              <a:prstGeom prst="ellipse">
                <a:avLst/>
              </a:prstGeom>
              <a:solidFill>
                <a:srgbClr val="DDDDDD"/>
              </a:solidFill>
              <a:ln w="9525">
                <a:noFill/>
                <a:round/>
                <a:headEnd/>
                <a:tailEnd/>
              </a:ln>
              <a:effectLst/>
              <a:scene3d>
                <a:camera prst="legacyPerspectiveTop">
                  <a:rot lat="21299999" lon="20699999" rev="0"/>
                </a:camera>
                <a:lightRig rig="legacyFlat2" dir="b"/>
              </a:scene3d>
              <a:sp3d extrusionH="227000" prstMaterial="legacyMetal">
                <a:bevelT w="13500" h="13500" prst="angle"/>
                <a:bevelB w="13500" h="13500" prst="angle"/>
                <a:extrusionClr>
                  <a:srgbClr val="DDDDDD"/>
                </a:extrusionClr>
              </a:sp3d>
            </p:spPr>
            <p:txBody>
              <a:bodyPr wrap="none" anchor="ctr">
                <a:flatTx/>
              </a:bodyPr>
              <a:lstStyle/>
              <a:p>
                <a:endParaRPr lang="en-US"/>
              </a:p>
            </p:txBody>
          </p:sp>
          <p:sp>
            <p:nvSpPr>
              <p:cNvPr id="11371" name="Oval 107"/>
              <p:cNvSpPr>
                <a:spLocks noChangeArrowheads="1"/>
              </p:cNvSpPr>
              <p:nvPr/>
            </p:nvSpPr>
            <p:spPr bwMode="auto">
              <a:xfrm>
                <a:off x="760" y="1098"/>
                <a:ext cx="25" cy="61"/>
              </a:xfrm>
              <a:prstGeom prst="ellipse">
                <a:avLst/>
              </a:prstGeom>
              <a:solidFill>
                <a:srgbClr val="DDDDDD"/>
              </a:solidFill>
              <a:ln w="9525">
                <a:noFill/>
                <a:round/>
                <a:headEnd/>
                <a:tailEnd/>
              </a:ln>
              <a:effectLst/>
              <a:scene3d>
                <a:camera prst="legacyPerspectiveTopRight">
                  <a:rot lat="21299999" lon="0" rev="0"/>
                </a:camera>
                <a:lightRig rig="legacyFlat4" dir="t"/>
              </a:scene3d>
              <a:sp3d extrusionH="430200" prstMaterial="legacyMetal">
                <a:bevelT w="13500" h="13500" prst="angle"/>
                <a:bevelB w="13500" h="13500" prst="angle"/>
                <a:extrusionClr>
                  <a:srgbClr val="DDDDDD"/>
                </a:extrusionClr>
              </a:sp3d>
            </p:spPr>
            <p:txBody>
              <a:bodyPr wrap="none" anchor="ctr">
                <a:flatTx/>
              </a:bodyPr>
              <a:lstStyle/>
              <a:p>
                <a:endParaRPr lang="en-US"/>
              </a:p>
            </p:txBody>
          </p:sp>
          <p:sp>
            <p:nvSpPr>
              <p:cNvPr id="11372" name="Oval 108"/>
              <p:cNvSpPr>
                <a:spLocks noChangeArrowheads="1"/>
              </p:cNvSpPr>
              <p:nvPr/>
            </p:nvSpPr>
            <p:spPr bwMode="auto">
              <a:xfrm rot="213656" flipH="1">
                <a:off x="507" y="1323"/>
                <a:ext cx="25" cy="62"/>
              </a:xfrm>
              <a:prstGeom prst="ellipse">
                <a:avLst/>
              </a:prstGeom>
              <a:solidFill>
                <a:srgbClr val="DDDDDD"/>
              </a:solidFill>
              <a:ln w="9525">
                <a:noFill/>
                <a:round/>
                <a:headEnd/>
                <a:tailEnd/>
              </a:ln>
              <a:effectLst/>
              <a:scene3d>
                <a:camera prst="legacyPerspectiveTop">
                  <a:rot lat="21299999" lon="20699999" rev="0"/>
                </a:camera>
                <a:lightRig rig="legacyFlat2" dir="b"/>
              </a:scene3d>
              <a:sp3d extrusionH="227000" prstMaterial="legacyMetal">
                <a:bevelT w="13500" h="13500" prst="angle"/>
                <a:bevelB w="13500" h="13500" prst="angle"/>
                <a:extrusionClr>
                  <a:srgbClr val="DDDDDD"/>
                </a:extrusionClr>
              </a:sp3d>
            </p:spPr>
            <p:txBody>
              <a:bodyPr wrap="none" anchor="ctr">
                <a:flatTx/>
              </a:bodyPr>
              <a:lstStyle/>
              <a:p>
                <a:endParaRPr lang="en-US"/>
              </a:p>
            </p:txBody>
          </p:sp>
          <p:sp>
            <p:nvSpPr>
              <p:cNvPr id="11373" name="Oval 109"/>
              <p:cNvSpPr>
                <a:spLocks noChangeArrowheads="1"/>
              </p:cNvSpPr>
              <p:nvPr/>
            </p:nvSpPr>
            <p:spPr bwMode="auto">
              <a:xfrm rot="-285818">
                <a:off x="762" y="1323"/>
                <a:ext cx="24" cy="62"/>
              </a:xfrm>
              <a:prstGeom prst="ellipse">
                <a:avLst/>
              </a:prstGeom>
              <a:solidFill>
                <a:srgbClr val="DDDDDD"/>
              </a:solidFill>
              <a:ln w="9525">
                <a:noFill/>
                <a:round/>
                <a:headEnd/>
                <a:tailEnd/>
              </a:ln>
              <a:effectLst/>
              <a:scene3d>
                <a:camera prst="legacyPerspectiveTopRight">
                  <a:rot lat="21299999" lon="0" rev="0"/>
                </a:camera>
                <a:lightRig rig="legacyFlat4" dir="t"/>
              </a:scene3d>
              <a:sp3d extrusionH="430200" prstMaterial="legacyMetal">
                <a:bevelT w="13500" h="13500" prst="angle"/>
                <a:bevelB w="13500" h="13500" prst="angle"/>
                <a:extrusionClr>
                  <a:srgbClr val="DDDDDD"/>
                </a:extrusionClr>
              </a:sp3d>
            </p:spPr>
            <p:txBody>
              <a:bodyPr wrap="none" anchor="ctr">
                <a:flatTx/>
              </a:bodyPr>
              <a:lstStyle/>
              <a:p>
                <a:endParaRPr lang="en-US"/>
              </a:p>
            </p:txBody>
          </p:sp>
          <p:sp>
            <p:nvSpPr>
              <p:cNvPr id="11374" name="Freeform 110"/>
              <p:cNvSpPr>
                <a:spLocks/>
              </p:cNvSpPr>
              <p:nvPr/>
            </p:nvSpPr>
            <p:spPr bwMode="auto">
              <a:xfrm>
                <a:off x="488" y="1120"/>
                <a:ext cx="48" cy="225"/>
              </a:xfrm>
              <a:custGeom>
                <a:avLst/>
                <a:gdLst/>
                <a:ahLst/>
                <a:cxnLst>
                  <a:cxn ang="0">
                    <a:pos x="94" y="24"/>
                  </a:cxn>
                  <a:cxn ang="0">
                    <a:pos x="94" y="36"/>
                  </a:cxn>
                  <a:cxn ang="0">
                    <a:pos x="82" y="61"/>
                  </a:cxn>
                  <a:cxn ang="0">
                    <a:pos x="70" y="69"/>
                  </a:cxn>
                  <a:cxn ang="0">
                    <a:pos x="60" y="64"/>
                  </a:cxn>
                  <a:cxn ang="0">
                    <a:pos x="49" y="48"/>
                  </a:cxn>
                  <a:cxn ang="0">
                    <a:pos x="45" y="33"/>
                  </a:cxn>
                  <a:cxn ang="0">
                    <a:pos x="45" y="19"/>
                  </a:cxn>
                  <a:cxn ang="0">
                    <a:pos x="4" y="0"/>
                  </a:cxn>
                  <a:cxn ang="0">
                    <a:pos x="0" y="407"/>
                  </a:cxn>
                  <a:cxn ang="0">
                    <a:pos x="2" y="424"/>
                  </a:cxn>
                  <a:cxn ang="0">
                    <a:pos x="9" y="434"/>
                  </a:cxn>
                  <a:cxn ang="0">
                    <a:pos x="23" y="437"/>
                  </a:cxn>
                  <a:cxn ang="0">
                    <a:pos x="38" y="433"/>
                  </a:cxn>
                  <a:cxn ang="0">
                    <a:pos x="45" y="421"/>
                  </a:cxn>
                  <a:cxn ang="0">
                    <a:pos x="50" y="409"/>
                  </a:cxn>
                  <a:cxn ang="0">
                    <a:pos x="53" y="397"/>
                  </a:cxn>
                  <a:cxn ang="0">
                    <a:pos x="65" y="391"/>
                  </a:cxn>
                  <a:cxn ang="0">
                    <a:pos x="77" y="395"/>
                  </a:cxn>
                  <a:cxn ang="0">
                    <a:pos x="81" y="406"/>
                  </a:cxn>
                  <a:cxn ang="0">
                    <a:pos x="94" y="24"/>
                  </a:cxn>
                </a:cxnLst>
                <a:rect l="0" t="0" r="r" b="b"/>
                <a:pathLst>
                  <a:path w="94" h="437">
                    <a:moveTo>
                      <a:pt x="94" y="24"/>
                    </a:moveTo>
                    <a:cubicBezTo>
                      <a:pt x="93" y="36"/>
                      <a:pt x="89" y="36"/>
                      <a:pt x="94" y="36"/>
                    </a:cubicBezTo>
                    <a:lnTo>
                      <a:pt x="82" y="61"/>
                    </a:lnTo>
                    <a:lnTo>
                      <a:pt x="70" y="69"/>
                    </a:lnTo>
                    <a:lnTo>
                      <a:pt x="60" y="64"/>
                    </a:lnTo>
                    <a:lnTo>
                      <a:pt x="49" y="48"/>
                    </a:lnTo>
                    <a:lnTo>
                      <a:pt x="45" y="33"/>
                    </a:lnTo>
                    <a:lnTo>
                      <a:pt x="45" y="19"/>
                    </a:lnTo>
                    <a:lnTo>
                      <a:pt x="4" y="0"/>
                    </a:lnTo>
                    <a:lnTo>
                      <a:pt x="0" y="407"/>
                    </a:lnTo>
                    <a:lnTo>
                      <a:pt x="2" y="424"/>
                    </a:lnTo>
                    <a:lnTo>
                      <a:pt x="9" y="434"/>
                    </a:lnTo>
                    <a:lnTo>
                      <a:pt x="23" y="437"/>
                    </a:lnTo>
                    <a:lnTo>
                      <a:pt x="38" y="433"/>
                    </a:lnTo>
                    <a:lnTo>
                      <a:pt x="45" y="421"/>
                    </a:lnTo>
                    <a:lnTo>
                      <a:pt x="50" y="409"/>
                    </a:lnTo>
                    <a:cubicBezTo>
                      <a:pt x="51" y="405"/>
                      <a:pt x="50" y="400"/>
                      <a:pt x="53" y="397"/>
                    </a:cubicBezTo>
                    <a:cubicBezTo>
                      <a:pt x="56" y="394"/>
                      <a:pt x="61" y="391"/>
                      <a:pt x="65" y="391"/>
                    </a:cubicBezTo>
                    <a:cubicBezTo>
                      <a:pt x="69" y="391"/>
                      <a:pt x="74" y="393"/>
                      <a:pt x="77" y="395"/>
                    </a:cubicBezTo>
                    <a:lnTo>
                      <a:pt x="81" y="406"/>
                    </a:lnTo>
                    <a:lnTo>
                      <a:pt x="94" y="24"/>
                    </a:lnTo>
                    <a:close/>
                  </a:path>
                </a:pathLst>
              </a:custGeom>
              <a:gradFill rotWithShape="1">
                <a:gsLst>
                  <a:gs pos="0">
                    <a:srgbClr val="C0C0C0"/>
                  </a:gs>
                  <a:gs pos="50000">
                    <a:schemeClr val="bg2"/>
                  </a:gs>
                  <a:gs pos="100000">
                    <a:srgbClr val="C0C0C0"/>
                  </a:gs>
                </a:gsLst>
                <a:lin ang="0" scaled="1"/>
              </a:gradFill>
              <a:ln w="9525">
                <a:solidFill>
                  <a:srgbClr val="C0C0C0"/>
                </a:solidFill>
                <a:round/>
                <a:headEnd/>
                <a:tailEnd/>
              </a:ln>
              <a:effectLst/>
            </p:spPr>
            <p:txBody>
              <a:bodyPr/>
              <a:lstStyle/>
              <a:p>
                <a:endParaRPr lang="en-US"/>
              </a:p>
            </p:txBody>
          </p:sp>
          <p:sp>
            <p:nvSpPr>
              <p:cNvPr id="11375" name="Freeform 111"/>
              <p:cNvSpPr>
                <a:spLocks/>
              </p:cNvSpPr>
              <p:nvPr/>
            </p:nvSpPr>
            <p:spPr bwMode="auto">
              <a:xfrm>
                <a:off x="759" y="1119"/>
                <a:ext cx="45" cy="224"/>
              </a:xfrm>
              <a:custGeom>
                <a:avLst/>
                <a:gdLst/>
                <a:ahLst/>
                <a:cxnLst>
                  <a:cxn ang="0">
                    <a:pos x="0" y="24"/>
                  </a:cxn>
                  <a:cxn ang="0">
                    <a:pos x="0" y="36"/>
                  </a:cxn>
                  <a:cxn ang="0">
                    <a:pos x="12" y="61"/>
                  </a:cxn>
                  <a:cxn ang="0">
                    <a:pos x="24" y="69"/>
                  </a:cxn>
                  <a:cxn ang="0">
                    <a:pos x="34" y="64"/>
                  </a:cxn>
                  <a:cxn ang="0">
                    <a:pos x="45" y="48"/>
                  </a:cxn>
                  <a:cxn ang="0">
                    <a:pos x="49" y="33"/>
                  </a:cxn>
                  <a:cxn ang="0">
                    <a:pos x="49" y="19"/>
                  </a:cxn>
                  <a:cxn ang="0">
                    <a:pos x="90" y="0"/>
                  </a:cxn>
                  <a:cxn ang="0">
                    <a:pos x="90" y="409"/>
                  </a:cxn>
                  <a:cxn ang="0">
                    <a:pos x="88" y="425"/>
                  </a:cxn>
                  <a:cxn ang="0">
                    <a:pos x="81" y="431"/>
                  </a:cxn>
                  <a:cxn ang="0">
                    <a:pos x="69" y="435"/>
                  </a:cxn>
                  <a:cxn ang="0">
                    <a:pos x="56" y="433"/>
                  </a:cxn>
                  <a:cxn ang="0">
                    <a:pos x="49" y="421"/>
                  </a:cxn>
                  <a:cxn ang="0">
                    <a:pos x="44" y="409"/>
                  </a:cxn>
                  <a:cxn ang="0">
                    <a:pos x="41" y="397"/>
                  </a:cxn>
                  <a:cxn ang="0">
                    <a:pos x="29" y="391"/>
                  </a:cxn>
                  <a:cxn ang="0">
                    <a:pos x="17" y="395"/>
                  </a:cxn>
                  <a:cxn ang="0">
                    <a:pos x="13" y="406"/>
                  </a:cxn>
                  <a:cxn ang="0">
                    <a:pos x="0" y="24"/>
                  </a:cxn>
                </a:cxnLst>
                <a:rect l="0" t="0" r="r" b="b"/>
                <a:pathLst>
                  <a:path w="90" h="435">
                    <a:moveTo>
                      <a:pt x="0" y="24"/>
                    </a:moveTo>
                    <a:cubicBezTo>
                      <a:pt x="1" y="36"/>
                      <a:pt x="5" y="36"/>
                      <a:pt x="0" y="36"/>
                    </a:cubicBezTo>
                    <a:lnTo>
                      <a:pt x="12" y="61"/>
                    </a:lnTo>
                    <a:lnTo>
                      <a:pt x="24" y="69"/>
                    </a:lnTo>
                    <a:lnTo>
                      <a:pt x="34" y="64"/>
                    </a:lnTo>
                    <a:lnTo>
                      <a:pt x="45" y="48"/>
                    </a:lnTo>
                    <a:lnTo>
                      <a:pt x="49" y="33"/>
                    </a:lnTo>
                    <a:lnTo>
                      <a:pt x="49" y="19"/>
                    </a:lnTo>
                    <a:lnTo>
                      <a:pt x="90" y="0"/>
                    </a:lnTo>
                    <a:lnTo>
                      <a:pt x="90" y="409"/>
                    </a:lnTo>
                    <a:lnTo>
                      <a:pt x="88" y="425"/>
                    </a:lnTo>
                    <a:lnTo>
                      <a:pt x="81" y="431"/>
                    </a:lnTo>
                    <a:lnTo>
                      <a:pt x="69" y="435"/>
                    </a:lnTo>
                    <a:lnTo>
                      <a:pt x="56" y="433"/>
                    </a:lnTo>
                    <a:lnTo>
                      <a:pt x="49" y="421"/>
                    </a:lnTo>
                    <a:lnTo>
                      <a:pt x="44" y="409"/>
                    </a:lnTo>
                    <a:cubicBezTo>
                      <a:pt x="43" y="405"/>
                      <a:pt x="44" y="400"/>
                      <a:pt x="41" y="397"/>
                    </a:cubicBezTo>
                    <a:cubicBezTo>
                      <a:pt x="38" y="394"/>
                      <a:pt x="33" y="391"/>
                      <a:pt x="29" y="391"/>
                    </a:cubicBezTo>
                    <a:cubicBezTo>
                      <a:pt x="25" y="391"/>
                      <a:pt x="20" y="393"/>
                      <a:pt x="17" y="395"/>
                    </a:cubicBezTo>
                    <a:lnTo>
                      <a:pt x="13" y="406"/>
                    </a:lnTo>
                    <a:lnTo>
                      <a:pt x="0" y="24"/>
                    </a:lnTo>
                    <a:close/>
                  </a:path>
                </a:pathLst>
              </a:custGeom>
              <a:gradFill rotWithShape="1">
                <a:gsLst>
                  <a:gs pos="0">
                    <a:srgbClr val="C0C0C0"/>
                  </a:gs>
                  <a:gs pos="50000">
                    <a:schemeClr val="bg2"/>
                  </a:gs>
                  <a:gs pos="100000">
                    <a:srgbClr val="C0C0C0"/>
                  </a:gs>
                </a:gsLst>
                <a:lin ang="0" scaled="1"/>
              </a:gradFill>
              <a:ln w="9525">
                <a:solidFill>
                  <a:srgbClr val="C0C0C0"/>
                </a:solidFill>
                <a:round/>
                <a:headEnd/>
                <a:tailEnd/>
              </a:ln>
              <a:effectLst/>
            </p:spPr>
            <p:txBody>
              <a:bodyPr/>
              <a:lstStyle/>
              <a:p>
                <a:endParaRPr lang="en-US"/>
              </a:p>
            </p:txBody>
          </p:sp>
          <p:sp>
            <p:nvSpPr>
              <p:cNvPr id="11376" name="Freeform 112"/>
              <p:cNvSpPr>
                <a:spLocks/>
              </p:cNvSpPr>
              <p:nvPr/>
            </p:nvSpPr>
            <p:spPr bwMode="auto">
              <a:xfrm>
                <a:off x="750" y="1355"/>
                <a:ext cx="123" cy="84"/>
              </a:xfrm>
              <a:custGeom>
                <a:avLst/>
                <a:gdLst/>
                <a:ahLst/>
                <a:cxnLst>
                  <a:cxn ang="0">
                    <a:pos x="21" y="6"/>
                  </a:cxn>
                  <a:cxn ang="0">
                    <a:pos x="21" y="18"/>
                  </a:cxn>
                  <a:cxn ang="0">
                    <a:pos x="30" y="36"/>
                  </a:cxn>
                  <a:cxn ang="0">
                    <a:pos x="39" y="45"/>
                  </a:cxn>
                  <a:cxn ang="0">
                    <a:pos x="57" y="45"/>
                  </a:cxn>
                  <a:cxn ang="0">
                    <a:pos x="66" y="30"/>
                  </a:cxn>
                  <a:cxn ang="0">
                    <a:pos x="68" y="18"/>
                  </a:cxn>
                  <a:cxn ang="0">
                    <a:pos x="108" y="0"/>
                  </a:cxn>
                  <a:cxn ang="0">
                    <a:pos x="123" y="24"/>
                  </a:cxn>
                  <a:cxn ang="0">
                    <a:pos x="215" y="55"/>
                  </a:cxn>
                  <a:cxn ang="0">
                    <a:pos x="239" y="84"/>
                  </a:cxn>
                  <a:cxn ang="0">
                    <a:pos x="173" y="126"/>
                  </a:cxn>
                  <a:cxn ang="0">
                    <a:pos x="123" y="130"/>
                  </a:cxn>
                  <a:cxn ang="0">
                    <a:pos x="0" y="66"/>
                  </a:cxn>
                  <a:cxn ang="0">
                    <a:pos x="0" y="30"/>
                  </a:cxn>
                  <a:cxn ang="0">
                    <a:pos x="21" y="6"/>
                  </a:cxn>
                </a:cxnLst>
                <a:rect l="0" t="0" r="r" b="b"/>
                <a:pathLst>
                  <a:path w="239" h="130">
                    <a:moveTo>
                      <a:pt x="21" y="6"/>
                    </a:moveTo>
                    <a:cubicBezTo>
                      <a:pt x="21" y="10"/>
                      <a:pt x="21" y="14"/>
                      <a:pt x="21" y="18"/>
                    </a:cubicBezTo>
                    <a:lnTo>
                      <a:pt x="30" y="36"/>
                    </a:lnTo>
                    <a:lnTo>
                      <a:pt x="39" y="45"/>
                    </a:lnTo>
                    <a:lnTo>
                      <a:pt x="57" y="45"/>
                    </a:lnTo>
                    <a:lnTo>
                      <a:pt x="66" y="30"/>
                    </a:lnTo>
                    <a:lnTo>
                      <a:pt x="68" y="18"/>
                    </a:lnTo>
                    <a:lnTo>
                      <a:pt x="108" y="0"/>
                    </a:lnTo>
                    <a:lnTo>
                      <a:pt x="123" y="24"/>
                    </a:lnTo>
                    <a:lnTo>
                      <a:pt x="215" y="55"/>
                    </a:lnTo>
                    <a:lnTo>
                      <a:pt x="239" y="84"/>
                    </a:lnTo>
                    <a:lnTo>
                      <a:pt x="173" y="126"/>
                    </a:lnTo>
                    <a:lnTo>
                      <a:pt x="123" y="130"/>
                    </a:lnTo>
                    <a:lnTo>
                      <a:pt x="0" y="66"/>
                    </a:lnTo>
                    <a:lnTo>
                      <a:pt x="0" y="30"/>
                    </a:lnTo>
                    <a:lnTo>
                      <a:pt x="21" y="6"/>
                    </a:lnTo>
                    <a:close/>
                  </a:path>
                </a:pathLst>
              </a:custGeom>
              <a:gradFill rotWithShape="1">
                <a:gsLst>
                  <a:gs pos="0">
                    <a:srgbClr val="C0C0C0"/>
                  </a:gs>
                  <a:gs pos="100000">
                    <a:schemeClr val="bg2"/>
                  </a:gs>
                </a:gsLst>
                <a:lin ang="5400000" scaled="1"/>
              </a:gradFill>
              <a:ln w="9525">
                <a:solidFill>
                  <a:srgbClr val="C0C0C0"/>
                </a:solidFill>
                <a:round/>
                <a:headEnd/>
                <a:tailEnd/>
              </a:ln>
              <a:effectLst/>
            </p:spPr>
            <p:txBody>
              <a:bodyPr/>
              <a:lstStyle/>
              <a:p>
                <a:endParaRPr lang="en-US"/>
              </a:p>
            </p:txBody>
          </p:sp>
          <p:sp>
            <p:nvSpPr>
              <p:cNvPr id="11377" name="Freeform 113"/>
              <p:cNvSpPr>
                <a:spLocks/>
              </p:cNvSpPr>
              <p:nvPr/>
            </p:nvSpPr>
            <p:spPr bwMode="auto">
              <a:xfrm flipH="1">
                <a:off x="422" y="1356"/>
                <a:ext cx="121" cy="84"/>
              </a:xfrm>
              <a:custGeom>
                <a:avLst/>
                <a:gdLst/>
                <a:ahLst/>
                <a:cxnLst>
                  <a:cxn ang="0">
                    <a:pos x="21" y="6"/>
                  </a:cxn>
                  <a:cxn ang="0">
                    <a:pos x="21" y="18"/>
                  </a:cxn>
                  <a:cxn ang="0">
                    <a:pos x="30" y="36"/>
                  </a:cxn>
                  <a:cxn ang="0">
                    <a:pos x="39" y="45"/>
                  </a:cxn>
                  <a:cxn ang="0">
                    <a:pos x="57" y="45"/>
                  </a:cxn>
                  <a:cxn ang="0">
                    <a:pos x="66" y="30"/>
                  </a:cxn>
                  <a:cxn ang="0">
                    <a:pos x="68" y="18"/>
                  </a:cxn>
                  <a:cxn ang="0">
                    <a:pos x="108" y="0"/>
                  </a:cxn>
                  <a:cxn ang="0">
                    <a:pos x="123" y="24"/>
                  </a:cxn>
                  <a:cxn ang="0">
                    <a:pos x="215" y="55"/>
                  </a:cxn>
                  <a:cxn ang="0">
                    <a:pos x="239" y="84"/>
                  </a:cxn>
                  <a:cxn ang="0">
                    <a:pos x="173" y="126"/>
                  </a:cxn>
                  <a:cxn ang="0">
                    <a:pos x="123" y="130"/>
                  </a:cxn>
                  <a:cxn ang="0">
                    <a:pos x="0" y="66"/>
                  </a:cxn>
                  <a:cxn ang="0">
                    <a:pos x="0" y="30"/>
                  </a:cxn>
                  <a:cxn ang="0">
                    <a:pos x="21" y="6"/>
                  </a:cxn>
                </a:cxnLst>
                <a:rect l="0" t="0" r="r" b="b"/>
                <a:pathLst>
                  <a:path w="239" h="130">
                    <a:moveTo>
                      <a:pt x="21" y="6"/>
                    </a:moveTo>
                    <a:cubicBezTo>
                      <a:pt x="21" y="10"/>
                      <a:pt x="21" y="14"/>
                      <a:pt x="21" y="18"/>
                    </a:cubicBezTo>
                    <a:lnTo>
                      <a:pt x="30" y="36"/>
                    </a:lnTo>
                    <a:lnTo>
                      <a:pt x="39" y="45"/>
                    </a:lnTo>
                    <a:lnTo>
                      <a:pt x="57" y="45"/>
                    </a:lnTo>
                    <a:lnTo>
                      <a:pt x="66" y="30"/>
                    </a:lnTo>
                    <a:lnTo>
                      <a:pt x="68" y="18"/>
                    </a:lnTo>
                    <a:lnTo>
                      <a:pt x="108" y="0"/>
                    </a:lnTo>
                    <a:lnTo>
                      <a:pt x="123" y="24"/>
                    </a:lnTo>
                    <a:lnTo>
                      <a:pt x="215" y="55"/>
                    </a:lnTo>
                    <a:lnTo>
                      <a:pt x="239" y="84"/>
                    </a:lnTo>
                    <a:lnTo>
                      <a:pt x="173" y="126"/>
                    </a:lnTo>
                    <a:lnTo>
                      <a:pt x="123" y="130"/>
                    </a:lnTo>
                    <a:lnTo>
                      <a:pt x="0" y="66"/>
                    </a:lnTo>
                    <a:lnTo>
                      <a:pt x="0" y="30"/>
                    </a:lnTo>
                    <a:lnTo>
                      <a:pt x="21" y="6"/>
                    </a:lnTo>
                    <a:close/>
                  </a:path>
                </a:pathLst>
              </a:custGeom>
              <a:gradFill rotWithShape="1">
                <a:gsLst>
                  <a:gs pos="0">
                    <a:srgbClr val="C0C0C0"/>
                  </a:gs>
                  <a:gs pos="100000">
                    <a:schemeClr val="bg2"/>
                  </a:gs>
                </a:gsLst>
                <a:lin ang="5400000" scaled="1"/>
              </a:gradFill>
              <a:ln w="9525">
                <a:solidFill>
                  <a:srgbClr val="C0C0C0"/>
                </a:solidFill>
                <a:round/>
                <a:headEnd/>
                <a:tailEnd/>
              </a:ln>
              <a:effectLst/>
            </p:spPr>
            <p:txBody>
              <a:bodyPr/>
              <a:lstStyle/>
              <a:p>
                <a:endParaRPr lang="en-US"/>
              </a:p>
            </p:txBody>
          </p:sp>
          <p:sp>
            <p:nvSpPr>
              <p:cNvPr id="11378" name="Oval 114"/>
              <p:cNvSpPr>
                <a:spLocks noChangeArrowheads="1"/>
              </p:cNvSpPr>
              <p:nvPr/>
            </p:nvSpPr>
            <p:spPr bwMode="auto">
              <a:xfrm rot="1911552" flipH="1">
                <a:off x="592" y="954"/>
                <a:ext cx="25" cy="62"/>
              </a:xfrm>
              <a:prstGeom prst="ellipse">
                <a:avLst/>
              </a:prstGeom>
              <a:solidFill>
                <a:srgbClr val="DDDDDD"/>
              </a:solidFill>
              <a:ln w="9525">
                <a:noFill/>
                <a:round/>
                <a:headEnd/>
                <a:tailEnd/>
              </a:ln>
              <a:effectLst/>
              <a:scene3d>
                <a:camera prst="legacyPerspectiveTop">
                  <a:rot lat="0" lon="20699999" rev="0"/>
                </a:camera>
                <a:lightRig rig="legacyFlat2" dir="b"/>
              </a:scene3d>
              <a:sp3d extrusionH="227000" prstMaterial="legacyMetal">
                <a:bevelT w="13500" h="13500" prst="angle"/>
                <a:bevelB w="13500" h="13500" prst="angle"/>
                <a:extrusionClr>
                  <a:srgbClr val="DDDDDD"/>
                </a:extrusionClr>
              </a:sp3d>
            </p:spPr>
            <p:txBody>
              <a:bodyPr wrap="none" anchor="ctr">
                <a:flatTx/>
              </a:bodyPr>
              <a:lstStyle/>
              <a:p>
                <a:endParaRPr lang="en-US"/>
              </a:p>
            </p:txBody>
          </p:sp>
          <p:sp>
            <p:nvSpPr>
              <p:cNvPr id="11379" name="Oval 115"/>
              <p:cNvSpPr>
                <a:spLocks noChangeArrowheads="1"/>
              </p:cNvSpPr>
              <p:nvPr/>
            </p:nvSpPr>
            <p:spPr bwMode="auto">
              <a:xfrm rot="-1945264">
                <a:off x="681" y="958"/>
                <a:ext cx="25" cy="52"/>
              </a:xfrm>
              <a:prstGeom prst="ellipse">
                <a:avLst/>
              </a:prstGeom>
              <a:solidFill>
                <a:srgbClr val="DDDDDD"/>
              </a:solidFill>
              <a:ln w="9525">
                <a:noFill/>
                <a:round/>
                <a:headEnd/>
                <a:tailEnd/>
              </a:ln>
              <a:effectLst/>
              <a:scene3d>
                <a:camera prst="legacyPerspectiveTopRight"/>
                <a:lightRig rig="legacyFlat4" dir="t"/>
              </a:scene3d>
              <a:sp3d extrusionH="430200" prstMaterial="legacyMetal">
                <a:bevelT w="13500" h="13500" prst="angle"/>
                <a:bevelB w="13500" h="13500" prst="angle"/>
                <a:extrusionClr>
                  <a:srgbClr val="DDDDDD"/>
                </a:extrusionClr>
              </a:sp3d>
            </p:spPr>
            <p:txBody>
              <a:bodyPr wrap="none" anchor="ctr">
                <a:flatTx/>
              </a:bodyPr>
              <a:lstStyle/>
              <a:p>
                <a:endParaRPr lang="en-US"/>
              </a:p>
            </p:txBody>
          </p:sp>
          <p:sp>
            <p:nvSpPr>
              <p:cNvPr id="11380" name="Freeform 116"/>
              <p:cNvSpPr>
                <a:spLocks/>
              </p:cNvSpPr>
              <p:nvPr/>
            </p:nvSpPr>
            <p:spPr bwMode="auto">
              <a:xfrm>
                <a:off x="493" y="977"/>
                <a:ext cx="119" cy="140"/>
              </a:xfrm>
              <a:custGeom>
                <a:avLst/>
                <a:gdLst/>
                <a:ahLst/>
                <a:cxnLst>
                  <a:cxn ang="0">
                    <a:pos x="231" y="62"/>
                  </a:cxn>
                  <a:cxn ang="0">
                    <a:pos x="227" y="70"/>
                  </a:cxn>
                  <a:cxn ang="0">
                    <a:pos x="206" y="82"/>
                  </a:cxn>
                  <a:cxn ang="0">
                    <a:pos x="192" y="81"/>
                  </a:cxn>
                  <a:cxn ang="0">
                    <a:pos x="184" y="73"/>
                  </a:cxn>
                  <a:cxn ang="0">
                    <a:pos x="178" y="56"/>
                  </a:cxn>
                  <a:cxn ang="0">
                    <a:pos x="180" y="44"/>
                  </a:cxn>
                  <a:cxn ang="0">
                    <a:pos x="185" y="34"/>
                  </a:cxn>
                  <a:cxn ang="0">
                    <a:pos x="151" y="0"/>
                  </a:cxn>
                  <a:cxn ang="0">
                    <a:pos x="4" y="287"/>
                  </a:cxn>
                  <a:cxn ang="0">
                    <a:pos x="0" y="299"/>
                  </a:cxn>
                  <a:cxn ang="0">
                    <a:pos x="5" y="307"/>
                  </a:cxn>
                  <a:cxn ang="0">
                    <a:pos x="15" y="316"/>
                  </a:cxn>
                  <a:cxn ang="0">
                    <a:pos x="29" y="320"/>
                  </a:cxn>
                  <a:cxn ang="0">
                    <a:pos x="40" y="316"/>
                  </a:cxn>
                  <a:cxn ang="0">
                    <a:pos x="50" y="310"/>
                  </a:cxn>
                  <a:cxn ang="0">
                    <a:pos x="57" y="303"/>
                  </a:cxn>
                  <a:cxn ang="0">
                    <a:pos x="70" y="305"/>
                  </a:cxn>
                  <a:cxn ang="0">
                    <a:pos x="81" y="313"/>
                  </a:cxn>
                  <a:cxn ang="0">
                    <a:pos x="84" y="324"/>
                  </a:cxn>
                  <a:cxn ang="0">
                    <a:pos x="231" y="62"/>
                  </a:cxn>
                </a:cxnLst>
                <a:rect l="0" t="0" r="r" b="b"/>
                <a:pathLst>
                  <a:path w="231" h="324">
                    <a:moveTo>
                      <a:pt x="231" y="62"/>
                    </a:moveTo>
                    <a:cubicBezTo>
                      <a:pt x="226" y="70"/>
                      <a:pt x="221" y="67"/>
                      <a:pt x="227" y="70"/>
                    </a:cubicBezTo>
                    <a:lnTo>
                      <a:pt x="206" y="82"/>
                    </a:lnTo>
                    <a:lnTo>
                      <a:pt x="192" y="81"/>
                    </a:lnTo>
                    <a:lnTo>
                      <a:pt x="184" y="73"/>
                    </a:lnTo>
                    <a:lnTo>
                      <a:pt x="178" y="56"/>
                    </a:lnTo>
                    <a:lnTo>
                      <a:pt x="180" y="44"/>
                    </a:lnTo>
                    <a:lnTo>
                      <a:pt x="185" y="34"/>
                    </a:lnTo>
                    <a:lnTo>
                      <a:pt x="151" y="0"/>
                    </a:lnTo>
                    <a:lnTo>
                      <a:pt x="4" y="287"/>
                    </a:lnTo>
                    <a:lnTo>
                      <a:pt x="0" y="299"/>
                    </a:lnTo>
                    <a:lnTo>
                      <a:pt x="5" y="307"/>
                    </a:lnTo>
                    <a:lnTo>
                      <a:pt x="15" y="316"/>
                    </a:lnTo>
                    <a:lnTo>
                      <a:pt x="29" y="320"/>
                    </a:lnTo>
                    <a:lnTo>
                      <a:pt x="40" y="316"/>
                    </a:lnTo>
                    <a:lnTo>
                      <a:pt x="50" y="310"/>
                    </a:lnTo>
                    <a:cubicBezTo>
                      <a:pt x="52" y="308"/>
                      <a:pt x="53" y="304"/>
                      <a:pt x="57" y="303"/>
                    </a:cubicBezTo>
                    <a:cubicBezTo>
                      <a:pt x="60" y="303"/>
                      <a:pt x="67" y="303"/>
                      <a:pt x="70" y="305"/>
                    </a:cubicBezTo>
                    <a:cubicBezTo>
                      <a:pt x="74" y="307"/>
                      <a:pt x="79" y="310"/>
                      <a:pt x="81" y="313"/>
                    </a:cubicBezTo>
                    <a:lnTo>
                      <a:pt x="84" y="324"/>
                    </a:lnTo>
                    <a:lnTo>
                      <a:pt x="231" y="62"/>
                    </a:lnTo>
                    <a:close/>
                  </a:path>
                </a:pathLst>
              </a:custGeom>
              <a:gradFill rotWithShape="1">
                <a:gsLst>
                  <a:gs pos="0">
                    <a:srgbClr val="C0C0C0"/>
                  </a:gs>
                  <a:gs pos="50000">
                    <a:schemeClr val="bg2"/>
                  </a:gs>
                  <a:gs pos="100000">
                    <a:srgbClr val="C0C0C0"/>
                  </a:gs>
                </a:gsLst>
                <a:lin ang="0" scaled="1"/>
              </a:gradFill>
              <a:ln w="9525">
                <a:solidFill>
                  <a:srgbClr val="C0C0C0"/>
                </a:solidFill>
                <a:round/>
                <a:headEnd/>
                <a:tailEnd/>
              </a:ln>
              <a:effectLst/>
            </p:spPr>
            <p:txBody>
              <a:bodyPr/>
              <a:lstStyle/>
              <a:p>
                <a:endParaRPr lang="en-US"/>
              </a:p>
            </p:txBody>
          </p:sp>
          <p:sp>
            <p:nvSpPr>
              <p:cNvPr id="11381" name="Freeform 117"/>
              <p:cNvSpPr>
                <a:spLocks/>
              </p:cNvSpPr>
              <p:nvPr/>
            </p:nvSpPr>
            <p:spPr bwMode="auto">
              <a:xfrm>
                <a:off x="685" y="974"/>
                <a:ext cx="119" cy="139"/>
              </a:xfrm>
              <a:custGeom>
                <a:avLst/>
                <a:gdLst/>
                <a:ahLst/>
                <a:cxnLst>
                  <a:cxn ang="0">
                    <a:pos x="0" y="62"/>
                  </a:cxn>
                  <a:cxn ang="0">
                    <a:pos x="4" y="70"/>
                  </a:cxn>
                  <a:cxn ang="0">
                    <a:pos x="25" y="82"/>
                  </a:cxn>
                  <a:cxn ang="0">
                    <a:pos x="39" y="81"/>
                  </a:cxn>
                  <a:cxn ang="0">
                    <a:pos x="47" y="73"/>
                  </a:cxn>
                  <a:cxn ang="0">
                    <a:pos x="53" y="56"/>
                  </a:cxn>
                  <a:cxn ang="0">
                    <a:pos x="51" y="44"/>
                  </a:cxn>
                  <a:cxn ang="0">
                    <a:pos x="46" y="34"/>
                  </a:cxn>
                  <a:cxn ang="0">
                    <a:pos x="80" y="0"/>
                  </a:cxn>
                  <a:cxn ang="0">
                    <a:pos x="227" y="287"/>
                  </a:cxn>
                  <a:cxn ang="0">
                    <a:pos x="231" y="299"/>
                  </a:cxn>
                  <a:cxn ang="0">
                    <a:pos x="226" y="307"/>
                  </a:cxn>
                  <a:cxn ang="0">
                    <a:pos x="216" y="316"/>
                  </a:cxn>
                  <a:cxn ang="0">
                    <a:pos x="202" y="320"/>
                  </a:cxn>
                  <a:cxn ang="0">
                    <a:pos x="191" y="316"/>
                  </a:cxn>
                  <a:cxn ang="0">
                    <a:pos x="181" y="310"/>
                  </a:cxn>
                  <a:cxn ang="0">
                    <a:pos x="174" y="303"/>
                  </a:cxn>
                  <a:cxn ang="0">
                    <a:pos x="161" y="305"/>
                  </a:cxn>
                  <a:cxn ang="0">
                    <a:pos x="150" y="313"/>
                  </a:cxn>
                  <a:cxn ang="0">
                    <a:pos x="145" y="321"/>
                  </a:cxn>
                  <a:cxn ang="0">
                    <a:pos x="0" y="62"/>
                  </a:cxn>
                </a:cxnLst>
                <a:rect l="0" t="0" r="r" b="b"/>
                <a:pathLst>
                  <a:path w="231" h="321">
                    <a:moveTo>
                      <a:pt x="0" y="62"/>
                    </a:moveTo>
                    <a:cubicBezTo>
                      <a:pt x="5" y="70"/>
                      <a:pt x="10" y="67"/>
                      <a:pt x="4" y="70"/>
                    </a:cubicBezTo>
                    <a:lnTo>
                      <a:pt x="25" y="82"/>
                    </a:lnTo>
                    <a:lnTo>
                      <a:pt x="39" y="81"/>
                    </a:lnTo>
                    <a:lnTo>
                      <a:pt x="47" y="73"/>
                    </a:lnTo>
                    <a:lnTo>
                      <a:pt x="53" y="56"/>
                    </a:lnTo>
                    <a:lnTo>
                      <a:pt x="51" y="44"/>
                    </a:lnTo>
                    <a:lnTo>
                      <a:pt x="46" y="34"/>
                    </a:lnTo>
                    <a:lnTo>
                      <a:pt x="80" y="0"/>
                    </a:lnTo>
                    <a:lnTo>
                      <a:pt x="227" y="287"/>
                    </a:lnTo>
                    <a:lnTo>
                      <a:pt x="231" y="299"/>
                    </a:lnTo>
                    <a:lnTo>
                      <a:pt x="226" y="307"/>
                    </a:lnTo>
                    <a:lnTo>
                      <a:pt x="216" y="316"/>
                    </a:lnTo>
                    <a:lnTo>
                      <a:pt x="202" y="320"/>
                    </a:lnTo>
                    <a:lnTo>
                      <a:pt x="191" y="316"/>
                    </a:lnTo>
                    <a:lnTo>
                      <a:pt x="181" y="310"/>
                    </a:lnTo>
                    <a:cubicBezTo>
                      <a:pt x="179" y="308"/>
                      <a:pt x="178" y="304"/>
                      <a:pt x="174" y="303"/>
                    </a:cubicBezTo>
                    <a:cubicBezTo>
                      <a:pt x="171" y="303"/>
                      <a:pt x="164" y="303"/>
                      <a:pt x="161" y="305"/>
                    </a:cubicBezTo>
                    <a:cubicBezTo>
                      <a:pt x="157" y="307"/>
                      <a:pt x="153" y="310"/>
                      <a:pt x="150" y="313"/>
                    </a:cubicBezTo>
                    <a:lnTo>
                      <a:pt x="145" y="321"/>
                    </a:lnTo>
                    <a:lnTo>
                      <a:pt x="0" y="62"/>
                    </a:lnTo>
                    <a:close/>
                  </a:path>
                </a:pathLst>
              </a:custGeom>
              <a:gradFill rotWithShape="1">
                <a:gsLst>
                  <a:gs pos="0">
                    <a:srgbClr val="C0C0C0"/>
                  </a:gs>
                  <a:gs pos="50000">
                    <a:schemeClr val="bg2"/>
                  </a:gs>
                  <a:gs pos="100000">
                    <a:srgbClr val="C0C0C0"/>
                  </a:gs>
                </a:gsLst>
                <a:lin ang="0" scaled="1"/>
              </a:gradFill>
              <a:ln w="9525">
                <a:solidFill>
                  <a:srgbClr val="C0C0C0"/>
                </a:solidFill>
                <a:round/>
                <a:headEnd/>
                <a:tailEnd/>
              </a:ln>
              <a:effectLst/>
            </p:spPr>
            <p:txBody>
              <a:bodyPr/>
              <a:lstStyle/>
              <a:p>
                <a:endParaRPr lang="en-US"/>
              </a:p>
            </p:txBody>
          </p:sp>
          <p:sp>
            <p:nvSpPr>
              <p:cNvPr id="11382" name="Oval 118"/>
              <p:cNvSpPr>
                <a:spLocks noChangeArrowheads="1"/>
              </p:cNvSpPr>
              <p:nvPr/>
            </p:nvSpPr>
            <p:spPr bwMode="auto">
              <a:xfrm rot="1911552" flipH="1">
                <a:off x="531" y="712"/>
                <a:ext cx="24" cy="62"/>
              </a:xfrm>
              <a:prstGeom prst="ellipse">
                <a:avLst/>
              </a:prstGeom>
              <a:solidFill>
                <a:srgbClr val="DDDDDD"/>
              </a:solidFill>
              <a:ln w="9525">
                <a:noFill/>
                <a:round/>
                <a:headEnd/>
                <a:tailEnd/>
              </a:ln>
              <a:effectLst/>
              <a:scene3d>
                <a:camera prst="legacyPerspectiveTop">
                  <a:rot lat="21299999" lon="20699999" rev="0"/>
                </a:camera>
                <a:lightRig rig="legacyFlat2" dir="b"/>
              </a:scene3d>
              <a:sp3d extrusionH="227000" prstMaterial="legacyMetal">
                <a:bevelT w="13500" h="13500" prst="angle"/>
                <a:bevelB w="13500" h="13500" prst="angle"/>
                <a:extrusionClr>
                  <a:srgbClr val="DDDDDD"/>
                </a:extrusionClr>
              </a:sp3d>
            </p:spPr>
            <p:txBody>
              <a:bodyPr wrap="none" anchor="ctr">
                <a:flatTx/>
              </a:bodyPr>
              <a:lstStyle/>
              <a:p>
                <a:endParaRPr lang="en-US"/>
              </a:p>
            </p:txBody>
          </p:sp>
          <p:sp>
            <p:nvSpPr>
              <p:cNvPr id="11383" name="Oval 119"/>
              <p:cNvSpPr>
                <a:spLocks noChangeArrowheads="1"/>
              </p:cNvSpPr>
              <p:nvPr/>
            </p:nvSpPr>
            <p:spPr bwMode="auto">
              <a:xfrm rot="754752" flipH="1">
                <a:off x="423" y="840"/>
                <a:ext cx="24" cy="62"/>
              </a:xfrm>
              <a:prstGeom prst="ellipse">
                <a:avLst/>
              </a:prstGeom>
              <a:solidFill>
                <a:srgbClr val="DDDDDD"/>
              </a:solidFill>
              <a:ln w="9525">
                <a:noFill/>
                <a:round/>
                <a:headEnd/>
                <a:tailEnd/>
              </a:ln>
              <a:effectLst/>
              <a:scene3d>
                <a:camera prst="legacyPerspectiveTop">
                  <a:rot lat="21299999" lon="20699999" rev="0"/>
                </a:camera>
                <a:lightRig rig="legacyFlat2" dir="b"/>
              </a:scene3d>
              <a:sp3d extrusionH="227000" prstMaterial="legacyMetal">
                <a:bevelT w="13500" h="13500" prst="angle"/>
                <a:bevelB w="13500" h="13500" prst="angle"/>
                <a:extrusionClr>
                  <a:srgbClr val="DDDDDD"/>
                </a:extrusionClr>
              </a:sp3d>
            </p:spPr>
            <p:txBody>
              <a:bodyPr wrap="none" anchor="ctr">
                <a:flatTx/>
              </a:bodyPr>
              <a:lstStyle/>
              <a:p>
                <a:endParaRPr lang="en-US"/>
              </a:p>
            </p:txBody>
          </p:sp>
          <p:sp>
            <p:nvSpPr>
              <p:cNvPr id="11384" name="Oval 120"/>
              <p:cNvSpPr>
                <a:spLocks noChangeArrowheads="1"/>
              </p:cNvSpPr>
              <p:nvPr/>
            </p:nvSpPr>
            <p:spPr bwMode="auto">
              <a:xfrm rot="968407" flipH="1">
                <a:off x="392" y="999"/>
                <a:ext cx="24" cy="62"/>
              </a:xfrm>
              <a:prstGeom prst="ellipse">
                <a:avLst/>
              </a:prstGeom>
              <a:solidFill>
                <a:srgbClr val="DDDDDD"/>
              </a:solidFill>
              <a:ln w="9525">
                <a:noFill/>
                <a:round/>
                <a:headEnd/>
                <a:tailEnd/>
              </a:ln>
              <a:effectLst/>
              <a:scene3d>
                <a:camera prst="legacyPerspectiveTop">
                  <a:rot lat="21299999" lon="20699999" rev="0"/>
                </a:camera>
                <a:lightRig rig="legacyFlat2" dir="b"/>
              </a:scene3d>
              <a:sp3d extrusionH="227000" prstMaterial="legacyMetal">
                <a:bevelT w="13500" h="13500" prst="angle"/>
                <a:bevelB w="13500" h="13500" prst="angle"/>
                <a:extrusionClr>
                  <a:srgbClr val="DDDDDD"/>
                </a:extrusionClr>
              </a:sp3d>
            </p:spPr>
            <p:txBody>
              <a:bodyPr wrap="none" anchor="ctr">
                <a:flatTx/>
              </a:bodyPr>
              <a:lstStyle/>
              <a:p>
                <a:endParaRPr lang="en-US"/>
              </a:p>
            </p:txBody>
          </p:sp>
          <p:sp>
            <p:nvSpPr>
              <p:cNvPr id="11385" name="Freeform 121"/>
              <p:cNvSpPr>
                <a:spLocks/>
              </p:cNvSpPr>
              <p:nvPr/>
            </p:nvSpPr>
            <p:spPr bwMode="auto">
              <a:xfrm rot="754752">
                <a:off x="390" y="857"/>
                <a:ext cx="48" cy="157"/>
              </a:xfrm>
              <a:custGeom>
                <a:avLst/>
                <a:gdLst/>
                <a:ahLst/>
                <a:cxnLst>
                  <a:cxn ang="0">
                    <a:pos x="94" y="24"/>
                  </a:cxn>
                  <a:cxn ang="0">
                    <a:pos x="94" y="36"/>
                  </a:cxn>
                  <a:cxn ang="0">
                    <a:pos x="82" y="61"/>
                  </a:cxn>
                  <a:cxn ang="0">
                    <a:pos x="70" y="69"/>
                  </a:cxn>
                  <a:cxn ang="0">
                    <a:pos x="60" y="64"/>
                  </a:cxn>
                  <a:cxn ang="0">
                    <a:pos x="49" y="48"/>
                  </a:cxn>
                  <a:cxn ang="0">
                    <a:pos x="45" y="33"/>
                  </a:cxn>
                  <a:cxn ang="0">
                    <a:pos x="45" y="19"/>
                  </a:cxn>
                  <a:cxn ang="0">
                    <a:pos x="4" y="0"/>
                  </a:cxn>
                  <a:cxn ang="0">
                    <a:pos x="0" y="407"/>
                  </a:cxn>
                  <a:cxn ang="0">
                    <a:pos x="2" y="424"/>
                  </a:cxn>
                  <a:cxn ang="0">
                    <a:pos x="9" y="434"/>
                  </a:cxn>
                  <a:cxn ang="0">
                    <a:pos x="23" y="437"/>
                  </a:cxn>
                  <a:cxn ang="0">
                    <a:pos x="38" y="433"/>
                  </a:cxn>
                  <a:cxn ang="0">
                    <a:pos x="45" y="421"/>
                  </a:cxn>
                  <a:cxn ang="0">
                    <a:pos x="50" y="409"/>
                  </a:cxn>
                  <a:cxn ang="0">
                    <a:pos x="53" y="397"/>
                  </a:cxn>
                  <a:cxn ang="0">
                    <a:pos x="65" y="391"/>
                  </a:cxn>
                  <a:cxn ang="0">
                    <a:pos x="77" y="395"/>
                  </a:cxn>
                  <a:cxn ang="0">
                    <a:pos x="81" y="406"/>
                  </a:cxn>
                  <a:cxn ang="0">
                    <a:pos x="94" y="24"/>
                  </a:cxn>
                </a:cxnLst>
                <a:rect l="0" t="0" r="r" b="b"/>
                <a:pathLst>
                  <a:path w="94" h="437">
                    <a:moveTo>
                      <a:pt x="94" y="24"/>
                    </a:moveTo>
                    <a:cubicBezTo>
                      <a:pt x="93" y="36"/>
                      <a:pt x="89" y="36"/>
                      <a:pt x="94" y="36"/>
                    </a:cubicBezTo>
                    <a:lnTo>
                      <a:pt x="82" y="61"/>
                    </a:lnTo>
                    <a:lnTo>
                      <a:pt x="70" y="69"/>
                    </a:lnTo>
                    <a:lnTo>
                      <a:pt x="60" y="64"/>
                    </a:lnTo>
                    <a:lnTo>
                      <a:pt x="49" y="48"/>
                    </a:lnTo>
                    <a:lnTo>
                      <a:pt x="45" y="33"/>
                    </a:lnTo>
                    <a:lnTo>
                      <a:pt x="45" y="19"/>
                    </a:lnTo>
                    <a:lnTo>
                      <a:pt x="4" y="0"/>
                    </a:lnTo>
                    <a:lnTo>
                      <a:pt x="0" y="407"/>
                    </a:lnTo>
                    <a:lnTo>
                      <a:pt x="2" y="424"/>
                    </a:lnTo>
                    <a:lnTo>
                      <a:pt x="9" y="434"/>
                    </a:lnTo>
                    <a:lnTo>
                      <a:pt x="23" y="437"/>
                    </a:lnTo>
                    <a:lnTo>
                      <a:pt x="38" y="433"/>
                    </a:lnTo>
                    <a:lnTo>
                      <a:pt x="45" y="421"/>
                    </a:lnTo>
                    <a:lnTo>
                      <a:pt x="50" y="409"/>
                    </a:lnTo>
                    <a:cubicBezTo>
                      <a:pt x="51" y="405"/>
                      <a:pt x="50" y="400"/>
                      <a:pt x="53" y="397"/>
                    </a:cubicBezTo>
                    <a:cubicBezTo>
                      <a:pt x="56" y="394"/>
                      <a:pt x="61" y="391"/>
                      <a:pt x="65" y="391"/>
                    </a:cubicBezTo>
                    <a:cubicBezTo>
                      <a:pt x="69" y="391"/>
                      <a:pt x="74" y="393"/>
                      <a:pt x="77" y="395"/>
                    </a:cubicBezTo>
                    <a:lnTo>
                      <a:pt x="81" y="406"/>
                    </a:lnTo>
                    <a:lnTo>
                      <a:pt x="94" y="24"/>
                    </a:lnTo>
                    <a:close/>
                  </a:path>
                </a:pathLst>
              </a:custGeom>
              <a:gradFill rotWithShape="1">
                <a:gsLst>
                  <a:gs pos="0">
                    <a:srgbClr val="C0C0C0"/>
                  </a:gs>
                  <a:gs pos="50000">
                    <a:schemeClr val="bg2"/>
                  </a:gs>
                  <a:gs pos="100000">
                    <a:srgbClr val="C0C0C0"/>
                  </a:gs>
                </a:gsLst>
                <a:lin ang="0" scaled="1"/>
              </a:gradFill>
              <a:ln w="9525">
                <a:solidFill>
                  <a:srgbClr val="C0C0C0"/>
                </a:solidFill>
                <a:round/>
                <a:headEnd/>
                <a:tailEnd/>
              </a:ln>
              <a:effectLst/>
            </p:spPr>
            <p:txBody>
              <a:bodyPr/>
              <a:lstStyle/>
              <a:p>
                <a:endParaRPr lang="en-US"/>
              </a:p>
            </p:txBody>
          </p:sp>
          <p:sp>
            <p:nvSpPr>
              <p:cNvPr id="11386" name="Freeform 122"/>
              <p:cNvSpPr>
                <a:spLocks/>
              </p:cNvSpPr>
              <p:nvPr/>
            </p:nvSpPr>
            <p:spPr bwMode="auto">
              <a:xfrm>
                <a:off x="409" y="721"/>
                <a:ext cx="134" cy="134"/>
              </a:xfrm>
              <a:custGeom>
                <a:avLst/>
                <a:gdLst/>
                <a:ahLst/>
                <a:cxnLst>
                  <a:cxn ang="0">
                    <a:pos x="260" y="70"/>
                  </a:cxn>
                  <a:cxn ang="0">
                    <a:pos x="255" y="74"/>
                  </a:cxn>
                  <a:cxn ang="0">
                    <a:pos x="240" y="75"/>
                  </a:cxn>
                  <a:cxn ang="0">
                    <a:pos x="233" y="67"/>
                  </a:cxn>
                  <a:cxn ang="0">
                    <a:pos x="228" y="63"/>
                  </a:cxn>
                  <a:cxn ang="0">
                    <a:pos x="227" y="52"/>
                  </a:cxn>
                  <a:cxn ang="0">
                    <a:pos x="230" y="42"/>
                  </a:cxn>
                  <a:cxn ang="0">
                    <a:pos x="236" y="25"/>
                  </a:cxn>
                  <a:cxn ang="0">
                    <a:pos x="200" y="0"/>
                  </a:cxn>
                  <a:cxn ang="0">
                    <a:pos x="6" y="167"/>
                  </a:cxn>
                  <a:cxn ang="0">
                    <a:pos x="0" y="174"/>
                  </a:cxn>
                  <a:cxn ang="0">
                    <a:pos x="4" y="181"/>
                  </a:cxn>
                  <a:cxn ang="0">
                    <a:pos x="12" y="189"/>
                  </a:cxn>
                  <a:cxn ang="0">
                    <a:pos x="26" y="194"/>
                  </a:cxn>
                  <a:cxn ang="0">
                    <a:pos x="37" y="194"/>
                  </a:cxn>
                  <a:cxn ang="0">
                    <a:pos x="48" y="193"/>
                  </a:cxn>
                  <a:cxn ang="0">
                    <a:pos x="55" y="189"/>
                  </a:cxn>
                  <a:cxn ang="0">
                    <a:pos x="68" y="193"/>
                  </a:cxn>
                  <a:cxn ang="0">
                    <a:pos x="77" y="201"/>
                  </a:cxn>
                  <a:cxn ang="0">
                    <a:pos x="79" y="209"/>
                  </a:cxn>
                  <a:cxn ang="0">
                    <a:pos x="260" y="70"/>
                  </a:cxn>
                </a:cxnLst>
                <a:rect l="0" t="0" r="r" b="b"/>
                <a:pathLst>
                  <a:path w="260" h="209">
                    <a:moveTo>
                      <a:pt x="260" y="70"/>
                    </a:moveTo>
                    <a:cubicBezTo>
                      <a:pt x="254" y="74"/>
                      <a:pt x="250" y="71"/>
                      <a:pt x="255" y="74"/>
                    </a:cubicBezTo>
                    <a:lnTo>
                      <a:pt x="240" y="75"/>
                    </a:lnTo>
                    <a:lnTo>
                      <a:pt x="233" y="67"/>
                    </a:lnTo>
                    <a:lnTo>
                      <a:pt x="228" y="63"/>
                    </a:lnTo>
                    <a:lnTo>
                      <a:pt x="227" y="52"/>
                    </a:lnTo>
                    <a:lnTo>
                      <a:pt x="230" y="42"/>
                    </a:lnTo>
                    <a:lnTo>
                      <a:pt x="236" y="25"/>
                    </a:lnTo>
                    <a:lnTo>
                      <a:pt x="200" y="0"/>
                    </a:lnTo>
                    <a:lnTo>
                      <a:pt x="6" y="167"/>
                    </a:lnTo>
                    <a:lnTo>
                      <a:pt x="0" y="174"/>
                    </a:lnTo>
                    <a:lnTo>
                      <a:pt x="4" y="181"/>
                    </a:lnTo>
                    <a:lnTo>
                      <a:pt x="12" y="189"/>
                    </a:lnTo>
                    <a:lnTo>
                      <a:pt x="26" y="194"/>
                    </a:lnTo>
                    <a:lnTo>
                      <a:pt x="37" y="194"/>
                    </a:lnTo>
                    <a:lnTo>
                      <a:pt x="48" y="193"/>
                    </a:lnTo>
                    <a:cubicBezTo>
                      <a:pt x="50" y="191"/>
                      <a:pt x="51" y="189"/>
                      <a:pt x="55" y="189"/>
                    </a:cubicBezTo>
                    <a:cubicBezTo>
                      <a:pt x="58" y="190"/>
                      <a:pt x="65" y="192"/>
                      <a:pt x="68" y="193"/>
                    </a:cubicBezTo>
                    <a:cubicBezTo>
                      <a:pt x="71" y="196"/>
                      <a:pt x="76" y="199"/>
                      <a:pt x="77" y="201"/>
                    </a:cubicBezTo>
                    <a:lnTo>
                      <a:pt x="79" y="209"/>
                    </a:lnTo>
                    <a:lnTo>
                      <a:pt x="260" y="70"/>
                    </a:lnTo>
                    <a:close/>
                  </a:path>
                </a:pathLst>
              </a:custGeom>
              <a:gradFill rotWithShape="1">
                <a:gsLst>
                  <a:gs pos="0">
                    <a:srgbClr val="C0C0C0"/>
                  </a:gs>
                  <a:gs pos="50000">
                    <a:schemeClr val="bg2"/>
                  </a:gs>
                  <a:gs pos="100000">
                    <a:srgbClr val="C0C0C0"/>
                  </a:gs>
                </a:gsLst>
                <a:lin ang="0" scaled="1"/>
              </a:gradFill>
              <a:ln w="9525">
                <a:solidFill>
                  <a:srgbClr val="C0C0C0"/>
                </a:solidFill>
                <a:round/>
                <a:headEnd/>
                <a:tailEnd/>
              </a:ln>
              <a:effectLst/>
            </p:spPr>
            <p:txBody>
              <a:bodyPr/>
              <a:lstStyle/>
              <a:p>
                <a:endParaRPr lang="en-US"/>
              </a:p>
            </p:txBody>
          </p:sp>
          <p:sp>
            <p:nvSpPr>
              <p:cNvPr id="11387" name="Freeform 123"/>
              <p:cNvSpPr>
                <a:spLocks/>
              </p:cNvSpPr>
              <p:nvPr/>
            </p:nvSpPr>
            <p:spPr bwMode="auto">
              <a:xfrm>
                <a:off x="336" y="1032"/>
                <a:ext cx="109" cy="89"/>
              </a:xfrm>
              <a:custGeom>
                <a:avLst/>
                <a:gdLst/>
                <a:ahLst/>
                <a:cxnLst>
                  <a:cxn ang="0">
                    <a:pos x="162" y="0"/>
                  </a:cxn>
                  <a:cxn ang="0">
                    <a:pos x="155" y="20"/>
                  </a:cxn>
                  <a:cxn ang="0">
                    <a:pos x="144" y="36"/>
                  </a:cxn>
                  <a:cxn ang="0">
                    <a:pos x="135" y="45"/>
                  </a:cxn>
                  <a:cxn ang="0">
                    <a:pos x="117" y="45"/>
                  </a:cxn>
                  <a:cxn ang="0">
                    <a:pos x="108" y="30"/>
                  </a:cxn>
                  <a:cxn ang="0">
                    <a:pos x="106" y="18"/>
                  </a:cxn>
                  <a:cxn ang="0">
                    <a:pos x="66" y="0"/>
                  </a:cxn>
                  <a:cxn ang="0">
                    <a:pos x="42" y="18"/>
                  </a:cxn>
                  <a:cxn ang="0">
                    <a:pos x="9" y="42"/>
                  </a:cxn>
                  <a:cxn ang="0">
                    <a:pos x="0" y="104"/>
                  </a:cxn>
                  <a:cxn ang="0">
                    <a:pos x="14" y="104"/>
                  </a:cxn>
                  <a:cxn ang="0">
                    <a:pos x="20" y="63"/>
                  </a:cxn>
                  <a:cxn ang="0">
                    <a:pos x="18" y="120"/>
                  </a:cxn>
                  <a:cxn ang="0">
                    <a:pos x="24" y="129"/>
                  </a:cxn>
                  <a:cxn ang="0">
                    <a:pos x="33" y="128"/>
                  </a:cxn>
                  <a:cxn ang="0">
                    <a:pos x="38" y="72"/>
                  </a:cxn>
                  <a:cxn ang="0">
                    <a:pos x="42" y="126"/>
                  </a:cxn>
                  <a:cxn ang="0">
                    <a:pos x="50" y="132"/>
                  </a:cxn>
                  <a:cxn ang="0">
                    <a:pos x="59" y="137"/>
                  </a:cxn>
                  <a:cxn ang="0">
                    <a:pos x="60" y="78"/>
                  </a:cxn>
                  <a:cxn ang="0">
                    <a:pos x="66" y="125"/>
                  </a:cxn>
                  <a:cxn ang="0">
                    <a:pos x="75" y="132"/>
                  </a:cxn>
                  <a:cxn ang="0">
                    <a:pos x="81" y="125"/>
                  </a:cxn>
                  <a:cxn ang="0">
                    <a:pos x="84" y="89"/>
                  </a:cxn>
                  <a:cxn ang="0">
                    <a:pos x="117" y="65"/>
                  </a:cxn>
                  <a:cxn ang="0">
                    <a:pos x="162" y="60"/>
                  </a:cxn>
                  <a:cxn ang="0">
                    <a:pos x="189" y="65"/>
                  </a:cxn>
                  <a:cxn ang="0">
                    <a:pos x="215" y="60"/>
                  </a:cxn>
                  <a:cxn ang="0">
                    <a:pos x="212" y="44"/>
                  </a:cxn>
                  <a:cxn ang="0">
                    <a:pos x="186" y="38"/>
                  </a:cxn>
                  <a:cxn ang="0">
                    <a:pos x="174" y="30"/>
                  </a:cxn>
                  <a:cxn ang="0">
                    <a:pos x="162" y="0"/>
                  </a:cxn>
                </a:cxnLst>
                <a:rect l="0" t="0" r="r" b="b"/>
                <a:pathLst>
                  <a:path w="215" h="137">
                    <a:moveTo>
                      <a:pt x="162" y="0"/>
                    </a:moveTo>
                    <a:cubicBezTo>
                      <a:pt x="162" y="4"/>
                      <a:pt x="158" y="14"/>
                      <a:pt x="155" y="20"/>
                    </a:cubicBezTo>
                    <a:lnTo>
                      <a:pt x="144" y="36"/>
                    </a:lnTo>
                    <a:lnTo>
                      <a:pt x="135" y="45"/>
                    </a:lnTo>
                    <a:lnTo>
                      <a:pt x="117" y="45"/>
                    </a:lnTo>
                    <a:lnTo>
                      <a:pt x="108" y="30"/>
                    </a:lnTo>
                    <a:lnTo>
                      <a:pt x="106" y="18"/>
                    </a:lnTo>
                    <a:lnTo>
                      <a:pt x="66" y="0"/>
                    </a:lnTo>
                    <a:lnTo>
                      <a:pt x="42" y="18"/>
                    </a:lnTo>
                    <a:lnTo>
                      <a:pt x="9" y="42"/>
                    </a:lnTo>
                    <a:lnTo>
                      <a:pt x="0" y="104"/>
                    </a:lnTo>
                    <a:lnTo>
                      <a:pt x="14" y="104"/>
                    </a:lnTo>
                    <a:lnTo>
                      <a:pt x="20" y="63"/>
                    </a:lnTo>
                    <a:lnTo>
                      <a:pt x="18" y="120"/>
                    </a:lnTo>
                    <a:lnTo>
                      <a:pt x="24" y="129"/>
                    </a:lnTo>
                    <a:lnTo>
                      <a:pt x="33" y="128"/>
                    </a:lnTo>
                    <a:lnTo>
                      <a:pt x="38" y="72"/>
                    </a:lnTo>
                    <a:lnTo>
                      <a:pt x="42" y="126"/>
                    </a:lnTo>
                    <a:lnTo>
                      <a:pt x="50" y="132"/>
                    </a:lnTo>
                    <a:lnTo>
                      <a:pt x="59" y="137"/>
                    </a:lnTo>
                    <a:lnTo>
                      <a:pt x="60" y="78"/>
                    </a:lnTo>
                    <a:lnTo>
                      <a:pt x="66" y="125"/>
                    </a:lnTo>
                    <a:lnTo>
                      <a:pt x="75" y="132"/>
                    </a:lnTo>
                    <a:lnTo>
                      <a:pt x="81" y="125"/>
                    </a:lnTo>
                    <a:lnTo>
                      <a:pt x="84" y="89"/>
                    </a:lnTo>
                    <a:lnTo>
                      <a:pt x="117" y="65"/>
                    </a:lnTo>
                    <a:lnTo>
                      <a:pt x="162" y="60"/>
                    </a:lnTo>
                    <a:lnTo>
                      <a:pt x="189" y="65"/>
                    </a:lnTo>
                    <a:lnTo>
                      <a:pt x="215" y="60"/>
                    </a:lnTo>
                    <a:lnTo>
                      <a:pt x="212" y="44"/>
                    </a:lnTo>
                    <a:lnTo>
                      <a:pt x="186" y="38"/>
                    </a:lnTo>
                    <a:lnTo>
                      <a:pt x="174" y="30"/>
                    </a:lnTo>
                    <a:lnTo>
                      <a:pt x="162" y="0"/>
                    </a:lnTo>
                    <a:close/>
                  </a:path>
                </a:pathLst>
              </a:custGeom>
              <a:gradFill rotWithShape="1">
                <a:gsLst>
                  <a:gs pos="0">
                    <a:srgbClr val="C0C0C0"/>
                  </a:gs>
                  <a:gs pos="100000">
                    <a:schemeClr val="bg2"/>
                  </a:gs>
                </a:gsLst>
                <a:lin ang="5400000" scaled="1"/>
              </a:gradFill>
              <a:ln w="9525">
                <a:solidFill>
                  <a:srgbClr val="C0C0C0"/>
                </a:solidFill>
                <a:round/>
                <a:headEnd/>
                <a:tailEnd/>
              </a:ln>
              <a:effectLst/>
            </p:spPr>
            <p:txBody>
              <a:bodyPr/>
              <a:lstStyle/>
              <a:p>
                <a:endParaRPr lang="en-US"/>
              </a:p>
            </p:txBody>
          </p:sp>
          <p:sp>
            <p:nvSpPr>
              <p:cNvPr id="11388" name="Oval 124"/>
              <p:cNvSpPr>
                <a:spLocks noChangeArrowheads="1"/>
              </p:cNvSpPr>
              <p:nvPr/>
            </p:nvSpPr>
            <p:spPr bwMode="auto">
              <a:xfrm rot="-1945264">
                <a:off x="739" y="715"/>
                <a:ext cx="23" cy="53"/>
              </a:xfrm>
              <a:prstGeom prst="ellipse">
                <a:avLst/>
              </a:prstGeom>
              <a:solidFill>
                <a:srgbClr val="DDDDDD"/>
              </a:solidFill>
              <a:ln w="9525">
                <a:noFill/>
                <a:round/>
                <a:headEnd/>
                <a:tailEnd/>
              </a:ln>
              <a:effectLst/>
              <a:scene3d>
                <a:camera prst="legacyPerspectiveTopRight">
                  <a:rot lat="21299999" lon="0" rev="0"/>
                </a:camera>
                <a:lightRig rig="legacyFlat4" dir="t"/>
              </a:scene3d>
              <a:sp3d extrusionH="430200" prstMaterial="legacyMetal">
                <a:bevelT w="13500" h="13500" prst="angle"/>
                <a:bevelB w="13500" h="13500" prst="angle"/>
                <a:extrusionClr>
                  <a:srgbClr val="DDDDDD"/>
                </a:extrusionClr>
              </a:sp3d>
            </p:spPr>
            <p:txBody>
              <a:bodyPr wrap="none" anchor="ctr">
                <a:flatTx/>
              </a:bodyPr>
              <a:lstStyle/>
              <a:p>
                <a:endParaRPr lang="en-US"/>
              </a:p>
            </p:txBody>
          </p:sp>
          <p:sp>
            <p:nvSpPr>
              <p:cNvPr id="11389" name="Oval 125"/>
              <p:cNvSpPr>
                <a:spLocks noChangeArrowheads="1"/>
              </p:cNvSpPr>
              <p:nvPr/>
            </p:nvSpPr>
            <p:spPr bwMode="auto">
              <a:xfrm rot="-1121062">
                <a:off x="809" y="874"/>
                <a:ext cx="25" cy="64"/>
              </a:xfrm>
              <a:prstGeom prst="ellipse">
                <a:avLst/>
              </a:prstGeom>
              <a:solidFill>
                <a:srgbClr val="DDDDDD"/>
              </a:solidFill>
              <a:ln w="9525">
                <a:noFill/>
                <a:round/>
                <a:headEnd/>
                <a:tailEnd/>
              </a:ln>
              <a:effectLst/>
              <a:scene3d>
                <a:camera prst="legacyPerspectiveTopRight">
                  <a:rot lat="21299999" lon="0" rev="0"/>
                </a:camera>
                <a:lightRig rig="legacyFlat4" dir="t"/>
              </a:scene3d>
              <a:sp3d extrusionH="430200" prstMaterial="legacyMetal">
                <a:bevelT w="13500" h="13500" prst="angle"/>
                <a:bevelB w="13500" h="13500" prst="angle"/>
                <a:extrusionClr>
                  <a:srgbClr val="DDDDDD"/>
                </a:extrusionClr>
              </a:sp3d>
            </p:spPr>
            <p:txBody>
              <a:bodyPr wrap="none" anchor="ctr">
                <a:flatTx/>
              </a:bodyPr>
              <a:lstStyle/>
              <a:p>
                <a:endParaRPr lang="en-US"/>
              </a:p>
            </p:txBody>
          </p:sp>
          <p:sp>
            <p:nvSpPr>
              <p:cNvPr id="11390" name="Oval 126"/>
              <p:cNvSpPr>
                <a:spLocks noChangeArrowheads="1"/>
              </p:cNvSpPr>
              <p:nvPr/>
            </p:nvSpPr>
            <p:spPr bwMode="auto">
              <a:xfrm rot="691556">
                <a:off x="969" y="888"/>
                <a:ext cx="40" cy="47"/>
              </a:xfrm>
              <a:prstGeom prst="ellipse">
                <a:avLst/>
              </a:prstGeom>
              <a:solidFill>
                <a:srgbClr val="DDDDDD"/>
              </a:solidFill>
              <a:ln w="9525">
                <a:noFill/>
                <a:round/>
                <a:headEnd/>
                <a:tailEnd/>
              </a:ln>
              <a:effectLst/>
              <a:scene3d>
                <a:camera prst="legacyPerspectiveTopRight">
                  <a:rot lat="21299999" lon="20999999" rev="0"/>
                </a:camera>
                <a:lightRig rig="legacyFlat4" dir="t"/>
              </a:scene3d>
              <a:sp3d extrusionH="430200" prstMaterial="legacyMetal">
                <a:bevelT w="13500" h="13500" prst="angle"/>
                <a:bevelB w="13500" h="13500" prst="angle"/>
                <a:extrusionClr>
                  <a:srgbClr val="DDDDDD"/>
                </a:extrusionClr>
              </a:sp3d>
            </p:spPr>
            <p:txBody>
              <a:bodyPr wrap="none" anchor="ctr">
                <a:flatTx/>
              </a:bodyPr>
              <a:lstStyle/>
              <a:p>
                <a:endParaRPr lang="en-US"/>
              </a:p>
            </p:txBody>
          </p:sp>
          <p:sp>
            <p:nvSpPr>
              <p:cNvPr id="11391" name="Freeform 127"/>
              <p:cNvSpPr>
                <a:spLocks/>
              </p:cNvSpPr>
              <p:nvPr/>
            </p:nvSpPr>
            <p:spPr bwMode="auto">
              <a:xfrm>
                <a:off x="825" y="877"/>
                <a:ext cx="162" cy="61"/>
              </a:xfrm>
              <a:custGeom>
                <a:avLst/>
                <a:gdLst/>
                <a:ahLst/>
                <a:cxnLst>
                  <a:cxn ang="0">
                    <a:pos x="0" y="61"/>
                  </a:cxn>
                  <a:cxn ang="0">
                    <a:pos x="14" y="52"/>
                  </a:cxn>
                  <a:cxn ang="0">
                    <a:pos x="18" y="41"/>
                  </a:cxn>
                  <a:cxn ang="0">
                    <a:pos x="20" y="32"/>
                  </a:cxn>
                  <a:cxn ang="0">
                    <a:pos x="18" y="22"/>
                  </a:cxn>
                  <a:cxn ang="0">
                    <a:pos x="26" y="14"/>
                  </a:cxn>
                  <a:cxn ang="0">
                    <a:pos x="48" y="5"/>
                  </a:cxn>
                  <a:cxn ang="0">
                    <a:pos x="183" y="0"/>
                  </a:cxn>
                  <a:cxn ang="0">
                    <a:pos x="189" y="1"/>
                  </a:cxn>
                  <a:cxn ang="0">
                    <a:pos x="192" y="5"/>
                  </a:cxn>
                  <a:cxn ang="0">
                    <a:pos x="193" y="13"/>
                  </a:cxn>
                  <a:cxn ang="0">
                    <a:pos x="192" y="21"/>
                  </a:cxn>
                  <a:cxn ang="0">
                    <a:pos x="188" y="25"/>
                  </a:cxn>
                  <a:cxn ang="0">
                    <a:pos x="183" y="28"/>
                  </a:cxn>
                  <a:cxn ang="0">
                    <a:pos x="179" y="30"/>
                  </a:cxn>
                  <a:cxn ang="0">
                    <a:pos x="177" y="37"/>
                  </a:cxn>
                  <a:cxn ang="0">
                    <a:pos x="178" y="45"/>
                  </a:cxn>
                  <a:cxn ang="0">
                    <a:pos x="182" y="47"/>
                  </a:cxn>
                  <a:cxn ang="0">
                    <a:pos x="0" y="61"/>
                  </a:cxn>
                </a:cxnLst>
                <a:rect l="0" t="0" r="r" b="b"/>
                <a:pathLst>
                  <a:path w="193" h="61">
                    <a:moveTo>
                      <a:pt x="0" y="61"/>
                    </a:moveTo>
                    <a:cubicBezTo>
                      <a:pt x="4" y="60"/>
                      <a:pt x="11" y="55"/>
                      <a:pt x="14" y="52"/>
                    </a:cubicBezTo>
                    <a:lnTo>
                      <a:pt x="18" y="41"/>
                    </a:lnTo>
                    <a:lnTo>
                      <a:pt x="20" y="32"/>
                    </a:lnTo>
                    <a:lnTo>
                      <a:pt x="18" y="22"/>
                    </a:lnTo>
                    <a:lnTo>
                      <a:pt x="26" y="14"/>
                    </a:lnTo>
                    <a:lnTo>
                      <a:pt x="48" y="5"/>
                    </a:lnTo>
                    <a:lnTo>
                      <a:pt x="183" y="0"/>
                    </a:lnTo>
                    <a:lnTo>
                      <a:pt x="189" y="1"/>
                    </a:lnTo>
                    <a:lnTo>
                      <a:pt x="192" y="5"/>
                    </a:lnTo>
                    <a:lnTo>
                      <a:pt x="193" y="13"/>
                    </a:lnTo>
                    <a:lnTo>
                      <a:pt x="192" y="21"/>
                    </a:lnTo>
                    <a:lnTo>
                      <a:pt x="188" y="25"/>
                    </a:lnTo>
                    <a:lnTo>
                      <a:pt x="183" y="28"/>
                    </a:lnTo>
                    <a:cubicBezTo>
                      <a:pt x="182" y="29"/>
                      <a:pt x="180" y="28"/>
                      <a:pt x="179" y="30"/>
                    </a:cubicBezTo>
                    <a:cubicBezTo>
                      <a:pt x="178" y="32"/>
                      <a:pt x="177" y="35"/>
                      <a:pt x="177" y="37"/>
                    </a:cubicBezTo>
                    <a:cubicBezTo>
                      <a:pt x="177" y="40"/>
                      <a:pt x="178" y="43"/>
                      <a:pt x="178" y="45"/>
                    </a:cubicBezTo>
                    <a:lnTo>
                      <a:pt x="182" y="47"/>
                    </a:lnTo>
                    <a:lnTo>
                      <a:pt x="0" y="61"/>
                    </a:lnTo>
                    <a:close/>
                  </a:path>
                </a:pathLst>
              </a:custGeom>
              <a:gradFill rotWithShape="1">
                <a:gsLst>
                  <a:gs pos="0">
                    <a:srgbClr val="C0C0C0"/>
                  </a:gs>
                  <a:gs pos="50000">
                    <a:schemeClr val="bg2"/>
                  </a:gs>
                  <a:gs pos="100000">
                    <a:srgbClr val="C0C0C0"/>
                  </a:gs>
                </a:gsLst>
                <a:lin ang="0" scaled="1"/>
              </a:gradFill>
              <a:ln w="9525">
                <a:solidFill>
                  <a:srgbClr val="C0C0C0"/>
                </a:solidFill>
                <a:round/>
                <a:headEnd/>
                <a:tailEnd/>
              </a:ln>
              <a:effectLst/>
            </p:spPr>
            <p:txBody>
              <a:bodyPr/>
              <a:lstStyle/>
              <a:p>
                <a:endParaRPr lang="en-US"/>
              </a:p>
            </p:txBody>
          </p:sp>
          <p:sp>
            <p:nvSpPr>
              <p:cNvPr id="11392" name="Freeform 128"/>
              <p:cNvSpPr>
                <a:spLocks/>
              </p:cNvSpPr>
              <p:nvPr/>
            </p:nvSpPr>
            <p:spPr bwMode="auto">
              <a:xfrm rot="1426922">
                <a:off x="735" y="747"/>
                <a:ext cx="139" cy="127"/>
              </a:xfrm>
              <a:custGeom>
                <a:avLst/>
                <a:gdLst/>
                <a:ahLst/>
                <a:cxnLst>
                  <a:cxn ang="0">
                    <a:pos x="0" y="69"/>
                  </a:cxn>
                  <a:cxn ang="0">
                    <a:pos x="7" y="77"/>
                  </a:cxn>
                  <a:cxn ang="0">
                    <a:pos x="25" y="72"/>
                  </a:cxn>
                  <a:cxn ang="0">
                    <a:pos x="33" y="64"/>
                  </a:cxn>
                  <a:cxn ang="0">
                    <a:pos x="36" y="55"/>
                  </a:cxn>
                  <a:cxn ang="0">
                    <a:pos x="36" y="43"/>
                  </a:cxn>
                  <a:cxn ang="0">
                    <a:pos x="31" y="27"/>
                  </a:cxn>
                  <a:cxn ang="0">
                    <a:pos x="67" y="0"/>
                  </a:cxn>
                  <a:cxn ang="0">
                    <a:pos x="265" y="143"/>
                  </a:cxn>
                  <a:cxn ang="0">
                    <a:pos x="271" y="149"/>
                  </a:cxn>
                  <a:cxn ang="0">
                    <a:pos x="268" y="156"/>
                  </a:cxn>
                  <a:cxn ang="0">
                    <a:pos x="261" y="165"/>
                  </a:cxn>
                  <a:cxn ang="0">
                    <a:pos x="248" y="171"/>
                  </a:cxn>
                  <a:cxn ang="0">
                    <a:pos x="237" y="173"/>
                  </a:cxn>
                  <a:cxn ang="0">
                    <a:pos x="226" y="172"/>
                  </a:cxn>
                  <a:cxn ang="0">
                    <a:pos x="218" y="170"/>
                  </a:cxn>
                  <a:cxn ang="0">
                    <a:pos x="206" y="175"/>
                  </a:cxn>
                  <a:cxn ang="0">
                    <a:pos x="197" y="184"/>
                  </a:cxn>
                  <a:cxn ang="0">
                    <a:pos x="194" y="191"/>
                  </a:cxn>
                  <a:cxn ang="0">
                    <a:pos x="0" y="69"/>
                  </a:cxn>
                </a:cxnLst>
                <a:rect l="0" t="0" r="r" b="b"/>
                <a:pathLst>
                  <a:path w="271" h="191">
                    <a:moveTo>
                      <a:pt x="0" y="69"/>
                    </a:moveTo>
                    <a:cubicBezTo>
                      <a:pt x="7" y="72"/>
                      <a:pt x="12" y="73"/>
                      <a:pt x="7" y="77"/>
                    </a:cubicBezTo>
                    <a:lnTo>
                      <a:pt x="25" y="72"/>
                    </a:lnTo>
                    <a:lnTo>
                      <a:pt x="33" y="64"/>
                    </a:lnTo>
                    <a:lnTo>
                      <a:pt x="36" y="55"/>
                    </a:lnTo>
                    <a:lnTo>
                      <a:pt x="36" y="43"/>
                    </a:lnTo>
                    <a:lnTo>
                      <a:pt x="31" y="27"/>
                    </a:lnTo>
                    <a:lnTo>
                      <a:pt x="67" y="0"/>
                    </a:lnTo>
                    <a:lnTo>
                      <a:pt x="265" y="143"/>
                    </a:lnTo>
                    <a:lnTo>
                      <a:pt x="271" y="149"/>
                    </a:lnTo>
                    <a:lnTo>
                      <a:pt x="268" y="156"/>
                    </a:lnTo>
                    <a:lnTo>
                      <a:pt x="261" y="165"/>
                    </a:lnTo>
                    <a:lnTo>
                      <a:pt x="248" y="171"/>
                    </a:lnTo>
                    <a:lnTo>
                      <a:pt x="237" y="173"/>
                    </a:lnTo>
                    <a:lnTo>
                      <a:pt x="226" y="172"/>
                    </a:lnTo>
                    <a:cubicBezTo>
                      <a:pt x="224" y="171"/>
                      <a:pt x="222" y="170"/>
                      <a:pt x="218" y="170"/>
                    </a:cubicBezTo>
                    <a:cubicBezTo>
                      <a:pt x="215" y="171"/>
                      <a:pt x="208" y="173"/>
                      <a:pt x="206" y="175"/>
                    </a:cubicBezTo>
                    <a:cubicBezTo>
                      <a:pt x="203" y="178"/>
                      <a:pt x="200" y="181"/>
                      <a:pt x="197" y="184"/>
                    </a:cubicBezTo>
                    <a:lnTo>
                      <a:pt x="194" y="191"/>
                    </a:lnTo>
                    <a:lnTo>
                      <a:pt x="0" y="69"/>
                    </a:lnTo>
                    <a:close/>
                  </a:path>
                </a:pathLst>
              </a:custGeom>
              <a:gradFill rotWithShape="1">
                <a:gsLst>
                  <a:gs pos="0">
                    <a:srgbClr val="C0C0C0"/>
                  </a:gs>
                  <a:gs pos="50000">
                    <a:schemeClr val="bg2"/>
                  </a:gs>
                  <a:gs pos="100000">
                    <a:srgbClr val="C0C0C0"/>
                  </a:gs>
                </a:gsLst>
                <a:lin ang="0" scaled="1"/>
              </a:gradFill>
              <a:ln w="9525">
                <a:solidFill>
                  <a:srgbClr val="C0C0C0"/>
                </a:solidFill>
                <a:round/>
                <a:headEnd/>
                <a:tailEnd/>
              </a:ln>
              <a:effectLst/>
            </p:spPr>
            <p:txBody>
              <a:bodyPr/>
              <a:lstStyle/>
              <a:p>
                <a:endParaRPr lang="en-US"/>
              </a:p>
            </p:txBody>
          </p:sp>
          <p:sp>
            <p:nvSpPr>
              <p:cNvPr id="11393" name="Freeform 129"/>
              <p:cNvSpPr>
                <a:spLocks/>
              </p:cNvSpPr>
              <p:nvPr/>
            </p:nvSpPr>
            <p:spPr bwMode="auto">
              <a:xfrm>
                <a:off x="986" y="846"/>
                <a:ext cx="118" cy="98"/>
              </a:xfrm>
              <a:custGeom>
                <a:avLst/>
                <a:gdLst/>
                <a:ahLst/>
                <a:cxnLst>
                  <a:cxn ang="0">
                    <a:pos x="0" y="87"/>
                  </a:cxn>
                  <a:cxn ang="0">
                    <a:pos x="14" y="85"/>
                  </a:cxn>
                  <a:cxn ang="0">
                    <a:pos x="26" y="81"/>
                  </a:cxn>
                  <a:cxn ang="0">
                    <a:pos x="33" y="76"/>
                  </a:cxn>
                  <a:cxn ang="0">
                    <a:pos x="35" y="65"/>
                  </a:cxn>
                  <a:cxn ang="0">
                    <a:pos x="26" y="58"/>
                  </a:cxn>
                  <a:cxn ang="0">
                    <a:pos x="18" y="56"/>
                  </a:cxn>
                  <a:cxn ang="0">
                    <a:pos x="11" y="29"/>
                  </a:cxn>
                  <a:cxn ang="0">
                    <a:pos x="26" y="18"/>
                  </a:cxn>
                  <a:cxn ang="0">
                    <a:pos x="46" y="0"/>
                  </a:cxn>
                  <a:cxn ang="0">
                    <a:pos x="141" y="0"/>
                  </a:cxn>
                  <a:cxn ang="0">
                    <a:pos x="140" y="9"/>
                  </a:cxn>
                  <a:cxn ang="0">
                    <a:pos x="58" y="10"/>
                  </a:cxn>
                  <a:cxn ang="0">
                    <a:pos x="95" y="16"/>
                  </a:cxn>
                  <a:cxn ang="0">
                    <a:pos x="101" y="21"/>
                  </a:cxn>
                  <a:cxn ang="0">
                    <a:pos x="99" y="26"/>
                  </a:cxn>
                  <a:cxn ang="0">
                    <a:pos x="62" y="22"/>
                  </a:cxn>
                  <a:cxn ang="0">
                    <a:pos x="96" y="32"/>
                  </a:cxn>
                  <a:cxn ang="0">
                    <a:pos x="100" y="36"/>
                  </a:cxn>
                  <a:cxn ang="0">
                    <a:pos x="101" y="43"/>
                  </a:cxn>
                  <a:cxn ang="0">
                    <a:pos x="63" y="36"/>
                  </a:cxn>
                  <a:cxn ang="0">
                    <a:pos x="93" y="45"/>
                  </a:cxn>
                  <a:cxn ang="0">
                    <a:pos x="97" y="52"/>
                  </a:cxn>
                  <a:cxn ang="0">
                    <a:pos x="91" y="54"/>
                  </a:cxn>
                  <a:cxn ang="0">
                    <a:pos x="77" y="59"/>
                  </a:cxn>
                  <a:cxn ang="0">
                    <a:pos x="60" y="72"/>
                  </a:cxn>
                  <a:cxn ang="0">
                    <a:pos x="39" y="95"/>
                  </a:cxn>
                  <a:cxn ang="0">
                    <a:pos x="18" y="98"/>
                  </a:cxn>
                  <a:cxn ang="0">
                    <a:pos x="0" y="87"/>
                  </a:cxn>
                </a:cxnLst>
                <a:rect l="0" t="0" r="r" b="b"/>
                <a:pathLst>
                  <a:path w="141" h="98">
                    <a:moveTo>
                      <a:pt x="0" y="87"/>
                    </a:moveTo>
                    <a:cubicBezTo>
                      <a:pt x="3" y="88"/>
                      <a:pt x="9" y="86"/>
                      <a:pt x="14" y="85"/>
                    </a:cubicBezTo>
                    <a:lnTo>
                      <a:pt x="26" y="81"/>
                    </a:lnTo>
                    <a:lnTo>
                      <a:pt x="33" y="76"/>
                    </a:lnTo>
                    <a:lnTo>
                      <a:pt x="35" y="65"/>
                    </a:lnTo>
                    <a:lnTo>
                      <a:pt x="26" y="58"/>
                    </a:lnTo>
                    <a:lnTo>
                      <a:pt x="18" y="56"/>
                    </a:lnTo>
                    <a:lnTo>
                      <a:pt x="11" y="29"/>
                    </a:lnTo>
                    <a:lnTo>
                      <a:pt x="26" y="18"/>
                    </a:lnTo>
                    <a:lnTo>
                      <a:pt x="46" y="0"/>
                    </a:lnTo>
                    <a:lnTo>
                      <a:pt x="141" y="0"/>
                    </a:lnTo>
                    <a:lnTo>
                      <a:pt x="140" y="9"/>
                    </a:lnTo>
                    <a:lnTo>
                      <a:pt x="58" y="10"/>
                    </a:lnTo>
                    <a:lnTo>
                      <a:pt x="95" y="16"/>
                    </a:lnTo>
                    <a:lnTo>
                      <a:pt x="101" y="21"/>
                    </a:lnTo>
                    <a:lnTo>
                      <a:pt x="99" y="26"/>
                    </a:lnTo>
                    <a:lnTo>
                      <a:pt x="62" y="22"/>
                    </a:lnTo>
                    <a:lnTo>
                      <a:pt x="96" y="32"/>
                    </a:lnTo>
                    <a:lnTo>
                      <a:pt x="100" y="36"/>
                    </a:lnTo>
                    <a:lnTo>
                      <a:pt x="101" y="43"/>
                    </a:lnTo>
                    <a:lnTo>
                      <a:pt x="63" y="36"/>
                    </a:lnTo>
                    <a:lnTo>
                      <a:pt x="93" y="45"/>
                    </a:lnTo>
                    <a:lnTo>
                      <a:pt x="97" y="52"/>
                    </a:lnTo>
                    <a:lnTo>
                      <a:pt x="91" y="54"/>
                    </a:lnTo>
                    <a:lnTo>
                      <a:pt x="77" y="59"/>
                    </a:lnTo>
                    <a:lnTo>
                      <a:pt x="60" y="72"/>
                    </a:lnTo>
                    <a:lnTo>
                      <a:pt x="39" y="95"/>
                    </a:lnTo>
                    <a:lnTo>
                      <a:pt x="18" y="98"/>
                    </a:lnTo>
                    <a:lnTo>
                      <a:pt x="0" y="87"/>
                    </a:lnTo>
                    <a:close/>
                  </a:path>
                </a:pathLst>
              </a:custGeom>
              <a:gradFill rotWithShape="1">
                <a:gsLst>
                  <a:gs pos="0">
                    <a:srgbClr val="C0C0C0"/>
                  </a:gs>
                  <a:gs pos="100000">
                    <a:schemeClr val="bg2"/>
                  </a:gs>
                </a:gsLst>
                <a:lin ang="5400000" scaled="1"/>
              </a:gradFill>
              <a:ln w="9525">
                <a:solidFill>
                  <a:srgbClr val="C0C0C0"/>
                </a:solidFill>
                <a:round/>
                <a:headEnd/>
                <a:tailEnd/>
              </a:ln>
              <a:effectLst/>
            </p:spPr>
            <p:txBody>
              <a:bodyPr/>
              <a:lstStyle/>
              <a:p>
                <a:endParaRPr lang="en-US"/>
              </a:p>
            </p:txBody>
          </p:sp>
          <p:sp>
            <p:nvSpPr>
              <p:cNvPr id="11394" name="Freeform 130"/>
              <p:cNvSpPr>
                <a:spLocks/>
              </p:cNvSpPr>
              <p:nvPr/>
            </p:nvSpPr>
            <p:spPr bwMode="auto">
              <a:xfrm>
                <a:off x="520" y="655"/>
                <a:ext cx="259" cy="359"/>
              </a:xfrm>
              <a:custGeom>
                <a:avLst/>
                <a:gdLst/>
                <a:ahLst/>
                <a:cxnLst>
                  <a:cxn ang="0">
                    <a:pos x="222" y="313"/>
                  </a:cxn>
                  <a:cxn ang="0">
                    <a:pos x="213" y="305"/>
                  </a:cxn>
                  <a:cxn ang="0">
                    <a:pos x="198" y="301"/>
                  </a:cxn>
                  <a:cxn ang="0">
                    <a:pos x="192" y="305"/>
                  </a:cxn>
                  <a:cxn ang="0">
                    <a:pos x="188" y="315"/>
                  </a:cxn>
                  <a:cxn ang="0">
                    <a:pos x="190" y="328"/>
                  </a:cxn>
                  <a:cxn ang="0">
                    <a:pos x="193" y="338"/>
                  </a:cxn>
                  <a:cxn ang="0">
                    <a:pos x="197" y="347"/>
                  </a:cxn>
                  <a:cxn ang="0">
                    <a:pos x="180" y="359"/>
                  </a:cxn>
                  <a:cxn ang="0">
                    <a:pos x="131" y="359"/>
                  </a:cxn>
                  <a:cxn ang="0">
                    <a:pos x="112" y="347"/>
                  </a:cxn>
                  <a:cxn ang="0">
                    <a:pos x="116" y="338"/>
                  </a:cxn>
                  <a:cxn ang="0">
                    <a:pos x="123" y="324"/>
                  </a:cxn>
                  <a:cxn ang="0">
                    <a:pos x="123" y="313"/>
                  </a:cxn>
                  <a:cxn ang="0">
                    <a:pos x="120" y="303"/>
                  </a:cxn>
                  <a:cxn ang="0">
                    <a:pos x="115" y="301"/>
                  </a:cxn>
                  <a:cxn ang="0">
                    <a:pos x="104" y="303"/>
                  </a:cxn>
                  <a:cxn ang="0">
                    <a:pos x="94" y="314"/>
                  </a:cxn>
                  <a:cxn ang="0">
                    <a:pos x="67" y="303"/>
                  </a:cxn>
                  <a:cxn ang="0">
                    <a:pos x="67" y="219"/>
                  </a:cxn>
                  <a:cxn ang="0">
                    <a:pos x="27" y="110"/>
                  </a:cxn>
                  <a:cxn ang="0">
                    <a:pos x="37" y="101"/>
                  </a:cxn>
                  <a:cxn ang="0">
                    <a:pos x="40" y="87"/>
                  </a:cxn>
                  <a:cxn ang="0">
                    <a:pos x="36" y="74"/>
                  </a:cxn>
                  <a:cxn ang="0">
                    <a:pos x="27" y="67"/>
                  </a:cxn>
                  <a:cxn ang="0">
                    <a:pos x="0" y="49"/>
                  </a:cxn>
                  <a:cxn ang="0">
                    <a:pos x="16" y="43"/>
                  </a:cxn>
                  <a:cxn ang="0">
                    <a:pos x="94" y="31"/>
                  </a:cxn>
                  <a:cxn ang="0">
                    <a:pos x="110" y="31"/>
                  </a:cxn>
                  <a:cxn ang="0">
                    <a:pos x="111" y="0"/>
                  </a:cxn>
                  <a:cxn ang="0">
                    <a:pos x="176" y="0"/>
                  </a:cxn>
                  <a:cxn ang="0">
                    <a:pos x="176" y="29"/>
                  </a:cxn>
                  <a:cxn ang="0">
                    <a:pos x="189" y="29"/>
                  </a:cxn>
                  <a:cxn ang="0">
                    <a:pos x="292" y="37"/>
                  </a:cxn>
                  <a:cxn ang="0">
                    <a:pos x="311" y="50"/>
                  </a:cxn>
                  <a:cxn ang="0">
                    <a:pos x="278" y="63"/>
                  </a:cxn>
                  <a:cxn ang="0">
                    <a:pos x="269" y="68"/>
                  </a:cxn>
                  <a:cxn ang="0">
                    <a:pos x="265" y="85"/>
                  </a:cxn>
                  <a:cxn ang="0">
                    <a:pos x="268" y="98"/>
                  </a:cxn>
                  <a:cxn ang="0">
                    <a:pos x="276" y="106"/>
                  </a:cxn>
                  <a:cxn ang="0">
                    <a:pos x="245" y="223"/>
                  </a:cxn>
                  <a:cxn ang="0">
                    <a:pos x="245" y="297"/>
                  </a:cxn>
                  <a:cxn ang="0">
                    <a:pos x="222" y="313"/>
                  </a:cxn>
                </a:cxnLst>
                <a:rect l="0" t="0" r="r" b="b"/>
                <a:pathLst>
                  <a:path w="311" h="359">
                    <a:moveTo>
                      <a:pt x="222" y="313"/>
                    </a:moveTo>
                    <a:lnTo>
                      <a:pt x="213" y="305"/>
                    </a:lnTo>
                    <a:lnTo>
                      <a:pt x="198" y="301"/>
                    </a:lnTo>
                    <a:lnTo>
                      <a:pt x="192" y="305"/>
                    </a:lnTo>
                    <a:lnTo>
                      <a:pt x="188" y="315"/>
                    </a:lnTo>
                    <a:lnTo>
                      <a:pt x="190" y="328"/>
                    </a:lnTo>
                    <a:lnTo>
                      <a:pt x="193" y="338"/>
                    </a:lnTo>
                    <a:lnTo>
                      <a:pt x="197" y="347"/>
                    </a:lnTo>
                    <a:lnTo>
                      <a:pt x="180" y="359"/>
                    </a:lnTo>
                    <a:lnTo>
                      <a:pt x="131" y="359"/>
                    </a:lnTo>
                    <a:lnTo>
                      <a:pt x="112" y="347"/>
                    </a:lnTo>
                    <a:lnTo>
                      <a:pt x="116" y="338"/>
                    </a:lnTo>
                    <a:lnTo>
                      <a:pt x="123" y="324"/>
                    </a:lnTo>
                    <a:lnTo>
                      <a:pt x="123" y="313"/>
                    </a:lnTo>
                    <a:lnTo>
                      <a:pt x="120" y="303"/>
                    </a:lnTo>
                    <a:lnTo>
                      <a:pt x="115" y="301"/>
                    </a:lnTo>
                    <a:lnTo>
                      <a:pt x="104" y="303"/>
                    </a:lnTo>
                    <a:lnTo>
                      <a:pt x="94" y="314"/>
                    </a:lnTo>
                    <a:lnTo>
                      <a:pt x="67" y="303"/>
                    </a:lnTo>
                    <a:lnTo>
                      <a:pt x="67" y="219"/>
                    </a:lnTo>
                    <a:lnTo>
                      <a:pt x="27" y="110"/>
                    </a:lnTo>
                    <a:lnTo>
                      <a:pt x="37" y="101"/>
                    </a:lnTo>
                    <a:lnTo>
                      <a:pt x="40" y="87"/>
                    </a:lnTo>
                    <a:lnTo>
                      <a:pt x="36" y="74"/>
                    </a:lnTo>
                    <a:lnTo>
                      <a:pt x="27" y="67"/>
                    </a:lnTo>
                    <a:lnTo>
                      <a:pt x="0" y="49"/>
                    </a:lnTo>
                    <a:lnTo>
                      <a:pt x="16" y="43"/>
                    </a:lnTo>
                    <a:lnTo>
                      <a:pt x="94" y="31"/>
                    </a:lnTo>
                    <a:lnTo>
                      <a:pt x="110" y="31"/>
                    </a:lnTo>
                    <a:lnTo>
                      <a:pt x="111" y="0"/>
                    </a:lnTo>
                    <a:lnTo>
                      <a:pt x="176" y="0"/>
                    </a:lnTo>
                    <a:lnTo>
                      <a:pt x="176" y="29"/>
                    </a:lnTo>
                    <a:lnTo>
                      <a:pt x="189" y="29"/>
                    </a:lnTo>
                    <a:lnTo>
                      <a:pt x="292" y="37"/>
                    </a:lnTo>
                    <a:lnTo>
                      <a:pt x="311" y="50"/>
                    </a:lnTo>
                    <a:lnTo>
                      <a:pt x="278" y="63"/>
                    </a:lnTo>
                    <a:lnTo>
                      <a:pt x="269" y="68"/>
                    </a:lnTo>
                    <a:lnTo>
                      <a:pt x="265" y="85"/>
                    </a:lnTo>
                    <a:lnTo>
                      <a:pt x="268" y="98"/>
                    </a:lnTo>
                    <a:lnTo>
                      <a:pt x="276" y="106"/>
                    </a:lnTo>
                    <a:lnTo>
                      <a:pt x="245" y="223"/>
                    </a:lnTo>
                    <a:lnTo>
                      <a:pt x="245" y="297"/>
                    </a:lnTo>
                    <a:lnTo>
                      <a:pt x="222" y="313"/>
                    </a:lnTo>
                    <a:close/>
                  </a:path>
                </a:pathLst>
              </a:custGeom>
              <a:gradFill rotWithShape="1">
                <a:gsLst>
                  <a:gs pos="0">
                    <a:schemeClr val="bg2"/>
                  </a:gs>
                  <a:gs pos="50000">
                    <a:srgbClr val="DDDDDD"/>
                  </a:gs>
                  <a:gs pos="100000">
                    <a:schemeClr val="bg2"/>
                  </a:gs>
                </a:gsLst>
                <a:lin ang="0" scaled="1"/>
              </a:gradFill>
              <a:ln w="3175" cmpd="sng">
                <a:solidFill>
                  <a:srgbClr val="C0C0C0"/>
                </a:solidFill>
                <a:round/>
                <a:headEnd/>
                <a:tailEnd/>
              </a:ln>
              <a:effectLst/>
            </p:spPr>
            <p:txBody>
              <a:bodyPr/>
              <a:lstStyle/>
              <a:p>
                <a:endParaRPr lang="en-US"/>
              </a:p>
            </p:txBody>
          </p:sp>
          <p:sp>
            <p:nvSpPr>
              <p:cNvPr id="11395" name="Oval 131" descr="ISV_Face"/>
              <p:cNvSpPr>
                <a:spLocks noChangeArrowheads="1"/>
              </p:cNvSpPr>
              <p:nvPr/>
            </p:nvSpPr>
            <p:spPr bwMode="auto">
              <a:xfrm>
                <a:off x="559" y="480"/>
                <a:ext cx="149" cy="186"/>
              </a:xfrm>
              <a:prstGeom prst="ellipse">
                <a:avLst/>
              </a:prstGeom>
              <a:blipFill dpi="0" rotWithShape="0">
                <a:blip r:embed="rId7" cstate="print"/>
                <a:srcRect/>
                <a:stretch>
                  <a:fillRect/>
                </a:stretch>
              </a:blipFill>
              <a:ln w="9525">
                <a:noFill/>
                <a:round/>
                <a:headEnd/>
                <a:tailEnd/>
              </a:ln>
              <a:effectLst/>
            </p:spPr>
            <p:txBody>
              <a:bodyPr wrap="none" anchor="ctr"/>
              <a:lstStyle/>
              <a:p>
                <a:endParaRPr lang="en-US"/>
              </a:p>
            </p:txBody>
          </p:sp>
        </p:grpSp>
        <p:sp>
          <p:nvSpPr>
            <p:cNvPr id="11396" name="WordArt 132"/>
            <p:cNvSpPr>
              <a:spLocks noChangeArrowheads="1" noChangeShapeType="1" noTextEdit="1"/>
            </p:cNvSpPr>
            <p:nvPr/>
          </p:nvSpPr>
          <p:spPr bwMode="auto">
            <a:xfrm>
              <a:off x="592" y="786"/>
              <a:ext cx="124" cy="93"/>
            </a:xfrm>
            <a:prstGeom prst="rect">
              <a:avLst/>
            </a:prstGeom>
          </p:spPr>
          <p:txBody>
            <a:bodyPr wrap="none" fromWordArt="1">
              <a:prstTxWarp prst="textCanUp">
                <a:avLst>
                  <a:gd name="adj" fmla="val 85532"/>
                </a:avLst>
              </a:prstTxWarp>
              <a:scene3d>
                <a:camera prst="legacyObliqueTopLeft">
                  <a:rot lat="20699999" lon="1200000" rev="0"/>
                </a:camera>
                <a:lightRig rig="legacyNormal3" dir="r"/>
              </a:scene3d>
              <a:sp3d extrusionH="201600" prstMaterial="legacyMatte">
                <a:extrusionClr>
                  <a:srgbClr val="0066CC"/>
                </a:extrusionClr>
              </a:sp3d>
            </a:bodyPr>
            <a:lstStyle/>
            <a:p>
              <a:pPr algn="ctr"/>
              <a:r>
                <a:rPr lang="en-US" sz="1200" kern="10" dirty="0">
                  <a:ln w="9525">
                    <a:round/>
                    <a:headEnd/>
                    <a:tailEnd/>
                  </a:ln>
                  <a:gradFill rotWithShape="0">
                    <a:gsLst>
                      <a:gs pos="0">
                        <a:srgbClr val="FFFF00"/>
                      </a:gs>
                      <a:gs pos="100000">
                        <a:srgbClr val="008000"/>
                      </a:gs>
                    </a:gsLst>
                    <a:lin ang="5400000" scaled="1"/>
                  </a:gradFill>
                  <a:latin typeface="Times New Roman"/>
                  <a:cs typeface="Times New Roman"/>
                </a:rPr>
                <a:t>ISV</a:t>
              </a:r>
            </a:p>
          </p:txBody>
        </p:sp>
      </p:grpSp>
      <p:sp>
        <p:nvSpPr>
          <p:cNvPr id="89" name="Text Box 51"/>
          <p:cNvSpPr txBox="1">
            <a:spLocks noChangeArrowheads="1"/>
          </p:cNvSpPr>
          <p:nvPr/>
        </p:nvSpPr>
        <p:spPr bwMode="auto">
          <a:xfrm>
            <a:off x="1470025" y="4191000"/>
            <a:ext cx="815975" cy="553998"/>
          </a:xfrm>
          <a:prstGeom prst="rect">
            <a:avLst/>
          </a:prstGeom>
          <a:solidFill>
            <a:srgbClr val="FFFF99"/>
          </a:solidFill>
          <a:ln w="9525">
            <a:noFill/>
            <a:miter lim="800000"/>
            <a:headEnd/>
            <a:tailEnd/>
          </a:ln>
          <a:effectLst/>
        </p:spPr>
        <p:txBody>
          <a:bodyPr lIns="0" tIns="0" rIns="0" bIns="0">
            <a:spAutoFit/>
          </a:bodyPr>
          <a:lstStyle/>
          <a:p>
            <a:pPr algn="ctr">
              <a:spcBef>
                <a:spcPct val="50000"/>
              </a:spcBef>
            </a:pPr>
            <a:r>
              <a:rPr lang="en-US" sz="1200" b="1" dirty="0"/>
              <a:t>Bridge </a:t>
            </a:r>
            <a:r>
              <a:rPr lang="en-US" sz="1200" b="1" dirty="0" smtClean="0"/>
              <a:t>6 </a:t>
            </a:r>
            <a:r>
              <a:rPr lang="en-US" sz="1200" b="1" dirty="0"/>
              <a:t>=</a:t>
            </a:r>
            <a:br>
              <a:rPr lang="en-US" sz="1200" b="1" dirty="0"/>
            </a:br>
            <a:r>
              <a:rPr lang="en-US" sz="1200" b="1" dirty="0"/>
              <a:t>Elastic Moduli</a:t>
            </a:r>
          </a:p>
        </p:txBody>
      </p:sp>
      <p:sp>
        <p:nvSpPr>
          <p:cNvPr id="90" name="Text Box 52"/>
          <p:cNvSpPr txBox="1">
            <a:spLocks noChangeArrowheads="1"/>
          </p:cNvSpPr>
          <p:nvPr/>
        </p:nvSpPr>
        <p:spPr bwMode="auto">
          <a:xfrm>
            <a:off x="2801938" y="3581400"/>
            <a:ext cx="931862" cy="553998"/>
          </a:xfrm>
          <a:prstGeom prst="rect">
            <a:avLst/>
          </a:prstGeom>
          <a:solidFill>
            <a:srgbClr val="FFFF99"/>
          </a:solidFill>
          <a:ln w="9525">
            <a:noFill/>
            <a:miter lim="800000"/>
            <a:headEnd/>
            <a:tailEnd/>
          </a:ln>
          <a:effectLst/>
        </p:spPr>
        <p:txBody>
          <a:bodyPr lIns="0" tIns="0" rIns="0" bIns="0">
            <a:spAutoFit/>
          </a:bodyPr>
          <a:lstStyle/>
          <a:p>
            <a:pPr algn="ctr">
              <a:spcBef>
                <a:spcPct val="50000"/>
              </a:spcBef>
            </a:pPr>
            <a:r>
              <a:rPr lang="en-US" sz="1200" b="1" dirty="0"/>
              <a:t>Bridge </a:t>
            </a:r>
            <a:r>
              <a:rPr lang="en-US" sz="1200" b="1" dirty="0" smtClean="0"/>
              <a:t>7 </a:t>
            </a:r>
            <a:r>
              <a:rPr lang="en-US" sz="1200" b="1" dirty="0"/>
              <a:t>=</a:t>
            </a:r>
            <a:br>
              <a:rPr lang="en-US" sz="1200" b="1" dirty="0"/>
            </a:br>
            <a:r>
              <a:rPr lang="en-US" sz="1200" b="1" dirty="0"/>
              <a:t>High Rate Mechanisms</a:t>
            </a:r>
          </a:p>
        </p:txBody>
      </p:sp>
      <p:sp>
        <p:nvSpPr>
          <p:cNvPr id="91" name="Text Box 52"/>
          <p:cNvSpPr txBox="1">
            <a:spLocks noChangeArrowheads="1"/>
          </p:cNvSpPr>
          <p:nvPr/>
        </p:nvSpPr>
        <p:spPr bwMode="auto">
          <a:xfrm>
            <a:off x="4191000" y="3124200"/>
            <a:ext cx="931862" cy="738664"/>
          </a:xfrm>
          <a:prstGeom prst="rect">
            <a:avLst/>
          </a:prstGeom>
          <a:solidFill>
            <a:srgbClr val="FFFF99"/>
          </a:solidFill>
          <a:ln w="9525">
            <a:noFill/>
            <a:miter lim="800000"/>
            <a:headEnd/>
            <a:tailEnd/>
          </a:ln>
          <a:effectLst/>
        </p:spPr>
        <p:txBody>
          <a:bodyPr lIns="0" tIns="0" rIns="0" bIns="0">
            <a:spAutoFit/>
          </a:bodyPr>
          <a:lstStyle/>
          <a:p>
            <a:pPr algn="ctr">
              <a:spcBef>
                <a:spcPct val="50000"/>
              </a:spcBef>
            </a:pPr>
            <a:r>
              <a:rPr lang="en-US" sz="1200" b="1" dirty="0"/>
              <a:t>Bridge </a:t>
            </a:r>
            <a:r>
              <a:rPr lang="en-US" sz="1200" b="1" dirty="0" smtClean="0"/>
              <a:t>8 </a:t>
            </a:r>
            <a:r>
              <a:rPr lang="en-US" sz="1200" b="1" dirty="0"/>
              <a:t>=</a:t>
            </a:r>
            <a:br>
              <a:rPr lang="en-US" sz="1200" b="1" dirty="0"/>
            </a:br>
            <a:r>
              <a:rPr lang="en-US" sz="1200" b="1" dirty="0" smtClean="0"/>
              <a:t>dislocation</a:t>
            </a:r>
            <a:r>
              <a:rPr lang="en-US" sz="1200" b="1" dirty="0"/>
              <a:t> </a:t>
            </a:r>
            <a:r>
              <a:rPr lang="en-US" sz="1200" b="1" dirty="0" smtClean="0"/>
              <a:t>density and yield</a:t>
            </a:r>
          </a:p>
        </p:txBody>
      </p:sp>
      <p:sp>
        <p:nvSpPr>
          <p:cNvPr id="95" name="TextBox 94"/>
          <p:cNvSpPr txBox="1"/>
          <p:nvPr/>
        </p:nvSpPr>
        <p:spPr>
          <a:xfrm>
            <a:off x="0" y="152400"/>
            <a:ext cx="1607812" cy="2031325"/>
          </a:xfrm>
          <a:prstGeom prst="rect">
            <a:avLst/>
          </a:prstGeom>
          <a:noFill/>
        </p:spPr>
        <p:txBody>
          <a:bodyPr wrap="none" rtlCol="0">
            <a:spAutoFit/>
          </a:bodyPr>
          <a:lstStyle/>
          <a:p>
            <a:r>
              <a:rPr lang="en-US" dirty="0" smtClean="0"/>
              <a:t>Can I create a</a:t>
            </a:r>
          </a:p>
          <a:p>
            <a:r>
              <a:rPr lang="en-US" dirty="0" smtClean="0"/>
              <a:t>formed</a:t>
            </a:r>
          </a:p>
          <a:p>
            <a:r>
              <a:rPr lang="en-US" dirty="0" smtClean="0"/>
              <a:t>component</a:t>
            </a:r>
          </a:p>
          <a:p>
            <a:r>
              <a:rPr lang="en-US" dirty="0" smtClean="0"/>
              <a:t>without an</a:t>
            </a:r>
          </a:p>
          <a:p>
            <a:r>
              <a:rPr lang="en-US" dirty="0" smtClean="0"/>
              <a:t>Experiment?</a:t>
            </a:r>
          </a:p>
          <a:p>
            <a:r>
              <a:rPr lang="en-US" dirty="0" smtClean="0"/>
              <a:t>with multiscale</a:t>
            </a:r>
          </a:p>
          <a:p>
            <a:r>
              <a:rPr lang="en-US" dirty="0" smtClean="0"/>
              <a:t>Modeling?</a:t>
            </a:r>
            <a:endParaRPr lang="en-US" dirty="0"/>
          </a:p>
        </p:txBody>
      </p:sp>
      <p:sp>
        <p:nvSpPr>
          <p:cNvPr id="93" name="TextBox 92"/>
          <p:cNvSpPr txBox="1"/>
          <p:nvPr/>
        </p:nvSpPr>
        <p:spPr>
          <a:xfrm>
            <a:off x="228600" y="2362200"/>
            <a:ext cx="663323" cy="923330"/>
          </a:xfrm>
          <a:prstGeom prst="rect">
            <a:avLst/>
          </a:prstGeom>
          <a:solidFill>
            <a:srgbClr val="FFFF00"/>
          </a:solidFill>
        </p:spPr>
        <p:txBody>
          <a:bodyPr wrap="none" rtlCol="0">
            <a:spAutoFit/>
          </a:bodyPr>
          <a:lstStyle/>
          <a:p>
            <a:pPr algn="ctr"/>
            <a:r>
              <a:rPr lang="en-US" dirty="0" smtClean="0"/>
              <a:t>YES</a:t>
            </a:r>
          </a:p>
          <a:p>
            <a:pPr algn="ctr"/>
            <a:r>
              <a:rPr lang="en-US" dirty="0" smtClean="0"/>
              <a:t>&amp;</a:t>
            </a:r>
          </a:p>
          <a:p>
            <a:pPr algn="ctr"/>
            <a:r>
              <a:rPr lang="en-US" dirty="0" smtClean="0"/>
              <a:t>YES!!</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4" name="Picture 6" descr="dianna3_01-21-03"/>
          <p:cNvPicPr>
            <a:picLocks noChangeAspect="1" noChangeArrowheads="1"/>
          </p:cNvPicPr>
          <p:nvPr/>
        </p:nvPicPr>
        <p:blipFill>
          <a:blip r:embed="rId2" cstate="print"/>
          <a:srcRect/>
          <a:stretch>
            <a:fillRect/>
          </a:stretch>
        </p:blipFill>
        <p:spPr bwMode="auto">
          <a:xfrm>
            <a:off x="0" y="1828800"/>
            <a:ext cx="9144000" cy="5029200"/>
          </a:xfrm>
          <a:prstGeom prst="rect">
            <a:avLst/>
          </a:prstGeom>
          <a:noFill/>
          <a:ln w="9525">
            <a:noFill/>
            <a:miter lim="800000"/>
            <a:headEnd/>
            <a:tailEnd/>
          </a:ln>
        </p:spPr>
      </p:pic>
      <p:sp>
        <p:nvSpPr>
          <p:cNvPr id="104455" name="Text Box 7"/>
          <p:cNvSpPr txBox="1">
            <a:spLocks noChangeArrowheads="1"/>
          </p:cNvSpPr>
          <p:nvPr/>
        </p:nvSpPr>
        <p:spPr bwMode="auto">
          <a:xfrm>
            <a:off x="331312" y="41275"/>
            <a:ext cx="7290778" cy="461665"/>
          </a:xfrm>
          <a:prstGeom prst="rect">
            <a:avLst/>
          </a:prstGeom>
          <a:noFill/>
          <a:ln w="9525">
            <a:noFill/>
            <a:miter lim="800000"/>
            <a:headEnd/>
            <a:tailEnd/>
          </a:ln>
          <a:effectLst/>
        </p:spPr>
        <p:txBody>
          <a:bodyPr wrap="none">
            <a:spAutoFit/>
          </a:bodyPr>
          <a:lstStyle/>
          <a:p>
            <a:pPr algn="ctr"/>
            <a:r>
              <a:rPr lang="en-US" sz="2400" i="1" dirty="0" smtClean="0">
                <a:latin typeface="Times New Roman" pitchFamily="18" charset="0"/>
              </a:rPr>
              <a:t>Integrated Computational Materials Engineering (ICME)</a:t>
            </a:r>
            <a:endParaRPr lang="en-US" sz="2400" i="1" dirty="0">
              <a:latin typeface="Times New Roman" pitchFamily="18" charset="0"/>
            </a:endParaRPr>
          </a:p>
        </p:txBody>
      </p:sp>
      <p:sp>
        <p:nvSpPr>
          <p:cNvPr id="5" name="Left Arrow 4"/>
          <p:cNvSpPr/>
          <p:nvPr/>
        </p:nvSpPr>
        <p:spPr>
          <a:xfrm>
            <a:off x="457200" y="457200"/>
            <a:ext cx="8305800" cy="685800"/>
          </a:xfrm>
          <a:prstGeom prst="leftArrow">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685228" y="609600"/>
            <a:ext cx="1496372" cy="369332"/>
          </a:xfrm>
          <a:prstGeom prst="rect">
            <a:avLst/>
          </a:prstGeom>
          <a:noFill/>
        </p:spPr>
        <p:txBody>
          <a:bodyPr wrap="none" rtlCol="0">
            <a:spAutoFit/>
          </a:bodyPr>
          <a:lstStyle/>
          <a:p>
            <a:r>
              <a:rPr lang="en-US" dirty="0" smtClean="0"/>
              <a:t>Requirements</a:t>
            </a:r>
            <a:endParaRPr lang="en-US" dirty="0"/>
          </a:p>
        </p:txBody>
      </p:sp>
      <p:sp>
        <p:nvSpPr>
          <p:cNvPr id="7" name="Right Arrow 6"/>
          <p:cNvSpPr/>
          <p:nvPr/>
        </p:nvSpPr>
        <p:spPr>
          <a:xfrm>
            <a:off x="457200" y="1143000"/>
            <a:ext cx="8382000" cy="685800"/>
          </a:xfrm>
          <a:prstGeom prst="rightArrow">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895600" y="1307068"/>
            <a:ext cx="3670364" cy="369332"/>
          </a:xfrm>
          <a:prstGeom prst="rect">
            <a:avLst/>
          </a:prstGeom>
          <a:noFill/>
        </p:spPr>
        <p:txBody>
          <a:bodyPr wrap="none" rtlCol="0">
            <a:spAutoFit/>
          </a:bodyPr>
          <a:lstStyle/>
          <a:p>
            <a:r>
              <a:rPr lang="en-US" dirty="0" smtClean="0"/>
              <a:t>Process-Structure-Property Modeling</a:t>
            </a:r>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429250" y="466725"/>
            <a:ext cx="3384550" cy="3952946"/>
            <a:chOff x="3622" y="1632"/>
            <a:chExt cx="2129" cy="2485"/>
          </a:xfrm>
        </p:grpSpPr>
        <p:pic>
          <p:nvPicPr>
            <p:cNvPr id="300035" name="Picture 3"/>
            <p:cNvPicPr>
              <a:picLocks noChangeAspect="1" noChangeArrowheads="1"/>
            </p:cNvPicPr>
            <p:nvPr/>
          </p:nvPicPr>
          <p:blipFill>
            <a:blip r:embed="rId2" cstate="print"/>
            <a:srcRect/>
            <a:stretch>
              <a:fillRect/>
            </a:stretch>
          </p:blipFill>
          <p:spPr bwMode="auto">
            <a:xfrm>
              <a:off x="4011" y="1632"/>
              <a:ext cx="1176" cy="1451"/>
            </a:xfrm>
            <a:prstGeom prst="rect">
              <a:avLst/>
            </a:prstGeom>
            <a:noFill/>
            <a:ln w="9525">
              <a:noFill/>
              <a:miter lim="800000"/>
              <a:headEnd/>
              <a:tailEnd/>
            </a:ln>
            <a:effectLst/>
          </p:spPr>
        </p:pic>
        <p:sp>
          <p:nvSpPr>
            <p:cNvPr id="300036" name="Text Box 4"/>
            <p:cNvSpPr txBox="1">
              <a:spLocks noChangeArrowheads="1"/>
            </p:cNvSpPr>
            <p:nvPr/>
          </p:nvSpPr>
          <p:spPr bwMode="auto">
            <a:xfrm>
              <a:off x="4927" y="2222"/>
              <a:ext cx="185" cy="172"/>
            </a:xfrm>
            <a:prstGeom prst="rect">
              <a:avLst/>
            </a:prstGeom>
            <a:noFill/>
            <a:ln w="9525">
              <a:noFill/>
              <a:miter lim="800000"/>
              <a:headEnd/>
              <a:tailEnd/>
            </a:ln>
            <a:effectLst/>
          </p:spPr>
          <p:txBody>
            <a:bodyPr wrap="none" lIns="92543" tIns="46272" rIns="92543" bIns="46272">
              <a:spAutoFit/>
            </a:bodyPr>
            <a:lstStyle/>
            <a:p>
              <a:pPr defTabSz="915988" eaLnBrk="0" hangingPunct="0"/>
              <a:r>
                <a:rPr lang="en-US" sz="1200">
                  <a:solidFill>
                    <a:srgbClr val="FF3300"/>
                  </a:solidFill>
                  <a:latin typeface="Helvetica" pitchFamily="34" charset="0"/>
                </a:rPr>
                <a:t>D</a:t>
              </a:r>
              <a:endParaRPr lang="en-US" sz="1200">
                <a:solidFill>
                  <a:srgbClr val="FF3300"/>
                </a:solidFill>
                <a:latin typeface="Times" pitchFamily="18" charset="0"/>
              </a:endParaRPr>
            </a:p>
          </p:txBody>
        </p:sp>
        <p:sp>
          <p:nvSpPr>
            <p:cNvPr id="300037" name="Text Box 5"/>
            <p:cNvSpPr txBox="1">
              <a:spLocks noChangeArrowheads="1"/>
            </p:cNvSpPr>
            <p:nvPr/>
          </p:nvSpPr>
          <p:spPr bwMode="auto">
            <a:xfrm>
              <a:off x="4927" y="1785"/>
              <a:ext cx="185" cy="172"/>
            </a:xfrm>
            <a:prstGeom prst="rect">
              <a:avLst/>
            </a:prstGeom>
            <a:noFill/>
            <a:ln w="9525">
              <a:noFill/>
              <a:miter lim="800000"/>
              <a:headEnd/>
              <a:tailEnd/>
            </a:ln>
            <a:effectLst/>
          </p:spPr>
          <p:txBody>
            <a:bodyPr wrap="none" lIns="92543" tIns="46272" rIns="92543" bIns="46272">
              <a:spAutoFit/>
            </a:bodyPr>
            <a:lstStyle/>
            <a:p>
              <a:pPr defTabSz="915988" eaLnBrk="0" hangingPunct="0"/>
              <a:r>
                <a:rPr lang="en-US" sz="1200">
                  <a:solidFill>
                    <a:srgbClr val="FF3300"/>
                  </a:solidFill>
                  <a:latin typeface="Helvetica" pitchFamily="34" charset="0"/>
                </a:rPr>
                <a:t>C</a:t>
              </a:r>
              <a:endParaRPr lang="en-US" sz="1200">
                <a:solidFill>
                  <a:srgbClr val="FF3300"/>
                </a:solidFill>
                <a:latin typeface="Times" pitchFamily="18" charset="0"/>
              </a:endParaRPr>
            </a:p>
          </p:txBody>
        </p:sp>
        <p:sp>
          <p:nvSpPr>
            <p:cNvPr id="300038" name="Text Box 6"/>
            <p:cNvSpPr txBox="1">
              <a:spLocks noChangeArrowheads="1"/>
            </p:cNvSpPr>
            <p:nvPr/>
          </p:nvSpPr>
          <p:spPr bwMode="auto">
            <a:xfrm>
              <a:off x="4203" y="1785"/>
              <a:ext cx="180" cy="172"/>
            </a:xfrm>
            <a:prstGeom prst="rect">
              <a:avLst/>
            </a:prstGeom>
            <a:noFill/>
            <a:ln w="9525">
              <a:noFill/>
              <a:miter lim="800000"/>
              <a:headEnd/>
              <a:tailEnd/>
            </a:ln>
            <a:effectLst/>
          </p:spPr>
          <p:txBody>
            <a:bodyPr wrap="none" lIns="92543" tIns="46272" rIns="92543" bIns="46272">
              <a:spAutoFit/>
            </a:bodyPr>
            <a:lstStyle/>
            <a:p>
              <a:pPr defTabSz="915988" eaLnBrk="0" hangingPunct="0"/>
              <a:r>
                <a:rPr lang="en-US" sz="1200">
                  <a:solidFill>
                    <a:srgbClr val="FF3300"/>
                  </a:solidFill>
                  <a:latin typeface="Helvetica" pitchFamily="34" charset="0"/>
                </a:rPr>
                <a:t>B</a:t>
              </a:r>
            </a:p>
          </p:txBody>
        </p:sp>
        <p:sp>
          <p:nvSpPr>
            <p:cNvPr id="300039" name="Text Box 7"/>
            <p:cNvSpPr txBox="1">
              <a:spLocks noChangeArrowheads="1"/>
            </p:cNvSpPr>
            <p:nvPr/>
          </p:nvSpPr>
          <p:spPr bwMode="auto">
            <a:xfrm>
              <a:off x="4833" y="2632"/>
              <a:ext cx="180" cy="173"/>
            </a:xfrm>
            <a:prstGeom prst="rect">
              <a:avLst/>
            </a:prstGeom>
            <a:noFill/>
            <a:ln w="9525">
              <a:noFill/>
              <a:miter lim="800000"/>
              <a:headEnd/>
              <a:tailEnd/>
            </a:ln>
            <a:effectLst/>
          </p:spPr>
          <p:txBody>
            <a:bodyPr wrap="none" lIns="92543" tIns="46272" rIns="92543" bIns="46272">
              <a:spAutoFit/>
            </a:bodyPr>
            <a:lstStyle/>
            <a:p>
              <a:pPr defTabSz="915988" eaLnBrk="0" hangingPunct="0"/>
              <a:r>
                <a:rPr lang="en-US" sz="1200">
                  <a:solidFill>
                    <a:srgbClr val="FF3300"/>
                  </a:solidFill>
                  <a:latin typeface="Helvetica" pitchFamily="34" charset="0"/>
                </a:rPr>
                <a:t>A</a:t>
              </a:r>
            </a:p>
          </p:txBody>
        </p:sp>
        <p:sp>
          <p:nvSpPr>
            <p:cNvPr id="300040" name="Text Box 8"/>
            <p:cNvSpPr txBox="1">
              <a:spLocks noChangeArrowheads="1"/>
            </p:cNvSpPr>
            <p:nvPr/>
          </p:nvSpPr>
          <p:spPr bwMode="auto">
            <a:xfrm>
              <a:off x="4549" y="2417"/>
              <a:ext cx="174" cy="173"/>
            </a:xfrm>
            <a:prstGeom prst="rect">
              <a:avLst/>
            </a:prstGeom>
            <a:noFill/>
            <a:ln w="9525">
              <a:noFill/>
              <a:miter lim="800000"/>
              <a:headEnd/>
              <a:tailEnd/>
            </a:ln>
            <a:effectLst/>
          </p:spPr>
          <p:txBody>
            <a:bodyPr wrap="none" lIns="92543" tIns="46272" rIns="92543" bIns="46272">
              <a:spAutoFit/>
            </a:bodyPr>
            <a:lstStyle/>
            <a:p>
              <a:pPr defTabSz="915988" eaLnBrk="0" hangingPunct="0"/>
              <a:r>
                <a:rPr lang="en-US" sz="1200">
                  <a:solidFill>
                    <a:srgbClr val="FF3300"/>
                  </a:solidFill>
                  <a:latin typeface="Times" pitchFamily="18" charset="0"/>
                </a:rPr>
                <a:t>E</a:t>
              </a:r>
              <a:endParaRPr lang="en-US" sz="2400">
                <a:solidFill>
                  <a:srgbClr val="FF3300"/>
                </a:solidFill>
                <a:latin typeface="Times" pitchFamily="18" charset="0"/>
              </a:endParaRPr>
            </a:p>
          </p:txBody>
        </p:sp>
        <p:sp>
          <p:nvSpPr>
            <p:cNvPr id="300041" name="Text Box 9"/>
            <p:cNvSpPr txBox="1">
              <a:spLocks noChangeArrowheads="1"/>
            </p:cNvSpPr>
            <p:nvPr/>
          </p:nvSpPr>
          <p:spPr bwMode="auto">
            <a:xfrm>
              <a:off x="3622" y="3013"/>
              <a:ext cx="669" cy="1104"/>
            </a:xfrm>
            <a:prstGeom prst="rect">
              <a:avLst/>
            </a:prstGeom>
            <a:noFill/>
            <a:ln w="9525">
              <a:noFill/>
              <a:miter lim="800000"/>
              <a:headEnd/>
              <a:tailEnd/>
            </a:ln>
            <a:effectLst/>
          </p:spPr>
          <p:txBody>
            <a:bodyPr wrap="none" lIns="92543" tIns="46272" rIns="92543" bIns="46272">
              <a:spAutoFit/>
            </a:bodyPr>
            <a:lstStyle/>
            <a:p>
              <a:pPr algn="ctr" defTabSz="915988" eaLnBrk="0" hangingPunct="0"/>
              <a:r>
                <a:rPr lang="en-US" sz="1200" u="sng" dirty="0" smtClean="0">
                  <a:solidFill>
                    <a:srgbClr val="FF3300"/>
                  </a:solidFill>
                  <a:latin typeface="Times" pitchFamily="18" charset="0"/>
                </a:rPr>
                <a:t>Standard FEA</a:t>
              </a:r>
            </a:p>
            <a:p>
              <a:pPr algn="ctr" defTabSz="915988" eaLnBrk="0" hangingPunct="0"/>
              <a:r>
                <a:rPr lang="en-US" sz="1200" u="sng" dirty="0" smtClean="0">
                  <a:solidFill>
                    <a:srgbClr val="FF3300"/>
                  </a:solidFill>
                  <a:latin typeface="Times" pitchFamily="18" charset="0"/>
                </a:rPr>
                <a:t>Stress </a:t>
              </a:r>
              <a:endParaRPr lang="en-US" sz="1200" u="sng" dirty="0">
                <a:solidFill>
                  <a:srgbClr val="FF3300"/>
                </a:solidFill>
                <a:latin typeface="Times" pitchFamily="18" charset="0"/>
              </a:endParaRPr>
            </a:p>
            <a:p>
              <a:pPr algn="ctr" defTabSz="915988" eaLnBrk="0" hangingPunct="0"/>
              <a:r>
                <a:rPr lang="en-US" sz="1200" u="sng" dirty="0">
                  <a:solidFill>
                    <a:srgbClr val="FF3300"/>
                  </a:solidFill>
                  <a:latin typeface="Times" pitchFamily="18" charset="0"/>
                </a:rPr>
                <a:t>(from highest</a:t>
              </a:r>
            </a:p>
            <a:p>
              <a:pPr algn="ctr" defTabSz="915988" eaLnBrk="0" hangingPunct="0"/>
              <a:r>
                <a:rPr lang="en-US" sz="1200" u="sng" dirty="0">
                  <a:solidFill>
                    <a:srgbClr val="FF3300"/>
                  </a:solidFill>
                  <a:latin typeface="Times" pitchFamily="18" charset="0"/>
                </a:rPr>
                <a:t> to lowest)</a:t>
              </a:r>
              <a:endParaRPr lang="en-US" sz="1200" dirty="0">
                <a:solidFill>
                  <a:srgbClr val="FF3300"/>
                </a:solidFill>
                <a:latin typeface="Times" pitchFamily="18" charset="0"/>
              </a:endParaRPr>
            </a:p>
            <a:p>
              <a:pPr algn="ctr" defTabSz="915988" eaLnBrk="0" hangingPunct="0"/>
              <a:r>
                <a:rPr lang="en-US" sz="1200" dirty="0">
                  <a:solidFill>
                    <a:srgbClr val="FF3300"/>
                  </a:solidFill>
                  <a:latin typeface="Times" pitchFamily="18" charset="0"/>
                </a:rPr>
                <a:t>D</a:t>
              </a:r>
            </a:p>
            <a:p>
              <a:pPr algn="ctr" defTabSz="915988" eaLnBrk="0" hangingPunct="0"/>
              <a:r>
                <a:rPr lang="en-US" sz="1200" dirty="0">
                  <a:solidFill>
                    <a:srgbClr val="FF3300"/>
                  </a:solidFill>
                  <a:latin typeface="Times" pitchFamily="18" charset="0"/>
                </a:rPr>
                <a:t>A</a:t>
              </a:r>
            </a:p>
            <a:p>
              <a:pPr algn="ctr" defTabSz="915988" eaLnBrk="0" hangingPunct="0"/>
              <a:r>
                <a:rPr lang="en-US" sz="1200" dirty="0">
                  <a:solidFill>
                    <a:srgbClr val="FF3300"/>
                  </a:solidFill>
                  <a:latin typeface="Times" pitchFamily="18" charset="0"/>
                </a:rPr>
                <a:t>C</a:t>
              </a:r>
            </a:p>
            <a:p>
              <a:pPr algn="ctr" defTabSz="915988" eaLnBrk="0" hangingPunct="0"/>
              <a:r>
                <a:rPr lang="en-US" sz="1200" dirty="0">
                  <a:solidFill>
                    <a:srgbClr val="FF3300"/>
                  </a:solidFill>
                  <a:latin typeface="Times" pitchFamily="18" charset="0"/>
                </a:rPr>
                <a:t> E</a:t>
              </a:r>
            </a:p>
            <a:p>
              <a:pPr algn="ctr" defTabSz="915988" eaLnBrk="0" hangingPunct="0"/>
              <a:r>
                <a:rPr lang="en-US" sz="1200" dirty="0">
                  <a:solidFill>
                    <a:srgbClr val="FF3300"/>
                  </a:solidFill>
                  <a:latin typeface="Times" pitchFamily="18" charset="0"/>
                </a:rPr>
                <a:t> B</a:t>
              </a:r>
              <a:endParaRPr lang="en-US" sz="2400" dirty="0">
                <a:solidFill>
                  <a:srgbClr val="FF3300"/>
                </a:solidFill>
                <a:latin typeface="Times" pitchFamily="18" charset="0"/>
              </a:endParaRPr>
            </a:p>
          </p:txBody>
        </p:sp>
        <p:sp>
          <p:nvSpPr>
            <p:cNvPr id="300042" name="Rectangle 10"/>
            <p:cNvSpPr>
              <a:spLocks noChangeArrowheads="1"/>
            </p:cNvSpPr>
            <p:nvPr/>
          </p:nvSpPr>
          <p:spPr bwMode="auto">
            <a:xfrm>
              <a:off x="4161" y="3119"/>
              <a:ext cx="839" cy="976"/>
            </a:xfrm>
            <a:prstGeom prst="rect">
              <a:avLst/>
            </a:prstGeom>
            <a:noFill/>
            <a:ln w="9525">
              <a:noFill/>
              <a:miter lim="800000"/>
              <a:headEnd/>
              <a:tailEnd/>
            </a:ln>
            <a:effectLst/>
          </p:spPr>
          <p:txBody>
            <a:bodyPr wrap="none" lIns="92543" tIns="46272" rIns="92543" bIns="46272">
              <a:spAutoFit/>
            </a:bodyPr>
            <a:lstStyle/>
            <a:p>
              <a:pPr algn="ctr" defTabSz="915988" eaLnBrk="0" hangingPunct="0"/>
              <a:r>
                <a:rPr lang="en-US" sz="1200" u="sng">
                  <a:solidFill>
                    <a:srgbClr val="FF3300"/>
                  </a:solidFill>
                  <a:latin typeface="Times" pitchFamily="18" charset="0"/>
                </a:rPr>
                <a:t>Inclusion </a:t>
              </a:r>
            </a:p>
            <a:p>
              <a:pPr algn="ctr" defTabSz="915988" eaLnBrk="0" hangingPunct="0"/>
              <a:r>
                <a:rPr lang="en-US" sz="1200" u="sng">
                  <a:solidFill>
                    <a:srgbClr val="FF3300"/>
                  </a:solidFill>
                  <a:latin typeface="Times" pitchFamily="18" charset="0"/>
                </a:rPr>
                <a:t>(from most severe </a:t>
              </a:r>
            </a:p>
            <a:p>
              <a:pPr algn="ctr" defTabSz="915988" eaLnBrk="0" hangingPunct="0"/>
              <a:r>
                <a:rPr lang="en-US" sz="1200" u="sng">
                  <a:solidFill>
                    <a:srgbClr val="FF3300"/>
                  </a:solidFill>
                  <a:latin typeface="Times" pitchFamily="18" charset="0"/>
                </a:rPr>
                <a:t>to less severe)</a:t>
              </a:r>
              <a:endParaRPr lang="en-US" sz="1200">
                <a:solidFill>
                  <a:srgbClr val="FF3300"/>
                </a:solidFill>
                <a:latin typeface="Times" pitchFamily="18" charset="0"/>
              </a:endParaRPr>
            </a:p>
            <a:p>
              <a:pPr algn="ctr" defTabSz="915988" eaLnBrk="0" hangingPunct="0"/>
              <a:r>
                <a:rPr lang="en-US" sz="1200">
                  <a:solidFill>
                    <a:srgbClr val="FF3300"/>
                  </a:solidFill>
                  <a:latin typeface="Times" pitchFamily="18" charset="0"/>
                </a:rPr>
                <a:t>B</a:t>
              </a:r>
            </a:p>
            <a:p>
              <a:pPr algn="ctr" defTabSz="915988" eaLnBrk="0" hangingPunct="0"/>
              <a:r>
                <a:rPr lang="en-US" sz="1200">
                  <a:solidFill>
                    <a:srgbClr val="FF3300"/>
                  </a:solidFill>
                  <a:latin typeface="Times" pitchFamily="18" charset="0"/>
                </a:rPr>
                <a:t>E</a:t>
              </a:r>
            </a:p>
            <a:p>
              <a:pPr algn="ctr" defTabSz="915988" eaLnBrk="0" hangingPunct="0"/>
              <a:r>
                <a:rPr lang="en-US" sz="1200">
                  <a:solidFill>
                    <a:srgbClr val="FF3300"/>
                  </a:solidFill>
                  <a:latin typeface="Times" pitchFamily="18" charset="0"/>
                </a:rPr>
                <a:t>A</a:t>
              </a:r>
            </a:p>
            <a:p>
              <a:pPr algn="ctr" defTabSz="915988" eaLnBrk="0" hangingPunct="0"/>
              <a:r>
                <a:rPr lang="en-US" sz="1200">
                  <a:solidFill>
                    <a:srgbClr val="FF3300"/>
                  </a:solidFill>
                  <a:latin typeface="Times" pitchFamily="18" charset="0"/>
                </a:rPr>
                <a:t>D</a:t>
              </a:r>
            </a:p>
            <a:p>
              <a:pPr algn="ctr" defTabSz="915988" eaLnBrk="0" hangingPunct="0"/>
              <a:r>
                <a:rPr lang="en-US" sz="1200">
                  <a:solidFill>
                    <a:srgbClr val="FF3300"/>
                  </a:solidFill>
                  <a:latin typeface="Times" pitchFamily="18" charset="0"/>
                </a:rPr>
                <a:t>C</a:t>
              </a:r>
            </a:p>
          </p:txBody>
        </p:sp>
        <p:sp>
          <p:nvSpPr>
            <p:cNvPr id="300043" name="Rectangle 11"/>
            <p:cNvSpPr>
              <a:spLocks noChangeArrowheads="1"/>
            </p:cNvSpPr>
            <p:nvPr/>
          </p:nvSpPr>
          <p:spPr bwMode="auto">
            <a:xfrm>
              <a:off x="4912" y="3119"/>
              <a:ext cx="839" cy="976"/>
            </a:xfrm>
            <a:prstGeom prst="rect">
              <a:avLst/>
            </a:prstGeom>
            <a:noFill/>
            <a:ln w="9525">
              <a:noFill/>
              <a:miter lim="800000"/>
              <a:headEnd/>
              <a:tailEnd/>
            </a:ln>
            <a:effectLst/>
          </p:spPr>
          <p:txBody>
            <a:bodyPr wrap="none" lIns="92543" tIns="46272" rIns="92543" bIns="46272">
              <a:spAutoFit/>
            </a:bodyPr>
            <a:lstStyle/>
            <a:p>
              <a:pPr algn="ctr" defTabSz="915988" eaLnBrk="0" hangingPunct="0"/>
              <a:r>
                <a:rPr lang="en-US" sz="1200" u="sng">
                  <a:solidFill>
                    <a:srgbClr val="FF3300"/>
                  </a:solidFill>
                  <a:latin typeface="Times" pitchFamily="18" charset="0"/>
                </a:rPr>
                <a:t>Damage</a:t>
              </a:r>
            </a:p>
            <a:p>
              <a:pPr algn="ctr" defTabSz="915988" eaLnBrk="0" hangingPunct="0"/>
              <a:r>
                <a:rPr lang="en-US" sz="1200" u="sng">
                  <a:solidFill>
                    <a:srgbClr val="FF3300"/>
                  </a:solidFill>
                  <a:latin typeface="Times" pitchFamily="18" charset="0"/>
                </a:rPr>
                <a:t> (from most severe</a:t>
              </a:r>
            </a:p>
            <a:p>
              <a:pPr algn="ctr" defTabSz="915988" eaLnBrk="0" hangingPunct="0"/>
              <a:r>
                <a:rPr lang="en-US" sz="1200" u="sng">
                  <a:solidFill>
                    <a:srgbClr val="FF3300"/>
                  </a:solidFill>
                  <a:latin typeface="Times" pitchFamily="18" charset="0"/>
                </a:rPr>
                <a:t> to less severe)</a:t>
              </a:r>
              <a:endParaRPr lang="en-US" sz="1200">
                <a:solidFill>
                  <a:srgbClr val="FF3300"/>
                </a:solidFill>
                <a:latin typeface="Times" pitchFamily="18" charset="0"/>
              </a:endParaRPr>
            </a:p>
            <a:p>
              <a:pPr algn="ctr" defTabSz="915988" eaLnBrk="0" hangingPunct="0"/>
              <a:r>
                <a:rPr lang="en-US" sz="1200">
                  <a:solidFill>
                    <a:srgbClr val="FF3300"/>
                  </a:solidFill>
                  <a:latin typeface="Times" pitchFamily="18" charset="0"/>
                </a:rPr>
                <a:t>A</a:t>
              </a:r>
            </a:p>
            <a:p>
              <a:pPr algn="ctr" defTabSz="915988" eaLnBrk="0" hangingPunct="0"/>
              <a:r>
                <a:rPr lang="en-US" sz="1200">
                  <a:solidFill>
                    <a:srgbClr val="FF3300"/>
                  </a:solidFill>
                  <a:latin typeface="Times" pitchFamily="18" charset="0"/>
                </a:rPr>
                <a:t>D</a:t>
              </a:r>
            </a:p>
            <a:p>
              <a:pPr algn="ctr" defTabSz="915988" eaLnBrk="0" hangingPunct="0"/>
              <a:r>
                <a:rPr lang="en-US" sz="1200">
                  <a:solidFill>
                    <a:srgbClr val="FF3300"/>
                  </a:solidFill>
                  <a:latin typeface="Times" pitchFamily="18" charset="0"/>
                </a:rPr>
                <a:t>E</a:t>
              </a:r>
            </a:p>
            <a:p>
              <a:pPr algn="ctr" defTabSz="915988" eaLnBrk="0" hangingPunct="0"/>
              <a:r>
                <a:rPr lang="en-US" sz="1200">
                  <a:solidFill>
                    <a:srgbClr val="FF3300"/>
                  </a:solidFill>
                  <a:latin typeface="Times" pitchFamily="18" charset="0"/>
                </a:rPr>
                <a:t>C</a:t>
              </a:r>
            </a:p>
            <a:p>
              <a:pPr algn="ctr" defTabSz="915988" eaLnBrk="0" hangingPunct="0"/>
              <a:r>
                <a:rPr lang="en-US" sz="1200">
                  <a:solidFill>
                    <a:srgbClr val="FF3300"/>
                  </a:solidFill>
                  <a:latin typeface="Times" pitchFamily="18" charset="0"/>
                </a:rPr>
                <a:t>B</a:t>
              </a:r>
            </a:p>
          </p:txBody>
        </p:sp>
      </p:grpSp>
      <p:grpSp>
        <p:nvGrpSpPr>
          <p:cNvPr id="3" name="Group 12"/>
          <p:cNvGrpSpPr>
            <a:grpSpLocks/>
          </p:cNvGrpSpPr>
          <p:nvPr/>
        </p:nvGrpSpPr>
        <p:grpSpPr bwMode="auto">
          <a:xfrm>
            <a:off x="152400" y="3890963"/>
            <a:ext cx="4017963" cy="2743200"/>
            <a:chOff x="720" y="2208"/>
            <a:chExt cx="2531" cy="1728"/>
          </a:xfrm>
        </p:grpSpPr>
        <p:grpSp>
          <p:nvGrpSpPr>
            <p:cNvPr id="4" name="Group 13"/>
            <p:cNvGrpSpPr>
              <a:grpSpLocks/>
            </p:cNvGrpSpPr>
            <p:nvPr/>
          </p:nvGrpSpPr>
          <p:grpSpPr bwMode="auto">
            <a:xfrm>
              <a:off x="720" y="2208"/>
              <a:ext cx="2531" cy="1728"/>
              <a:chOff x="240" y="0"/>
              <a:chExt cx="4800" cy="4128"/>
            </a:xfrm>
          </p:grpSpPr>
          <p:pic>
            <p:nvPicPr>
              <p:cNvPr id="300046" name="Picture 14"/>
              <p:cNvPicPr>
                <a:picLocks noChangeAspect="1" noChangeArrowheads="1"/>
              </p:cNvPicPr>
              <p:nvPr/>
            </p:nvPicPr>
            <p:blipFill>
              <a:blip r:embed="rId3" cstate="print"/>
              <a:srcRect/>
              <a:stretch>
                <a:fillRect/>
              </a:stretch>
            </p:blipFill>
            <p:spPr bwMode="auto">
              <a:xfrm>
                <a:off x="1408" y="2028"/>
                <a:ext cx="3152" cy="2100"/>
              </a:xfrm>
              <a:prstGeom prst="rect">
                <a:avLst/>
              </a:prstGeom>
              <a:noFill/>
            </p:spPr>
          </p:pic>
          <p:pic>
            <p:nvPicPr>
              <p:cNvPr id="300047" name="Picture 15"/>
              <p:cNvPicPr>
                <a:picLocks noChangeAspect="1" noChangeArrowheads="1"/>
              </p:cNvPicPr>
              <p:nvPr/>
            </p:nvPicPr>
            <p:blipFill>
              <a:blip r:embed="rId4" cstate="print"/>
              <a:srcRect/>
              <a:stretch>
                <a:fillRect/>
              </a:stretch>
            </p:blipFill>
            <p:spPr bwMode="auto">
              <a:xfrm>
                <a:off x="1440" y="0"/>
                <a:ext cx="3404" cy="2357"/>
              </a:xfrm>
              <a:prstGeom prst="rect">
                <a:avLst/>
              </a:prstGeom>
              <a:noFill/>
            </p:spPr>
          </p:pic>
          <p:pic>
            <p:nvPicPr>
              <p:cNvPr id="300048" name="Picture 16"/>
              <p:cNvPicPr>
                <a:picLocks noChangeAspect="1" noChangeArrowheads="1"/>
              </p:cNvPicPr>
              <p:nvPr/>
            </p:nvPicPr>
            <p:blipFill>
              <a:blip r:embed="rId5" cstate="print"/>
              <a:srcRect/>
              <a:stretch>
                <a:fillRect/>
              </a:stretch>
            </p:blipFill>
            <p:spPr bwMode="auto">
              <a:xfrm>
                <a:off x="438" y="288"/>
                <a:ext cx="1026" cy="1816"/>
              </a:xfrm>
              <a:prstGeom prst="rect">
                <a:avLst/>
              </a:prstGeom>
              <a:noFill/>
            </p:spPr>
          </p:pic>
          <p:sp>
            <p:nvSpPr>
              <p:cNvPr id="300049" name="Line 17"/>
              <p:cNvSpPr>
                <a:spLocks noChangeShapeType="1"/>
              </p:cNvSpPr>
              <p:nvPr/>
            </p:nvSpPr>
            <p:spPr bwMode="auto">
              <a:xfrm flipV="1">
                <a:off x="1008" y="768"/>
                <a:ext cx="1536" cy="1680"/>
              </a:xfrm>
              <a:prstGeom prst="line">
                <a:avLst/>
              </a:prstGeom>
              <a:noFill/>
              <a:ln w="9525">
                <a:solidFill>
                  <a:schemeClr val="tx1"/>
                </a:solidFill>
                <a:round/>
                <a:headEnd/>
                <a:tailEnd/>
              </a:ln>
              <a:effectLst/>
            </p:spPr>
            <p:txBody>
              <a:bodyPr wrap="none" anchor="ctr"/>
              <a:lstStyle/>
              <a:p>
                <a:endParaRPr lang="en-US"/>
              </a:p>
            </p:txBody>
          </p:sp>
          <p:sp>
            <p:nvSpPr>
              <p:cNvPr id="300050" name="Line 18"/>
              <p:cNvSpPr>
                <a:spLocks noChangeShapeType="1"/>
              </p:cNvSpPr>
              <p:nvPr/>
            </p:nvSpPr>
            <p:spPr bwMode="auto">
              <a:xfrm>
                <a:off x="1008" y="2448"/>
                <a:ext cx="1344" cy="576"/>
              </a:xfrm>
              <a:prstGeom prst="line">
                <a:avLst/>
              </a:prstGeom>
              <a:noFill/>
              <a:ln w="9525">
                <a:solidFill>
                  <a:schemeClr val="tx1"/>
                </a:solidFill>
                <a:round/>
                <a:headEnd/>
                <a:tailEnd/>
              </a:ln>
              <a:effectLst/>
            </p:spPr>
            <p:txBody>
              <a:bodyPr wrap="none" anchor="ctr"/>
              <a:lstStyle/>
              <a:p>
                <a:endParaRPr lang="en-US"/>
              </a:p>
            </p:txBody>
          </p:sp>
          <p:sp>
            <p:nvSpPr>
              <p:cNvPr id="300051" name="Text Box 19"/>
              <p:cNvSpPr txBox="1">
                <a:spLocks noChangeArrowheads="1"/>
              </p:cNvSpPr>
              <p:nvPr/>
            </p:nvSpPr>
            <p:spPr bwMode="auto">
              <a:xfrm>
                <a:off x="240" y="2353"/>
                <a:ext cx="1470" cy="413"/>
              </a:xfrm>
              <a:prstGeom prst="rect">
                <a:avLst/>
              </a:prstGeom>
              <a:noFill/>
              <a:ln w="9525">
                <a:noFill/>
                <a:miter lim="800000"/>
                <a:headEnd/>
                <a:tailEnd/>
              </a:ln>
              <a:effectLst/>
            </p:spPr>
            <p:txBody>
              <a:bodyPr wrap="none">
                <a:spAutoFit/>
              </a:bodyPr>
              <a:lstStyle/>
              <a:p>
                <a:pPr eaLnBrk="0" hangingPunct="0"/>
                <a:r>
                  <a:rPr lang="en-US" sz="1200">
                    <a:solidFill>
                      <a:srgbClr val="FF3300"/>
                    </a:solidFill>
                    <a:latin typeface="Times" pitchFamily="18" charset="0"/>
                  </a:rPr>
                  <a:t>initial failure site</a:t>
                </a:r>
                <a:endParaRPr lang="en-US" sz="2400">
                  <a:solidFill>
                    <a:srgbClr val="FF3300"/>
                  </a:solidFill>
                  <a:latin typeface="Times" pitchFamily="18" charset="0"/>
                </a:endParaRPr>
              </a:p>
            </p:txBody>
          </p:sp>
          <p:sp>
            <p:nvSpPr>
              <p:cNvPr id="300052" name="Text Box 20"/>
              <p:cNvSpPr txBox="1">
                <a:spLocks noChangeArrowheads="1"/>
              </p:cNvSpPr>
              <p:nvPr/>
            </p:nvSpPr>
            <p:spPr bwMode="auto">
              <a:xfrm>
                <a:off x="4513" y="1295"/>
                <a:ext cx="423" cy="413"/>
              </a:xfrm>
              <a:prstGeom prst="rect">
                <a:avLst/>
              </a:prstGeom>
              <a:noFill/>
              <a:ln w="9525">
                <a:noFill/>
                <a:miter lim="800000"/>
                <a:headEnd/>
                <a:tailEnd/>
              </a:ln>
              <a:effectLst/>
            </p:spPr>
            <p:txBody>
              <a:bodyPr wrap="none">
                <a:spAutoFit/>
              </a:bodyPr>
              <a:lstStyle/>
              <a:p>
                <a:pPr eaLnBrk="0" hangingPunct="0"/>
                <a:r>
                  <a:rPr lang="en-US" sz="1200">
                    <a:solidFill>
                      <a:srgbClr val="FF3300"/>
                    </a:solidFill>
                    <a:latin typeface="Times" pitchFamily="18" charset="0"/>
                  </a:rPr>
                  <a:t>(a)</a:t>
                </a:r>
                <a:endParaRPr lang="en-US" sz="2400">
                  <a:solidFill>
                    <a:srgbClr val="FF3300"/>
                  </a:solidFill>
                  <a:latin typeface="Times" pitchFamily="18" charset="0"/>
                </a:endParaRPr>
              </a:p>
            </p:txBody>
          </p:sp>
          <p:sp>
            <p:nvSpPr>
              <p:cNvPr id="300053" name="Text Box 21"/>
              <p:cNvSpPr txBox="1">
                <a:spLocks noChangeArrowheads="1"/>
              </p:cNvSpPr>
              <p:nvPr/>
            </p:nvSpPr>
            <p:spPr bwMode="auto">
              <a:xfrm>
                <a:off x="4608" y="3215"/>
                <a:ext cx="432" cy="414"/>
              </a:xfrm>
              <a:prstGeom prst="rect">
                <a:avLst/>
              </a:prstGeom>
              <a:noFill/>
              <a:ln w="9525">
                <a:noFill/>
                <a:miter lim="800000"/>
                <a:headEnd/>
                <a:tailEnd/>
              </a:ln>
              <a:effectLst/>
            </p:spPr>
            <p:txBody>
              <a:bodyPr wrap="none">
                <a:spAutoFit/>
              </a:bodyPr>
              <a:lstStyle/>
              <a:p>
                <a:pPr eaLnBrk="0" hangingPunct="0"/>
                <a:r>
                  <a:rPr lang="en-US" sz="1200">
                    <a:solidFill>
                      <a:srgbClr val="FF3300"/>
                    </a:solidFill>
                    <a:latin typeface="Times" pitchFamily="18" charset="0"/>
                  </a:rPr>
                  <a:t>(b)</a:t>
                </a:r>
                <a:endParaRPr lang="en-US" sz="2400">
                  <a:solidFill>
                    <a:srgbClr val="FF3300"/>
                  </a:solidFill>
                  <a:latin typeface="Times" pitchFamily="18" charset="0"/>
                </a:endParaRPr>
              </a:p>
            </p:txBody>
          </p:sp>
          <p:sp>
            <p:nvSpPr>
              <p:cNvPr id="300054" name="Rectangle 22"/>
              <p:cNvSpPr>
                <a:spLocks noChangeArrowheads="1"/>
              </p:cNvSpPr>
              <p:nvPr/>
            </p:nvSpPr>
            <p:spPr bwMode="auto">
              <a:xfrm>
                <a:off x="2400" y="336"/>
                <a:ext cx="288" cy="528"/>
              </a:xfrm>
              <a:prstGeom prst="rect">
                <a:avLst/>
              </a:prstGeom>
              <a:noFill/>
              <a:ln w="9525">
                <a:solidFill>
                  <a:schemeClr val="tx1"/>
                </a:solidFill>
                <a:miter lim="800000"/>
                <a:headEnd/>
                <a:tailEnd/>
              </a:ln>
              <a:effectLst/>
            </p:spPr>
            <p:txBody>
              <a:bodyPr wrap="none" anchor="ctr"/>
              <a:lstStyle/>
              <a:p>
                <a:endParaRPr lang="en-US"/>
              </a:p>
            </p:txBody>
          </p:sp>
          <p:sp>
            <p:nvSpPr>
              <p:cNvPr id="300055" name="Rectangle 23"/>
              <p:cNvSpPr>
                <a:spLocks noChangeArrowheads="1"/>
              </p:cNvSpPr>
              <p:nvPr/>
            </p:nvSpPr>
            <p:spPr bwMode="auto">
              <a:xfrm>
                <a:off x="3840" y="432"/>
                <a:ext cx="336" cy="480"/>
              </a:xfrm>
              <a:prstGeom prst="rect">
                <a:avLst/>
              </a:prstGeom>
              <a:noFill/>
              <a:ln w="9525">
                <a:solidFill>
                  <a:schemeClr val="tx1"/>
                </a:solidFill>
                <a:miter lim="800000"/>
                <a:headEnd/>
                <a:tailEnd/>
              </a:ln>
              <a:effectLst/>
            </p:spPr>
            <p:txBody>
              <a:bodyPr wrap="none" anchor="ctr"/>
              <a:lstStyle/>
              <a:p>
                <a:endParaRPr lang="en-US"/>
              </a:p>
            </p:txBody>
          </p:sp>
          <p:sp>
            <p:nvSpPr>
              <p:cNvPr id="300056" name="Text Box 24"/>
              <p:cNvSpPr txBox="1">
                <a:spLocks noChangeArrowheads="1"/>
              </p:cNvSpPr>
              <p:nvPr/>
            </p:nvSpPr>
            <p:spPr bwMode="auto">
              <a:xfrm>
                <a:off x="3986" y="1008"/>
                <a:ext cx="882" cy="413"/>
              </a:xfrm>
              <a:prstGeom prst="rect">
                <a:avLst/>
              </a:prstGeom>
              <a:noFill/>
              <a:ln w="9525">
                <a:noFill/>
                <a:miter lim="800000"/>
                <a:headEnd/>
                <a:tailEnd/>
              </a:ln>
              <a:effectLst/>
            </p:spPr>
            <p:txBody>
              <a:bodyPr wrap="none">
                <a:spAutoFit/>
              </a:bodyPr>
              <a:lstStyle/>
              <a:p>
                <a:pPr eaLnBrk="0" hangingPunct="0"/>
                <a:r>
                  <a:rPr lang="en-US" sz="1200">
                    <a:solidFill>
                      <a:srgbClr val="FF3300"/>
                    </a:solidFill>
                    <a:latin typeface="Times" pitchFamily="18" charset="0"/>
                  </a:rPr>
                  <a:t>Region 3</a:t>
                </a:r>
                <a:endParaRPr lang="en-US" sz="2400">
                  <a:solidFill>
                    <a:srgbClr val="FF3300"/>
                  </a:solidFill>
                  <a:latin typeface="Times" pitchFamily="18" charset="0"/>
                </a:endParaRPr>
              </a:p>
            </p:txBody>
          </p:sp>
          <p:sp>
            <p:nvSpPr>
              <p:cNvPr id="300057" name="Rectangle 25"/>
              <p:cNvSpPr>
                <a:spLocks noChangeArrowheads="1"/>
              </p:cNvSpPr>
              <p:nvPr/>
            </p:nvSpPr>
            <p:spPr bwMode="auto">
              <a:xfrm>
                <a:off x="2256" y="1104"/>
                <a:ext cx="882" cy="413"/>
              </a:xfrm>
              <a:prstGeom prst="rect">
                <a:avLst/>
              </a:prstGeom>
              <a:noFill/>
              <a:ln w="9525">
                <a:noFill/>
                <a:miter lim="800000"/>
                <a:headEnd/>
                <a:tailEnd/>
              </a:ln>
              <a:effectLst/>
            </p:spPr>
            <p:txBody>
              <a:bodyPr wrap="none">
                <a:spAutoFit/>
              </a:bodyPr>
              <a:lstStyle/>
              <a:p>
                <a:pPr eaLnBrk="0" hangingPunct="0"/>
                <a:r>
                  <a:rPr lang="en-US" sz="1200">
                    <a:solidFill>
                      <a:srgbClr val="FF3300"/>
                    </a:solidFill>
                    <a:latin typeface="Times" pitchFamily="18" charset="0"/>
                  </a:rPr>
                  <a:t>Region 1</a:t>
                </a:r>
              </a:p>
            </p:txBody>
          </p:sp>
        </p:grpSp>
        <p:sp>
          <p:nvSpPr>
            <p:cNvPr id="300058" name="Text Box 26"/>
            <p:cNvSpPr txBox="1">
              <a:spLocks noChangeArrowheads="1"/>
            </p:cNvSpPr>
            <p:nvPr/>
          </p:nvSpPr>
          <p:spPr bwMode="auto">
            <a:xfrm>
              <a:off x="1296" y="2592"/>
              <a:ext cx="366" cy="173"/>
            </a:xfrm>
            <a:prstGeom prst="rect">
              <a:avLst/>
            </a:prstGeom>
            <a:noFill/>
            <a:ln w="9525">
              <a:noFill/>
              <a:miter lim="800000"/>
              <a:headEnd/>
              <a:tailEnd/>
            </a:ln>
            <a:effectLst/>
          </p:spPr>
          <p:txBody>
            <a:bodyPr>
              <a:spAutoFit/>
            </a:bodyPr>
            <a:lstStyle/>
            <a:p>
              <a:pPr eaLnBrk="0" hangingPunct="0"/>
              <a:r>
                <a:rPr lang="en-US" sz="1200" b="1">
                  <a:solidFill>
                    <a:srgbClr val="FF3300"/>
                  </a:solidFill>
                  <a:latin typeface="Times" pitchFamily="18" charset="0"/>
                </a:rPr>
                <a:t>model</a:t>
              </a:r>
            </a:p>
          </p:txBody>
        </p:sp>
        <p:sp>
          <p:nvSpPr>
            <p:cNvPr id="300059" name="Text Box 27"/>
            <p:cNvSpPr txBox="1">
              <a:spLocks noChangeArrowheads="1"/>
            </p:cNvSpPr>
            <p:nvPr/>
          </p:nvSpPr>
          <p:spPr bwMode="auto">
            <a:xfrm>
              <a:off x="1440" y="3696"/>
              <a:ext cx="581" cy="173"/>
            </a:xfrm>
            <a:prstGeom prst="rect">
              <a:avLst/>
            </a:prstGeom>
            <a:noFill/>
            <a:ln w="9525">
              <a:noFill/>
              <a:miter lim="800000"/>
              <a:headEnd/>
              <a:tailEnd/>
            </a:ln>
            <a:effectLst/>
          </p:spPr>
          <p:txBody>
            <a:bodyPr wrap="none">
              <a:spAutoFit/>
            </a:bodyPr>
            <a:lstStyle/>
            <a:p>
              <a:pPr eaLnBrk="0" hangingPunct="0"/>
              <a:r>
                <a:rPr lang="en-US" sz="1200" b="1">
                  <a:solidFill>
                    <a:srgbClr val="FF3300"/>
                  </a:solidFill>
                  <a:latin typeface="Times" pitchFamily="18" charset="0"/>
                </a:rPr>
                <a:t>experiment</a:t>
              </a:r>
            </a:p>
          </p:txBody>
        </p:sp>
      </p:grpSp>
      <p:pic>
        <p:nvPicPr>
          <p:cNvPr id="300060" name="Picture 28"/>
          <p:cNvPicPr>
            <a:picLocks noChangeAspect="1" noChangeArrowheads="1"/>
          </p:cNvPicPr>
          <p:nvPr/>
        </p:nvPicPr>
        <p:blipFill>
          <a:blip r:embed="rId6" cstate="print"/>
          <a:srcRect l="4713" t="17001" r="3387" b="6494"/>
          <a:stretch>
            <a:fillRect/>
          </a:stretch>
        </p:blipFill>
        <p:spPr bwMode="auto">
          <a:xfrm>
            <a:off x="4213225" y="4275138"/>
            <a:ext cx="2427288" cy="1681162"/>
          </a:xfrm>
          <a:prstGeom prst="rect">
            <a:avLst/>
          </a:prstGeom>
          <a:noFill/>
          <a:ln w="9525">
            <a:noFill/>
            <a:miter lim="800000"/>
            <a:headEnd/>
            <a:tailEnd/>
          </a:ln>
          <a:effectLst/>
        </p:spPr>
      </p:pic>
      <p:pic>
        <p:nvPicPr>
          <p:cNvPr id="300061" name="Picture 29"/>
          <p:cNvPicPr>
            <a:picLocks noChangeAspect="1" noChangeArrowheads="1"/>
          </p:cNvPicPr>
          <p:nvPr/>
        </p:nvPicPr>
        <p:blipFill>
          <a:blip r:embed="rId7" cstate="print"/>
          <a:srcRect l="4688" t="17001" r="6250" b="3896"/>
          <a:stretch>
            <a:fillRect/>
          </a:stretch>
        </p:blipFill>
        <p:spPr bwMode="auto">
          <a:xfrm>
            <a:off x="6592888" y="4278313"/>
            <a:ext cx="2433637" cy="1787525"/>
          </a:xfrm>
          <a:prstGeom prst="rect">
            <a:avLst/>
          </a:prstGeom>
          <a:noFill/>
          <a:ln w="9525">
            <a:noFill/>
            <a:miter lim="800000"/>
            <a:headEnd/>
            <a:tailEnd/>
          </a:ln>
          <a:effectLst/>
        </p:spPr>
      </p:pic>
      <p:sp>
        <p:nvSpPr>
          <p:cNvPr id="300062" name="Text Box 30"/>
          <p:cNvSpPr txBox="1">
            <a:spLocks noChangeArrowheads="1"/>
          </p:cNvSpPr>
          <p:nvPr/>
        </p:nvSpPr>
        <p:spPr bwMode="auto">
          <a:xfrm>
            <a:off x="5707063" y="5791200"/>
            <a:ext cx="2732087" cy="1096963"/>
          </a:xfrm>
          <a:prstGeom prst="rect">
            <a:avLst/>
          </a:prstGeom>
          <a:noFill/>
          <a:ln w="9525">
            <a:noFill/>
            <a:miter lim="800000"/>
            <a:headEnd/>
            <a:tailEnd/>
          </a:ln>
          <a:effectLst/>
        </p:spPr>
        <p:txBody>
          <a:bodyPr wrap="none">
            <a:spAutoFit/>
          </a:bodyPr>
          <a:lstStyle/>
          <a:p>
            <a:pPr algn="ctr" eaLnBrk="0" hangingPunct="0"/>
            <a:r>
              <a:rPr lang="en-US" sz="1200" b="1">
                <a:latin typeface="Times" pitchFamily="18" charset="0"/>
              </a:rPr>
              <a:t>Result:</a:t>
            </a:r>
            <a:r>
              <a:rPr lang="en-US">
                <a:latin typeface="Times" pitchFamily="18" charset="0"/>
              </a:rPr>
              <a:t> </a:t>
            </a:r>
            <a:r>
              <a:rPr lang="en-US" sz="1200" i="1">
                <a:latin typeface="Times" pitchFamily="18" charset="0"/>
              </a:rPr>
              <a:t>To optimize a redesign such that </a:t>
            </a:r>
          </a:p>
          <a:p>
            <a:pPr algn="ctr" eaLnBrk="0" hangingPunct="0"/>
            <a:r>
              <a:rPr lang="en-US" sz="1200" i="1">
                <a:latin typeface="Times" pitchFamily="18" charset="0"/>
              </a:rPr>
              <a:t>25% weight saved</a:t>
            </a:r>
          </a:p>
          <a:p>
            <a:pPr algn="ctr" eaLnBrk="0" hangingPunct="0"/>
            <a:r>
              <a:rPr lang="en-US" sz="1200" i="1">
                <a:latin typeface="Times" pitchFamily="18" charset="0"/>
              </a:rPr>
              <a:t>50% increase in load-bearing capacity</a:t>
            </a:r>
          </a:p>
          <a:p>
            <a:pPr algn="ctr" eaLnBrk="0" hangingPunct="0"/>
            <a:r>
              <a:rPr lang="en-US" sz="1200" i="1">
                <a:latin typeface="Times" pitchFamily="18" charset="0"/>
              </a:rPr>
              <a:t>100% increase in fatigue life</a:t>
            </a:r>
          </a:p>
          <a:p>
            <a:pPr algn="ctr" eaLnBrk="0" hangingPunct="0"/>
            <a:r>
              <a:rPr lang="en-US" sz="1200" i="1">
                <a:latin typeface="Times" pitchFamily="18" charset="0"/>
              </a:rPr>
              <a:t>$2 less per part</a:t>
            </a:r>
          </a:p>
        </p:txBody>
      </p:sp>
      <p:sp>
        <p:nvSpPr>
          <p:cNvPr id="300063" name="Rectangle 31"/>
          <p:cNvSpPr>
            <a:spLocks noChangeArrowheads="1"/>
          </p:cNvSpPr>
          <p:nvPr/>
        </p:nvSpPr>
        <p:spPr bwMode="auto">
          <a:xfrm>
            <a:off x="1828800" y="-3175"/>
            <a:ext cx="3690433" cy="1015663"/>
          </a:xfrm>
          <a:prstGeom prst="rect">
            <a:avLst/>
          </a:prstGeom>
          <a:noFill/>
          <a:ln w="9525">
            <a:noFill/>
            <a:miter lim="800000"/>
            <a:headEnd/>
            <a:tailEnd/>
          </a:ln>
          <a:effectLst/>
        </p:spPr>
        <p:txBody>
          <a:bodyPr wrap="none">
            <a:spAutoFit/>
          </a:bodyPr>
          <a:lstStyle/>
          <a:p>
            <a:pPr algn="ctr"/>
            <a:r>
              <a:rPr lang="en-US" sz="2000" b="1" dirty="0"/>
              <a:t>GM CADILLAC CONTROL </a:t>
            </a:r>
          </a:p>
          <a:p>
            <a:pPr algn="ctr"/>
            <a:r>
              <a:rPr lang="en-US" sz="2000" b="1" dirty="0"/>
              <a:t>ARM LIGHTWEIGHT </a:t>
            </a:r>
            <a:r>
              <a:rPr lang="en-US" sz="2000" b="1" dirty="0" smtClean="0"/>
              <a:t>DESIGN</a:t>
            </a:r>
          </a:p>
          <a:p>
            <a:pPr algn="ctr"/>
            <a:r>
              <a:rPr lang="en-US" sz="2000" b="1" dirty="0" smtClean="0"/>
              <a:t>(2000)</a:t>
            </a:r>
            <a:endParaRPr lang="en-US" sz="2000" b="1" dirty="0"/>
          </a:p>
        </p:txBody>
      </p:sp>
      <p:pic>
        <p:nvPicPr>
          <p:cNvPr id="300064" name="Picture 32" descr="cadillac"/>
          <p:cNvPicPr>
            <a:picLocks noChangeAspect="1" noChangeArrowheads="1"/>
          </p:cNvPicPr>
          <p:nvPr/>
        </p:nvPicPr>
        <p:blipFill>
          <a:blip r:embed="rId8" cstate="print"/>
          <a:srcRect l="6000" t="37302" r="4666" b="11905"/>
          <a:stretch>
            <a:fillRect/>
          </a:stretch>
        </p:blipFill>
        <p:spPr bwMode="auto">
          <a:xfrm>
            <a:off x="152400" y="1752600"/>
            <a:ext cx="5105400" cy="1828800"/>
          </a:xfrm>
          <a:prstGeom prst="rect">
            <a:avLst/>
          </a:prstGeom>
          <a:noFill/>
        </p:spPr>
      </p:pic>
      <p:sp>
        <p:nvSpPr>
          <p:cNvPr id="300065" name="Freeform 33"/>
          <p:cNvSpPr>
            <a:spLocks/>
          </p:cNvSpPr>
          <p:nvPr/>
        </p:nvSpPr>
        <p:spPr bwMode="auto">
          <a:xfrm rot="10800000">
            <a:off x="1797050" y="3376613"/>
            <a:ext cx="268288" cy="571500"/>
          </a:xfrm>
          <a:custGeom>
            <a:avLst/>
            <a:gdLst/>
            <a:ahLst/>
            <a:cxnLst>
              <a:cxn ang="0">
                <a:pos x="0" y="0"/>
              </a:cxn>
              <a:cxn ang="0">
                <a:pos x="239" y="273"/>
              </a:cxn>
              <a:cxn ang="0">
                <a:pos x="0" y="494"/>
              </a:cxn>
            </a:cxnLst>
            <a:rect l="0" t="0" r="r" b="b"/>
            <a:pathLst>
              <a:path w="239" h="494">
                <a:moveTo>
                  <a:pt x="0" y="0"/>
                </a:moveTo>
                <a:cubicBezTo>
                  <a:pt x="119" y="95"/>
                  <a:pt x="239" y="191"/>
                  <a:pt x="239" y="273"/>
                </a:cubicBezTo>
                <a:cubicBezTo>
                  <a:pt x="239" y="355"/>
                  <a:pt x="34" y="450"/>
                  <a:pt x="0" y="494"/>
                </a:cubicBezTo>
              </a:path>
            </a:pathLst>
          </a:custGeom>
          <a:noFill/>
          <a:ln w="38100">
            <a:solidFill>
              <a:srgbClr val="FF3300"/>
            </a:solidFill>
            <a:round/>
            <a:headEnd type="stealth" w="med" len="med"/>
            <a:tailEnd type="stealth" w="med" len="med"/>
          </a:ln>
          <a:effectLst/>
        </p:spPr>
        <p:txBody>
          <a:bodyPr/>
          <a:lstStyle/>
          <a:p>
            <a:endParaRPr lang="en-US"/>
          </a:p>
        </p:txBody>
      </p:sp>
      <p:sp>
        <p:nvSpPr>
          <p:cNvPr id="300066" name="Text Box 34"/>
          <p:cNvSpPr txBox="1">
            <a:spLocks noChangeArrowheads="1"/>
          </p:cNvSpPr>
          <p:nvPr/>
        </p:nvSpPr>
        <p:spPr bwMode="auto">
          <a:xfrm>
            <a:off x="354013" y="808038"/>
            <a:ext cx="3427412" cy="549275"/>
          </a:xfrm>
          <a:prstGeom prst="rect">
            <a:avLst/>
          </a:prstGeom>
          <a:noFill/>
          <a:ln w="9525">
            <a:noFill/>
            <a:miter lim="800000"/>
            <a:headEnd/>
            <a:tailEnd/>
          </a:ln>
          <a:effectLst/>
        </p:spPr>
        <p:txBody>
          <a:bodyPr wrap="none">
            <a:spAutoFit/>
          </a:bodyPr>
          <a:lstStyle/>
          <a:p>
            <a:pPr algn="ctr" eaLnBrk="0" hangingPunct="0"/>
            <a:r>
              <a:rPr lang="en-US" sz="1200" b="1" dirty="0">
                <a:latin typeface="Times" pitchFamily="18" charset="0"/>
              </a:rPr>
              <a:t>Objective:</a:t>
            </a:r>
            <a:r>
              <a:rPr lang="en-US" dirty="0">
                <a:latin typeface="Times" pitchFamily="18" charset="0"/>
              </a:rPr>
              <a:t> </a:t>
            </a:r>
            <a:r>
              <a:rPr lang="en-US" sz="1200" i="1" dirty="0">
                <a:latin typeface="Times" pitchFamily="18" charset="0"/>
              </a:rPr>
              <a:t>To employ </a:t>
            </a:r>
            <a:r>
              <a:rPr lang="en-US" sz="1200" i="1" dirty="0" err="1">
                <a:latin typeface="Times" pitchFamily="18" charset="0"/>
              </a:rPr>
              <a:t>multiscale</a:t>
            </a:r>
            <a:r>
              <a:rPr lang="en-US" sz="1200" i="1" dirty="0">
                <a:latin typeface="Times" pitchFamily="18" charset="0"/>
              </a:rPr>
              <a:t> material modeling </a:t>
            </a:r>
          </a:p>
          <a:p>
            <a:pPr algn="ctr" eaLnBrk="0" hangingPunct="0"/>
            <a:r>
              <a:rPr lang="en-US" sz="1200" i="1" dirty="0">
                <a:latin typeface="Times" pitchFamily="18" charset="0"/>
              </a:rPr>
              <a:t>to reduce the weight of components</a:t>
            </a:r>
          </a:p>
        </p:txBody>
      </p:sp>
      <p:cxnSp>
        <p:nvCxnSpPr>
          <p:cNvPr id="38" name="Straight Arrow Connector 37"/>
          <p:cNvCxnSpPr/>
          <p:nvPr/>
        </p:nvCxnSpPr>
        <p:spPr>
          <a:xfrm rot="5400000">
            <a:off x="8382000" y="2438400"/>
            <a:ext cx="381000"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8382000" y="2057400"/>
            <a:ext cx="778803" cy="369332"/>
          </a:xfrm>
          <a:prstGeom prst="rect">
            <a:avLst/>
          </a:prstGeom>
          <a:noFill/>
        </p:spPr>
        <p:txBody>
          <a:bodyPr wrap="none" rtlCol="0">
            <a:spAutoFit/>
          </a:bodyPr>
          <a:lstStyle/>
          <a:p>
            <a:r>
              <a:rPr lang="en-US" dirty="0" smtClean="0"/>
              <a:t>Truth!</a:t>
            </a:r>
            <a:endParaRPr lang="en-US" dirty="0"/>
          </a:p>
        </p:txBody>
      </p:sp>
      <p:sp>
        <p:nvSpPr>
          <p:cNvPr id="40" name="TextBox 39"/>
          <p:cNvSpPr txBox="1"/>
          <p:nvPr/>
        </p:nvSpPr>
        <p:spPr>
          <a:xfrm>
            <a:off x="5171708" y="2133600"/>
            <a:ext cx="924292" cy="369332"/>
          </a:xfrm>
          <a:prstGeom prst="rect">
            <a:avLst/>
          </a:prstGeom>
          <a:noFill/>
        </p:spPr>
        <p:txBody>
          <a:bodyPr wrap="none" rtlCol="0">
            <a:spAutoFit/>
          </a:bodyPr>
          <a:lstStyle/>
          <a:p>
            <a:r>
              <a:rPr lang="en-US" dirty="0" smtClean="0"/>
              <a:t>Wrong!</a:t>
            </a:r>
            <a:endParaRPr lang="en-US" dirty="0"/>
          </a:p>
        </p:txBody>
      </p:sp>
      <p:cxnSp>
        <p:nvCxnSpPr>
          <p:cNvPr id="42" name="Straight Arrow Connector 41"/>
          <p:cNvCxnSpPr/>
          <p:nvPr/>
        </p:nvCxnSpPr>
        <p:spPr>
          <a:xfrm rot="16200000" flipH="1">
            <a:off x="5715000" y="2590800"/>
            <a:ext cx="152400" cy="152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5715000" y="2590800"/>
            <a:ext cx="1066800" cy="304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1058" name="Object 2"/>
          <p:cNvGraphicFramePr>
            <a:graphicFrameLocks noChangeAspect="1"/>
          </p:cNvGraphicFramePr>
          <p:nvPr/>
        </p:nvGraphicFramePr>
        <p:xfrm>
          <a:off x="2047875" y="2667000"/>
          <a:ext cx="5267325" cy="4114800"/>
        </p:xfrm>
        <a:graphic>
          <a:graphicData uri="http://schemas.openxmlformats.org/presentationml/2006/ole">
            <p:oleObj spid="_x0000_s18434" name="Bitmap Image" r:id="rId3" imgW="7790476" imgH="6087325" progId="PBrush">
              <p:embed/>
            </p:oleObj>
          </a:graphicData>
        </a:graphic>
      </p:graphicFrame>
      <p:sp>
        <p:nvSpPr>
          <p:cNvPr id="301059" name="AutoShape 3"/>
          <p:cNvSpPr>
            <a:spLocks noChangeArrowheads="1"/>
          </p:cNvSpPr>
          <p:nvPr/>
        </p:nvSpPr>
        <p:spPr bwMode="auto">
          <a:xfrm>
            <a:off x="0" y="3962400"/>
            <a:ext cx="2590800" cy="1219200"/>
          </a:xfrm>
          <a:prstGeom prst="homePlate">
            <a:avLst>
              <a:gd name="adj" fmla="val 53125"/>
            </a:avLst>
          </a:prstGeom>
          <a:solidFill>
            <a:schemeClr val="folHlink"/>
          </a:solidFill>
          <a:ln w="9525">
            <a:solidFill>
              <a:schemeClr val="tx1"/>
            </a:solidFill>
            <a:miter lim="800000"/>
            <a:headEnd/>
            <a:tailEnd/>
          </a:ln>
          <a:effectLst/>
        </p:spPr>
        <p:txBody>
          <a:bodyPr wrap="none" anchor="ctr"/>
          <a:lstStyle/>
          <a:p>
            <a:endParaRPr lang="en-US"/>
          </a:p>
        </p:txBody>
      </p:sp>
      <p:sp>
        <p:nvSpPr>
          <p:cNvPr id="301060" name="Rectangle 4"/>
          <p:cNvSpPr>
            <a:spLocks noChangeArrowheads="1"/>
          </p:cNvSpPr>
          <p:nvPr/>
        </p:nvSpPr>
        <p:spPr bwMode="auto">
          <a:xfrm>
            <a:off x="0" y="1371600"/>
            <a:ext cx="9144000" cy="0"/>
          </a:xfrm>
          <a:prstGeom prst="rect">
            <a:avLst/>
          </a:prstGeom>
          <a:noFill/>
          <a:ln w="9525">
            <a:noFill/>
            <a:miter lim="800000"/>
            <a:headEnd/>
            <a:tailEnd/>
          </a:ln>
          <a:effectLst/>
        </p:spPr>
        <p:txBody>
          <a:bodyPr wrap="none" anchor="ctr">
            <a:spAutoFit/>
          </a:bodyPr>
          <a:lstStyle/>
          <a:p>
            <a:endParaRPr lang="en-US"/>
          </a:p>
        </p:txBody>
      </p:sp>
      <p:pic>
        <p:nvPicPr>
          <p:cNvPr id="301061" name="Picture 5" descr="Z06 sunset 2"/>
          <p:cNvPicPr>
            <a:picLocks noChangeAspect="1" noChangeArrowheads="1"/>
          </p:cNvPicPr>
          <p:nvPr/>
        </p:nvPicPr>
        <p:blipFill>
          <a:blip r:embed="rId4" cstate="print"/>
          <a:srcRect/>
          <a:stretch>
            <a:fillRect/>
          </a:stretch>
        </p:blipFill>
        <p:spPr bwMode="auto">
          <a:xfrm>
            <a:off x="5867400" y="1276350"/>
            <a:ext cx="3276600" cy="1354138"/>
          </a:xfrm>
          <a:prstGeom prst="rect">
            <a:avLst/>
          </a:prstGeom>
          <a:noFill/>
        </p:spPr>
      </p:pic>
      <p:sp>
        <p:nvSpPr>
          <p:cNvPr id="301062" name="AutoShape 6"/>
          <p:cNvSpPr>
            <a:spLocks noChangeArrowheads="1"/>
          </p:cNvSpPr>
          <p:nvPr/>
        </p:nvSpPr>
        <p:spPr bwMode="auto">
          <a:xfrm rot="5400000">
            <a:off x="4771232" y="799306"/>
            <a:ext cx="201612" cy="2600325"/>
          </a:xfrm>
          <a:prstGeom prst="upArrow">
            <a:avLst>
              <a:gd name="adj1" fmla="val 50000"/>
              <a:gd name="adj2" fmla="val 122826"/>
            </a:avLst>
          </a:prstGeom>
          <a:gradFill rotWithShape="1">
            <a:gsLst>
              <a:gs pos="0">
                <a:srgbClr val="00FF00"/>
              </a:gs>
              <a:gs pos="100000">
                <a:srgbClr val="FF6600"/>
              </a:gs>
            </a:gsLst>
            <a:lin ang="5400000" scaled="1"/>
          </a:gradFill>
          <a:ln w="9525">
            <a:noFill/>
            <a:miter lim="800000"/>
            <a:headEnd/>
            <a:tailEnd/>
          </a:ln>
          <a:effectLst/>
        </p:spPr>
        <p:txBody>
          <a:bodyPr vert="eaVert" wrap="none" anchor="ctr"/>
          <a:lstStyle/>
          <a:p>
            <a:endParaRPr lang="en-US"/>
          </a:p>
        </p:txBody>
      </p:sp>
      <p:pic>
        <p:nvPicPr>
          <p:cNvPr id="301063" name="Picture 7" descr="assembly2"/>
          <p:cNvPicPr>
            <a:picLocks noChangeAspect="1" noChangeArrowheads="1"/>
          </p:cNvPicPr>
          <p:nvPr/>
        </p:nvPicPr>
        <p:blipFill>
          <a:blip r:embed="rId5" cstate="print">
            <a:clrChange>
              <a:clrFrom>
                <a:srgbClr val="FCFEFC"/>
              </a:clrFrom>
              <a:clrTo>
                <a:srgbClr val="FCFEFC">
                  <a:alpha val="0"/>
                </a:srgbClr>
              </a:clrTo>
            </a:clrChange>
          </a:blip>
          <a:srcRect/>
          <a:stretch>
            <a:fillRect/>
          </a:stretch>
        </p:blipFill>
        <p:spPr bwMode="auto">
          <a:xfrm>
            <a:off x="2749550" y="1633538"/>
            <a:ext cx="862013" cy="608012"/>
          </a:xfrm>
          <a:prstGeom prst="rect">
            <a:avLst/>
          </a:prstGeom>
          <a:noFill/>
          <a:ln w="9525">
            <a:noFill/>
            <a:miter lim="800000"/>
            <a:headEnd/>
            <a:tailEnd/>
          </a:ln>
        </p:spPr>
      </p:pic>
      <p:pic>
        <p:nvPicPr>
          <p:cNvPr id="301064" name="Picture 8" descr="meshed_cradle"/>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168525" y="2062163"/>
            <a:ext cx="1260475" cy="677862"/>
          </a:xfrm>
          <a:prstGeom prst="rect">
            <a:avLst/>
          </a:prstGeom>
          <a:noFill/>
        </p:spPr>
      </p:pic>
      <p:sp>
        <p:nvSpPr>
          <p:cNvPr id="301065" name="Freeform 9"/>
          <p:cNvSpPr>
            <a:spLocks/>
          </p:cNvSpPr>
          <p:nvPr/>
        </p:nvSpPr>
        <p:spPr bwMode="auto">
          <a:xfrm>
            <a:off x="2871788" y="2157413"/>
            <a:ext cx="228600" cy="141287"/>
          </a:xfrm>
          <a:custGeom>
            <a:avLst/>
            <a:gdLst/>
            <a:ahLst/>
            <a:cxnLst>
              <a:cxn ang="0">
                <a:pos x="672" y="0"/>
              </a:cxn>
              <a:cxn ang="0">
                <a:pos x="336" y="96"/>
              </a:cxn>
              <a:cxn ang="0">
                <a:pos x="528" y="144"/>
              </a:cxn>
              <a:cxn ang="0">
                <a:pos x="0" y="288"/>
              </a:cxn>
            </a:cxnLst>
            <a:rect l="0" t="0" r="r" b="b"/>
            <a:pathLst>
              <a:path w="672" h="288">
                <a:moveTo>
                  <a:pt x="672" y="0"/>
                </a:moveTo>
                <a:cubicBezTo>
                  <a:pt x="516" y="36"/>
                  <a:pt x="360" y="72"/>
                  <a:pt x="336" y="96"/>
                </a:cubicBezTo>
                <a:cubicBezTo>
                  <a:pt x="312" y="120"/>
                  <a:pt x="584" y="112"/>
                  <a:pt x="528" y="144"/>
                </a:cubicBezTo>
                <a:cubicBezTo>
                  <a:pt x="472" y="176"/>
                  <a:pt x="236" y="232"/>
                  <a:pt x="0" y="288"/>
                </a:cubicBezTo>
              </a:path>
            </a:pathLst>
          </a:custGeom>
          <a:noFill/>
          <a:ln w="28575" cmpd="sng">
            <a:solidFill>
              <a:schemeClr val="tx1"/>
            </a:solidFill>
            <a:round/>
            <a:headEnd/>
            <a:tailEnd/>
          </a:ln>
          <a:effectLst/>
        </p:spPr>
        <p:txBody>
          <a:bodyPr/>
          <a:lstStyle/>
          <a:p>
            <a:endParaRPr lang="en-US"/>
          </a:p>
        </p:txBody>
      </p:sp>
      <p:sp>
        <p:nvSpPr>
          <p:cNvPr id="301066" name="Text Box 10"/>
          <p:cNvSpPr txBox="1">
            <a:spLocks noChangeArrowheads="1"/>
          </p:cNvSpPr>
          <p:nvPr/>
        </p:nvSpPr>
        <p:spPr bwMode="auto">
          <a:xfrm>
            <a:off x="5867400" y="1030288"/>
            <a:ext cx="822325" cy="274637"/>
          </a:xfrm>
          <a:prstGeom prst="rect">
            <a:avLst/>
          </a:prstGeom>
          <a:noFill/>
          <a:ln w="9525">
            <a:noFill/>
            <a:miter lim="800000"/>
            <a:headEnd/>
            <a:tailEnd/>
          </a:ln>
          <a:effectLst/>
        </p:spPr>
        <p:txBody>
          <a:bodyPr lIns="0" tIns="0" rIns="0" bIns="0">
            <a:spAutoFit/>
          </a:bodyPr>
          <a:lstStyle/>
          <a:p>
            <a:pPr algn="r">
              <a:spcBef>
                <a:spcPct val="50000"/>
              </a:spcBef>
            </a:pPr>
            <a:r>
              <a:rPr lang="en-US" b="1">
                <a:cs typeface="Arial" charset="0"/>
              </a:rPr>
              <a:t>System</a:t>
            </a:r>
          </a:p>
        </p:txBody>
      </p:sp>
      <p:sp>
        <p:nvSpPr>
          <p:cNvPr id="301067" name="Text Box 11"/>
          <p:cNvSpPr txBox="1">
            <a:spLocks noChangeArrowheads="1"/>
          </p:cNvSpPr>
          <p:nvPr/>
        </p:nvSpPr>
        <p:spPr bwMode="auto">
          <a:xfrm>
            <a:off x="3048000" y="1411288"/>
            <a:ext cx="1600200" cy="274637"/>
          </a:xfrm>
          <a:prstGeom prst="rect">
            <a:avLst/>
          </a:prstGeom>
          <a:noFill/>
          <a:ln w="9525">
            <a:noFill/>
            <a:miter lim="800000"/>
            <a:headEnd/>
            <a:tailEnd/>
          </a:ln>
          <a:effectLst/>
        </p:spPr>
        <p:txBody>
          <a:bodyPr lIns="0" tIns="0" rIns="0" bIns="0">
            <a:spAutoFit/>
          </a:bodyPr>
          <a:lstStyle/>
          <a:p>
            <a:pPr algn="r">
              <a:spcBef>
                <a:spcPct val="50000"/>
              </a:spcBef>
            </a:pPr>
            <a:r>
              <a:rPr lang="en-US" b="1">
                <a:cs typeface="Arial" charset="0"/>
              </a:rPr>
              <a:t>Subsystem</a:t>
            </a:r>
          </a:p>
        </p:txBody>
      </p:sp>
      <p:sp>
        <p:nvSpPr>
          <p:cNvPr id="301068" name="Text Box 12"/>
          <p:cNvSpPr txBox="1">
            <a:spLocks noChangeArrowheads="1"/>
          </p:cNvSpPr>
          <p:nvPr/>
        </p:nvSpPr>
        <p:spPr bwMode="auto">
          <a:xfrm>
            <a:off x="762000" y="1981200"/>
            <a:ext cx="1571625" cy="274638"/>
          </a:xfrm>
          <a:prstGeom prst="rect">
            <a:avLst/>
          </a:prstGeom>
          <a:noFill/>
          <a:ln w="9525">
            <a:noFill/>
            <a:miter lim="800000"/>
            <a:headEnd/>
            <a:tailEnd/>
          </a:ln>
          <a:effectLst/>
        </p:spPr>
        <p:txBody>
          <a:bodyPr lIns="0" tIns="0" rIns="0" bIns="0">
            <a:spAutoFit/>
          </a:bodyPr>
          <a:lstStyle/>
          <a:p>
            <a:pPr algn="r">
              <a:spcBef>
                <a:spcPct val="50000"/>
              </a:spcBef>
            </a:pPr>
            <a:r>
              <a:rPr lang="en-US" b="1">
                <a:cs typeface="Arial" charset="0"/>
              </a:rPr>
              <a:t>Component</a:t>
            </a:r>
          </a:p>
        </p:txBody>
      </p:sp>
      <p:sp>
        <p:nvSpPr>
          <p:cNvPr id="301069" name="Text Box 13"/>
          <p:cNvSpPr txBox="1">
            <a:spLocks noChangeArrowheads="1"/>
          </p:cNvSpPr>
          <p:nvPr/>
        </p:nvSpPr>
        <p:spPr bwMode="auto">
          <a:xfrm>
            <a:off x="3429000" y="2590800"/>
            <a:ext cx="2647950" cy="915988"/>
          </a:xfrm>
          <a:prstGeom prst="rect">
            <a:avLst/>
          </a:prstGeom>
          <a:noFill/>
          <a:ln w="9525">
            <a:noFill/>
            <a:miter lim="800000"/>
            <a:headEnd/>
            <a:tailEnd/>
          </a:ln>
          <a:effectLst/>
        </p:spPr>
        <p:txBody>
          <a:bodyPr wrap="none">
            <a:spAutoFit/>
          </a:bodyPr>
          <a:lstStyle/>
          <a:p>
            <a:pPr algn="ctr"/>
            <a:r>
              <a:rPr lang="en-US" b="1">
                <a:cs typeface="Arial" charset="0"/>
              </a:rPr>
              <a:t>Internal State Variable </a:t>
            </a:r>
          </a:p>
          <a:p>
            <a:pPr algn="ctr"/>
            <a:r>
              <a:rPr lang="en-US" b="1">
                <a:cs typeface="Arial" charset="0"/>
              </a:rPr>
              <a:t>Plasticity-Damage </a:t>
            </a:r>
          </a:p>
          <a:p>
            <a:pPr algn="ctr"/>
            <a:r>
              <a:rPr lang="en-US" b="1">
                <a:cs typeface="Arial" charset="0"/>
              </a:rPr>
              <a:t>Simulation</a:t>
            </a:r>
          </a:p>
        </p:txBody>
      </p:sp>
      <p:sp>
        <p:nvSpPr>
          <p:cNvPr id="301070" name="Line 14"/>
          <p:cNvSpPr>
            <a:spLocks noChangeShapeType="1"/>
          </p:cNvSpPr>
          <p:nvPr/>
        </p:nvSpPr>
        <p:spPr bwMode="auto">
          <a:xfrm>
            <a:off x="3124200" y="2819400"/>
            <a:ext cx="1066800" cy="990600"/>
          </a:xfrm>
          <a:prstGeom prst="line">
            <a:avLst/>
          </a:prstGeom>
          <a:noFill/>
          <a:ln w="9525">
            <a:solidFill>
              <a:schemeClr val="tx1"/>
            </a:solidFill>
            <a:round/>
            <a:headEnd/>
            <a:tailEnd type="triangle" w="med" len="med"/>
          </a:ln>
          <a:effectLst/>
        </p:spPr>
        <p:txBody>
          <a:bodyPr/>
          <a:lstStyle/>
          <a:p>
            <a:endParaRPr lang="en-US"/>
          </a:p>
        </p:txBody>
      </p:sp>
      <p:sp>
        <p:nvSpPr>
          <p:cNvPr id="301071" name="Text Box 15"/>
          <p:cNvSpPr txBox="1">
            <a:spLocks noChangeArrowheads="1"/>
          </p:cNvSpPr>
          <p:nvPr/>
        </p:nvSpPr>
        <p:spPr bwMode="auto">
          <a:xfrm>
            <a:off x="0" y="3962400"/>
            <a:ext cx="2312988" cy="1155700"/>
          </a:xfrm>
          <a:prstGeom prst="rect">
            <a:avLst/>
          </a:prstGeom>
          <a:noFill/>
          <a:ln w="9525">
            <a:noFill/>
            <a:miter lim="800000"/>
            <a:headEnd/>
            <a:tailEnd/>
          </a:ln>
          <a:effectLst/>
        </p:spPr>
        <p:txBody>
          <a:bodyPr wrap="none">
            <a:spAutoFit/>
          </a:bodyPr>
          <a:lstStyle/>
          <a:p>
            <a:r>
              <a:rPr lang="en-US" sz="1400" u="sng">
                <a:cs typeface="Arial" charset="0"/>
              </a:rPr>
              <a:t>Structures</a:t>
            </a:r>
          </a:p>
          <a:p>
            <a:r>
              <a:rPr lang="en-US" sz="1400">
                <a:cs typeface="Arial" charset="0"/>
              </a:rPr>
              <a:t>Pore size</a:t>
            </a:r>
          </a:p>
          <a:p>
            <a:r>
              <a:rPr lang="en-US" sz="1400">
                <a:cs typeface="Arial" charset="0"/>
              </a:rPr>
              <a:t>Nearest Neighbor Distance</a:t>
            </a:r>
          </a:p>
          <a:p>
            <a:r>
              <a:rPr lang="en-US" sz="1400">
                <a:cs typeface="Arial" charset="0"/>
              </a:rPr>
              <a:t>Dendrite Cell Size</a:t>
            </a:r>
          </a:p>
          <a:p>
            <a:r>
              <a:rPr lang="en-US" sz="1400">
                <a:cs typeface="Arial" charset="0"/>
              </a:rPr>
              <a:t>Porosity</a:t>
            </a:r>
          </a:p>
        </p:txBody>
      </p:sp>
      <p:sp>
        <p:nvSpPr>
          <p:cNvPr id="301072" name="AutoShape 16"/>
          <p:cNvSpPr>
            <a:spLocks noChangeArrowheads="1"/>
          </p:cNvSpPr>
          <p:nvPr/>
        </p:nvSpPr>
        <p:spPr bwMode="auto">
          <a:xfrm flipH="1">
            <a:off x="6705600" y="3962400"/>
            <a:ext cx="2590800" cy="1219200"/>
          </a:xfrm>
          <a:prstGeom prst="homePlate">
            <a:avLst>
              <a:gd name="adj" fmla="val 53125"/>
            </a:avLst>
          </a:prstGeom>
          <a:solidFill>
            <a:schemeClr val="folHlink"/>
          </a:solidFill>
          <a:ln w="9525">
            <a:solidFill>
              <a:schemeClr val="tx1"/>
            </a:solidFill>
            <a:miter lim="800000"/>
            <a:headEnd/>
            <a:tailEnd/>
          </a:ln>
          <a:effectLst/>
        </p:spPr>
        <p:txBody>
          <a:bodyPr wrap="none" anchor="ctr"/>
          <a:lstStyle/>
          <a:p>
            <a:endParaRPr lang="en-US"/>
          </a:p>
        </p:txBody>
      </p:sp>
      <p:sp>
        <p:nvSpPr>
          <p:cNvPr id="301073" name="Text Box 17"/>
          <p:cNvSpPr txBox="1">
            <a:spLocks noChangeArrowheads="1"/>
          </p:cNvSpPr>
          <p:nvPr/>
        </p:nvSpPr>
        <p:spPr bwMode="auto">
          <a:xfrm flipH="1">
            <a:off x="7313613" y="3962400"/>
            <a:ext cx="1830387" cy="1155700"/>
          </a:xfrm>
          <a:prstGeom prst="rect">
            <a:avLst/>
          </a:prstGeom>
          <a:noFill/>
          <a:ln w="9525">
            <a:noFill/>
            <a:miter lim="800000"/>
            <a:headEnd/>
            <a:tailEnd/>
          </a:ln>
          <a:effectLst/>
        </p:spPr>
        <p:txBody>
          <a:bodyPr wrap="none">
            <a:spAutoFit/>
          </a:bodyPr>
          <a:lstStyle/>
          <a:p>
            <a:r>
              <a:rPr lang="en-US" sz="1400" u="sng">
                <a:cs typeface="Arial" charset="0"/>
              </a:rPr>
              <a:t>Boundary Conditions</a:t>
            </a:r>
          </a:p>
          <a:p>
            <a:r>
              <a:rPr lang="en-US" sz="1400">
                <a:cs typeface="Arial" charset="0"/>
              </a:rPr>
              <a:t>Panic brake</a:t>
            </a:r>
          </a:p>
          <a:p>
            <a:r>
              <a:rPr lang="en-US" sz="1400">
                <a:cs typeface="Arial" charset="0"/>
              </a:rPr>
              <a:t>Pothole strike</a:t>
            </a:r>
          </a:p>
          <a:p>
            <a:r>
              <a:rPr lang="en-US" sz="1400">
                <a:cs typeface="Arial" charset="0"/>
              </a:rPr>
              <a:t>Forces</a:t>
            </a:r>
          </a:p>
          <a:p>
            <a:r>
              <a:rPr lang="en-US" sz="1400">
                <a:cs typeface="Arial" charset="0"/>
              </a:rPr>
              <a:t>Moments</a:t>
            </a:r>
          </a:p>
        </p:txBody>
      </p:sp>
      <p:sp>
        <p:nvSpPr>
          <p:cNvPr id="301074" name="Rectangle 18"/>
          <p:cNvSpPr>
            <a:spLocks noChangeArrowheads="1"/>
          </p:cNvSpPr>
          <p:nvPr/>
        </p:nvSpPr>
        <p:spPr bwMode="auto">
          <a:xfrm>
            <a:off x="1981200" y="152400"/>
            <a:ext cx="4572000" cy="641350"/>
          </a:xfrm>
          <a:prstGeom prst="rect">
            <a:avLst/>
          </a:prstGeom>
          <a:noFill/>
          <a:ln w="9525">
            <a:noFill/>
            <a:miter lim="800000"/>
            <a:headEnd/>
            <a:tailEnd/>
          </a:ln>
          <a:effectLst/>
        </p:spPr>
        <p:txBody>
          <a:bodyPr>
            <a:spAutoFit/>
          </a:bodyPr>
          <a:lstStyle/>
          <a:p>
            <a:pPr algn="ctr"/>
            <a:r>
              <a:rPr lang="en-US" b="1" dirty="0">
                <a:cs typeface="Arial" charset="0"/>
              </a:rPr>
              <a:t>GM Corvette Cradle </a:t>
            </a:r>
          </a:p>
          <a:p>
            <a:pPr algn="ctr"/>
            <a:r>
              <a:rPr lang="en-US" b="1" dirty="0">
                <a:cs typeface="Arial" charset="0"/>
              </a:rPr>
              <a:t>Magnesium Design </a:t>
            </a:r>
            <a:r>
              <a:rPr lang="en-US" b="1" dirty="0" smtClean="0">
                <a:cs typeface="Arial" charset="0"/>
              </a:rPr>
              <a:t>(2005)</a:t>
            </a:r>
            <a:endParaRPr lang="en-US" b="1" dirty="0">
              <a:cs typeface="Arial"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sz="3200" b="1" dirty="0" smtClean="0">
                <a:effectLst>
                  <a:outerShdw blurRad="38100" dist="38100" dir="2700000" algn="tl">
                    <a:srgbClr val="000000">
                      <a:alpha val="43137"/>
                    </a:srgbClr>
                  </a:outerShdw>
                </a:effectLst>
              </a:rPr>
              <a:t>High Performance Computing</a:t>
            </a:r>
            <a:endParaRPr lang="en-US" sz="3200" b="1" dirty="0">
              <a:effectLst>
                <a:outerShdw blurRad="38100" dist="38100" dir="2700000" algn="tl">
                  <a:srgbClr val="000000">
                    <a:alpha val="43137"/>
                  </a:srgbClr>
                </a:outerShdw>
              </a:effectLst>
            </a:endParaRPr>
          </a:p>
        </p:txBody>
      </p:sp>
      <p:pic>
        <p:nvPicPr>
          <p:cNvPr id="65538" name="Picture 2" descr="H:\Desktop\talon2.jpg"/>
          <p:cNvPicPr>
            <a:picLocks noChangeAspect="1" noChangeArrowheads="1"/>
          </p:cNvPicPr>
          <p:nvPr/>
        </p:nvPicPr>
        <p:blipFill>
          <a:blip r:embed="rId3" cstate="print"/>
          <a:srcRect/>
          <a:stretch>
            <a:fillRect/>
          </a:stretch>
        </p:blipFill>
        <p:spPr bwMode="auto">
          <a:xfrm>
            <a:off x="5486400" y="1143000"/>
            <a:ext cx="2870200" cy="2152650"/>
          </a:xfrm>
          <a:prstGeom prst="rect">
            <a:avLst/>
          </a:prstGeom>
          <a:noFill/>
          <a:ln>
            <a:solidFill>
              <a:schemeClr val="bg2"/>
            </a:solidFill>
          </a:ln>
          <a:scene3d>
            <a:camera prst="orthographicFront"/>
            <a:lightRig rig="threePt" dir="t"/>
          </a:scene3d>
          <a:sp3d>
            <a:bevelT/>
          </a:sp3d>
        </p:spPr>
      </p:pic>
      <p:sp>
        <p:nvSpPr>
          <p:cNvPr id="5" name="Content Placeholder 2"/>
          <p:cNvSpPr txBox="1">
            <a:spLocks/>
          </p:cNvSpPr>
          <p:nvPr/>
        </p:nvSpPr>
        <p:spPr bwMode="auto">
          <a:xfrm>
            <a:off x="152400" y="914400"/>
            <a:ext cx="45720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High-Performance computing systems</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Talon: 3072 processors, 6 TB RAM</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Raptor: 2048 processors, 4 TB RAM</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Matador: 512 processors, 512 GB RAM</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Maverick: 384 processors, 480 GB RAM</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Storage</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250 TB of high-speed disk storage</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2 PB of near-line storage</a:t>
            </a:r>
          </a:p>
        </p:txBody>
      </p:sp>
      <p:sp>
        <p:nvSpPr>
          <p:cNvPr id="7" name="Content Placeholder 2"/>
          <p:cNvSpPr txBox="1">
            <a:spLocks/>
          </p:cNvSpPr>
          <p:nvPr/>
        </p:nvSpPr>
        <p:spPr bwMode="auto">
          <a:xfrm>
            <a:off x="152400" y="3581400"/>
            <a:ext cx="4572000" cy="2743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85750" indent="-285750">
              <a:spcBef>
                <a:spcPct val="20000"/>
              </a:spcBef>
              <a:buFont typeface="Arial" pitchFamily="34" charset="0"/>
              <a:buChar char="•"/>
            </a:pPr>
            <a:r>
              <a:rPr lang="en-US" dirty="0" smtClean="0">
                <a:latin typeface="+mn-lt"/>
              </a:rPr>
              <a:t>Based on the November 2009 TOP500 list, Talon is equivalent to the 222</a:t>
            </a:r>
            <a:r>
              <a:rPr lang="en-US" baseline="30000" dirty="0" smtClean="0">
                <a:latin typeface="+mn-lt"/>
              </a:rPr>
              <a:t>nd</a:t>
            </a:r>
            <a:r>
              <a:rPr lang="en-US" dirty="0" smtClean="0">
                <a:latin typeface="+mn-lt"/>
              </a:rPr>
              <a:t> fastest computer in the world and the 14</a:t>
            </a:r>
            <a:r>
              <a:rPr lang="en-US" baseline="30000" dirty="0" smtClean="0">
                <a:latin typeface="+mn-lt"/>
              </a:rPr>
              <a:t>th</a:t>
            </a:r>
            <a:r>
              <a:rPr lang="en-US" dirty="0" smtClean="0">
                <a:latin typeface="+mn-lt"/>
              </a:rPr>
              <a:t> fastest computer in US academia</a:t>
            </a:r>
          </a:p>
          <a:p>
            <a:pPr marL="285750" indent="-285750">
              <a:spcBef>
                <a:spcPct val="20000"/>
              </a:spcBef>
              <a:buFont typeface="Arial" pitchFamily="34" charset="0"/>
              <a:buChar char="•"/>
            </a:pPr>
            <a:r>
              <a:rPr lang="en-US" dirty="0" smtClean="0">
                <a:latin typeface="+mn-lt"/>
              </a:rPr>
              <a:t>Based on the November 2009 Green500 list, Talon is equivalent to the 8</a:t>
            </a:r>
            <a:r>
              <a:rPr lang="en-US" baseline="30000" dirty="0" smtClean="0">
                <a:latin typeface="+mn-lt"/>
              </a:rPr>
              <a:t>th</a:t>
            </a:r>
            <a:r>
              <a:rPr lang="en-US" dirty="0" smtClean="0">
                <a:latin typeface="+mn-lt"/>
              </a:rPr>
              <a:t> most energy-efficient supercomputer in the world</a:t>
            </a:r>
          </a:p>
          <a:p>
            <a:pPr marL="285750" indent="-285750">
              <a:spcBef>
                <a:spcPct val="20000"/>
              </a:spcBef>
              <a:buFont typeface="Arial" charset="0"/>
              <a:buChar char="–"/>
            </a:pPr>
            <a:endParaRPr lang="en-US" dirty="0" smtClean="0">
              <a:latin typeface="+mn-lt"/>
            </a:endParaRPr>
          </a:p>
          <a:p>
            <a:pPr marL="285750" indent="-285750">
              <a:spcBef>
                <a:spcPct val="20000"/>
              </a:spcBef>
              <a:buFont typeface="Arial" charset="0"/>
              <a:buChar char="–"/>
            </a:pPr>
            <a:endParaRPr kumimoji="0" lang="en-US"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8" name="Picture 5" descr="IMG_0176a"/>
          <p:cNvPicPr>
            <a:picLocks noChangeAspect="1" noChangeArrowheads="1"/>
          </p:cNvPicPr>
          <p:nvPr/>
        </p:nvPicPr>
        <p:blipFill>
          <a:blip r:embed="rId4" cstate="print"/>
          <a:srcRect/>
          <a:stretch>
            <a:fillRect/>
          </a:stretch>
        </p:blipFill>
        <p:spPr bwMode="auto">
          <a:xfrm>
            <a:off x="5431437" y="3657600"/>
            <a:ext cx="2798163" cy="2133600"/>
          </a:xfrm>
          <a:prstGeom prst="rect">
            <a:avLst/>
          </a:prstGeom>
          <a:noFill/>
          <a:effectLst>
            <a:outerShdw blurRad="50800" dist="38100" dir="2700000" algn="tl" rotWithShape="0">
              <a:prstClr val="black">
                <a:alpha val="40000"/>
              </a:prstClr>
            </a:outerShdw>
          </a:effectLst>
        </p:spPr>
      </p:pic>
      <p:pic>
        <p:nvPicPr>
          <p:cNvPr id="9" name="Picture 5"/>
          <p:cNvPicPr>
            <a:picLocks noChangeAspect="1" noChangeArrowheads="1"/>
          </p:cNvPicPr>
          <p:nvPr/>
        </p:nvPicPr>
        <p:blipFill>
          <a:blip r:embed="rId5" cstate="print"/>
          <a:srcRect/>
          <a:stretch>
            <a:fillRect/>
          </a:stretch>
        </p:blipFill>
        <p:spPr bwMode="auto">
          <a:xfrm>
            <a:off x="7848600" y="6172200"/>
            <a:ext cx="1143000" cy="604838"/>
          </a:xfrm>
          <a:prstGeom prst="rect">
            <a:avLst/>
          </a:prstGeom>
          <a:noFill/>
          <a:ln w="9525">
            <a:noFill/>
            <a:round/>
            <a:headEnd/>
            <a:tailEnd/>
          </a:ln>
          <a:effectLst/>
        </p:spPr>
      </p:pic>
      <p:pic>
        <p:nvPicPr>
          <p:cNvPr id="10" name="Picture 24" descr="CAVS_logo-transp"/>
          <p:cNvPicPr>
            <a:picLocks noChangeAspect="1" noChangeArrowheads="1"/>
          </p:cNvPicPr>
          <p:nvPr/>
        </p:nvPicPr>
        <p:blipFill>
          <a:blip r:embed="rId6" cstate="print"/>
          <a:srcRect/>
          <a:stretch>
            <a:fillRect/>
          </a:stretch>
        </p:blipFill>
        <p:spPr bwMode="auto">
          <a:xfrm>
            <a:off x="304800" y="6411913"/>
            <a:ext cx="1066800" cy="3698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3000" fill="hold"/>
                                        <p:tgtEl>
                                          <p:spTgt spid="7"/>
                                        </p:tgtEl>
                                        <p:attrNameLst>
                                          <p:attrName>ppt_x</p:attrName>
                                        </p:attrNameLst>
                                      </p:cBhvr>
                                      <p:tavLst>
                                        <p:tav tm="0">
                                          <p:val>
                                            <p:strVal val="#ppt_x"/>
                                          </p:val>
                                        </p:tav>
                                        <p:tav tm="100000">
                                          <p:val>
                                            <p:strVal val="#ppt_x"/>
                                          </p:val>
                                        </p:tav>
                                      </p:tavLst>
                                    </p:anim>
                                    <p:anim calcmode="lin" valueType="num">
                                      <p:cBhvr additive="base">
                                        <p:cTn id="8" dur="3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a:grpSpLocks/>
          </p:cNvGrpSpPr>
          <p:nvPr/>
        </p:nvGrpSpPr>
        <p:grpSpPr bwMode="auto">
          <a:xfrm>
            <a:off x="1295400" y="1366838"/>
            <a:ext cx="6705600" cy="4881562"/>
            <a:chOff x="1295400" y="1366837"/>
            <a:chExt cx="6705600" cy="4881563"/>
          </a:xfrm>
        </p:grpSpPr>
        <p:pic>
          <p:nvPicPr>
            <p:cNvPr id="3" name="Picture 3" descr="Y:\cmd\data1\users\doglesby\compdesign\cradle\USCAR\QRMs\2005QRMs\MSU_QRM4_2005\cradle_image.tiff"/>
            <p:cNvPicPr>
              <a:picLocks noChangeAspect="1" noChangeArrowheads="1"/>
            </p:cNvPicPr>
            <p:nvPr/>
          </p:nvPicPr>
          <p:blipFill>
            <a:blip r:embed="rId3" cstate="print"/>
            <a:srcRect/>
            <a:stretch>
              <a:fillRect/>
            </a:stretch>
          </p:blipFill>
          <p:spPr bwMode="auto">
            <a:xfrm>
              <a:off x="1295400" y="1366837"/>
              <a:ext cx="6096000" cy="4881563"/>
            </a:xfrm>
            <a:prstGeom prst="rect">
              <a:avLst/>
            </a:prstGeom>
            <a:noFill/>
            <a:ln w="9525">
              <a:noFill/>
              <a:miter lim="800000"/>
              <a:headEnd/>
              <a:tailEnd/>
            </a:ln>
          </p:spPr>
        </p:pic>
        <p:sp>
          <p:nvSpPr>
            <p:cNvPr id="4" name="Text Box 4"/>
            <p:cNvSpPr txBox="1">
              <a:spLocks noChangeArrowheads="1"/>
            </p:cNvSpPr>
            <p:nvPr/>
          </p:nvSpPr>
          <p:spPr bwMode="auto">
            <a:xfrm>
              <a:off x="1905000" y="1671637"/>
              <a:ext cx="457200" cy="366713"/>
            </a:xfrm>
            <a:prstGeom prst="rect">
              <a:avLst/>
            </a:prstGeom>
            <a:noFill/>
            <a:ln w="9525">
              <a:noFill/>
              <a:miter lim="800000"/>
              <a:headEnd/>
              <a:tailEnd/>
            </a:ln>
          </p:spPr>
          <p:txBody>
            <a:bodyPr>
              <a:spAutoFit/>
            </a:bodyPr>
            <a:lstStyle/>
            <a:p>
              <a:pPr>
                <a:spcBef>
                  <a:spcPct val="50000"/>
                </a:spcBef>
              </a:pPr>
              <a:r>
                <a:rPr lang="en-US">
                  <a:latin typeface="Calibri" pitchFamily="34" charset="0"/>
                </a:rPr>
                <a:t>E</a:t>
              </a:r>
            </a:p>
          </p:txBody>
        </p:sp>
        <p:sp>
          <p:nvSpPr>
            <p:cNvPr id="5" name="Text Box 5"/>
            <p:cNvSpPr txBox="1">
              <a:spLocks noChangeArrowheads="1"/>
            </p:cNvSpPr>
            <p:nvPr/>
          </p:nvSpPr>
          <p:spPr bwMode="auto">
            <a:xfrm>
              <a:off x="2514600" y="1824037"/>
              <a:ext cx="457200" cy="366713"/>
            </a:xfrm>
            <a:prstGeom prst="rect">
              <a:avLst/>
            </a:prstGeom>
            <a:noFill/>
            <a:ln w="9525">
              <a:noFill/>
              <a:miter lim="800000"/>
              <a:headEnd/>
              <a:tailEnd/>
            </a:ln>
          </p:spPr>
          <p:txBody>
            <a:bodyPr>
              <a:spAutoFit/>
            </a:bodyPr>
            <a:lstStyle/>
            <a:p>
              <a:pPr>
                <a:spcBef>
                  <a:spcPct val="50000"/>
                </a:spcBef>
              </a:pPr>
              <a:r>
                <a:rPr lang="en-US">
                  <a:latin typeface="Calibri" pitchFamily="34" charset="0"/>
                </a:rPr>
                <a:t>D</a:t>
              </a:r>
            </a:p>
          </p:txBody>
        </p:sp>
        <p:sp>
          <p:nvSpPr>
            <p:cNvPr id="6" name="Text Box 6"/>
            <p:cNvSpPr txBox="1">
              <a:spLocks noChangeArrowheads="1"/>
            </p:cNvSpPr>
            <p:nvPr/>
          </p:nvSpPr>
          <p:spPr bwMode="auto">
            <a:xfrm>
              <a:off x="3657600" y="2357437"/>
              <a:ext cx="457200" cy="366713"/>
            </a:xfrm>
            <a:prstGeom prst="rect">
              <a:avLst/>
            </a:prstGeom>
            <a:noFill/>
            <a:ln w="9525">
              <a:noFill/>
              <a:miter lim="800000"/>
              <a:headEnd/>
              <a:tailEnd/>
            </a:ln>
          </p:spPr>
          <p:txBody>
            <a:bodyPr>
              <a:spAutoFit/>
            </a:bodyPr>
            <a:lstStyle/>
            <a:p>
              <a:pPr>
                <a:spcBef>
                  <a:spcPct val="50000"/>
                </a:spcBef>
              </a:pPr>
              <a:r>
                <a:rPr lang="en-US">
                  <a:latin typeface="Calibri" pitchFamily="34" charset="0"/>
                </a:rPr>
                <a:t>B</a:t>
              </a:r>
            </a:p>
          </p:txBody>
        </p:sp>
        <p:sp>
          <p:nvSpPr>
            <p:cNvPr id="7" name="Text Box 7"/>
            <p:cNvSpPr txBox="1">
              <a:spLocks noChangeArrowheads="1"/>
            </p:cNvSpPr>
            <p:nvPr/>
          </p:nvSpPr>
          <p:spPr bwMode="auto">
            <a:xfrm>
              <a:off x="4114800" y="2509837"/>
              <a:ext cx="457200" cy="366713"/>
            </a:xfrm>
            <a:prstGeom prst="rect">
              <a:avLst/>
            </a:prstGeom>
            <a:noFill/>
            <a:ln w="9525">
              <a:noFill/>
              <a:miter lim="800000"/>
              <a:headEnd/>
              <a:tailEnd/>
            </a:ln>
          </p:spPr>
          <p:txBody>
            <a:bodyPr>
              <a:spAutoFit/>
            </a:bodyPr>
            <a:lstStyle/>
            <a:p>
              <a:pPr>
                <a:spcBef>
                  <a:spcPct val="50000"/>
                </a:spcBef>
              </a:pPr>
              <a:r>
                <a:rPr lang="en-US">
                  <a:latin typeface="Calibri" pitchFamily="34" charset="0"/>
                </a:rPr>
                <a:t>A</a:t>
              </a:r>
            </a:p>
          </p:txBody>
        </p:sp>
        <p:sp>
          <p:nvSpPr>
            <p:cNvPr id="8" name="Oval 8"/>
            <p:cNvSpPr>
              <a:spLocks noChangeArrowheads="1"/>
            </p:cNvSpPr>
            <p:nvPr/>
          </p:nvSpPr>
          <p:spPr bwMode="auto">
            <a:xfrm>
              <a:off x="3962400" y="2814637"/>
              <a:ext cx="304800" cy="304800"/>
            </a:xfrm>
            <a:prstGeom prst="ellipse">
              <a:avLst/>
            </a:prstGeom>
            <a:noFill/>
            <a:ln w="25400">
              <a:solidFill>
                <a:srgbClr val="FF0000"/>
              </a:solidFill>
              <a:round/>
              <a:headEnd/>
              <a:tailEnd/>
            </a:ln>
          </p:spPr>
          <p:txBody>
            <a:bodyPr wrap="none" anchor="ctr"/>
            <a:lstStyle/>
            <a:p>
              <a:endParaRPr lang="en-US">
                <a:latin typeface="Calibri" pitchFamily="34" charset="0"/>
              </a:endParaRPr>
            </a:p>
          </p:txBody>
        </p:sp>
        <p:sp>
          <p:nvSpPr>
            <p:cNvPr id="9" name="Oval 9"/>
            <p:cNvSpPr>
              <a:spLocks noChangeArrowheads="1"/>
            </p:cNvSpPr>
            <p:nvPr/>
          </p:nvSpPr>
          <p:spPr bwMode="auto">
            <a:xfrm>
              <a:off x="3581400" y="2890837"/>
              <a:ext cx="304800" cy="304800"/>
            </a:xfrm>
            <a:prstGeom prst="ellipse">
              <a:avLst/>
            </a:prstGeom>
            <a:noFill/>
            <a:ln w="25400">
              <a:solidFill>
                <a:srgbClr val="FF0000"/>
              </a:solidFill>
              <a:round/>
              <a:headEnd/>
              <a:tailEnd/>
            </a:ln>
          </p:spPr>
          <p:txBody>
            <a:bodyPr wrap="none" anchor="ctr"/>
            <a:lstStyle/>
            <a:p>
              <a:endParaRPr lang="en-US">
                <a:latin typeface="Calibri" pitchFamily="34" charset="0"/>
              </a:endParaRPr>
            </a:p>
          </p:txBody>
        </p:sp>
        <p:sp>
          <p:nvSpPr>
            <p:cNvPr id="10" name="Oval 10"/>
            <p:cNvSpPr>
              <a:spLocks noChangeArrowheads="1"/>
            </p:cNvSpPr>
            <p:nvPr/>
          </p:nvSpPr>
          <p:spPr bwMode="auto">
            <a:xfrm>
              <a:off x="2514600" y="2205037"/>
              <a:ext cx="304800" cy="304800"/>
            </a:xfrm>
            <a:prstGeom prst="ellipse">
              <a:avLst/>
            </a:prstGeom>
            <a:noFill/>
            <a:ln w="25400">
              <a:solidFill>
                <a:srgbClr val="FF0000"/>
              </a:solidFill>
              <a:round/>
              <a:headEnd/>
              <a:tailEnd/>
            </a:ln>
          </p:spPr>
          <p:txBody>
            <a:bodyPr wrap="none" anchor="ctr"/>
            <a:lstStyle/>
            <a:p>
              <a:endParaRPr lang="en-US">
                <a:latin typeface="Calibri" pitchFamily="34" charset="0"/>
              </a:endParaRPr>
            </a:p>
          </p:txBody>
        </p:sp>
        <p:sp>
          <p:nvSpPr>
            <p:cNvPr id="11" name="Oval 11"/>
            <p:cNvSpPr>
              <a:spLocks noChangeArrowheads="1"/>
            </p:cNvSpPr>
            <p:nvPr/>
          </p:nvSpPr>
          <p:spPr bwMode="auto">
            <a:xfrm>
              <a:off x="1905000" y="2128837"/>
              <a:ext cx="304800" cy="304800"/>
            </a:xfrm>
            <a:prstGeom prst="ellipse">
              <a:avLst/>
            </a:prstGeom>
            <a:noFill/>
            <a:ln w="25400">
              <a:solidFill>
                <a:srgbClr val="FF0000"/>
              </a:solidFill>
              <a:round/>
              <a:headEnd/>
              <a:tailEnd/>
            </a:ln>
          </p:spPr>
          <p:txBody>
            <a:bodyPr wrap="none" anchor="ctr"/>
            <a:lstStyle/>
            <a:p>
              <a:endParaRPr lang="en-US">
                <a:latin typeface="Calibri" pitchFamily="34" charset="0"/>
              </a:endParaRPr>
            </a:p>
          </p:txBody>
        </p:sp>
        <p:sp>
          <p:nvSpPr>
            <p:cNvPr id="12" name="Oval 12"/>
            <p:cNvSpPr>
              <a:spLocks noChangeArrowheads="1"/>
            </p:cNvSpPr>
            <p:nvPr/>
          </p:nvSpPr>
          <p:spPr bwMode="auto">
            <a:xfrm>
              <a:off x="3048000" y="2738437"/>
              <a:ext cx="304800" cy="304800"/>
            </a:xfrm>
            <a:prstGeom prst="ellipse">
              <a:avLst/>
            </a:prstGeom>
            <a:noFill/>
            <a:ln w="25400">
              <a:solidFill>
                <a:srgbClr val="FF0000"/>
              </a:solidFill>
              <a:round/>
              <a:headEnd/>
              <a:tailEnd/>
            </a:ln>
          </p:spPr>
          <p:txBody>
            <a:bodyPr wrap="none" anchor="ctr"/>
            <a:lstStyle/>
            <a:p>
              <a:endParaRPr lang="en-US">
                <a:latin typeface="Calibri" pitchFamily="34" charset="0"/>
              </a:endParaRPr>
            </a:p>
          </p:txBody>
        </p:sp>
        <p:sp>
          <p:nvSpPr>
            <p:cNvPr id="13" name="Oval 13"/>
            <p:cNvSpPr>
              <a:spLocks noChangeArrowheads="1"/>
            </p:cNvSpPr>
            <p:nvPr/>
          </p:nvSpPr>
          <p:spPr bwMode="auto">
            <a:xfrm>
              <a:off x="2667000" y="3500437"/>
              <a:ext cx="304800" cy="304800"/>
            </a:xfrm>
            <a:prstGeom prst="ellipse">
              <a:avLst/>
            </a:prstGeom>
            <a:noFill/>
            <a:ln w="25400">
              <a:solidFill>
                <a:srgbClr val="FF0000"/>
              </a:solidFill>
              <a:round/>
              <a:headEnd/>
              <a:tailEnd/>
            </a:ln>
          </p:spPr>
          <p:txBody>
            <a:bodyPr wrap="none" anchor="ctr"/>
            <a:lstStyle/>
            <a:p>
              <a:endParaRPr lang="en-US">
                <a:latin typeface="Calibri" pitchFamily="34" charset="0"/>
              </a:endParaRPr>
            </a:p>
          </p:txBody>
        </p:sp>
        <p:sp>
          <p:nvSpPr>
            <p:cNvPr id="14" name="Text Box 14"/>
            <p:cNvSpPr txBox="1">
              <a:spLocks noChangeArrowheads="1"/>
            </p:cNvSpPr>
            <p:nvPr/>
          </p:nvSpPr>
          <p:spPr bwMode="auto">
            <a:xfrm>
              <a:off x="3124200" y="2128837"/>
              <a:ext cx="457200" cy="366713"/>
            </a:xfrm>
            <a:prstGeom prst="rect">
              <a:avLst/>
            </a:prstGeom>
            <a:noFill/>
            <a:ln w="9525">
              <a:noFill/>
              <a:miter lim="800000"/>
              <a:headEnd/>
              <a:tailEnd/>
            </a:ln>
          </p:spPr>
          <p:txBody>
            <a:bodyPr>
              <a:spAutoFit/>
            </a:bodyPr>
            <a:lstStyle/>
            <a:p>
              <a:pPr>
                <a:spcBef>
                  <a:spcPct val="50000"/>
                </a:spcBef>
              </a:pPr>
              <a:r>
                <a:rPr lang="en-US">
                  <a:latin typeface="Calibri" pitchFamily="34" charset="0"/>
                </a:rPr>
                <a:t>C</a:t>
              </a:r>
            </a:p>
          </p:txBody>
        </p:sp>
        <p:sp>
          <p:nvSpPr>
            <p:cNvPr id="15" name="Text Box 15"/>
            <p:cNvSpPr txBox="1">
              <a:spLocks noChangeArrowheads="1"/>
            </p:cNvSpPr>
            <p:nvPr/>
          </p:nvSpPr>
          <p:spPr bwMode="auto">
            <a:xfrm>
              <a:off x="2895600" y="3729037"/>
              <a:ext cx="457200" cy="366713"/>
            </a:xfrm>
            <a:prstGeom prst="rect">
              <a:avLst/>
            </a:prstGeom>
            <a:noFill/>
            <a:ln w="9525">
              <a:noFill/>
              <a:miter lim="800000"/>
              <a:headEnd/>
              <a:tailEnd/>
            </a:ln>
          </p:spPr>
          <p:txBody>
            <a:bodyPr>
              <a:spAutoFit/>
            </a:bodyPr>
            <a:lstStyle/>
            <a:p>
              <a:pPr>
                <a:spcBef>
                  <a:spcPct val="50000"/>
                </a:spcBef>
              </a:pPr>
              <a:r>
                <a:rPr lang="en-US">
                  <a:latin typeface="Calibri" pitchFamily="34" charset="0"/>
                </a:rPr>
                <a:t>F</a:t>
              </a:r>
            </a:p>
          </p:txBody>
        </p:sp>
        <p:graphicFrame>
          <p:nvGraphicFramePr>
            <p:cNvPr id="16" name="Object 2"/>
            <p:cNvGraphicFramePr>
              <a:graphicFrameLocks noChangeAspect="1"/>
            </p:cNvGraphicFramePr>
            <p:nvPr/>
          </p:nvGraphicFramePr>
          <p:xfrm>
            <a:off x="4114800" y="3652837"/>
            <a:ext cx="3886200" cy="2278063"/>
          </p:xfrm>
          <a:graphic>
            <a:graphicData uri="http://schemas.openxmlformats.org/presentationml/2006/ole">
              <p:oleObj spid="_x0000_s19458" name="Worksheet" r:id="rId4" imgW="3634560" imgH="2127240" progId="Excel.Sheet.8">
                <p:embed/>
              </p:oleObj>
            </a:graphicData>
          </a:graphic>
        </p:graphicFrame>
      </p:grpSp>
      <p:sp>
        <p:nvSpPr>
          <p:cNvPr id="17" name="Rectangle 2"/>
          <p:cNvSpPr txBox="1">
            <a:spLocks noChangeArrowheads="1"/>
          </p:cNvSpPr>
          <p:nvPr/>
        </p:nvSpPr>
        <p:spPr>
          <a:xfrm>
            <a:off x="457200" y="152400"/>
            <a:ext cx="7772400" cy="1295400"/>
          </a:xfrm>
          <a:prstGeom prst="rect">
            <a:avLst/>
          </a:prstGeom>
          <a:noFill/>
        </p:spPr>
        <p:txBody>
          <a:bodyPr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chemeClr val="tx2"/>
                </a:solidFill>
                <a:effectLst/>
                <a:uLnTx/>
                <a:uFillTx/>
                <a:latin typeface="Arial" charset="0"/>
                <a:ea typeface="+mj-ea"/>
                <a:cs typeface="Arial" charset="0"/>
              </a:rPr>
              <a:t>Cradle Load-to-Failure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chemeClr val="tx2"/>
                </a:solidFill>
                <a:effectLst/>
                <a:uLnTx/>
                <a:uFillTx/>
                <a:latin typeface="Arial" charset="0"/>
                <a:ea typeface="+mj-ea"/>
                <a:cs typeface="Arial" charset="0"/>
              </a:rPr>
              <a:t>Simulation Results</a:t>
            </a:r>
            <a:endParaRPr kumimoji="0" lang="en-US" sz="3600" b="1" i="0" u="none" strike="noStrike" kern="0" cap="none" spc="0" normalizeH="0" baseline="0" noProof="0" dirty="0" smtClean="0">
              <a:ln>
                <a:noFill/>
              </a:ln>
              <a:solidFill>
                <a:schemeClr val="tx2"/>
              </a:solidFill>
              <a:effectLst/>
              <a:uLnTx/>
              <a:uFillTx/>
              <a:latin typeface="+mj-lt"/>
              <a:ea typeface="+mj-ea"/>
              <a:cs typeface="+mj-cs"/>
            </a:endParaRPr>
          </a:p>
        </p:txBody>
      </p:sp>
      <p:sp>
        <p:nvSpPr>
          <p:cNvPr id="18" name="Oval 17"/>
          <p:cNvSpPr/>
          <p:nvPr/>
        </p:nvSpPr>
        <p:spPr>
          <a:xfrm>
            <a:off x="4876800" y="4800600"/>
            <a:ext cx="2133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Oval 18"/>
          <p:cNvSpPr/>
          <p:nvPr/>
        </p:nvSpPr>
        <p:spPr>
          <a:xfrm>
            <a:off x="7219950" y="4267200"/>
            <a:ext cx="5334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TextBox 19"/>
          <p:cNvSpPr txBox="1"/>
          <p:nvPr/>
        </p:nvSpPr>
        <p:spPr>
          <a:xfrm>
            <a:off x="1524000" y="5791200"/>
            <a:ext cx="2275046" cy="369332"/>
          </a:xfrm>
          <a:prstGeom prst="rect">
            <a:avLst/>
          </a:prstGeom>
          <a:noFill/>
        </p:spPr>
        <p:txBody>
          <a:bodyPr wrap="none" rtlCol="0">
            <a:spAutoFit/>
          </a:bodyPr>
          <a:lstStyle/>
          <a:p>
            <a:r>
              <a:rPr lang="en-US" dirty="0" smtClean="0"/>
              <a:t>Modern FEA answer</a:t>
            </a:r>
            <a:endParaRPr lang="en-US" dirty="0"/>
          </a:p>
        </p:txBody>
      </p:sp>
      <p:cxnSp>
        <p:nvCxnSpPr>
          <p:cNvPr id="22" name="Straight Arrow Connector 21"/>
          <p:cNvCxnSpPr>
            <a:stCxn id="20" idx="0"/>
          </p:cNvCxnSpPr>
          <p:nvPr/>
        </p:nvCxnSpPr>
        <p:spPr>
          <a:xfrm rot="5400000" flipH="1" flipV="1">
            <a:off x="3311961" y="3769162"/>
            <a:ext cx="1371600" cy="26724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828800" y="6183868"/>
            <a:ext cx="3659976" cy="369332"/>
          </a:xfrm>
          <a:prstGeom prst="rect">
            <a:avLst/>
          </a:prstGeom>
          <a:noFill/>
        </p:spPr>
        <p:txBody>
          <a:bodyPr wrap="none" rtlCol="0">
            <a:spAutoFit/>
          </a:bodyPr>
          <a:lstStyle/>
          <a:p>
            <a:r>
              <a:rPr lang="en-US" dirty="0" smtClean="0"/>
              <a:t>Modern Materials Science answer</a:t>
            </a:r>
            <a:endParaRPr lang="en-US" dirty="0"/>
          </a:p>
        </p:txBody>
      </p:sp>
      <p:cxnSp>
        <p:nvCxnSpPr>
          <p:cNvPr id="25" name="Straight Arrow Connector 24"/>
          <p:cNvCxnSpPr/>
          <p:nvPr/>
        </p:nvCxnSpPr>
        <p:spPr>
          <a:xfrm flipV="1">
            <a:off x="3581400" y="4419600"/>
            <a:ext cx="2819400" cy="1752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019800" y="6096000"/>
            <a:ext cx="1458476" cy="369332"/>
          </a:xfrm>
          <a:prstGeom prst="rect">
            <a:avLst/>
          </a:prstGeom>
          <a:noFill/>
        </p:spPr>
        <p:txBody>
          <a:bodyPr wrap="none" rtlCol="0">
            <a:spAutoFit/>
          </a:bodyPr>
          <a:lstStyle/>
          <a:p>
            <a:r>
              <a:rPr lang="en-US" dirty="0" smtClean="0"/>
              <a:t>True answer</a:t>
            </a:r>
            <a:endParaRPr lang="en-US" dirty="0"/>
          </a:p>
        </p:txBody>
      </p:sp>
      <p:cxnSp>
        <p:nvCxnSpPr>
          <p:cNvPr id="29" name="Straight Arrow Connector 28"/>
          <p:cNvCxnSpPr>
            <a:endCxn id="19" idx="3"/>
          </p:cNvCxnSpPr>
          <p:nvPr/>
        </p:nvCxnSpPr>
        <p:spPr>
          <a:xfrm rot="5400000" flipH="1" flipV="1">
            <a:off x="6255614" y="4977350"/>
            <a:ext cx="1492437" cy="5924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2900709" y="3244334"/>
            <a:ext cx="3342582" cy="369332"/>
          </a:xfrm>
          <a:prstGeom prst="rect">
            <a:avLst/>
          </a:prstGeom>
        </p:spPr>
        <p:txBody>
          <a:bodyPr wrap="none">
            <a:spAutoFit/>
          </a:bodyPr>
          <a:lstStyle/>
          <a:p>
            <a:r>
              <a:rPr lang="en-US" u="sng" dirty="0" smtClean="0">
                <a:hlinkClick r:id="rId5"/>
              </a:rPr>
              <a:t>eddy@dissertationservices.org</a:t>
            </a:r>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33400" y="76200"/>
            <a:ext cx="7391400" cy="715962"/>
          </a:xfrm>
          <a:prstGeom prst="rect">
            <a:avLst/>
          </a:prstGeom>
        </p:spPr>
        <p:txBody>
          <a:bodyPr>
            <a:normAutofit fontScale="975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smtClean="0">
                <a:ln>
                  <a:noFill/>
                </a:ln>
                <a:solidFill>
                  <a:schemeClr val="tx2"/>
                </a:solidFill>
                <a:effectLst/>
                <a:uLnTx/>
                <a:uFillTx/>
                <a:latin typeface="Arial" pitchFamily="34" charset="0"/>
                <a:ea typeface="+mj-ea"/>
                <a:cs typeface="Arial" pitchFamily="34" charset="0"/>
              </a:rPr>
              <a:t>Powder Metal FC0205 Steel (2008)</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kern="0" dirty="0" smtClean="0">
                <a:solidFill>
                  <a:schemeClr val="tx2"/>
                </a:solidFill>
                <a:latin typeface="Arial" pitchFamily="34" charset="0"/>
                <a:ea typeface="+mj-ea"/>
                <a:cs typeface="Arial" pitchFamily="34" charset="0"/>
              </a:rPr>
              <a:t>Compaction, Sintering, and Performance</a:t>
            </a:r>
            <a:endParaRPr kumimoji="0" lang="en-US" sz="2000" b="0" i="0" u="none" strike="noStrike" kern="0" cap="none" spc="0" normalizeH="0" baseline="0" noProof="0" dirty="0">
              <a:ln>
                <a:noFill/>
              </a:ln>
              <a:solidFill>
                <a:schemeClr val="tx2"/>
              </a:solidFill>
              <a:effectLst/>
              <a:uLnTx/>
              <a:uFillTx/>
              <a:latin typeface="Arial" pitchFamily="34" charset="0"/>
              <a:ea typeface="+mj-ea"/>
              <a:cs typeface="Arial" pitchFamily="34" charset="0"/>
            </a:endParaRPr>
          </a:p>
        </p:txBody>
      </p:sp>
      <p:pic>
        <p:nvPicPr>
          <p:cNvPr id="5" name="Picture 2" descr="mbc tests 001"/>
          <p:cNvPicPr>
            <a:picLocks noChangeAspect="1" noChangeArrowheads="1"/>
          </p:cNvPicPr>
          <p:nvPr/>
        </p:nvPicPr>
        <p:blipFill>
          <a:blip r:embed="rId2" cstate="print"/>
          <a:srcRect/>
          <a:stretch>
            <a:fillRect/>
          </a:stretch>
        </p:blipFill>
        <p:spPr bwMode="auto">
          <a:xfrm>
            <a:off x="0" y="1219200"/>
            <a:ext cx="4468707" cy="3581400"/>
          </a:xfrm>
          <a:prstGeom prst="rect">
            <a:avLst/>
          </a:prstGeom>
          <a:noFill/>
          <a:ln w="9525">
            <a:noFill/>
            <a:miter lim="800000"/>
            <a:headEnd/>
            <a:tailEnd/>
          </a:ln>
        </p:spPr>
      </p:pic>
      <p:pic>
        <p:nvPicPr>
          <p:cNvPr id="6" name="Picture 4"/>
          <p:cNvPicPr>
            <a:picLocks noChangeAspect="1" noChangeArrowheads="1"/>
          </p:cNvPicPr>
          <p:nvPr/>
        </p:nvPicPr>
        <p:blipFill>
          <a:blip r:embed="rId3" cstate="print"/>
          <a:srcRect/>
          <a:stretch>
            <a:fillRect/>
          </a:stretch>
        </p:blipFill>
        <p:spPr bwMode="auto">
          <a:xfrm>
            <a:off x="4876800" y="1295400"/>
            <a:ext cx="3962400" cy="2416830"/>
          </a:xfrm>
          <a:prstGeom prst="rect">
            <a:avLst/>
          </a:prstGeom>
          <a:noFill/>
          <a:ln w="9525">
            <a:noFill/>
            <a:miter lim="800000"/>
            <a:headEnd/>
            <a:tailEnd/>
          </a:ln>
          <a:effectLst/>
        </p:spPr>
      </p:pic>
      <p:cxnSp>
        <p:nvCxnSpPr>
          <p:cNvPr id="7" name="Straight Arrow Connector 6"/>
          <p:cNvCxnSpPr/>
          <p:nvPr/>
        </p:nvCxnSpPr>
        <p:spPr>
          <a:xfrm rot="16200000" flipV="1">
            <a:off x="6057900" y="2705100"/>
            <a:ext cx="9144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867400" y="3505200"/>
            <a:ext cx="2362200" cy="1477328"/>
          </a:xfrm>
          <a:prstGeom prst="rect">
            <a:avLst/>
          </a:prstGeom>
          <a:noFill/>
        </p:spPr>
        <p:txBody>
          <a:bodyPr wrap="square" rtlCol="0">
            <a:spAutoFit/>
          </a:bodyPr>
          <a:lstStyle/>
          <a:p>
            <a:r>
              <a:rPr lang="en-US" dirty="0" smtClean="0"/>
              <a:t>failure predicted by damage model under performance with distribution of initial porosity</a:t>
            </a:r>
            <a:endParaRPr lang="en-US" dirty="0"/>
          </a:p>
        </p:txBody>
      </p:sp>
      <p:sp>
        <p:nvSpPr>
          <p:cNvPr id="10" name="TextBox 9"/>
          <p:cNvSpPr txBox="1"/>
          <p:nvPr/>
        </p:nvSpPr>
        <p:spPr>
          <a:xfrm>
            <a:off x="1447800" y="2971800"/>
            <a:ext cx="1326004" cy="369332"/>
          </a:xfrm>
          <a:prstGeom prst="rect">
            <a:avLst/>
          </a:prstGeom>
          <a:noFill/>
        </p:spPr>
        <p:txBody>
          <a:bodyPr wrap="none" rtlCol="0">
            <a:spAutoFit/>
          </a:bodyPr>
          <a:lstStyle/>
          <a:p>
            <a:r>
              <a:rPr lang="en-US" dirty="0" smtClean="0"/>
              <a:t>experiment</a:t>
            </a:r>
            <a:endParaRPr lang="en-US" dirty="0"/>
          </a:p>
        </p:txBody>
      </p:sp>
      <p:sp>
        <p:nvSpPr>
          <p:cNvPr id="11" name="TextBox 10"/>
          <p:cNvSpPr txBox="1"/>
          <p:nvPr/>
        </p:nvSpPr>
        <p:spPr>
          <a:xfrm>
            <a:off x="6400800" y="1676400"/>
            <a:ext cx="813043" cy="369332"/>
          </a:xfrm>
          <a:prstGeom prst="rect">
            <a:avLst/>
          </a:prstGeom>
          <a:noFill/>
        </p:spPr>
        <p:txBody>
          <a:bodyPr wrap="none" rtlCol="0">
            <a:spAutoFit/>
          </a:bodyPr>
          <a:lstStyle/>
          <a:p>
            <a:r>
              <a:rPr lang="en-US" dirty="0" smtClean="0"/>
              <a:t>model</a:t>
            </a:r>
            <a:endParaRPr lang="en-US" dirty="0"/>
          </a:p>
        </p:txBody>
      </p:sp>
      <p:grpSp>
        <p:nvGrpSpPr>
          <p:cNvPr id="3" name="Group 11"/>
          <p:cNvGrpSpPr/>
          <p:nvPr/>
        </p:nvGrpSpPr>
        <p:grpSpPr>
          <a:xfrm>
            <a:off x="2590800" y="4724400"/>
            <a:ext cx="2950210" cy="2126751"/>
            <a:chOff x="4044950" y="2362200"/>
            <a:chExt cx="5001260" cy="3503786"/>
          </a:xfrm>
        </p:grpSpPr>
        <p:pic>
          <p:nvPicPr>
            <p:cNvPr id="13" name="Picture 5"/>
            <p:cNvPicPr>
              <a:picLocks noChangeAspect="1" noChangeArrowheads="1"/>
            </p:cNvPicPr>
            <p:nvPr/>
          </p:nvPicPr>
          <p:blipFill>
            <a:blip r:embed="rId4" cstate="print"/>
            <a:srcRect/>
            <a:stretch>
              <a:fillRect/>
            </a:stretch>
          </p:blipFill>
          <p:spPr bwMode="auto">
            <a:xfrm>
              <a:off x="4044950" y="2362200"/>
              <a:ext cx="5001260" cy="3352800"/>
            </a:xfrm>
            <a:prstGeom prst="rect">
              <a:avLst/>
            </a:prstGeom>
            <a:noFill/>
            <a:ln w="9525">
              <a:noFill/>
              <a:miter lim="800000"/>
              <a:headEnd/>
              <a:tailEnd/>
            </a:ln>
            <a:effectLst/>
          </p:spPr>
        </p:pic>
        <p:cxnSp>
          <p:nvCxnSpPr>
            <p:cNvPr id="14" name="Straight Arrow Connector 13"/>
            <p:cNvCxnSpPr/>
            <p:nvPr/>
          </p:nvCxnSpPr>
          <p:spPr>
            <a:xfrm rot="5400000" flipH="1" flipV="1">
              <a:off x="5181600" y="4038600"/>
              <a:ext cx="19050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flipH="1" flipV="1">
              <a:off x="6362700" y="4076700"/>
              <a:ext cx="15240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flipH="1" flipV="1">
              <a:off x="5943600" y="4419600"/>
              <a:ext cx="12192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181600" y="5105401"/>
              <a:ext cx="2057401" cy="760585"/>
            </a:xfrm>
            <a:prstGeom prst="rect">
              <a:avLst/>
            </a:prstGeom>
            <a:noFill/>
          </p:spPr>
          <p:txBody>
            <a:bodyPr wrap="square" rtlCol="0">
              <a:spAutoFit/>
            </a:bodyPr>
            <a:lstStyle/>
            <a:p>
              <a:r>
                <a:rPr lang="en-US" sz="1200" dirty="0" smtClean="0"/>
                <a:t>maximum  von </a:t>
              </a:r>
              <a:r>
                <a:rPr lang="en-US" sz="1200" dirty="0" err="1" smtClean="0"/>
                <a:t>Mises</a:t>
              </a:r>
              <a:r>
                <a:rPr lang="en-US" sz="1200" dirty="0" smtClean="0"/>
                <a:t> Stress</a:t>
              </a:r>
              <a:endParaRPr lang="en-US" sz="1200" dirty="0"/>
            </a:p>
          </p:txBody>
        </p:sp>
      </p:grpSp>
      <p:sp>
        <p:nvSpPr>
          <p:cNvPr id="18" name="TextBox 17"/>
          <p:cNvSpPr txBox="1"/>
          <p:nvPr/>
        </p:nvSpPr>
        <p:spPr>
          <a:xfrm>
            <a:off x="5867400" y="5715000"/>
            <a:ext cx="3236784" cy="646331"/>
          </a:xfrm>
          <a:prstGeom prst="rect">
            <a:avLst/>
          </a:prstGeom>
          <a:noFill/>
        </p:spPr>
        <p:txBody>
          <a:bodyPr wrap="none" rtlCol="0">
            <a:spAutoFit/>
          </a:bodyPr>
          <a:lstStyle/>
          <a:p>
            <a:r>
              <a:rPr lang="en-US" dirty="0" smtClean="0"/>
              <a:t>Note: standard FEA would</a:t>
            </a:r>
          </a:p>
          <a:p>
            <a:r>
              <a:rPr lang="en-US" dirty="0"/>
              <a:t>h</a:t>
            </a:r>
            <a:r>
              <a:rPr lang="en-US" dirty="0" smtClean="0"/>
              <a:t>ave given the wrong location</a:t>
            </a:r>
            <a:endParaRPr lang="en-US" dirty="0"/>
          </a:p>
        </p:txBody>
      </p:sp>
      <p:cxnSp>
        <p:nvCxnSpPr>
          <p:cNvPr id="20" name="Straight Arrow Connector 19"/>
          <p:cNvCxnSpPr>
            <a:stCxn id="18" idx="1"/>
          </p:cNvCxnSpPr>
          <p:nvPr/>
        </p:nvCxnSpPr>
        <p:spPr>
          <a:xfrm rot="10800000">
            <a:off x="5334000" y="6019800"/>
            <a:ext cx="533400" cy="183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6" descr="MBC_opt_density2.tif"/>
          <p:cNvPicPr>
            <a:picLocks noChangeAspect="1"/>
          </p:cNvPicPr>
          <p:nvPr/>
        </p:nvPicPr>
        <p:blipFill>
          <a:blip r:embed="rId2" cstate="print"/>
          <a:srcRect l="13322" t="22221" r="12489" b="24445"/>
          <a:stretch>
            <a:fillRect/>
          </a:stretch>
        </p:blipFill>
        <p:spPr bwMode="auto">
          <a:xfrm>
            <a:off x="1295400" y="1814513"/>
            <a:ext cx="3276600" cy="1766887"/>
          </a:xfrm>
          <a:prstGeom prst="rect">
            <a:avLst/>
          </a:prstGeom>
          <a:noFill/>
          <a:ln w="9525">
            <a:noFill/>
            <a:miter lim="800000"/>
            <a:headEnd/>
            <a:tailEnd/>
          </a:ln>
        </p:spPr>
      </p:pic>
      <p:sp>
        <p:nvSpPr>
          <p:cNvPr id="3" name="Text Box 2"/>
          <p:cNvSpPr txBox="1">
            <a:spLocks noChangeArrowheads="1"/>
          </p:cNvSpPr>
          <p:nvPr/>
        </p:nvSpPr>
        <p:spPr bwMode="auto">
          <a:xfrm>
            <a:off x="381000" y="-76200"/>
            <a:ext cx="8045450" cy="941388"/>
          </a:xfrm>
          <a:prstGeom prst="rect">
            <a:avLst/>
          </a:prstGeom>
          <a:noFill/>
          <a:ln w="9525" algn="ctr">
            <a:noFill/>
            <a:miter lim="800000"/>
            <a:headEnd/>
            <a:tailEnd/>
          </a:ln>
        </p:spPr>
        <p:txBody>
          <a:bodyPr anchor="ctr"/>
          <a:lstStyle/>
          <a:p>
            <a:pPr>
              <a:defRPr/>
            </a:pPr>
            <a:r>
              <a:rPr lang="en-US" sz="1200" b="1" dirty="0">
                <a:solidFill>
                  <a:schemeClr val="bg1"/>
                </a:solidFill>
                <a:latin typeface="+mj-lt"/>
              </a:rPr>
              <a:t>I – Compaction Modeling (Validation)</a:t>
            </a:r>
          </a:p>
          <a:p>
            <a:pPr>
              <a:defRPr/>
            </a:pPr>
            <a:r>
              <a:rPr lang="en-US" sz="1200" b="1" dirty="0">
                <a:solidFill>
                  <a:schemeClr val="bg1"/>
                </a:solidFill>
                <a:latin typeface="+mj-lt"/>
              </a:rPr>
              <a:t>Main Bearing Cap – Green Density Distribution- after </a:t>
            </a:r>
            <a:r>
              <a:rPr lang="en-US" sz="1200" b="1" dirty="0" err="1">
                <a:solidFill>
                  <a:schemeClr val="bg1"/>
                </a:solidFill>
                <a:latin typeface="+mj-lt"/>
              </a:rPr>
              <a:t>Springback</a:t>
            </a:r>
            <a:r>
              <a:rPr lang="en-US" sz="1200" b="1" dirty="0">
                <a:solidFill>
                  <a:schemeClr val="bg1"/>
                </a:solidFill>
                <a:latin typeface="+mj-lt"/>
              </a:rPr>
              <a:t> (g/cc)</a:t>
            </a:r>
          </a:p>
        </p:txBody>
      </p:sp>
      <p:sp>
        <p:nvSpPr>
          <p:cNvPr id="4" name="Text Box 23"/>
          <p:cNvSpPr txBox="1">
            <a:spLocks noChangeArrowheads="1"/>
          </p:cNvSpPr>
          <p:nvPr/>
        </p:nvSpPr>
        <p:spPr bwMode="auto">
          <a:xfrm>
            <a:off x="381000" y="685800"/>
            <a:ext cx="4724400" cy="646331"/>
          </a:xfrm>
          <a:prstGeom prst="rect">
            <a:avLst/>
          </a:prstGeom>
          <a:solidFill>
            <a:schemeClr val="bg1"/>
          </a:solidFill>
          <a:ln w="38100">
            <a:solidFill>
              <a:srgbClr val="0000FF"/>
            </a:solidFill>
            <a:miter lim="800000"/>
            <a:headEnd/>
            <a:tailEnd/>
          </a:ln>
        </p:spPr>
        <p:txBody>
          <a:bodyPr>
            <a:spAutoFit/>
          </a:bodyPr>
          <a:lstStyle/>
          <a:p>
            <a:pPr algn="ctr"/>
            <a:r>
              <a:rPr lang="en-US" sz="1200" b="1"/>
              <a:t>FEA Model</a:t>
            </a:r>
          </a:p>
          <a:p>
            <a:pPr algn="ctr"/>
            <a:r>
              <a:rPr lang="en-US" sz="1200" b="1"/>
              <a:t>Geometry and Material Solution imported from ABAQUS/ Explicit to ABAQUS/Standard for Elastic Springback Analysis</a:t>
            </a:r>
          </a:p>
        </p:txBody>
      </p:sp>
      <p:sp>
        <p:nvSpPr>
          <p:cNvPr id="5" name="Text Box 23"/>
          <p:cNvSpPr txBox="1">
            <a:spLocks noChangeArrowheads="1"/>
          </p:cNvSpPr>
          <p:nvPr/>
        </p:nvSpPr>
        <p:spPr bwMode="auto">
          <a:xfrm>
            <a:off x="5562600" y="685800"/>
            <a:ext cx="3429000" cy="461665"/>
          </a:xfrm>
          <a:prstGeom prst="rect">
            <a:avLst/>
          </a:prstGeom>
          <a:solidFill>
            <a:schemeClr val="bg1"/>
          </a:solidFill>
          <a:ln w="38100">
            <a:solidFill>
              <a:srgbClr val="0000FF"/>
            </a:solidFill>
            <a:miter lim="800000"/>
            <a:headEnd/>
            <a:tailEnd/>
          </a:ln>
        </p:spPr>
        <p:txBody>
          <a:bodyPr>
            <a:spAutoFit/>
          </a:bodyPr>
          <a:lstStyle/>
          <a:p>
            <a:pPr algn="ctr"/>
            <a:r>
              <a:rPr lang="en-US" sz="1200" b="1"/>
              <a:t>Experiment</a:t>
            </a:r>
          </a:p>
          <a:p>
            <a:pPr algn="ctr"/>
            <a:r>
              <a:rPr lang="en-US" sz="1200" b="1"/>
              <a:t>X-ray CT</a:t>
            </a:r>
          </a:p>
        </p:txBody>
      </p:sp>
      <p:pic>
        <p:nvPicPr>
          <p:cNvPr id="6" name="Picture 8" descr="MBC-Xray.jpg"/>
          <p:cNvPicPr>
            <a:picLocks noChangeAspect="1" noChangeArrowheads="1"/>
          </p:cNvPicPr>
          <p:nvPr/>
        </p:nvPicPr>
        <p:blipFill>
          <a:blip r:embed="rId3" cstate="print"/>
          <a:srcRect/>
          <a:stretch>
            <a:fillRect/>
          </a:stretch>
        </p:blipFill>
        <p:spPr bwMode="auto">
          <a:xfrm>
            <a:off x="6032500" y="1447800"/>
            <a:ext cx="2882900" cy="1600200"/>
          </a:xfrm>
          <a:prstGeom prst="rect">
            <a:avLst/>
          </a:prstGeom>
          <a:noFill/>
          <a:ln w="9525">
            <a:noFill/>
            <a:miter lim="800000"/>
            <a:headEnd/>
            <a:tailEnd/>
          </a:ln>
        </p:spPr>
      </p:pic>
      <p:sp>
        <p:nvSpPr>
          <p:cNvPr id="7" name="Text Box 903"/>
          <p:cNvSpPr txBox="1">
            <a:spLocks noChangeArrowheads="1"/>
          </p:cNvSpPr>
          <p:nvPr/>
        </p:nvSpPr>
        <p:spPr bwMode="auto">
          <a:xfrm>
            <a:off x="7086600" y="2286000"/>
            <a:ext cx="1106392" cy="276999"/>
          </a:xfrm>
          <a:prstGeom prst="rect">
            <a:avLst/>
          </a:prstGeom>
          <a:noFill/>
          <a:ln w="9525">
            <a:noFill/>
            <a:miter lim="800000"/>
            <a:headEnd/>
            <a:tailEnd/>
          </a:ln>
        </p:spPr>
        <p:txBody>
          <a:bodyPr wrap="none">
            <a:spAutoFit/>
          </a:bodyPr>
          <a:lstStyle/>
          <a:p>
            <a:pPr algn="ctr"/>
            <a:r>
              <a:rPr lang="en-US" sz="1200" b="1" dirty="0"/>
              <a:t>2D X-Ray </a:t>
            </a:r>
            <a:r>
              <a:rPr lang="en-US" sz="1200" b="1" dirty="0" smtClean="0"/>
              <a:t>CT</a:t>
            </a:r>
            <a:endParaRPr lang="en-US" sz="1200" b="1" dirty="0"/>
          </a:p>
        </p:txBody>
      </p:sp>
      <p:sp>
        <p:nvSpPr>
          <p:cNvPr id="8" name="Text Box 903"/>
          <p:cNvSpPr txBox="1">
            <a:spLocks noChangeArrowheads="1"/>
          </p:cNvSpPr>
          <p:nvPr/>
        </p:nvSpPr>
        <p:spPr bwMode="auto">
          <a:xfrm>
            <a:off x="2438400" y="2971800"/>
            <a:ext cx="905120" cy="276999"/>
          </a:xfrm>
          <a:prstGeom prst="rect">
            <a:avLst/>
          </a:prstGeom>
          <a:noFill/>
          <a:ln w="9525">
            <a:noFill/>
            <a:miter lim="800000"/>
            <a:headEnd/>
            <a:tailEnd/>
          </a:ln>
        </p:spPr>
        <p:txBody>
          <a:bodyPr wrap="none">
            <a:spAutoFit/>
          </a:bodyPr>
          <a:lstStyle/>
          <a:p>
            <a:pPr algn="ctr"/>
            <a:r>
              <a:rPr lang="en-US" sz="1200" b="1"/>
              <a:t>FEA 205Q</a:t>
            </a:r>
          </a:p>
        </p:txBody>
      </p:sp>
      <p:graphicFrame>
        <p:nvGraphicFramePr>
          <p:cNvPr id="9" name="Chart 8"/>
          <p:cNvGraphicFramePr>
            <a:graphicFrameLocks noGrp="1"/>
          </p:cNvGraphicFramePr>
          <p:nvPr/>
        </p:nvGraphicFramePr>
        <p:xfrm>
          <a:off x="-79375" y="-79375"/>
          <a:ext cx="0" cy="0"/>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 Box 402"/>
          <p:cNvSpPr txBox="1">
            <a:spLocks noChangeArrowheads="1"/>
          </p:cNvSpPr>
          <p:nvPr/>
        </p:nvSpPr>
        <p:spPr bwMode="auto">
          <a:xfrm>
            <a:off x="7086600" y="6172200"/>
            <a:ext cx="1297856" cy="276999"/>
          </a:xfrm>
          <a:prstGeom prst="rect">
            <a:avLst/>
          </a:prstGeom>
          <a:noFill/>
          <a:ln w="9525">
            <a:noFill/>
            <a:miter lim="800000"/>
            <a:headEnd/>
            <a:tailEnd/>
          </a:ln>
        </p:spPr>
        <p:txBody>
          <a:bodyPr wrap="none">
            <a:spAutoFit/>
          </a:bodyPr>
          <a:lstStyle/>
          <a:p>
            <a:pPr algn="ctr"/>
            <a:r>
              <a:rPr lang="en-US" sz="1200" b="1"/>
              <a:t>Image Analysis</a:t>
            </a:r>
          </a:p>
        </p:txBody>
      </p:sp>
      <p:grpSp>
        <p:nvGrpSpPr>
          <p:cNvPr id="11" name="Group 80"/>
          <p:cNvGrpSpPr>
            <a:grpSpLocks/>
          </p:cNvGrpSpPr>
          <p:nvPr/>
        </p:nvGrpSpPr>
        <p:grpSpPr bwMode="auto">
          <a:xfrm>
            <a:off x="6400800" y="5410201"/>
            <a:ext cx="2596932" cy="1135065"/>
            <a:chOff x="-3706812" y="2562227"/>
            <a:chExt cx="3948115" cy="1668466"/>
          </a:xfrm>
        </p:grpSpPr>
        <p:grpSp>
          <p:nvGrpSpPr>
            <p:cNvPr id="12" name="Group 455"/>
            <p:cNvGrpSpPr>
              <a:grpSpLocks/>
            </p:cNvGrpSpPr>
            <p:nvPr/>
          </p:nvGrpSpPr>
          <p:grpSpPr bwMode="auto">
            <a:xfrm>
              <a:off x="-3514717" y="2562227"/>
              <a:ext cx="3429019" cy="1668466"/>
              <a:chOff x="1062" y="1344"/>
              <a:chExt cx="2160" cy="1051"/>
            </a:xfrm>
          </p:grpSpPr>
          <p:sp>
            <p:nvSpPr>
              <p:cNvPr id="34" name="Freeform 121"/>
              <p:cNvSpPr>
                <a:spLocks/>
              </p:cNvSpPr>
              <p:nvPr/>
            </p:nvSpPr>
            <p:spPr bwMode="auto">
              <a:xfrm>
                <a:off x="1062" y="1356"/>
                <a:ext cx="81" cy="179"/>
              </a:xfrm>
              <a:custGeom>
                <a:avLst/>
                <a:gdLst>
                  <a:gd name="T0" fmla="*/ 0 w 174"/>
                  <a:gd name="T1" fmla="*/ 0 h 388"/>
                  <a:gd name="T2" fmla="*/ 0 w 174"/>
                  <a:gd name="T3" fmla="*/ 0 h 388"/>
                  <a:gd name="T4" fmla="*/ 0 w 174"/>
                  <a:gd name="T5" fmla="*/ 0 h 388"/>
                  <a:gd name="T6" fmla="*/ 0 w 174"/>
                  <a:gd name="T7" fmla="*/ 0 h 388"/>
                  <a:gd name="T8" fmla="*/ 0 w 174"/>
                  <a:gd name="T9" fmla="*/ 0 h 388"/>
                  <a:gd name="T10" fmla="*/ 0 w 174"/>
                  <a:gd name="T11" fmla="*/ 0 h 388"/>
                  <a:gd name="T12" fmla="*/ 0 w 174"/>
                  <a:gd name="T13" fmla="*/ 0 h 388"/>
                  <a:gd name="T14" fmla="*/ 0 w 174"/>
                  <a:gd name="T15" fmla="*/ 0 h 388"/>
                  <a:gd name="T16" fmla="*/ 0 w 174"/>
                  <a:gd name="T17" fmla="*/ 0 h 388"/>
                  <a:gd name="T18" fmla="*/ 0 w 174"/>
                  <a:gd name="T19" fmla="*/ 0 h 388"/>
                  <a:gd name="T20" fmla="*/ 0 w 174"/>
                  <a:gd name="T21" fmla="*/ 0 h 388"/>
                  <a:gd name="T22" fmla="*/ 0 w 174"/>
                  <a:gd name="T23" fmla="*/ 0 h 388"/>
                  <a:gd name="T24" fmla="*/ 0 w 174"/>
                  <a:gd name="T25" fmla="*/ 0 h 388"/>
                  <a:gd name="T26" fmla="*/ 0 w 174"/>
                  <a:gd name="T27" fmla="*/ 0 h 3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4"/>
                  <a:gd name="T43" fmla="*/ 0 h 388"/>
                  <a:gd name="T44" fmla="*/ 174 w 174"/>
                  <a:gd name="T45" fmla="*/ 388 h 38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4" h="388">
                    <a:moveTo>
                      <a:pt x="174" y="0"/>
                    </a:moveTo>
                    <a:lnTo>
                      <a:pt x="12" y="0"/>
                    </a:lnTo>
                    <a:lnTo>
                      <a:pt x="0" y="10"/>
                    </a:lnTo>
                    <a:lnTo>
                      <a:pt x="8" y="308"/>
                    </a:lnTo>
                    <a:lnTo>
                      <a:pt x="14" y="326"/>
                    </a:lnTo>
                    <a:lnTo>
                      <a:pt x="28" y="340"/>
                    </a:lnTo>
                    <a:lnTo>
                      <a:pt x="46" y="348"/>
                    </a:lnTo>
                    <a:lnTo>
                      <a:pt x="66" y="348"/>
                    </a:lnTo>
                    <a:lnTo>
                      <a:pt x="94" y="350"/>
                    </a:lnTo>
                    <a:lnTo>
                      <a:pt x="134" y="350"/>
                    </a:lnTo>
                    <a:lnTo>
                      <a:pt x="152" y="364"/>
                    </a:lnTo>
                    <a:lnTo>
                      <a:pt x="164" y="388"/>
                    </a:lnTo>
                    <a:lnTo>
                      <a:pt x="174" y="344"/>
                    </a:lnTo>
                    <a:lnTo>
                      <a:pt x="174" y="0"/>
                    </a:lnTo>
                    <a:close/>
                  </a:path>
                </a:pathLst>
              </a:custGeom>
              <a:solidFill>
                <a:srgbClr val="FF4100"/>
              </a:solidFill>
              <a:ln w="9525">
                <a:solidFill>
                  <a:schemeClr val="tx1"/>
                </a:solidFill>
                <a:round/>
                <a:headEnd/>
                <a:tailEnd/>
              </a:ln>
            </p:spPr>
            <p:txBody>
              <a:bodyPr wrap="none" anchor="ctr"/>
              <a:lstStyle/>
              <a:p>
                <a:endParaRPr lang="en-US" sz="1200"/>
              </a:p>
            </p:txBody>
          </p:sp>
          <p:sp>
            <p:nvSpPr>
              <p:cNvPr id="35" name="Freeform 122"/>
              <p:cNvSpPr>
                <a:spLocks/>
              </p:cNvSpPr>
              <p:nvPr/>
            </p:nvSpPr>
            <p:spPr bwMode="auto">
              <a:xfrm>
                <a:off x="1145" y="1805"/>
                <a:ext cx="264" cy="590"/>
              </a:xfrm>
              <a:custGeom>
                <a:avLst/>
                <a:gdLst>
                  <a:gd name="T0" fmla="*/ 0 w 568"/>
                  <a:gd name="T1" fmla="*/ 0 h 1278"/>
                  <a:gd name="T2" fmla="*/ 0 w 568"/>
                  <a:gd name="T3" fmla="*/ 0 h 1278"/>
                  <a:gd name="T4" fmla="*/ 0 w 568"/>
                  <a:gd name="T5" fmla="*/ 0 h 1278"/>
                  <a:gd name="T6" fmla="*/ 0 w 568"/>
                  <a:gd name="T7" fmla="*/ 0 h 1278"/>
                  <a:gd name="T8" fmla="*/ 0 w 568"/>
                  <a:gd name="T9" fmla="*/ 0 h 1278"/>
                  <a:gd name="T10" fmla="*/ 0 60000 65536"/>
                  <a:gd name="T11" fmla="*/ 0 60000 65536"/>
                  <a:gd name="T12" fmla="*/ 0 60000 65536"/>
                  <a:gd name="T13" fmla="*/ 0 60000 65536"/>
                  <a:gd name="T14" fmla="*/ 0 60000 65536"/>
                  <a:gd name="T15" fmla="*/ 0 w 568"/>
                  <a:gd name="T16" fmla="*/ 0 h 1278"/>
                  <a:gd name="T17" fmla="*/ 568 w 568"/>
                  <a:gd name="T18" fmla="*/ 1278 h 1278"/>
                </a:gdLst>
                <a:ahLst/>
                <a:cxnLst>
                  <a:cxn ang="T10">
                    <a:pos x="T0" y="T1"/>
                  </a:cxn>
                  <a:cxn ang="T11">
                    <a:pos x="T2" y="T3"/>
                  </a:cxn>
                  <a:cxn ang="T12">
                    <a:pos x="T4" y="T5"/>
                  </a:cxn>
                  <a:cxn ang="T13">
                    <a:pos x="T6" y="T7"/>
                  </a:cxn>
                  <a:cxn ang="T14">
                    <a:pos x="T8" y="T9"/>
                  </a:cxn>
                </a:cxnLst>
                <a:rect l="T15" t="T16" r="T17" b="T18"/>
                <a:pathLst>
                  <a:path w="568" h="1278">
                    <a:moveTo>
                      <a:pt x="0" y="1278"/>
                    </a:moveTo>
                    <a:lnTo>
                      <a:pt x="0" y="2"/>
                    </a:lnTo>
                    <a:lnTo>
                      <a:pt x="568" y="0"/>
                    </a:lnTo>
                    <a:lnTo>
                      <a:pt x="566" y="1276"/>
                    </a:lnTo>
                    <a:lnTo>
                      <a:pt x="0" y="1278"/>
                    </a:lnTo>
                    <a:close/>
                  </a:path>
                </a:pathLst>
              </a:custGeom>
              <a:solidFill>
                <a:srgbClr val="78FF00"/>
              </a:solidFill>
              <a:ln w="9525">
                <a:solidFill>
                  <a:schemeClr val="tx1"/>
                </a:solidFill>
                <a:round/>
                <a:headEnd/>
                <a:tailEnd/>
              </a:ln>
            </p:spPr>
            <p:txBody>
              <a:bodyPr wrap="none" anchor="ctr"/>
              <a:lstStyle/>
              <a:p>
                <a:endParaRPr lang="en-US" sz="1200"/>
              </a:p>
            </p:txBody>
          </p:sp>
          <p:sp>
            <p:nvSpPr>
              <p:cNvPr id="36" name="Freeform 123"/>
              <p:cNvSpPr>
                <a:spLocks/>
              </p:cNvSpPr>
              <p:nvPr/>
            </p:nvSpPr>
            <p:spPr bwMode="auto">
              <a:xfrm>
                <a:off x="1407" y="2013"/>
                <a:ext cx="251" cy="382"/>
              </a:xfrm>
              <a:custGeom>
                <a:avLst/>
                <a:gdLst>
                  <a:gd name="T0" fmla="*/ 0 w 538"/>
                  <a:gd name="T1" fmla="*/ 0 h 828"/>
                  <a:gd name="T2" fmla="*/ 0 w 538"/>
                  <a:gd name="T3" fmla="*/ 0 h 828"/>
                  <a:gd name="T4" fmla="*/ 0 w 538"/>
                  <a:gd name="T5" fmla="*/ 0 h 828"/>
                  <a:gd name="T6" fmla="*/ 0 w 538"/>
                  <a:gd name="T7" fmla="*/ 0 h 828"/>
                  <a:gd name="T8" fmla="*/ 0 w 538"/>
                  <a:gd name="T9" fmla="*/ 0 h 828"/>
                  <a:gd name="T10" fmla="*/ 0 w 538"/>
                  <a:gd name="T11" fmla="*/ 0 h 828"/>
                  <a:gd name="T12" fmla="*/ 0 w 538"/>
                  <a:gd name="T13" fmla="*/ 0 h 828"/>
                  <a:gd name="T14" fmla="*/ 0 w 538"/>
                  <a:gd name="T15" fmla="*/ 0 h 828"/>
                  <a:gd name="T16" fmla="*/ 0 w 538"/>
                  <a:gd name="T17" fmla="*/ 0 h 828"/>
                  <a:gd name="T18" fmla="*/ 0 w 538"/>
                  <a:gd name="T19" fmla="*/ 0 h 828"/>
                  <a:gd name="T20" fmla="*/ 0 w 538"/>
                  <a:gd name="T21" fmla="*/ 0 h 828"/>
                  <a:gd name="T22" fmla="*/ 0 w 538"/>
                  <a:gd name="T23" fmla="*/ 0 h 828"/>
                  <a:gd name="T24" fmla="*/ 0 w 538"/>
                  <a:gd name="T25" fmla="*/ 0 h 828"/>
                  <a:gd name="T26" fmla="*/ 0 w 538"/>
                  <a:gd name="T27" fmla="*/ 0 h 828"/>
                  <a:gd name="T28" fmla="*/ 0 w 538"/>
                  <a:gd name="T29" fmla="*/ 0 h 828"/>
                  <a:gd name="T30" fmla="*/ 0 w 538"/>
                  <a:gd name="T31" fmla="*/ 0 h 8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8"/>
                  <a:gd name="T49" fmla="*/ 0 h 828"/>
                  <a:gd name="T50" fmla="*/ 538 w 538"/>
                  <a:gd name="T51" fmla="*/ 828 h 8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8" h="828">
                    <a:moveTo>
                      <a:pt x="6" y="828"/>
                    </a:moveTo>
                    <a:lnTo>
                      <a:pt x="8" y="2"/>
                    </a:lnTo>
                    <a:lnTo>
                      <a:pt x="538" y="0"/>
                    </a:lnTo>
                    <a:lnTo>
                      <a:pt x="498" y="44"/>
                    </a:lnTo>
                    <a:lnTo>
                      <a:pt x="452" y="108"/>
                    </a:lnTo>
                    <a:lnTo>
                      <a:pt x="406" y="188"/>
                    </a:lnTo>
                    <a:lnTo>
                      <a:pt x="366" y="270"/>
                    </a:lnTo>
                    <a:lnTo>
                      <a:pt x="336" y="344"/>
                    </a:lnTo>
                    <a:lnTo>
                      <a:pt x="310" y="410"/>
                    </a:lnTo>
                    <a:lnTo>
                      <a:pt x="290" y="482"/>
                    </a:lnTo>
                    <a:lnTo>
                      <a:pt x="270" y="540"/>
                    </a:lnTo>
                    <a:lnTo>
                      <a:pt x="262" y="618"/>
                    </a:lnTo>
                    <a:lnTo>
                      <a:pt x="252" y="690"/>
                    </a:lnTo>
                    <a:lnTo>
                      <a:pt x="248" y="766"/>
                    </a:lnTo>
                    <a:lnTo>
                      <a:pt x="246" y="822"/>
                    </a:lnTo>
                    <a:lnTo>
                      <a:pt x="0" y="818"/>
                    </a:lnTo>
                  </a:path>
                </a:pathLst>
              </a:custGeom>
              <a:noFill/>
              <a:ln w="9525">
                <a:solidFill>
                  <a:schemeClr val="tx1"/>
                </a:solidFill>
                <a:round/>
                <a:headEnd/>
                <a:tailEnd/>
              </a:ln>
            </p:spPr>
            <p:txBody>
              <a:bodyPr/>
              <a:lstStyle/>
              <a:p>
                <a:endParaRPr lang="en-US" sz="1200"/>
              </a:p>
            </p:txBody>
          </p:sp>
          <p:sp>
            <p:nvSpPr>
              <p:cNvPr id="37" name="Freeform 124"/>
              <p:cNvSpPr>
                <a:spLocks/>
              </p:cNvSpPr>
              <p:nvPr/>
            </p:nvSpPr>
            <p:spPr bwMode="auto">
              <a:xfrm>
                <a:off x="1412" y="2013"/>
                <a:ext cx="247" cy="380"/>
              </a:xfrm>
              <a:custGeom>
                <a:avLst/>
                <a:gdLst>
                  <a:gd name="T0" fmla="*/ 0 w 532"/>
                  <a:gd name="T1" fmla="*/ 0 h 824"/>
                  <a:gd name="T2" fmla="*/ 0 w 532"/>
                  <a:gd name="T3" fmla="*/ 0 h 824"/>
                  <a:gd name="T4" fmla="*/ 0 w 532"/>
                  <a:gd name="T5" fmla="*/ 0 h 824"/>
                  <a:gd name="T6" fmla="*/ 0 w 532"/>
                  <a:gd name="T7" fmla="*/ 0 h 824"/>
                  <a:gd name="T8" fmla="*/ 0 w 532"/>
                  <a:gd name="T9" fmla="*/ 0 h 824"/>
                  <a:gd name="T10" fmla="*/ 0 w 532"/>
                  <a:gd name="T11" fmla="*/ 0 h 824"/>
                  <a:gd name="T12" fmla="*/ 0 w 532"/>
                  <a:gd name="T13" fmla="*/ 0 h 824"/>
                  <a:gd name="T14" fmla="*/ 0 w 532"/>
                  <a:gd name="T15" fmla="*/ 0 h 824"/>
                  <a:gd name="T16" fmla="*/ 0 w 532"/>
                  <a:gd name="T17" fmla="*/ 0 h 824"/>
                  <a:gd name="T18" fmla="*/ 0 w 532"/>
                  <a:gd name="T19" fmla="*/ 0 h 824"/>
                  <a:gd name="T20" fmla="*/ 0 w 532"/>
                  <a:gd name="T21" fmla="*/ 0 h 824"/>
                  <a:gd name="T22" fmla="*/ 0 w 532"/>
                  <a:gd name="T23" fmla="*/ 0 h 824"/>
                  <a:gd name="T24" fmla="*/ 0 w 532"/>
                  <a:gd name="T25" fmla="*/ 0 h 824"/>
                  <a:gd name="T26" fmla="*/ 0 w 532"/>
                  <a:gd name="T27" fmla="*/ 0 h 824"/>
                  <a:gd name="T28" fmla="*/ 0 w 532"/>
                  <a:gd name="T29" fmla="*/ 0 h 8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32"/>
                  <a:gd name="T46" fmla="*/ 0 h 824"/>
                  <a:gd name="T47" fmla="*/ 532 w 532"/>
                  <a:gd name="T48" fmla="*/ 824 h 8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32" h="824">
                    <a:moveTo>
                      <a:pt x="0" y="824"/>
                    </a:moveTo>
                    <a:lnTo>
                      <a:pt x="0" y="0"/>
                    </a:lnTo>
                    <a:lnTo>
                      <a:pt x="532" y="0"/>
                    </a:lnTo>
                    <a:lnTo>
                      <a:pt x="480" y="56"/>
                    </a:lnTo>
                    <a:lnTo>
                      <a:pt x="436" y="120"/>
                    </a:lnTo>
                    <a:lnTo>
                      <a:pt x="392" y="200"/>
                    </a:lnTo>
                    <a:lnTo>
                      <a:pt x="350" y="294"/>
                    </a:lnTo>
                    <a:lnTo>
                      <a:pt x="318" y="368"/>
                    </a:lnTo>
                    <a:lnTo>
                      <a:pt x="294" y="450"/>
                    </a:lnTo>
                    <a:lnTo>
                      <a:pt x="268" y="528"/>
                    </a:lnTo>
                    <a:lnTo>
                      <a:pt x="256" y="594"/>
                    </a:lnTo>
                    <a:lnTo>
                      <a:pt x="244" y="680"/>
                    </a:lnTo>
                    <a:lnTo>
                      <a:pt x="242" y="762"/>
                    </a:lnTo>
                    <a:lnTo>
                      <a:pt x="238" y="820"/>
                    </a:lnTo>
                    <a:lnTo>
                      <a:pt x="0" y="824"/>
                    </a:lnTo>
                    <a:close/>
                  </a:path>
                </a:pathLst>
              </a:custGeom>
              <a:solidFill>
                <a:srgbClr val="01FFDC"/>
              </a:solidFill>
              <a:ln w="9525">
                <a:solidFill>
                  <a:schemeClr val="tx1"/>
                </a:solidFill>
                <a:round/>
                <a:headEnd/>
                <a:tailEnd/>
              </a:ln>
            </p:spPr>
            <p:txBody>
              <a:bodyPr wrap="none" anchor="ctr"/>
              <a:lstStyle/>
              <a:p>
                <a:endParaRPr lang="en-US" sz="1200"/>
              </a:p>
            </p:txBody>
          </p:sp>
          <p:sp>
            <p:nvSpPr>
              <p:cNvPr id="38" name="Freeform 125"/>
              <p:cNvSpPr>
                <a:spLocks/>
              </p:cNvSpPr>
              <p:nvPr/>
            </p:nvSpPr>
            <p:spPr bwMode="auto">
              <a:xfrm>
                <a:off x="1407" y="1352"/>
                <a:ext cx="249" cy="450"/>
              </a:xfrm>
              <a:custGeom>
                <a:avLst/>
                <a:gdLst>
                  <a:gd name="T0" fmla="*/ 0 w 536"/>
                  <a:gd name="T1" fmla="*/ 0 h 974"/>
                  <a:gd name="T2" fmla="*/ 0 w 536"/>
                  <a:gd name="T3" fmla="*/ 0 h 974"/>
                  <a:gd name="T4" fmla="*/ 0 w 536"/>
                  <a:gd name="T5" fmla="*/ 0 h 974"/>
                  <a:gd name="T6" fmla="*/ 0 w 536"/>
                  <a:gd name="T7" fmla="*/ 0 h 974"/>
                  <a:gd name="T8" fmla="*/ 0 w 536"/>
                  <a:gd name="T9" fmla="*/ 0 h 974"/>
                  <a:gd name="T10" fmla="*/ 0 w 536"/>
                  <a:gd name="T11" fmla="*/ 0 h 974"/>
                  <a:gd name="T12" fmla="*/ 0 w 536"/>
                  <a:gd name="T13" fmla="*/ 0 h 974"/>
                  <a:gd name="T14" fmla="*/ 0 w 536"/>
                  <a:gd name="T15" fmla="*/ 0 h 974"/>
                  <a:gd name="T16" fmla="*/ 0 w 536"/>
                  <a:gd name="T17" fmla="*/ 0 h 974"/>
                  <a:gd name="T18" fmla="*/ 0 w 536"/>
                  <a:gd name="T19" fmla="*/ 0 h 974"/>
                  <a:gd name="T20" fmla="*/ 0 w 536"/>
                  <a:gd name="T21" fmla="*/ 0 h 974"/>
                  <a:gd name="T22" fmla="*/ 0 w 536"/>
                  <a:gd name="T23" fmla="*/ 0 h 974"/>
                  <a:gd name="T24" fmla="*/ 0 w 536"/>
                  <a:gd name="T25" fmla="*/ 0 h 974"/>
                  <a:gd name="T26" fmla="*/ 0 w 536"/>
                  <a:gd name="T27" fmla="*/ 0 h 974"/>
                  <a:gd name="T28" fmla="*/ 0 w 536"/>
                  <a:gd name="T29" fmla="*/ 0 h 974"/>
                  <a:gd name="T30" fmla="*/ 0 w 536"/>
                  <a:gd name="T31" fmla="*/ 0 h 974"/>
                  <a:gd name="T32" fmla="*/ 0 w 536"/>
                  <a:gd name="T33" fmla="*/ 0 h 974"/>
                  <a:gd name="T34" fmla="*/ 0 w 536"/>
                  <a:gd name="T35" fmla="*/ 0 h 974"/>
                  <a:gd name="T36" fmla="*/ 0 w 536"/>
                  <a:gd name="T37" fmla="*/ 0 h 974"/>
                  <a:gd name="T38" fmla="*/ 0 w 536"/>
                  <a:gd name="T39" fmla="*/ 0 h 97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36"/>
                  <a:gd name="T61" fmla="*/ 0 h 974"/>
                  <a:gd name="T62" fmla="*/ 536 w 536"/>
                  <a:gd name="T63" fmla="*/ 974 h 97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36" h="974">
                    <a:moveTo>
                      <a:pt x="8" y="974"/>
                    </a:moveTo>
                    <a:lnTo>
                      <a:pt x="0" y="6"/>
                    </a:lnTo>
                    <a:lnTo>
                      <a:pt x="330" y="0"/>
                    </a:lnTo>
                    <a:lnTo>
                      <a:pt x="354" y="2"/>
                    </a:lnTo>
                    <a:lnTo>
                      <a:pt x="366" y="10"/>
                    </a:lnTo>
                    <a:lnTo>
                      <a:pt x="378" y="22"/>
                    </a:lnTo>
                    <a:lnTo>
                      <a:pt x="382" y="42"/>
                    </a:lnTo>
                    <a:lnTo>
                      <a:pt x="384" y="56"/>
                    </a:lnTo>
                    <a:lnTo>
                      <a:pt x="384" y="206"/>
                    </a:lnTo>
                    <a:lnTo>
                      <a:pt x="392" y="234"/>
                    </a:lnTo>
                    <a:lnTo>
                      <a:pt x="402" y="256"/>
                    </a:lnTo>
                    <a:lnTo>
                      <a:pt x="420" y="280"/>
                    </a:lnTo>
                    <a:lnTo>
                      <a:pt x="436" y="300"/>
                    </a:lnTo>
                    <a:lnTo>
                      <a:pt x="452" y="314"/>
                    </a:lnTo>
                    <a:lnTo>
                      <a:pt x="472" y="326"/>
                    </a:lnTo>
                    <a:lnTo>
                      <a:pt x="490" y="336"/>
                    </a:lnTo>
                    <a:lnTo>
                      <a:pt x="514" y="340"/>
                    </a:lnTo>
                    <a:lnTo>
                      <a:pt x="526" y="340"/>
                    </a:lnTo>
                    <a:lnTo>
                      <a:pt x="536" y="970"/>
                    </a:lnTo>
                    <a:lnTo>
                      <a:pt x="8" y="974"/>
                    </a:lnTo>
                    <a:close/>
                  </a:path>
                </a:pathLst>
              </a:custGeom>
              <a:solidFill>
                <a:srgbClr val="0101CB"/>
              </a:solidFill>
              <a:ln w="9525">
                <a:solidFill>
                  <a:schemeClr val="tx1"/>
                </a:solidFill>
                <a:round/>
                <a:headEnd/>
                <a:tailEnd/>
              </a:ln>
            </p:spPr>
            <p:txBody>
              <a:bodyPr wrap="none" anchor="ctr"/>
              <a:lstStyle/>
              <a:p>
                <a:endParaRPr lang="en-US" sz="1200"/>
              </a:p>
            </p:txBody>
          </p:sp>
          <p:sp>
            <p:nvSpPr>
              <p:cNvPr id="39" name="Freeform 126"/>
              <p:cNvSpPr>
                <a:spLocks/>
              </p:cNvSpPr>
              <p:nvPr/>
            </p:nvSpPr>
            <p:spPr bwMode="auto">
              <a:xfrm>
                <a:off x="1140" y="1354"/>
                <a:ext cx="269" cy="451"/>
              </a:xfrm>
              <a:custGeom>
                <a:avLst/>
                <a:gdLst>
                  <a:gd name="T0" fmla="*/ 0 w 578"/>
                  <a:gd name="T1" fmla="*/ 0 h 976"/>
                  <a:gd name="T2" fmla="*/ 0 w 578"/>
                  <a:gd name="T3" fmla="*/ 0 h 976"/>
                  <a:gd name="T4" fmla="*/ 0 w 578"/>
                  <a:gd name="T5" fmla="*/ 0 h 976"/>
                  <a:gd name="T6" fmla="*/ 0 w 578"/>
                  <a:gd name="T7" fmla="*/ 0 h 976"/>
                  <a:gd name="T8" fmla="*/ 0 w 578"/>
                  <a:gd name="T9" fmla="*/ 0 h 976"/>
                  <a:gd name="T10" fmla="*/ 0 w 578"/>
                  <a:gd name="T11" fmla="*/ 0 h 976"/>
                  <a:gd name="T12" fmla="*/ 0 w 578"/>
                  <a:gd name="T13" fmla="*/ 0 h 976"/>
                  <a:gd name="T14" fmla="*/ 0 w 578"/>
                  <a:gd name="T15" fmla="*/ 0 h 976"/>
                  <a:gd name="T16" fmla="*/ 0 60000 65536"/>
                  <a:gd name="T17" fmla="*/ 0 60000 65536"/>
                  <a:gd name="T18" fmla="*/ 0 60000 65536"/>
                  <a:gd name="T19" fmla="*/ 0 60000 65536"/>
                  <a:gd name="T20" fmla="*/ 0 60000 65536"/>
                  <a:gd name="T21" fmla="*/ 0 60000 65536"/>
                  <a:gd name="T22" fmla="*/ 0 60000 65536"/>
                  <a:gd name="T23" fmla="*/ 0 60000 65536"/>
                  <a:gd name="T24" fmla="*/ 0 w 578"/>
                  <a:gd name="T25" fmla="*/ 0 h 976"/>
                  <a:gd name="T26" fmla="*/ 578 w 578"/>
                  <a:gd name="T27" fmla="*/ 976 h 97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8" h="976">
                    <a:moveTo>
                      <a:pt x="10" y="976"/>
                    </a:moveTo>
                    <a:lnTo>
                      <a:pt x="0" y="404"/>
                    </a:lnTo>
                    <a:lnTo>
                      <a:pt x="6" y="364"/>
                    </a:lnTo>
                    <a:lnTo>
                      <a:pt x="10" y="350"/>
                    </a:lnTo>
                    <a:lnTo>
                      <a:pt x="10" y="0"/>
                    </a:lnTo>
                    <a:lnTo>
                      <a:pt x="574" y="0"/>
                    </a:lnTo>
                    <a:lnTo>
                      <a:pt x="578" y="972"/>
                    </a:lnTo>
                    <a:lnTo>
                      <a:pt x="10" y="976"/>
                    </a:lnTo>
                    <a:close/>
                  </a:path>
                </a:pathLst>
              </a:custGeom>
              <a:solidFill>
                <a:srgbClr val="01BCFF"/>
              </a:solidFill>
              <a:ln w="9525">
                <a:solidFill>
                  <a:schemeClr val="tx1"/>
                </a:solidFill>
                <a:round/>
                <a:headEnd/>
                <a:tailEnd/>
              </a:ln>
            </p:spPr>
            <p:txBody>
              <a:bodyPr wrap="none" anchor="ctr"/>
              <a:lstStyle/>
              <a:p>
                <a:endParaRPr lang="en-US" sz="1200"/>
              </a:p>
            </p:txBody>
          </p:sp>
          <p:sp>
            <p:nvSpPr>
              <p:cNvPr id="40" name="Freeform 127"/>
              <p:cNvSpPr>
                <a:spLocks/>
              </p:cNvSpPr>
              <p:nvPr/>
            </p:nvSpPr>
            <p:spPr bwMode="auto">
              <a:xfrm>
                <a:off x="1410" y="1803"/>
                <a:ext cx="247" cy="211"/>
              </a:xfrm>
              <a:custGeom>
                <a:avLst/>
                <a:gdLst>
                  <a:gd name="T0" fmla="*/ 0 w 530"/>
                  <a:gd name="T1" fmla="*/ 0 h 457"/>
                  <a:gd name="T2" fmla="*/ 0 w 530"/>
                  <a:gd name="T3" fmla="*/ 0 h 457"/>
                  <a:gd name="T4" fmla="*/ 0 w 530"/>
                  <a:gd name="T5" fmla="*/ 0 h 457"/>
                  <a:gd name="T6" fmla="*/ 0 w 530"/>
                  <a:gd name="T7" fmla="*/ 0 h 457"/>
                  <a:gd name="T8" fmla="*/ 0 w 530"/>
                  <a:gd name="T9" fmla="*/ 0 h 457"/>
                  <a:gd name="T10" fmla="*/ 0 60000 65536"/>
                  <a:gd name="T11" fmla="*/ 0 60000 65536"/>
                  <a:gd name="T12" fmla="*/ 0 60000 65536"/>
                  <a:gd name="T13" fmla="*/ 0 60000 65536"/>
                  <a:gd name="T14" fmla="*/ 0 60000 65536"/>
                  <a:gd name="T15" fmla="*/ 0 w 530"/>
                  <a:gd name="T16" fmla="*/ 0 h 457"/>
                  <a:gd name="T17" fmla="*/ 530 w 530"/>
                  <a:gd name="T18" fmla="*/ 457 h 457"/>
                </a:gdLst>
                <a:ahLst/>
                <a:cxnLst>
                  <a:cxn ang="T10">
                    <a:pos x="T0" y="T1"/>
                  </a:cxn>
                  <a:cxn ang="T11">
                    <a:pos x="T2" y="T3"/>
                  </a:cxn>
                  <a:cxn ang="T12">
                    <a:pos x="T4" y="T5"/>
                  </a:cxn>
                  <a:cxn ang="T13">
                    <a:pos x="T6" y="T7"/>
                  </a:cxn>
                  <a:cxn ang="T14">
                    <a:pos x="T8" y="T9"/>
                  </a:cxn>
                </a:cxnLst>
                <a:rect l="T15" t="T16" r="T17" b="T18"/>
                <a:pathLst>
                  <a:path w="530" h="457">
                    <a:moveTo>
                      <a:pt x="0" y="457"/>
                    </a:moveTo>
                    <a:lnTo>
                      <a:pt x="2" y="0"/>
                    </a:lnTo>
                    <a:lnTo>
                      <a:pt x="530" y="0"/>
                    </a:lnTo>
                    <a:lnTo>
                      <a:pt x="530" y="456"/>
                    </a:lnTo>
                    <a:lnTo>
                      <a:pt x="0" y="457"/>
                    </a:lnTo>
                    <a:close/>
                  </a:path>
                </a:pathLst>
              </a:custGeom>
              <a:solidFill>
                <a:srgbClr val="01FFDC"/>
              </a:solidFill>
              <a:ln w="9525">
                <a:solidFill>
                  <a:schemeClr val="tx1"/>
                </a:solidFill>
                <a:round/>
                <a:headEnd/>
                <a:tailEnd/>
              </a:ln>
            </p:spPr>
            <p:txBody>
              <a:bodyPr wrap="none" anchor="ctr"/>
              <a:lstStyle/>
              <a:p>
                <a:endParaRPr lang="en-US" sz="1200"/>
              </a:p>
            </p:txBody>
          </p:sp>
          <p:sp>
            <p:nvSpPr>
              <p:cNvPr id="41" name="Freeform 128"/>
              <p:cNvSpPr>
                <a:spLocks/>
              </p:cNvSpPr>
              <p:nvPr/>
            </p:nvSpPr>
            <p:spPr bwMode="auto">
              <a:xfrm>
                <a:off x="1657" y="1799"/>
                <a:ext cx="345" cy="215"/>
              </a:xfrm>
              <a:custGeom>
                <a:avLst/>
                <a:gdLst>
                  <a:gd name="T0" fmla="*/ 0 w 740"/>
                  <a:gd name="T1" fmla="*/ 0 h 466"/>
                  <a:gd name="T2" fmla="*/ 0 w 740"/>
                  <a:gd name="T3" fmla="*/ 0 h 466"/>
                  <a:gd name="T4" fmla="*/ 0 w 740"/>
                  <a:gd name="T5" fmla="*/ 0 h 466"/>
                  <a:gd name="T6" fmla="*/ 0 w 740"/>
                  <a:gd name="T7" fmla="*/ 0 h 466"/>
                  <a:gd name="T8" fmla="*/ 0 w 740"/>
                  <a:gd name="T9" fmla="*/ 0 h 466"/>
                  <a:gd name="T10" fmla="*/ 0 w 740"/>
                  <a:gd name="T11" fmla="*/ 0 h 466"/>
                  <a:gd name="T12" fmla="*/ 0 w 740"/>
                  <a:gd name="T13" fmla="*/ 0 h 466"/>
                  <a:gd name="T14" fmla="*/ 0 w 740"/>
                  <a:gd name="T15" fmla="*/ 0 h 466"/>
                  <a:gd name="T16" fmla="*/ 0 w 740"/>
                  <a:gd name="T17" fmla="*/ 0 h 466"/>
                  <a:gd name="T18" fmla="*/ 0 w 740"/>
                  <a:gd name="T19" fmla="*/ 0 h 466"/>
                  <a:gd name="T20" fmla="*/ 0 w 740"/>
                  <a:gd name="T21" fmla="*/ 0 h 466"/>
                  <a:gd name="T22" fmla="*/ 0 w 740"/>
                  <a:gd name="T23" fmla="*/ 0 h 466"/>
                  <a:gd name="T24" fmla="*/ 0 w 740"/>
                  <a:gd name="T25" fmla="*/ 0 h 466"/>
                  <a:gd name="T26" fmla="*/ 0 w 740"/>
                  <a:gd name="T27" fmla="*/ 0 h 466"/>
                  <a:gd name="T28" fmla="*/ 0 w 740"/>
                  <a:gd name="T29" fmla="*/ 0 h 4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40"/>
                  <a:gd name="T46" fmla="*/ 0 h 466"/>
                  <a:gd name="T47" fmla="*/ 740 w 740"/>
                  <a:gd name="T48" fmla="*/ 466 h 46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40" h="466">
                    <a:moveTo>
                      <a:pt x="0" y="466"/>
                    </a:moveTo>
                    <a:lnTo>
                      <a:pt x="0" y="0"/>
                    </a:lnTo>
                    <a:lnTo>
                      <a:pt x="740" y="0"/>
                    </a:lnTo>
                    <a:lnTo>
                      <a:pt x="665" y="18"/>
                    </a:lnTo>
                    <a:lnTo>
                      <a:pt x="572" y="46"/>
                    </a:lnTo>
                    <a:lnTo>
                      <a:pt x="482" y="84"/>
                    </a:lnTo>
                    <a:lnTo>
                      <a:pt x="393" y="124"/>
                    </a:lnTo>
                    <a:lnTo>
                      <a:pt x="324" y="171"/>
                    </a:lnTo>
                    <a:lnTo>
                      <a:pt x="254" y="217"/>
                    </a:lnTo>
                    <a:lnTo>
                      <a:pt x="204" y="252"/>
                    </a:lnTo>
                    <a:lnTo>
                      <a:pt x="155" y="297"/>
                    </a:lnTo>
                    <a:lnTo>
                      <a:pt x="107" y="339"/>
                    </a:lnTo>
                    <a:lnTo>
                      <a:pt x="68" y="384"/>
                    </a:lnTo>
                    <a:lnTo>
                      <a:pt x="36" y="418"/>
                    </a:lnTo>
                    <a:lnTo>
                      <a:pt x="0" y="466"/>
                    </a:lnTo>
                    <a:close/>
                  </a:path>
                </a:pathLst>
              </a:custGeom>
              <a:solidFill>
                <a:srgbClr val="FFFF00"/>
              </a:solidFill>
              <a:ln w="9525">
                <a:solidFill>
                  <a:schemeClr val="tx1"/>
                </a:solidFill>
                <a:round/>
                <a:headEnd/>
                <a:tailEnd/>
              </a:ln>
            </p:spPr>
            <p:txBody>
              <a:bodyPr wrap="none" anchor="ctr"/>
              <a:lstStyle/>
              <a:p>
                <a:endParaRPr lang="en-US" sz="1200"/>
              </a:p>
            </p:txBody>
          </p:sp>
          <p:sp>
            <p:nvSpPr>
              <p:cNvPr id="42" name="Freeform 129"/>
              <p:cNvSpPr>
                <a:spLocks/>
              </p:cNvSpPr>
              <p:nvPr/>
            </p:nvSpPr>
            <p:spPr bwMode="auto">
              <a:xfrm>
                <a:off x="1656" y="1683"/>
                <a:ext cx="349" cy="116"/>
              </a:xfrm>
              <a:custGeom>
                <a:avLst/>
                <a:gdLst>
                  <a:gd name="T0" fmla="*/ 0 w 749"/>
                  <a:gd name="T1" fmla="*/ 0 h 251"/>
                  <a:gd name="T2" fmla="*/ 0 w 749"/>
                  <a:gd name="T3" fmla="*/ 0 h 251"/>
                  <a:gd name="T4" fmla="*/ 0 w 749"/>
                  <a:gd name="T5" fmla="*/ 0 h 251"/>
                  <a:gd name="T6" fmla="*/ 0 w 749"/>
                  <a:gd name="T7" fmla="*/ 0 h 251"/>
                  <a:gd name="T8" fmla="*/ 0 w 749"/>
                  <a:gd name="T9" fmla="*/ 0 h 251"/>
                  <a:gd name="T10" fmla="*/ 0 60000 65536"/>
                  <a:gd name="T11" fmla="*/ 0 60000 65536"/>
                  <a:gd name="T12" fmla="*/ 0 60000 65536"/>
                  <a:gd name="T13" fmla="*/ 0 60000 65536"/>
                  <a:gd name="T14" fmla="*/ 0 60000 65536"/>
                  <a:gd name="T15" fmla="*/ 0 w 749"/>
                  <a:gd name="T16" fmla="*/ 0 h 251"/>
                  <a:gd name="T17" fmla="*/ 749 w 749"/>
                  <a:gd name="T18" fmla="*/ 251 h 251"/>
                </a:gdLst>
                <a:ahLst/>
                <a:cxnLst>
                  <a:cxn ang="T10">
                    <a:pos x="T0" y="T1"/>
                  </a:cxn>
                  <a:cxn ang="T11">
                    <a:pos x="T2" y="T3"/>
                  </a:cxn>
                  <a:cxn ang="T12">
                    <a:pos x="T4" y="T5"/>
                  </a:cxn>
                  <a:cxn ang="T13">
                    <a:pos x="T6" y="T7"/>
                  </a:cxn>
                  <a:cxn ang="T14">
                    <a:pos x="T8" y="T9"/>
                  </a:cxn>
                </a:cxnLst>
                <a:rect l="T15" t="T16" r="T17" b="T18"/>
                <a:pathLst>
                  <a:path w="749" h="251">
                    <a:moveTo>
                      <a:pt x="0" y="251"/>
                    </a:moveTo>
                    <a:lnTo>
                      <a:pt x="2" y="0"/>
                    </a:lnTo>
                    <a:lnTo>
                      <a:pt x="749" y="0"/>
                    </a:lnTo>
                    <a:lnTo>
                      <a:pt x="749" y="251"/>
                    </a:lnTo>
                    <a:lnTo>
                      <a:pt x="0" y="251"/>
                    </a:lnTo>
                    <a:close/>
                  </a:path>
                </a:pathLst>
              </a:custGeom>
              <a:solidFill>
                <a:srgbClr val="FFB400"/>
              </a:solidFill>
              <a:ln w="9525">
                <a:solidFill>
                  <a:schemeClr val="tx1"/>
                </a:solidFill>
                <a:round/>
                <a:headEnd/>
                <a:tailEnd/>
              </a:ln>
            </p:spPr>
            <p:txBody>
              <a:bodyPr wrap="none" anchor="ctr"/>
              <a:lstStyle/>
              <a:p>
                <a:endParaRPr lang="en-US" sz="1200"/>
              </a:p>
            </p:txBody>
          </p:sp>
          <p:sp>
            <p:nvSpPr>
              <p:cNvPr id="43" name="Freeform 130"/>
              <p:cNvSpPr>
                <a:spLocks/>
              </p:cNvSpPr>
              <p:nvPr/>
            </p:nvSpPr>
            <p:spPr bwMode="auto">
              <a:xfrm>
                <a:off x="1655" y="1370"/>
                <a:ext cx="348" cy="314"/>
              </a:xfrm>
              <a:custGeom>
                <a:avLst/>
                <a:gdLst>
                  <a:gd name="T0" fmla="*/ 0 w 750"/>
                  <a:gd name="T1" fmla="*/ 0 h 681"/>
                  <a:gd name="T2" fmla="*/ 0 w 750"/>
                  <a:gd name="T3" fmla="*/ 0 h 681"/>
                  <a:gd name="T4" fmla="*/ 0 w 750"/>
                  <a:gd name="T5" fmla="*/ 0 h 681"/>
                  <a:gd name="T6" fmla="*/ 0 w 750"/>
                  <a:gd name="T7" fmla="*/ 0 h 681"/>
                  <a:gd name="T8" fmla="*/ 0 w 750"/>
                  <a:gd name="T9" fmla="*/ 0 h 681"/>
                  <a:gd name="T10" fmla="*/ 0 w 750"/>
                  <a:gd name="T11" fmla="*/ 0 h 681"/>
                  <a:gd name="T12" fmla="*/ 0 w 750"/>
                  <a:gd name="T13" fmla="*/ 0 h 681"/>
                  <a:gd name="T14" fmla="*/ 0 w 750"/>
                  <a:gd name="T15" fmla="*/ 0 h 681"/>
                  <a:gd name="T16" fmla="*/ 0 w 750"/>
                  <a:gd name="T17" fmla="*/ 0 h 681"/>
                  <a:gd name="T18" fmla="*/ 0 w 750"/>
                  <a:gd name="T19" fmla="*/ 0 h 681"/>
                  <a:gd name="T20" fmla="*/ 0 w 750"/>
                  <a:gd name="T21" fmla="*/ 0 h 681"/>
                  <a:gd name="T22" fmla="*/ 0 w 750"/>
                  <a:gd name="T23" fmla="*/ 0 h 681"/>
                  <a:gd name="T24" fmla="*/ 0 w 750"/>
                  <a:gd name="T25" fmla="*/ 0 h 681"/>
                  <a:gd name="T26" fmla="*/ 0 w 750"/>
                  <a:gd name="T27" fmla="*/ 0 h 68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50"/>
                  <a:gd name="T43" fmla="*/ 0 h 681"/>
                  <a:gd name="T44" fmla="*/ 750 w 750"/>
                  <a:gd name="T45" fmla="*/ 681 h 68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50" h="681">
                    <a:moveTo>
                      <a:pt x="0" y="681"/>
                    </a:moveTo>
                    <a:lnTo>
                      <a:pt x="0" y="301"/>
                    </a:lnTo>
                    <a:lnTo>
                      <a:pt x="27" y="298"/>
                    </a:lnTo>
                    <a:lnTo>
                      <a:pt x="77" y="274"/>
                    </a:lnTo>
                    <a:lnTo>
                      <a:pt x="122" y="240"/>
                    </a:lnTo>
                    <a:lnTo>
                      <a:pt x="197" y="198"/>
                    </a:lnTo>
                    <a:lnTo>
                      <a:pt x="296" y="148"/>
                    </a:lnTo>
                    <a:lnTo>
                      <a:pt x="402" y="99"/>
                    </a:lnTo>
                    <a:lnTo>
                      <a:pt x="503" y="63"/>
                    </a:lnTo>
                    <a:lnTo>
                      <a:pt x="605" y="28"/>
                    </a:lnTo>
                    <a:lnTo>
                      <a:pt x="689" y="6"/>
                    </a:lnTo>
                    <a:lnTo>
                      <a:pt x="734" y="0"/>
                    </a:lnTo>
                    <a:lnTo>
                      <a:pt x="750" y="679"/>
                    </a:lnTo>
                    <a:lnTo>
                      <a:pt x="0" y="681"/>
                    </a:lnTo>
                    <a:close/>
                  </a:path>
                </a:pathLst>
              </a:custGeom>
              <a:solidFill>
                <a:srgbClr val="FFFF00"/>
              </a:solidFill>
              <a:ln w="9525">
                <a:solidFill>
                  <a:schemeClr val="tx1"/>
                </a:solidFill>
                <a:round/>
                <a:headEnd/>
                <a:tailEnd/>
              </a:ln>
            </p:spPr>
            <p:txBody>
              <a:bodyPr wrap="none" anchor="ctr"/>
              <a:lstStyle/>
              <a:p>
                <a:endParaRPr lang="en-US" sz="1200"/>
              </a:p>
            </p:txBody>
          </p:sp>
          <p:sp>
            <p:nvSpPr>
              <p:cNvPr id="44" name="Freeform 131"/>
              <p:cNvSpPr>
                <a:spLocks/>
              </p:cNvSpPr>
              <p:nvPr/>
            </p:nvSpPr>
            <p:spPr bwMode="auto">
              <a:xfrm>
                <a:off x="1999" y="1356"/>
                <a:ext cx="279" cy="327"/>
              </a:xfrm>
              <a:custGeom>
                <a:avLst/>
                <a:gdLst>
                  <a:gd name="T0" fmla="*/ 0 w 598"/>
                  <a:gd name="T1" fmla="*/ 0 h 708"/>
                  <a:gd name="T2" fmla="*/ 0 w 598"/>
                  <a:gd name="T3" fmla="*/ 0 h 708"/>
                  <a:gd name="T4" fmla="*/ 0 w 598"/>
                  <a:gd name="T5" fmla="*/ 0 h 708"/>
                  <a:gd name="T6" fmla="*/ 0 w 598"/>
                  <a:gd name="T7" fmla="*/ 0 h 708"/>
                  <a:gd name="T8" fmla="*/ 0 w 598"/>
                  <a:gd name="T9" fmla="*/ 0 h 708"/>
                  <a:gd name="T10" fmla="*/ 0 w 598"/>
                  <a:gd name="T11" fmla="*/ 0 h 708"/>
                  <a:gd name="T12" fmla="*/ 0 w 598"/>
                  <a:gd name="T13" fmla="*/ 0 h 708"/>
                  <a:gd name="T14" fmla="*/ 0 w 598"/>
                  <a:gd name="T15" fmla="*/ 0 h 708"/>
                  <a:gd name="T16" fmla="*/ 0 w 598"/>
                  <a:gd name="T17" fmla="*/ 0 h 708"/>
                  <a:gd name="T18" fmla="*/ 0 w 598"/>
                  <a:gd name="T19" fmla="*/ 0 h 708"/>
                  <a:gd name="T20" fmla="*/ 0 w 598"/>
                  <a:gd name="T21" fmla="*/ 0 h 7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8"/>
                  <a:gd name="T34" fmla="*/ 0 h 708"/>
                  <a:gd name="T35" fmla="*/ 598 w 598"/>
                  <a:gd name="T36" fmla="*/ 708 h 70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8" h="708">
                    <a:moveTo>
                      <a:pt x="13" y="708"/>
                    </a:moveTo>
                    <a:lnTo>
                      <a:pt x="0" y="28"/>
                    </a:lnTo>
                    <a:lnTo>
                      <a:pt x="81" y="12"/>
                    </a:lnTo>
                    <a:lnTo>
                      <a:pt x="160" y="4"/>
                    </a:lnTo>
                    <a:lnTo>
                      <a:pt x="255" y="0"/>
                    </a:lnTo>
                    <a:lnTo>
                      <a:pt x="420" y="0"/>
                    </a:lnTo>
                    <a:lnTo>
                      <a:pt x="472" y="0"/>
                    </a:lnTo>
                    <a:lnTo>
                      <a:pt x="549" y="10"/>
                    </a:lnTo>
                    <a:lnTo>
                      <a:pt x="597" y="22"/>
                    </a:lnTo>
                    <a:lnTo>
                      <a:pt x="598" y="708"/>
                    </a:lnTo>
                    <a:lnTo>
                      <a:pt x="13" y="708"/>
                    </a:lnTo>
                    <a:close/>
                  </a:path>
                </a:pathLst>
              </a:custGeom>
              <a:solidFill>
                <a:srgbClr val="FF7800"/>
              </a:solidFill>
              <a:ln w="9525">
                <a:solidFill>
                  <a:schemeClr val="tx1"/>
                </a:solidFill>
                <a:round/>
                <a:headEnd/>
                <a:tailEnd/>
              </a:ln>
            </p:spPr>
            <p:txBody>
              <a:bodyPr wrap="none" anchor="ctr"/>
              <a:lstStyle/>
              <a:p>
                <a:endParaRPr lang="en-US" sz="1200"/>
              </a:p>
            </p:txBody>
          </p:sp>
          <p:sp>
            <p:nvSpPr>
              <p:cNvPr id="45" name="Freeform 132"/>
              <p:cNvSpPr>
                <a:spLocks/>
              </p:cNvSpPr>
              <p:nvPr/>
            </p:nvSpPr>
            <p:spPr bwMode="auto">
              <a:xfrm>
                <a:off x="2006" y="1682"/>
                <a:ext cx="272" cy="115"/>
              </a:xfrm>
              <a:custGeom>
                <a:avLst/>
                <a:gdLst>
                  <a:gd name="T0" fmla="*/ 0 w 583"/>
                  <a:gd name="T1" fmla="*/ 0 h 249"/>
                  <a:gd name="T2" fmla="*/ 0 w 583"/>
                  <a:gd name="T3" fmla="*/ 0 h 249"/>
                  <a:gd name="T4" fmla="*/ 0 w 583"/>
                  <a:gd name="T5" fmla="*/ 0 h 249"/>
                  <a:gd name="T6" fmla="*/ 0 w 583"/>
                  <a:gd name="T7" fmla="*/ 0 h 249"/>
                  <a:gd name="T8" fmla="*/ 0 w 583"/>
                  <a:gd name="T9" fmla="*/ 0 h 249"/>
                  <a:gd name="T10" fmla="*/ 0 w 583"/>
                  <a:gd name="T11" fmla="*/ 0 h 249"/>
                  <a:gd name="T12" fmla="*/ 0 w 583"/>
                  <a:gd name="T13" fmla="*/ 0 h 249"/>
                  <a:gd name="T14" fmla="*/ 0 w 583"/>
                  <a:gd name="T15" fmla="*/ 0 h 249"/>
                  <a:gd name="T16" fmla="*/ 0 w 583"/>
                  <a:gd name="T17" fmla="*/ 0 h 249"/>
                  <a:gd name="T18" fmla="*/ 0 w 583"/>
                  <a:gd name="T19" fmla="*/ 0 h 249"/>
                  <a:gd name="T20" fmla="*/ 0 w 583"/>
                  <a:gd name="T21" fmla="*/ 0 h 249"/>
                  <a:gd name="T22" fmla="*/ 0 w 583"/>
                  <a:gd name="T23" fmla="*/ 0 h 2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83"/>
                  <a:gd name="T37" fmla="*/ 0 h 249"/>
                  <a:gd name="T38" fmla="*/ 583 w 583"/>
                  <a:gd name="T39" fmla="*/ 249 h 2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83" h="249">
                    <a:moveTo>
                      <a:pt x="0" y="249"/>
                    </a:moveTo>
                    <a:lnTo>
                      <a:pt x="0" y="0"/>
                    </a:lnTo>
                    <a:lnTo>
                      <a:pt x="583" y="2"/>
                    </a:lnTo>
                    <a:lnTo>
                      <a:pt x="583" y="248"/>
                    </a:lnTo>
                    <a:lnTo>
                      <a:pt x="514" y="222"/>
                    </a:lnTo>
                    <a:lnTo>
                      <a:pt x="435" y="212"/>
                    </a:lnTo>
                    <a:lnTo>
                      <a:pt x="360" y="209"/>
                    </a:lnTo>
                    <a:lnTo>
                      <a:pt x="231" y="209"/>
                    </a:lnTo>
                    <a:lnTo>
                      <a:pt x="178" y="210"/>
                    </a:lnTo>
                    <a:lnTo>
                      <a:pt x="120" y="216"/>
                    </a:lnTo>
                    <a:lnTo>
                      <a:pt x="76" y="227"/>
                    </a:lnTo>
                    <a:lnTo>
                      <a:pt x="0" y="249"/>
                    </a:lnTo>
                    <a:close/>
                  </a:path>
                </a:pathLst>
              </a:custGeom>
              <a:solidFill>
                <a:srgbClr val="FF4100"/>
              </a:solidFill>
              <a:ln w="9525">
                <a:solidFill>
                  <a:schemeClr val="tx1"/>
                </a:solidFill>
                <a:round/>
                <a:headEnd/>
                <a:tailEnd/>
              </a:ln>
            </p:spPr>
            <p:txBody>
              <a:bodyPr wrap="none" anchor="ctr"/>
              <a:lstStyle/>
              <a:p>
                <a:endParaRPr lang="en-US" sz="1200"/>
              </a:p>
            </p:txBody>
          </p:sp>
          <p:sp>
            <p:nvSpPr>
              <p:cNvPr id="46" name="Freeform 133"/>
              <p:cNvSpPr>
                <a:spLocks/>
              </p:cNvSpPr>
              <p:nvPr/>
            </p:nvSpPr>
            <p:spPr bwMode="auto">
              <a:xfrm>
                <a:off x="2278" y="1367"/>
                <a:ext cx="353" cy="314"/>
              </a:xfrm>
              <a:custGeom>
                <a:avLst/>
                <a:gdLst>
                  <a:gd name="T0" fmla="*/ 0 w 757"/>
                  <a:gd name="T1" fmla="*/ 0 h 682"/>
                  <a:gd name="T2" fmla="*/ 0 w 757"/>
                  <a:gd name="T3" fmla="*/ 0 h 682"/>
                  <a:gd name="T4" fmla="*/ 0 w 757"/>
                  <a:gd name="T5" fmla="*/ 0 h 682"/>
                  <a:gd name="T6" fmla="*/ 0 w 757"/>
                  <a:gd name="T7" fmla="*/ 0 h 682"/>
                  <a:gd name="T8" fmla="*/ 0 w 757"/>
                  <a:gd name="T9" fmla="*/ 0 h 682"/>
                  <a:gd name="T10" fmla="*/ 0 w 757"/>
                  <a:gd name="T11" fmla="*/ 0 h 682"/>
                  <a:gd name="T12" fmla="*/ 0 w 757"/>
                  <a:gd name="T13" fmla="*/ 0 h 682"/>
                  <a:gd name="T14" fmla="*/ 0 w 757"/>
                  <a:gd name="T15" fmla="*/ 0 h 682"/>
                  <a:gd name="T16" fmla="*/ 0 w 757"/>
                  <a:gd name="T17" fmla="*/ 0 h 682"/>
                  <a:gd name="T18" fmla="*/ 0 w 757"/>
                  <a:gd name="T19" fmla="*/ 0 h 682"/>
                  <a:gd name="T20" fmla="*/ 0 w 757"/>
                  <a:gd name="T21" fmla="*/ 0 h 682"/>
                  <a:gd name="T22" fmla="*/ 0 w 757"/>
                  <a:gd name="T23" fmla="*/ 0 h 682"/>
                  <a:gd name="T24" fmla="*/ 0 w 757"/>
                  <a:gd name="T25" fmla="*/ 0 h 68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57"/>
                  <a:gd name="T40" fmla="*/ 0 h 682"/>
                  <a:gd name="T41" fmla="*/ 757 w 757"/>
                  <a:gd name="T42" fmla="*/ 682 h 68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57" h="682">
                    <a:moveTo>
                      <a:pt x="0" y="682"/>
                    </a:moveTo>
                    <a:lnTo>
                      <a:pt x="0" y="0"/>
                    </a:lnTo>
                    <a:lnTo>
                      <a:pt x="97" y="15"/>
                    </a:lnTo>
                    <a:lnTo>
                      <a:pt x="201" y="49"/>
                    </a:lnTo>
                    <a:lnTo>
                      <a:pt x="331" y="91"/>
                    </a:lnTo>
                    <a:lnTo>
                      <a:pt x="466" y="145"/>
                    </a:lnTo>
                    <a:lnTo>
                      <a:pt x="580" y="201"/>
                    </a:lnTo>
                    <a:lnTo>
                      <a:pt x="664" y="252"/>
                    </a:lnTo>
                    <a:lnTo>
                      <a:pt x="714" y="282"/>
                    </a:lnTo>
                    <a:lnTo>
                      <a:pt x="739" y="288"/>
                    </a:lnTo>
                    <a:lnTo>
                      <a:pt x="757" y="292"/>
                    </a:lnTo>
                    <a:lnTo>
                      <a:pt x="757" y="682"/>
                    </a:lnTo>
                    <a:lnTo>
                      <a:pt x="0" y="682"/>
                    </a:lnTo>
                    <a:close/>
                  </a:path>
                </a:pathLst>
              </a:custGeom>
              <a:solidFill>
                <a:srgbClr val="FFB400"/>
              </a:solidFill>
              <a:ln w="9525">
                <a:solidFill>
                  <a:schemeClr val="tx1"/>
                </a:solidFill>
                <a:round/>
                <a:headEnd/>
                <a:tailEnd/>
              </a:ln>
            </p:spPr>
            <p:txBody>
              <a:bodyPr wrap="none" anchor="ctr"/>
              <a:lstStyle/>
              <a:p>
                <a:endParaRPr lang="en-US" sz="1200"/>
              </a:p>
            </p:txBody>
          </p:sp>
          <p:sp>
            <p:nvSpPr>
              <p:cNvPr id="47" name="Freeform 134"/>
              <p:cNvSpPr>
                <a:spLocks/>
              </p:cNvSpPr>
              <p:nvPr/>
            </p:nvSpPr>
            <p:spPr bwMode="auto">
              <a:xfrm>
                <a:off x="2278" y="1682"/>
                <a:ext cx="354" cy="114"/>
              </a:xfrm>
              <a:custGeom>
                <a:avLst/>
                <a:gdLst>
                  <a:gd name="T0" fmla="*/ 0 w 762"/>
                  <a:gd name="T1" fmla="*/ 0 h 248"/>
                  <a:gd name="T2" fmla="*/ 0 w 762"/>
                  <a:gd name="T3" fmla="*/ 0 h 248"/>
                  <a:gd name="T4" fmla="*/ 0 w 762"/>
                  <a:gd name="T5" fmla="*/ 0 h 248"/>
                  <a:gd name="T6" fmla="*/ 0 w 762"/>
                  <a:gd name="T7" fmla="*/ 0 h 248"/>
                  <a:gd name="T8" fmla="*/ 0 w 762"/>
                  <a:gd name="T9" fmla="*/ 0 h 248"/>
                  <a:gd name="T10" fmla="*/ 0 60000 65536"/>
                  <a:gd name="T11" fmla="*/ 0 60000 65536"/>
                  <a:gd name="T12" fmla="*/ 0 60000 65536"/>
                  <a:gd name="T13" fmla="*/ 0 60000 65536"/>
                  <a:gd name="T14" fmla="*/ 0 60000 65536"/>
                  <a:gd name="T15" fmla="*/ 0 w 762"/>
                  <a:gd name="T16" fmla="*/ 0 h 248"/>
                  <a:gd name="T17" fmla="*/ 762 w 762"/>
                  <a:gd name="T18" fmla="*/ 248 h 248"/>
                </a:gdLst>
                <a:ahLst/>
                <a:cxnLst>
                  <a:cxn ang="T10">
                    <a:pos x="T0" y="T1"/>
                  </a:cxn>
                  <a:cxn ang="T11">
                    <a:pos x="T2" y="T3"/>
                  </a:cxn>
                  <a:cxn ang="T12">
                    <a:pos x="T4" y="T5"/>
                  </a:cxn>
                  <a:cxn ang="T13">
                    <a:pos x="T6" y="T7"/>
                  </a:cxn>
                  <a:cxn ang="T14">
                    <a:pos x="T8" y="T9"/>
                  </a:cxn>
                </a:cxnLst>
                <a:rect l="T15" t="T16" r="T17" b="T18"/>
                <a:pathLst>
                  <a:path w="762" h="248">
                    <a:moveTo>
                      <a:pt x="0" y="248"/>
                    </a:moveTo>
                    <a:lnTo>
                      <a:pt x="2" y="0"/>
                    </a:lnTo>
                    <a:lnTo>
                      <a:pt x="762" y="2"/>
                    </a:lnTo>
                    <a:lnTo>
                      <a:pt x="762" y="243"/>
                    </a:lnTo>
                    <a:lnTo>
                      <a:pt x="0" y="248"/>
                    </a:lnTo>
                    <a:close/>
                  </a:path>
                </a:pathLst>
              </a:custGeom>
              <a:solidFill>
                <a:srgbClr val="FFB400"/>
              </a:solidFill>
              <a:ln w="9525">
                <a:solidFill>
                  <a:schemeClr val="tx1"/>
                </a:solidFill>
                <a:round/>
                <a:headEnd/>
                <a:tailEnd/>
              </a:ln>
            </p:spPr>
            <p:txBody>
              <a:bodyPr wrap="none" anchor="ctr"/>
              <a:lstStyle/>
              <a:p>
                <a:endParaRPr lang="en-US" sz="1200"/>
              </a:p>
            </p:txBody>
          </p:sp>
          <p:sp>
            <p:nvSpPr>
              <p:cNvPr id="48" name="Freeform 135"/>
              <p:cNvSpPr>
                <a:spLocks/>
              </p:cNvSpPr>
              <p:nvPr/>
            </p:nvSpPr>
            <p:spPr bwMode="auto">
              <a:xfrm>
                <a:off x="2291" y="1798"/>
                <a:ext cx="341" cy="206"/>
              </a:xfrm>
              <a:custGeom>
                <a:avLst/>
                <a:gdLst>
                  <a:gd name="T0" fmla="*/ 0 w 732"/>
                  <a:gd name="T1" fmla="*/ 0 h 447"/>
                  <a:gd name="T2" fmla="*/ 0 w 732"/>
                  <a:gd name="T3" fmla="*/ 0 h 447"/>
                  <a:gd name="T4" fmla="*/ 0 w 732"/>
                  <a:gd name="T5" fmla="*/ 0 h 447"/>
                  <a:gd name="T6" fmla="*/ 0 w 732"/>
                  <a:gd name="T7" fmla="*/ 0 h 447"/>
                  <a:gd name="T8" fmla="*/ 0 w 732"/>
                  <a:gd name="T9" fmla="*/ 0 h 447"/>
                  <a:gd name="T10" fmla="*/ 0 w 732"/>
                  <a:gd name="T11" fmla="*/ 0 h 447"/>
                  <a:gd name="T12" fmla="*/ 0 w 732"/>
                  <a:gd name="T13" fmla="*/ 0 h 447"/>
                  <a:gd name="T14" fmla="*/ 0 w 732"/>
                  <a:gd name="T15" fmla="*/ 0 h 447"/>
                  <a:gd name="T16" fmla="*/ 0 w 732"/>
                  <a:gd name="T17" fmla="*/ 0 h 447"/>
                  <a:gd name="T18" fmla="*/ 0 w 732"/>
                  <a:gd name="T19" fmla="*/ 0 h 447"/>
                  <a:gd name="T20" fmla="*/ 0 w 732"/>
                  <a:gd name="T21" fmla="*/ 0 h 447"/>
                  <a:gd name="T22" fmla="*/ 0 w 732"/>
                  <a:gd name="T23" fmla="*/ 0 h 4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32"/>
                  <a:gd name="T37" fmla="*/ 0 h 447"/>
                  <a:gd name="T38" fmla="*/ 732 w 732"/>
                  <a:gd name="T39" fmla="*/ 447 h 44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32" h="447">
                    <a:moveTo>
                      <a:pt x="0" y="1"/>
                    </a:moveTo>
                    <a:lnTo>
                      <a:pt x="732" y="0"/>
                    </a:lnTo>
                    <a:lnTo>
                      <a:pt x="732" y="447"/>
                    </a:lnTo>
                    <a:lnTo>
                      <a:pt x="652" y="361"/>
                    </a:lnTo>
                    <a:lnTo>
                      <a:pt x="574" y="283"/>
                    </a:lnTo>
                    <a:lnTo>
                      <a:pt x="492" y="220"/>
                    </a:lnTo>
                    <a:lnTo>
                      <a:pt x="402" y="160"/>
                    </a:lnTo>
                    <a:lnTo>
                      <a:pt x="318" y="117"/>
                    </a:lnTo>
                    <a:lnTo>
                      <a:pt x="222" y="72"/>
                    </a:lnTo>
                    <a:lnTo>
                      <a:pt x="144" y="39"/>
                    </a:lnTo>
                    <a:lnTo>
                      <a:pt x="45" y="12"/>
                    </a:lnTo>
                    <a:lnTo>
                      <a:pt x="0" y="1"/>
                    </a:lnTo>
                    <a:close/>
                  </a:path>
                </a:pathLst>
              </a:custGeom>
              <a:solidFill>
                <a:srgbClr val="DCFF00"/>
              </a:solidFill>
              <a:ln w="9525">
                <a:solidFill>
                  <a:schemeClr val="tx1"/>
                </a:solidFill>
                <a:round/>
                <a:headEnd/>
                <a:tailEnd/>
              </a:ln>
            </p:spPr>
            <p:txBody>
              <a:bodyPr wrap="none" anchor="ctr"/>
              <a:lstStyle/>
              <a:p>
                <a:endParaRPr lang="en-US" sz="1200"/>
              </a:p>
            </p:txBody>
          </p:sp>
          <p:sp>
            <p:nvSpPr>
              <p:cNvPr id="49" name="Freeform 136"/>
              <p:cNvSpPr>
                <a:spLocks/>
              </p:cNvSpPr>
              <p:nvPr/>
            </p:nvSpPr>
            <p:spPr bwMode="auto">
              <a:xfrm>
                <a:off x="2634" y="1793"/>
                <a:ext cx="251" cy="211"/>
              </a:xfrm>
              <a:custGeom>
                <a:avLst/>
                <a:gdLst>
                  <a:gd name="T0" fmla="*/ 0 w 540"/>
                  <a:gd name="T1" fmla="*/ 0 h 457"/>
                  <a:gd name="T2" fmla="*/ 0 w 540"/>
                  <a:gd name="T3" fmla="*/ 0 h 457"/>
                  <a:gd name="T4" fmla="*/ 0 w 540"/>
                  <a:gd name="T5" fmla="*/ 0 h 457"/>
                  <a:gd name="T6" fmla="*/ 0 w 540"/>
                  <a:gd name="T7" fmla="*/ 0 h 457"/>
                  <a:gd name="T8" fmla="*/ 0 w 540"/>
                  <a:gd name="T9" fmla="*/ 0 h 457"/>
                  <a:gd name="T10" fmla="*/ 0 60000 65536"/>
                  <a:gd name="T11" fmla="*/ 0 60000 65536"/>
                  <a:gd name="T12" fmla="*/ 0 60000 65536"/>
                  <a:gd name="T13" fmla="*/ 0 60000 65536"/>
                  <a:gd name="T14" fmla="*/ 0 60000 65536"/>
                  <a:gd name="T15" fmla="*/ 0 w 540"/>
                  <a:gd name="T16" fmla="*/ 0 h 457"/>
                  <a:gd name="T17" fmla="*/ 540 w 540"/>
                  <a:gd name="T18" fmla="*/ 457 h 457"/>
                </a:gdLst>
                <a:ahLst/>
                <a:cxnLst>
                  <a:cxn ang="T10">
                    <a:pos x="T0" y="T1"/>
                  </a:cxn>
                  <a:cxn ang="T11">
                    <a:pos x="T2" y="T3"/>
                  </a:cxn>
                  <a:cxn ang="T12">
                    <a:pos x="T4" y="T5"/>
                  </a:cxn>
                  <a:cxn ang="T13">
                    <a:pos x="T6" y="T7"/>
                  </a:cxn>
                  <a:cxn ang="T14">
                    <a:pos x="T8" y="T9"/>
                  </a:cxn>
                </a:cxnLst>
                <a:rect l="T15" t="T16" r="T17" b="T18"/>
                <a:pathLst>
                  <a:path w="540" h="457">
                    <a:moveTo>
                      <a:pt x="0" y="457"/>
                    </a:moveTo>
                    <a:lnTo>
                      <a:pt x="1" y="0"/>
                    </a:lnTo>
                    <a:lnTo>
                      <a:pt x="540" y="1"/>
                    </a:lnTo>
                    <a:lnTo>
                      <a:pt x="534" y="453"/>
                    </a:lnTo>
                    <a:lnTo>
                      <a:pt x="0" y="457"/>
                    </a:lnTo>
                    <a:close/>
                  </a:path>
                </a:pathLst>
              </a:custGeom>
              <a:solidFill>
                <a:srgbClr val="01BCFF"/>
              </a:solidFill>
              <a:ln w="9525">
                <a:solidFill>
                  <a:schemeClr val="tx1"/>
                </a:solidFill>
                <a:round/>
                <a:headEnd/>
                <a:tailEnd/>
              </a:ln>
            </p:spPr>
            <p:txBody>
              <a:bodyPr wrap="none" anchor="ctr"/>
              <a:lstStyle/>
              <a:p>
                <a:endParaRPr lang="en-US" sz="1200"/>
              </a:p>
            </p:txBody>
          </p:sp>
          <p:sp>
            <p:nvSpPr>
              <p:cNvPr id="50" name="Freeform 137"/>
              <p:cNvSpPr>
                <a:spLocks/>
              </p:cNvSpPr>
              <p:nvPr/>
            </p:nvSpPr>
            <p:spPr bwMode="auto">
              <a:xfrm>
                <a:off x="2634" y="1345"/>
                <a:ext cx="248" cy="448"/>
              </a:xfrm>
              <a:custGeom>
                <a:avLst/>
                <a:gdLst>
                  <a:gd name="T0" fmla="*/ 0 w 534"/>
                  <a:gd name="T1" fmla="*/ 0 h 972"/>
                  <a:gd name="T2" fmla="*/ 0 w 534"/>
                  <a:gd name="T3" fmla="*/ 0 h 972"/>
                  <a:gd name="T4" fmla="*/ 0 w 534"/>
                  <a:gd name="T5" fmla="*/ 0 h 972"/>
                  <a:gd name="T6" fmla="*/ 0 w 534"/>
                  <a:gd name="T7" fmla="*/ 0 h 972"/>
                  <a:gd name="T8" fmla="*/ 0 w 534"/>
                  <a:gd name="T9" fmla="*/ 0 h 972"/>
                  <a:gd name="T10" fmla="*/ 0 w 534"/>
                  <a:gd name="T11" fmla="*/ 0 h 972"/>
                  <a:gd name="T12" fmla="*/ 0 w 534"/>
                  <a:gd name="T13" fmla="*/ 0 h 972"/>
                  <a:gd name="T14" fmla="*/ 0 w 534"/>
                  <a:gd name="T15" fmla="*/ 0 h 972"/>
                  <a:gd name="T16" fmla="*/ 0 w 534"/>
                  <a:gd name="T17" fmla="*/ 0 h 972"/>
                  <a:gd name="T18" fmla="*/ 0 w 534"/>
                  <a:gd name="T19" fmla="*/ 0 h 972"/>
                  <a:gd name="T20" fmla="*/ 0 w 534"/>
                  <a:gd name="T21" fmla="*/ 0 h 972"/>
                  <a:gd name="T22" fmla="*/ 0 w 534"/>
                  <a:gd name="T23" fmla="*/ 0 h 972"/>
                  <a:gd name="T24" fmla="*/ 0 w 534"/>
                  <a:gd name="T25" fmla="*/ 0 h 972"/>
                  <a:gd name="T26" fmla="*/ 0 w 534"/>
                  <a:gd name="T27" fmla="*/ 0 h 9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34"/>
                  <a:gd name="T43" fmla="*/ 0 h 972"/>
                  <a:gd name="T44" fmla="*/ 534 w 534"/>
                  <a:gd name="T45" fmla="*/ 972 h 9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34" h="972">
                    <a:moveTo>
                      <a:pt x="0" y="969"/>
                    </a:moveTo>
                    <a:lnTo>
                      <a:pt x="1" y="340"/>
                    </a:lnTo>
                    <a:lnTo>
                      <a:pt x="40" y="337"/>
                    </a:lnTo>
                    <a:lnTo>
                      <a:pt x="78" y="312"/>
                    </a:lnTo>
                    <a:lnTo>
                      <a:pt x="108" y="277"/>
                    </a:lnTo>
                    <a:lnTo>
                      <a:pt x="126" y="249"/>
                    </a:lnTo>
                    <a:lnTo>
                      <a:pt x="133" y="201"/>
                    </a:lnTo>
                    <a:lnTo>
                      <a:pt x="133" y="54"/>
                    </a:lnTo>
                    <a:lnTo>
                      <a:pt x="139" y="30"/>
                    </a:lnTo>
                    <a:lnTo>
                      <a:pt x="160" y="10"/>
                    </a:lnTo>
                    <a:lnTo>
                      <a:pt x="174" y="0"/>
                    </a:lnTo>
                    <a:lnTo>
                      <a:pt x="531" y="0"/>
                    </a:lnTo>
                    <a:lnTo>
                      <a:pt x="534" y="972"/>
                    </a:lnTo>
                    <a:lnTo>
                      <a:pt x="0" y="969"/>
                    </a:lnTo>
                    <a:close/>
                  </a:path>
                </a:pathLst>
              </a:custGeom>
              <a:solidFill>
                <a:srgbClr val="0274FE"/>
              </a:solidFill>
              <a:ln w="9525">
                <a:solidFill>
                  <a:schemeClr val="tx1"/>
                </a:solidFill>
                <a:round/>
                <a:headEnd/>
                <a:tailEnd/>
              </a:ln>
            </p:spPr>
            <p:txBody>
              <a:bodyPr wrap="none" anchor="ctr"/>
              <a:lstStyle/>
              <a:p>
                <a:endParaRPr lang="en-US" sz="1200"/>
              </a:p>
            </p:txBody>
          </p:sp>
          <p:sp>
            <p:nvSpPr>
              <p:cNvPr id="51" name="Freeform 138"/>
              <p:cNvSpPr>
                <a:spLocks/>
              </p:cNvSpPr>
              <p:nvPr/>
            </p:nvSpPr>
            <p:spPr bwMode="auto">
              <a:xfrm>
                <a:off x="2882" y="1344"/>
                <a:ext cx="272" cy="450"/>
              </a:xfrm>
              <a:custGeom>
                <a:avLst/>
                <a:gdLst>
                  <a:gd name="T0" fmla="*/ 0 w 584"/>
                  <a:gd name="T1" fmla="*/ 0 h 975"/>
                  <a:gd name="T2" fmla="*/ 0 w 584"/>
                  <a:gd name="T3" fmla="*/ 0 h 975"/>
                  <a:gd name="T4" fmla="*/ 0 w 584"/>
                  <a:gd name="T5" fmla="*/ 0 h 975"/>
                  <a:gd name="T6" fmla="*/ 0 w 584"/>
                  <a:gd name="T7" fmla="*/ 0 h 975"/>
                  <a:gd name="T8" fmla="*/ 0 w 584"/>
                  <a:gd name="T9" fmla="*/ 0 h 975"/>
                  <a:gd name="T10" fmla="*/ 0 w 584"/>
                  <a:gd name="T11" fmla="*/ 0 h 975"/>
                  <a:gd name="T12" fmla="*/ 0 w 584"/>
                  <a:gd name="T13" fmla="*/ 0 h 975"/>
                  <a:gd name="T14" fmla="*/ 0 w 584"/>
                  <a:gd name="T15" fmla="*/ 0 h 975"/>
                  <a:gd name="T16" fmla="*/ 0 w 584"/>
                  <a:gd name="T17" fmla="*/ 0 h 9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4"/>
                  <a:gd name="T28" fmla="*/ 0 h 975"/>
                  <a:gd name="T29" fmla="*/ 584 w 584"/>
                  <a:gd name="T30" fmla="*/ 975 h 97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4" h="975">
                    <a:moveTo>
                      <a:pt x="2" y="975"/>
                    </a:moveTo>
                    <a:lnTo>
                      <a:pt x="0" y="0"/>
                    </a:lnTo>
                    <a:lnTo>
                      <a:pt x="549" y="2"/>
                    </a:lnTo>
                    <a:lnTo>
                      <a:pt x="551" y="303"/>
                    </a:lnTo>
                    <a:lnTo>
                      <a:pt x="558" y="345"/>
                    </a:lnTo>
                    <a:lnTo>
                      <a:pt x="584" y="362"/>
                    </a:lnTo>
                    <a:lnTo>
                      <a:pt x="567" y="404"/>
                    </a:lnTo>
                    <a:lnTo>
                      <a:pt x="567" y="972"/>
                    </a:lnTo>
                    <a:lnTo>
                      <a:pt x="2" y="975"/>
                    </a:lnTo>
                    <a:close/>
                  </a:path>
                </a:pathLst>
              </a:custGeom>
              <a:solidFill>
                <a:srgbClr val="0274FE"/>
              </a:solidFill>
              <a:ln w="9525">
                <a:solidFill>
                  <a:schemeClr val="tx1"/>
                </a:solidFill>
                <a:round/>
                <a:headEnd/>
                <a:tailEnd/>
              </a:ln>
            </p:spPr>
            <p:txBody>
              <a:bodyPr wrap="none" anchor="ctr"/>
              <a:lstStyle/>
              <a:p>
                <a:endParaRPr lang="en-US" sz="1200"/>
              </a:p>
            </p:txBody>
          </p:sp>
          <p:sp>
            <p:nvSpPr>
              <p:cNvPr id="52" name="Freeform 139"/>
              <p:cNvSpPr>
                <a:spLocks/>
              </p:cNvSpPr>
              <p:nvPr/>
            </p:nvSpPr>
            <p:spPr bwMode="auto">
              <a:xfrm>
                <a:off x="3139" y="1344"/>
                <a:ext cx="83" cy="166"/>
              </a:xfrm>
              <a:custGeom>
                <a:avLst/>
                <a:gdLst>
                  <a:gd name="T0" fmla="*/ 0 w 178"/>
                  <a:gd name="T1" fmla="*/ 0 h 360"/>
                  <a:gd name="T2" fmla="*/ 0 w 178"/>
                  <a:gd name="T3" fmla="*/ 0 h 360"/>
                  <a:gd name="T4" fmla="*/ 0 w 178"/>
                  <a:gd name="T5" fmla="*/ 0 h 360"/>
                  <a:gd name="T6" fmla="*/ 0 w 178"/>
                  <a:gd name="T7" fmla="*/ 0 h 360"/>
                  <a:gd name="T8" fmla="*/ 0 w 178"/>
                  <a:gd name="T9" fmla="*/ 0 h 360"/>
                  <a:gd name="T10" fmla="*/ 0 w 178"/>
                  <a:gd name="T11" fmla="*/ 0 h 360"/>
                  <a:gd name="T12" fmla="*/ 0 w 178"/>
                  <a:gd name="T13" fmla="*/ 0 h 360"/>
                  <a:gd name="T14" fmla="*/ 0 w 178"/>
                  <a:gd name="T15" fmla="*/ 0 h 360"/>
                  <a:gd name="T16" fmla="*/ 0 w 178"/>
                  <a:gd name="T17" fmla="*/ 0 h 360"/>
                  <a:gd name="T18" fmla="*/ 0 w 178"/>
                  <a:gd name="T19" fmla="*/ 0 h 360"/>
                  <a:gd name="T20" fmla="*/ 0 w 178"/>
                  <a:gd name="T21" fmla="*/ 0 h 3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8"/>
                  <a:gd name="T34" fmla="*/ 0 h 360"/>
                  <a:gd name="T35" fmla="*/ 178 w 178"/>
                  <a:gd name="T36" fmla="*/ 360 h 3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8" h="360">
                    <a:moveTo>
                      <a:pt x="33" y="360"/>
                    </a:moveTo>
                    <a:lnTo>
                      <a:pt x="6" y="341"/>
                    </a:lnTo>
                    <a:lnTo>
                      <a:pt x="0" y="300"/>
                    </a:lnTo>
                    <a:lnTo>
                      <a:pt x="1" y="2"/>
                    </a:lnTo>
                    <a:lnTo>
                      <a:pt x="175" y="0"/>
                    </a:lnTo>
                    <a:lnTo>
                      <a:pt x="178" y="296"/>
                    </a:lnTo>
                    <a:lnTo>
                      <a:pt x="175" y="317"/>
                    </a:lnTo>
                    <a:lnTo>
                      <a:pt x="157" y="336"/>
                    </a:lnTo>
                    <a:lnTo>
                      <a:pt x="124" y="347"/>
                    </a:lnTo>
                    <a:lnTo>
                      <a:pt x="49" y="350"/>
                    </a:lnTo>
                    <a:lnTo>
                      <a:pt x="33" y="360"/>
                    </a:lnTo>
                    <a:close/>
                  </a:path>
                </a:pathLst>
              </a:custGeom>
              <a:solidFill>
                <a:srgbClr val="FF4100"/>
              </a:solidFill>
              <a:ln w="9525">
                <a:solidFill>
                  <a:schemeClr val="tx1"/>
                </a:solidFill>
                <a:round/>
                <a:headEnd/>
                <a:tailEnd/>
              </a:ln>
            </p:spPr>
            <p:txBody>
              <a:bodyPr wrap="none" anchor="ctr"/>
              <a:lstStyle/>
              <a:p>
                <a:endParaRPr lang="en-US" sz="1200"/>
              </a:p>
            </p:txBody>
          </p:sp>
          <p:sp>
            <p:nvSpPr>
              <p:cNvPr id="53" name="Freeform 140"/>
              <p:cNvSpPr>
                <a:spLocks/>
              </p:cNvSpPr>
              <p:nvPr/>
            </p:nvSpPr>
            <p:spPr bwMode="auto">
              <a:xfrm>
                <a:off x="2634" y="2004"/>
                <a:ext cx="250" cy="380"/>
              </a:xfrm>
              <a:custGeom>
                <a:avLst/>
                <a:gdLst>
                  <a:gd name="T0" fmla="*/ 0 w 538"/>
                  <a:gd name="T1" fmla="*/ 0 h 825"/>
                  <a:gd name="T2" fmla="*/ 0 w 538"/>
                  <a:gd name="T3" fmla="*/ 0 h 825"/>
                  <a:gd name="T4" fmla="*/ 0 w 538"/>
                  <a:gd name="T5" fmla="*/ 0 h 825"/>
                  <a:gd name="T6" fmla="*/ 0 w 538"/>
                  <a:gd name="T7" fmla="*/ 0 h 825"/>
                  <a:gd name="T8" fmla="*/ 0 w 538"/>
                  <a:gd name="T9" fmla="*/ 0 h 825"/>
                  <a:gd name="T10" fmla="*/ 0 w 538"/>
                  <a:gd name="T11" fmla="*/ 0 h 825"/>
                  <a:gd name="T12" fmla="*/ 0 w 538"/>
                  <a:gd name="T13" fmla="*/ 0 h 825"/>
                  <a:gd name="T14" fmla="*/ 0 w 538"/>
                  <a:gd name="T15" fmla="*/ 0 h 825"/>
                  <a:gd name="T16" fmla="*/ 0 w 538"/>
                  <a:gd name="T17" fmla="*/ 0 h 825"/>
                  <a:gd name="T18" fmla="*/ 0 w 538"/>
                  <a:gd name="T19" fmla="*/ 0 h 825"/>
                  <a:gd name="T20" fmla="*/ 0 w 538"/>
                  <a:gd name="T21" fmla="*/ 0 h 8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38"/>
                  <a:gd name="T34" fmla="*/ 0 h 825"/>
                  <a:gd name="T35" fmla="*/ 538 w 538"/>
                  <a:gd name="T36" fmla="*/ 825 h 8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38" h="825">
                    <a:moveTo>
                      <a:pt x="0" y="0"/>
                    </a:moveTo>
                    <a:lnTo>
                      <a:pt x="538" y="1"/>
                    </a:lnTo>
                    <a:lnTo>
                      <a:pt x="538" y="825"/>
                    </a:lnTo>
                    <a:lnTo>
                      <a:pt x="306" y="823"/>
                    </a:lnTo>
                    <a:lnTo>
                      <a:pt x="294" y="717"/>
                    </a:lnTo>
                    <a:lnTo>
                      <a:pt x="274" y="570"/>
                    </a:lnTo>
                    <a:lnTo>
                      <a:pt x="229" y="412"/>
                    </a:lnTo>
                    <a:lnTo>
                      <a:pt x="181" y="295"/>
                    </a:lnTo>
                    <a:lnTo>
                      <a:pt x="127" y="181"/>
                    </a:lnTo>
                    <a:lnTo>
                      <a:pt x="70" y="100"/>
                    </a:lnTo>
                    <a:lnTo>
                      <a:pt x="0" y="0"/>
                    </a:lnTo>
                    <a:close/>
                  </a:path>
                </a:pathLst>
              </a:custGeom>
              <a:solidFill>
                <a:srgbClr val="01FFDC"/>
              </a:solidFill>
              <a:ln w="9525">
                <a:solidFill>
                  <a:schemeClr val="tx1"/>
                </a:solidFill>
                <a:round/>
                <a:headEnd/>
                <a:tailEnd/>
              </a:ln>
            </p:spPr>
            <p:txBody>
              <a:bodyPr wrap="none" anchor="ctr"/>
              <a:lstStyle/>
              <a:p>
                <a:endParaRPr lang="en-US" sz="1200"/>
              </a:p>
            </p:txBody>
          </p:sp>
          <p:sp>
            <p:nvSpPr>
              <p:cNvPr id="54" name="Freeform 141"/>
              <p:cNvSpPr>
                <a:spLocks/>
              </p:cNvSpPr>
              <p:nvPr/>
            </p:nvSpPr>
            <p:spPr bwMode="auto">
              <a:xfrm>
                <a:off x="2885" y="1793"/>
                <a:ext cx="267" cy="592"/>
              </a:xfrm>
              <a:custGeom>
                <a:avLst/>
                <a:gdLst>
                  <a:gd name="T0" fmla="*/ 0 w 574"/>
                  <a:gd name="T1" fmla="*/ 0 h 1282"/>
                  <a:gd name="T2" fmla="*/ 0 w 574"/>
                  <a:gd name="T3" fmla="*/ 0 h 1282"/>
                  <a:gd name="T4" fmla="*/ 0 w 574"/>
                  <a:gd name="T5" fmla="*/ 0 h 1282"/>
                  <a:gd name="T6" fmla="*/ 0 w 574"/>
                  <a:gd name="T7" fmla="*/ 0 h 1282"/>
                  <a:gd name="T8" fmla="*/ 0 w 574"/>
                  <a:gd name="T9" fmla="*/ 0 h 1282"/>
                  <a:gd name="T10" fmla="*/ 0 60000 65536"/>
                  <a:gd name="T11" fmla="*/ 0 60000 65536"/>
                  <a:gd name="T12" fmla="*/ 0 60000 65536"/>
                  <a:gd name="T13" fmla="*/ 0 60000 65536"/>
                  <a:gd name="T14" fmla="*/ 0 60000 65536"/>
                  <a:gd name="T15" fmla="*/ 0 w 574"/>
                  <a:gd name="T16" fmla="*/ 0 h 1282"/>
                  <a:gd name="T17" fmla="*/ 574 w 574"/>
                  <a:gd name="T18" fmla="*/ 1282 h 1282"/>
                </a:gdLst>
                <a:ahLst/>
                <a:cxnLst>
                  <a:cxn ang="T10">
                    <a:pos x="T0" y="T1"/>
                  </a:cxn>
                  <a:cxn ang="T11">
                    <a:pos x="T2" y="T3"/>
                  </a:cxn>
                  <a:cxn ang="T12">
                    <a:pos x="T4" y="T5"/>
                  </a:cxn>
                  <a:cxn ang="T13">
                    <a:pos x="T6" y="T7"/>
                  </a:cxn>
                  <a:cxn ang="T14">
                    <a:pos x="T8" y="T9"/>
                  </a:cxn>
                </a:cxnLst>
                <a:rect l="T15" t="T16" r="T17" b="T18"/>
                <a:pathLst>
                  <a:path w="574" h="1282">
                    <a:moveTo>
                      <a:pt x="0" y="1282"/>
                    </a:moveTo>
                    <a:lnTo>
                      <a:pt x="2" y="2"/>
                    </a:lnTo>
                    <a:lnTo>
                      <a:pt x="568" y="0"/>
                    </a:lnTo>
                    <a:lnTo>
                      <a:pt x="574" y="1274"/>
                    </a:lnTo>
                    <a:lnTo>
                      <a:pt x="0" y="1282"/>
                    </a:lnTo>
                    <a:close/>
                  </a:path>
                </a:pathLst>
              </a:custGeom>
              <a:solidFill>
                <a:srgbClr val="78FF00"/>
              </a:solidFill>
              <a:ln w="9525">
                <a:solidFill>
                  <a:schemeClr val="tx1"/>
                </a:solidFill>
                <a:round/>
                <a:headEnd/>
                <a:tailEnd/>
              </a:ln>
            </p:spPr>
            <p:txBody>
              <a:bodyPr wrap="none" anchor="ctr"/>
              <a:lstStyle/>
              <a:p>
                <a:endParaRPr lang="en-US" sz="1200"/>
              </a:p>
            </p:txBody>
          </p:sp>
        </p:grpSp>
        <p:grpSp>
          <p:nvGrpSpPr>
            <p:cNvPr id="13" name="Group 454"/>
            <p:cNvGrpSpPr>
              <a:grpSpLocks/>
            </p:cNvGrpSpPr>
            <p:nvPr/>
          </p:nvGrpSpPr>
          <p:grpSpPr bwMode="auto">
            <a:xfrm>
              <a:off x="-3706812" y="2590800"/>
              <a:ext cx="3948115" cy="1597025"/>
              <a:chOff x="941" y="1362"/>
              <a:chExt cx="2487" cy="1006"/>
            </a:xfrm>
          </p:grpSpPr>
          <p:sp>
            <p:nvSpPr>
              <p:cNvPr id="14" name="Text Box 66"/>
              <p:cNvSpPr txBox="1">
                <a:spLocks noChangeArrowheads="1"/>
              </p:cNvSpPr>
              <p:nvPr/>
            </p:nvSpPr>
            <p:spPr bwMode="auto">
              <a:xfrm>
                <a:off x="2484" y="1794"/>
                <a:ext cx="258" cy="256"/>
              </a:xfrm>
              <a:prstGeom prst="rect">
                <a:avLst/>
              </a:prstGeom>
              <a:noFill/>
              <a:ln w="9525">
                <a:noFill/>
                <a:miter lim="800000"/>
                <a:headEnd/>
                <a:tailEnd/>
              </a:ln>
            </p:spPr>
            <p:txBody>
              <a:bodyPr wrap="none">
                <a:spAutoFit/>
              </a:bodyPr>
              <a:lstStyle/>
              <a:p>
                <a:r>
                  <a:rPr lang="en-US" sz="1200" b="1"/>
                  <a:t>9</a:t>
                </a:r>
              </a:p>
            </p:txBody>
          </p:sp>
          <p:sp>
            <p:nvSpPr>
              <p:cNvPr id="15" name="Text Box 56"/>
              <p:cNvSpPr txBox="1">
                <a:spLocks noChangeArrowheads="1"/>
              </p:cNvSpPr>
              <p:nvPr/>
            </p:nvSpPr>
            <p:spPr bwMode="auto">
              <a:xfrm>
                <a:off x="1740" y="1488"/>
                <a:ext cx="258" cy="256"/>
              </a:xfrm>
              <a:prstGeom prst="rect">
                <a:avLst/>
              </a:prstGeom>
              <a:noFill/>
              <a:ln w="9525">
                <a:noFill/>
                <a:miter lim="800000"/>
                <a:headEnd/>
                <a:tailEnd/>
              </a:ln>
            </p:spPr>
            <p:txBody>
              <a:bodyPr wrap="none">
                <a:spAutoFit/>
              </a:bodyPr>
              <a:lstStyle/>
              <a:p>
                <a:r>
                  <a:rPr lang="en-US" sz="1200" b="1"/>
                  <a:t>1</a:t>
                </a:r>
              </a:p>
            </p:txBody>
          </p:sp>
          <p:sp>
            <p:nvSpPr>
              <p:cNvPr id="16" name="Text Box 57"/>
              <p:cNvSpPr txBox="1">
                <a:spLocks noChangeArrowheads="1"/>
              </p:cNvSpPr>
              <p:nvPr/>
            </p:nvSpPr>
            <p:spPr bwMode="auto">
              <a:xfrm>
                <a:off x="2352" y="1488"/>
                <a:ext cx="258" cy="256"/>
              </a:xfrm>
              <a:prstGeom prst="rect">
                <a:avLst/>
              </a:prstGeom>
              <a:noFill/>
              <a:ln w="9525">
                <a:noFill/>
                <a:miter lim="800000"/>
                <a:headEnd/>
                <a:tailEnd/>
              </a:ln>
            </p:spPr>
            <p:txBody>
              <a:bodyPr wrap="none">
                <a:spAutoFit/>
              </a:bodyPr>
              <a:lstStyle/>
              <a:p>
                <a:r>
                  <a:rPr lang="en-US" sz="1200" b="1"/>
                  <a:t>3</a:t>
                </a:r>
              </a:p>
            </p:txBody>
          </p:sp>
          <p:sp>
            <p:nvSpPr>
              <p:cNvPr id="17" name="Text Box 58"/>
              <p:cNvSpPr txBox="1">
                <a:spLocks noChangeArrowheads="1"/>
              </p:cNvSpPr>
              <p:nvPr/>
            </p:nvSpPr>
            <p:spPr bwMode="auto">
              <a:xfrm>
                <a:off x="2040" y="1488"/>
                <a:ext cx="258" cy="256"/>
              </a:xfrm>
              <a:prstGeom prst="rect">
                <a:avLst/>
              </a:prstGeom>
              <a:noFill/>
              <a:ln w="9525">
                <a:noFill/>
                <a:miter lim="800000"/>
                <a:headEnd/>
                <a:tailEnd/>
              </a:ln>
            </p:spPr>
            <p:txBody>
              <a:bodyPr wrap="none">
                <a:spAutoFit/>
              </a:bodyPr>
              <a:lstStyle/>
              <a:p>
                <a:r>
                  <a:rPr lang="en-US" sz="1200" b="1"/>
                  <a:t>2</a:t>
                </a:r>
              </a:p>
            </p:txBody>
          </p:sp>
          <p:sp>
            <p:nvSpPr>
              <p:cNvPr id="18" name="Text Box 59"/>
              <p:cNvSpPr txBox="1">
                <a:spLocks noChangeArrowheads="1"/>
              </p:cNvSpPr>
              <p:nvPr/>
            </p:nvSpPr>
            <p:spPr bwMode="auto">
              <a:xfrm>
                <a:off x="1410" y="2112"/>
                <a:ext cx="258" cy="256"/>
              </a:xfrm>
              <a:prstGeom prst="rect">
                <a:avLst/>
              </a:prstGeom>
              <a:noFill/>
              <a:ln w="9525">
                <a:noFill/>
                <a:miter lim="800000"/>
                <a:headEnd/>
                <a:tailEnd/>
              </a:ln>
            </p:spPr>
            <p:txBody>
              <a:bodyPr wrap="none">
                <a:spAutoFit/>
              </a:bodyPr>
              <a:lstStyle/>
              <a:p>
                <a:r>
                  <a:rPr lang="en-US" sz="1200" b="1"/>
                  <a:t>4</a:t>
                </a:r>
              </a:p>
            </p:txBody>
          </p:sp>
          <p:sp>
            <p:nvSpPr>
              <p:cNvPr id="19" name="Text Box 60"/>
              <p:cNvSpPr txBox="1">
                <a:spLocks noChangeArrowheads="1"/>
              </p:cNvSpPr>
              <p:nvPr/>
            </p:nvSpPr>
            <p:spPr bwMode="auto">
              <a:xfrm>
                <a:off x="1452" y="1836"/>
                <a:ext cx="258" cy="256"/>
              </a:xfrm>
              <a:prstGeom prst="rect">
                <a:avLst/>
              </a:prstGeom>
              <a:noFill/>
              <a:ln w="9525">
                <a:noFill/>
                <a:miter lim="800000"/>
                <a:headEnd/>
                <a:tailEnd/>
              </a:ln>
            </p:spPr>
            <p:txBody>
              <a:bodyPr wrap="none">
                <a:spAutoFit/>
              </a:bodyPr>
              <a:lstStyle/>
              <a:p>
                <a:r>
                  <a:rPr lang="en-US" sz="1200" b="1"/>
                  <a:t>5</a:t>
                </a:r>
              </a:p>
            </p:txBody>
          </p:sp>
          <p:sp>
            <p:nvSpPr>
              <p:cNvPr id="20" name="Text Box 61"/>
              <p:cNvSpPr txBox="1">
                <a:spLocks noChangeArrowheads="1"/>
              </p:cNvSpPr>
              <p:nvPr/>
            </p:nvSpPr>
            <p:spPr bwMode="auto">
              <a:xfrm>
                <a:off x="1746" y="1680"/>
                <a:ext cx="258" cy="256"/>
              </a:xfrm>
              <a:prstGeom prst="rect">
                <a:avLst/>
              </a:prstGeom>
              <a:noFill/>
              <a:ln w="9525">
                <a:noFill/>
                <a:miter lim="800000"/>
                <a:headEnd/>
                <a:tailEnd/>
              </a:ln>
            </p:spPr>
            <p:txBody>
              <a:bodyPr wrap="none">
                <a:spAutoFit/>
              </a:bodyPr>
              <a:lstStyle/>
              <a:p>
                <a:r>
                  <a:rPr lang="en-US" sz="1200" b="1"/>
                  <a:t>7</a:t>
                </a:r>
              </a:p>
            </p:txBody>
          </p:sp>
          <p:sp>
            <p:nvSpPr>
              <p:cNvPr id="21" name="Text Box 62"/>
              <p:cNvSpPr txBox="1">
                <a:spLocks noChangeArrowheads="1"/>
              </p:cNvSpPr>
              <p:nvPr/>
            </p:nvSpPr>
            <p:spPr bwMode="auto">
              <a:xfrm>
                <a:off x="2352" y="1668"/>
                <a:ext cx="258" cy="256"/>
              </a:xfrm>
              <a:prstGeom prst="rect">
                <a:avLst/>
              </a:prstGeom>
              <a:noFill/>
              <a:ln w="9525">
                <a:noFill/>
                <a:miter lim="800000"/>
                <a:headEnd/>
                <a:tailEnd/>
              </a:ln>
            </p:spPr>
            <p:txBody>
              <a:bodyPr wrap="none">
                <a:spAutoFit/>
              </a:bodyPr>
              <a:lstStyle/>
              <a:p>
                <a:r>
                  <a:rPr lang="en-US" sz="1200" b="1"/>
                  <a:t>8</a:t>
                </a:r>
              </a:p>
            </p:txBody>
          </p:sp>
          <p:sp>
            <p:nvSpPr>
              <p:cNvPr id="22" name="Text Box 63"/>
              <p:cNvSpPr txBox="1">
                <a:spLocks noChangeArrowheads="1"/>
              </p:cNvSpPr>
              <p:nvPr/>
            </p:nvSpPr>
            <p:spPr bwMode="auto">
              <a:xfrm>
                <a:off x="2619" y="1830"/>
                <a:ext cx="340" cy="256"/>
              </a:xfrm>
              <a:prstGeom prst="rect">
                <a:avLst/>
              </a:prstGeom>
              <a:noFill/>
              <a:ln w="9525">
                <a:noFill/>
                <a:miter lim="800000"/>
                <a:headEnd/>
                <a:tailEnd/>
              </a:ln>
            </p:spPr>
            <p:txBody>
              <a:bodyPr wrap="none">
                <a:spAutoFit/>
              </a:bodyPr>
              <a:lstStyle/>
              <a:p>
                <a:r>
                  <a:rPr lang="en-US" sz="1200" b="1"/>
                  <a:t>10</a:t>
                </a:r>
              </a:p>
            </p:txBody>
          </p:sp>
          <p:sp>
            <p:nvSpPr>
              <p:cNvPr id="23" name="Text Box 64"/>
              <p:cNvSpPr txBox="1">
                <a:spLocks noChangeArrowheads="1"/>
              </p:cNvSpPr>
              <p:nvPr/>
            </p:nvSpPr>
            <p:spPr bwMode="auto">
              <a:xfrm>
                <a:off x="2684" y="2112"/>
                <a:ext cx="331" cy="256"/>
              </a:xfrm>
              <a:prstGeom prst="rect">
                <a:avLst/>
              </a:prstGeom>
              <a:noFill/>
              <a:ln w="9525">
                <a:noFill/>
                <a:miter lim="800000"/>
                <a:headEnd/>
                <a:tailEnd/>
              </a:ln>
            </p:spPr>
            <p:txBody>
              <a:bodyPr wrap="none">
                <a:spAutoFit/>
              </a:bodyPr>
              <a:lstStyle/>
              <a:p>
                <a:r>
                  <a:rPr lang="en-US" sz="1200" b="1"/>
                  <a:t>11</a:t>
                </a:r>
              </a:p>
            </p:txBody>
          </p:sp>
          <p:sp>
            <p:nvSpPr>
              <p:cNvPr id="24" name="Text Box 65"/>
              <p:cNvSpPr txBox="1">
                <a:spLocks noChangeArrowheads="1"/>
              </p:cNvSpPr>
              <p:nvPr/>
            </p:nvSpPr>
            <p:spPr bwMode="auto">
              <a:xfrm>
                <a:off x="1650" y="1800"/>
                <a:ext cx="258" cy="256"/>
              </a:xfrm>
              <a:prstGeom prst="rect">
                <a:avLst/>
              </a:prstGeom>
              <a:noFill/>
              <a:ln w="9525">
                <a:noFill/>
                <a:miter lim="800000"/>
                <a:headEnd/>
                <a:tailEnd/>
              </a:ln>
            </p:spPr>
            <p:txBody>
              <a:bodyPr wrap="none">
                <a:spAutoFit/>
              </a:bodyPr>
              <a:lstStyle/>
              <a:p>
                <a:r>
                  <a:rPr lang="en-US" sz="1200" b="1"/>
                  <a:t>6</a:t>
                </a:r>
              </a:p>
            </p:txBody>
          </p:sp>
          <p:sp>
            <p:nvSpPr>
              <p:cNvPr id="25" name="Text Box 67"/>
              <p:cNvSpPr txBox="1">
                <a:spLocks noChangeArrowheads="1"/>
              </p:cNvSpPr>
              <p:nvPr/>
            </p:nvSpPr>
            <p:spPr bwMode="auto">
              <a:xfrm>
                <a:off x="1152" y="1536"/>
                <a:ext cx="340" cy="256"/>
              </a:xfrm>
              <a:prstGeom prst="rect">
                <a:avLst/>
              </a:prstGeom>
              <a:noFill/>
              <a:ln w="9525">
                <a:noFill/>
                <a:miter lim="800000"/>
                <a:headEnd/>
                <a:tailEnd/>
              </a:ln>
            </p:spPr>
            <p:txBody>
              <a:bodyPr wrap="none">
                <a:spAutoFit/>
              </a:bodyPr>
              <a:lstStyle/>
              <a:p>
                <a:r>
                  <a:rPr lang="en-US" sz="1200" b="1"/>
                  <a:t>12</a:t>
                </a:r>
              </a:p>
            </p:txBody>
          </p:sp>
          <p:sp>
            <p:nvSpPr>
              <p:cNvPr id="26" name="Text Box 68"/>
              <p:cNvSpPr txBox="1">
                <a:spLocks noChangeArrowheads="1"/>
              </p:cNvSpPr>
              <p:nvPr/>
            </p:nvSpPr>
            <p:spPr bwMode="auto">
              <a:xfrm>
                <a:off x="941" y="1364"/>
                <a:ext cx="340" cy="256"/>
              </a:xfrm>
              <a:prstGeom prst="rect">
                <a:avLst/>
              </a:prstGeom>
              <a:noFill/>
              <a:ln w="9525">
                <a:noFill/>
                <a:miter lim="800000"/>
                <a:headEnd/>
                <a:tailEnd/>
              </a:ln>
            </p:spPr>
            <p:txBody>
              <a:bodyPr wrap="none">
                <a:spAutoFit/>
              </a:bodyPr>
              <a:lstStyle/>
              <a:p>
                <a:r>
                  <a:rPr lang="en-US" sz="1200" b="1"/>
                  <a:t>13</a:t>
                </a:r>
              </a:p>
            </p:txBody>
          </p:sp>
          <p:sp>
            <p:nvSpPr>
              <p:cNvPr id="27" name="Text Box 69"/>
              <p:cNvSpPr txBox="1">
                <a:spLocks noChangeArrowheads="1"/>
              </p:cNvSpPr>
              <p:nvPr/>
            </p:nvSpPr>
            <p:spPr bwMode="auto">
              <a:xfrm>
                <a:off x="1379" y="1536"/>
                <a:ext cx="340" cy="256"/>
              </a:xfrm>
              <a:prstGeom prst="rect">
                <a:avLst/>
              </a:prstGeom>
              <a:noFill/>
              <a:ln w="9525">
                <a:noFill/>
                <a:miter lim="800000"/>
                <a:headEnd/>
                <a:tailEnd/>
              </a:ln>
            </p:spPr>
            <p:txBody>
              <a:bodyPr wrap="none">
                <a:spAutoFit/>
              </a:bodyPr>
              <a:lstStyle/>
              <a:p>
                <a:r>
                  <a:rPr lang="en-US" sz="1200" b="1"/>
                  <a:t>16</a:t>
                </a:r>
              </a:p>
            </p:txBody>
          </p:sp>
          <p:sp>
            <p:nvSpPr>
              <p:cNvPr id="28" name="Text Box 70"/>
              <p:cNvSpPr txBox="1">
                <a:spLocks noChangeArrowheads="1"/>
              </p:cNvSpPr>
              <p:nvPr/>
            </p:nvSpPr>
            <p:spPr bwMode="auto">
              <a:xfrm>
                <a:off x="3088" y="1362"/>
                <a:ext cx="340" cy="256"/>
              </a:xfrm>
              <a:prstGeom prst="rect">
                <a:avLst/>
              </a:prstGeom>
              <a:noFill/>
              <a:ln w="9525">
                <a:noFill/>
                <a:miter lim="800000"/>
                <a:headEnd/>
                <a:tailEnd/>
              </a:ln>
            </p:spPr>
            <p:txBody>
              <a:bodyPr wrap="none">
                <a:spAutoFit/>
              </a:bodyPr>
              <a:lstStyle/>
              <a:p>
                <a:r>
                  <a:rPr lang="en-US" sz="1200" b="1"/>
                  <a:t>15</a:t>
                </a:r>
              </a:p>
            </p:txBody>
          </p:sp>
          <p:sp>
            <p:nvSpPr>
              <p:cNvPr id="29" name="Text Box 71"/>
              <p:cNvSpPr txBox="1">
                <a:spLocks noChangeArrowheads="1"/>
              </p:cNvSpPr>
              <p:nvPr/>
            </p:nvSpPr>
            <p:spPr bwMode="auto">
              <a:xfrm>
                <a:off x="2619" y="1536"/>
                <a:ext cx="340" cy="256"/>
              </a:xfrm>
              <a:prstGeom prst="rect">
                <a:avLst/>
              </a:prstGeom>
              <a:noFill/>
              <a:ln w="9525">
                <a:noFill/>
                <a:miter lim="800000"/>
                <a:headEnd/>
                <a:tailEnd/>
              </a:ln>
            </p:spPr>
            <p:txBody>
              <a:bodyPr wrap="none">
                <a:spAutoFit/>
              </a:bodyPr>
              <a:lstStyle/>
              <a:p>
                <a:r>
                  <a:rPr lang="en-US" sz="1200" b="1"/>
                  <a:t>17</a:t>
                </a:r>
              </a:p>
            </p:txBody>
          </p:sp>
          <p:sp>
            <p:nvSpPr>
              <p:cNvPr id="30" name="Text Box 72"/>
              <p:cNvSpPr txBox="1">
                <a:spLocks noChangeArrowheads="1"/>
              </p:cNvSpPr>
              <p:nvPr/>
            </p:nvSpPr>
            <p:spPr bwMode="auto">
              <a:xfrm>
                <a:off x="2040" y="1662"/>
                <a:ext cx="340" cy="256"/>
              </a:xfrm>
              <a:prstGeom prst="rect">
                <a:avLst/>
              </a:prstGeom>
              <a:noFill/>
              <a:ln w="9525">
                <a:noFill/>
                <a:miter lim="800000"/>
                <a:headEnd/>
                <a:tailEnd/>
              </a:ln>
            </p:spPr>
            <p:txBody>
              <a:bodyPr wrap="none">
                <a:spAutoFit/>
              </a:bodyPr>
              <a:lstStyle/>
              <a:p>
                <a:r>
                  <a:rPr lang="en-US" sz="1200" b="1"/>
                  <a:t>18</a:t>
                </a:r>
              </a:p>
            </p:txBody>
          </p:sp>
          <p:sp>
            <p:nvSpPr>
              <p:cNvPr id="31" name="Text Box 73"/>
              <p:cNvSpPr txBox="1">
                <a:spLocks noChangeArrowheads="1"/>
              </p:cNvSpPr>
              <p:nvPr/>
            </p:nvSpPr>
            <p:spPr bwMode="auto">
              <a:xfrm>
                <a:off x="2903" y="1536"/>
                <a:ext cx="340" cy="256"/>
              </a:xfrm>
              <a:prstGeom prst="rect">
                <a:avLst/>
              </a:prstGeom>
              <a:noFill/>
              <a:ln w="9525">
                <a:noFill/>
                <a:miter lim="800000"/>
                <a:headEnd/>
                <a:tailEnd/>
              </a:ln>
            </p:spPr>
            <p:txBody>
              <a:bodyPr wrap="none">
                <a:spAutoFit/>
              </a:bodyPr>
              <a:lstStyle/>
              <a:p>
                <a:r>
                  <a:rPr lang="en-US" sz="1200" b="1"/>
                  <a:t>14</a:t>
                </a:r>
              </a:p>
            </p:txBody>
          </p:sp>
          <p:sp>
            <p:nvSpPr>
              <p:cNvPr id="32" name="Text Box 74"/>
              <p:cNvSpPr txBox="1">
                <a:spLocks noChangeArrowheads="1"/>
              </p:cNvSpPr>
              <p:nvPr/>
            </p:nvSpPr>
            <p:spPr bwMode="auto">
              <a:xfrm>
                <a:off x="1160" y="2016"/>
                <a:ext cx="340" cy="256"/>
              </a:xfrm>
              <a:prstGeom prst="rect">
                <a:avLst/>
              </a:prstGeom>
              <a:noFill/>
              <a:ln w="9525">
                <a:noFill/>
                <a:miter lim="800000"/>
                <a:headEnd/>
                <a:tailEnd/>
              </a:ln>
            </p:spPr>
            <p:txBody>
              <a:bodyPr wrap="none">
                <a:spAutoFit/>
              </a:bodyPr>
              <a:lstStyle/>
              <a:p>
                <a:r>
                  <a:rPr lang="en-US" sz="1200" b="1"/>
                  <a:t>19</a:t>
                </a:r>
              </a:p>
            </p:txBody>
          </p:sp>
          <p:sp>
            <p:nvSpPr>
              <p:cNvPr id="33" name="Text Box 75"/>
              <p:cNvSpPr txBox="1">
                <a:spLocks noChangeArrowheads="1"/>
              </p:cNvSpPr>
              <p:nvPr/>
            </p:nvSpPr>
            <p:spPr bwMode="auto">
              <a:xfrm>
                <a:off x="2903" y="2016"/>
                <a:ext cx="340" cy="256"/>
              </a:xfrm>
              <a:prstGeom prst="rect">
                <a:avLst/>
              </a:prstGeom>
              <a:noFill/>
              <a:ln w="9525">
                <a:noFill/>
                <a:miter lim="800000"/>
                <a:headEnd/>
                <a:tailEnd/>
              </a:ln>
            </p:spPr>
            <p:txBody>
              <a:bodyPr wrap="none">
                <a:spAutoFit/>
              </a:bodyPr>
              <a:lstStyle/>
              <a:p>
                <a:r>
                  <a:rPr lang="en-US" sz="1200" b="1"/>
                  <a:t>20</a:t>
                </a:r>
              </a:p>
            </p:txBody>
          </p:sp>
        </p:grpSp>
      </p:grpSp>
      <p:grpSp>
        <p:nvGrpSpPr>
          <p:cNvPr id="55" name="Group 462"/>
          <p:cNvGrpSpPr>
            <a:grpSpLocks/>
          </p:cNvGrpSpPr>
          <p:nvPr/>
        </p:nvGrpSpPr>
        <p:grpSpPr bwMode="auto">
          <a:xfrm>
            <a:off x="6324599" y="4038600"/>
            <a:ext cx="2605637" cy="1143000"/>
            <a:chOff x="3335" y="1968"/>
            <a:chExt cx="2485" cy="1056"/>
          </a:xfrm>
        </p:grpSpPr>
        <p:grpSp>
          <p:nvGrpSpPr>
            <p:cNvPr id="56" name="Group 426"/>
            <p:cNvGrpSpPr>
              <a:grpSpLocks/>
            </p:cNvGrpSpPr>
            <p:nvPr/>
          </p:nvGrpSpPr>
          <p:grpSpPr bwMode="auto">
            <a:xfrm>
              <a:off x="3462" y="1968"/>
              <a:ext cx="2148" cy="1056"/>
              <a:chOff x="3462" y="1344"/>
              <a:chExt cx="2148" cy="1056"/>
            </a:xfrm>
          </p:grpSpPr>
          <p:sp>
            <p:nvSpPr>
              <p:cNvPr id="78" name="Freeform 35"/>
              <p:cNvSpPr>
                <a:spLocks/>
              </p:cNvSpPr>
              <p:nvPr/>
            </p:nvSpPr>
            <p:spPr bwMode="auto">
              <a:xfrm>
                <a:off x="3462" y="1356"/>
                <a:ext cx="80" cy="180"/>
              </a:xfrm>
              <a:custGeom>
                <a:avLst/>
                <a:gdLst>
                  <a:gd name="T0" fmla="*/ 0 w 174"/>
                  <a:gd name="T1" fmla="*/ 0 h 388"/>
                  <a:gd name="T2" fmla="*/ 0 w 174"/>
                  <a:gd name="T3" fmla="*/ 0 h 388"/>
                  <a:gd name="T4" fmla="*/ 0 w 174"/>
                  <a:gd name="T5" fmla="*/ 0 h 388"/>
                  <a:gd name="T6" fmla="*/ 0 w 174"/>
                  <a:gd name="T7" fmla="*/ 0 h 388"/>
                  <a:gd name="T8" fmla="*/ 0 w 174"/>
                  <a:gd name="T9" fmla="*/ 0 h 388"/>
                  <a:gd name="T10" fmla="*/ 0 w 174"/>
                  <a:gd name="T11" fmla="*/ 0 h 388"/>
                  <a:gd name="T12" fmla="*/ 0 w 174"/>
                  <a:gd name="T13" fmla="*/ 0 h 388"/>
                  <a:gd name="T14" fmla="*/ 0 w 174"/>
                  <a:gd name="T15" fmla="*/ 0 h 388"/>
                  <a:gd name="T16" fmla="*/ 0 w 174"/>
                  <a:gd name="T17" fmla="*/ 0 h 388"/>
                  <a:gd name="T18" fmla="*/ 0 w 174"/>
                  <a:gd name="T19" fmla="*/ 0 h 388"/>
                  <a:gd name="T20" fmla="*/ 0 w 174"/>
                  <a:gd name="T21" fmla="*/ 0 h 388"/>
                  <a:gd name="T22" fmla="*/ 0 w 174"/>
                  <a:gd name="T23" fmla="*/ 0 h 388"/>
                  <a:gd name="T24" fmla="*/ 0 w 174"/>
                  <a:gd name="T25" fmla="*/ 0 h 388"/>
                  <a:gd name="T26" fmla="*/ 0 w 174"/>
                  <a:gd name="T27" fmla="*/ 0 h 3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4"/>
                  <a:gd name="T43" fmla="*/ 0 h 388"/>
                  <a:gd name="T44" fmla="*/ 174 w 174"/>
                  <a:gd name="T45" fmla="*/ 388 h 38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4" h="388">
                    <a:moveTo>
                      <a:pt x="174" y="0"/>
                    </a:moveTo>
                    <a:lnTo>
                      <a:pt x="12" y="0"/>
                    </a:lnTo>
                    <a:lnTo>
                      <a:pt x="0" y="10"/>
                    </a:lnTo>
                    <a:lnTo>
                      <a:pt x="8" y="308"/>
                    </a:lnTo>
                    <a:lnTo>
                      <a:pt x="14" y="326"/>
                    </a:lnTo>
                    <a:lnTo>
                      <a:pt x="28" y="340"/>
                    </a:lnTo>
                    <a:lnTo>
                      <a:pt x="46" y="348"/>
                    </a:lnTo>
                    <a:lnTo>
                      <a:pt x="66" y="348"/>
                    </a:lnTo>
                    <a:lnTo>
                      <a:pt x="94" y="350"/>
                    </a:lnTo>
                    <a:lnTo>
                      <a:pt x="134" y="350"/>
                    </a:lnTo>
                    <a:lnTo>
                      <a:pt x="152" y="364"/>
                    </a:lnTo>
                    <a:lnTo>
                      <a:pt x="164" y="388"/>
                    </a:lnTo>
                    <a:lnTo>
                      <a:pt x="174" y="344"/>
                    </a:lnTo>
                    <a:lnTo>
                      <a:pt x="174" y="0"/>
                    </a:lnTo>
                    <a:close/>
                  </a:path>
                </a:pathLst>
              </a:custGeom>
              <a:solidFill>
                <a:srgbClr val="FF0000"/>
              </a:solidFill>
              <a:ln w="9525">
                <a:solidFill>
                  <a:schemeClr val="tx1"/>
                </a:solidFill>
                <a:round/>
                <a:headEnd/>
                <a:tailEnd/>
              </a:ln>
            </p:spPr>
            <p:txBody>
              <a:bodyPr wrap="none" anchor="ctr"/>
              <a:lstStyle/>
              <a:p>
                <a:endParaRPr lang="en-US" sz="1200"/>
              </a:p>
            </p:txBody>
          </p:sp>
          <p:sp>
            <p:nvSpPr>
              <p:cNvPr id="79" name="Freeform 36"/>
              <p:cNvSpPr>
                <a:spLocks/>
              </p:cNvSpPr>
              <p:nvPr/>
            </p:nvSpPr>
            <p:spPr bwMode="auto">
              <a:xfrm>
                <a:off x="3544" y="1808"/>
                <a:ext cx="264" cy="592"/>
              </a:xfrm>
              <a:custGeom>
                <a:avLst/>
                <a:gdLst>
                  <a:gd name="T0" fmla="*/ 0 w 568"/>
                  <a:gd name="T1" fmla="*/ 0 h 1278"/>
                  <a:gd name="T2" fmla="*/ 0 w 568"/>
                  <a:gd name="T3" fmla="*/ 0 h 1278"/>
                  <a:gd name="T4" fmla="*/ 0 w 568"/>
                  <a:gd name="T5" fmla="*/ 0 h 1278"/>
                  <a:gd name="T6" fmla="*/ 0 w 568"/>
                  <a:gd name="T7" fmla="*/ 0 h 1278"/>
                  <a:gd name="T8" fmla="*/ 0 w 568"/>
                  <a:gd name="T9" fmla="*/ 0 h 1278"/>
                  <a:gd name="T10" fmla="*/ 0 60000 65536"/>
                  <a:gd name="T11" fmla="*/ 0 60000 65536"/>
                  <a:gd name="T12" fmla="*/ 0 60000 65536"/>
                  <a:gd name="T13" fmla="*/ 0 60000 65536"/>
                  <a:gd name="T14" fmla="*/ 0 60000 65536"/>
                  <a:gd name="T15" fmla="*/ 0 w 568"/>
                  <a:gd name="T16" fmla="*/ 0 h 1278"/>
                  <a:gd name="T17" fmla="*/ 568 w 568"/>
                  <a:gd name="T18" fmla="*/ 1278 h 1278"/>
                </a:gdLst>
                <a:ahLst/>
                <a:cxnLst>
                  <a:cxn ang="T10">
                    <a:pos x="T0" y="T1"/>
                  </a:cxn>
                  <a:cxn ang="T11">
                    <a:pos x="T2" y="T3"/>
                  </a:cxn>
                  <a:cxn ang="T12">
                    <a:pos x="T4" y="T5"/>
                  </a:cxn>
                  <a:cxn ang="T13">
                    <a:pos x="T6" y="T7"/>
                  </a:cxn>
                  <a:cxn ang="T14">
                    <a:pos x="T8" y="T9"/>
                  </a:cxn>
                </a:cxnLst>
                <a:rect l="T15" t="T16" r="T17" b="T18"/>
                <a:pathLst>
                  <a:path w="568" h="1278">
                    <a:moveTo>
                      <a:pt x="0" y="1278"/>
                    </a:moveTo>
                    <a:lnTo>
                      <a:pt x="0" y="2"/>
                    </a:lnTo>
                    <a:lnTo>
                      <a:pt x="568" y="0"/>
                    </a:lnTo>
                    <a:lnTo>
                      <a:pt x="566" y="1276"/>
                    </a:lnTo>
                    <a:lnTo>
                      <a:pt x="0" y="1278"/>
                    </a:lnTo>
                    <a:close/>
                  </a:path>
                </a:pathLst>
              </a:custGeom>
              <a:solidFill>
                <a:srgbClr val="DCFF00"/>
              </a:solidFill>
              <a:ln w="9525">
                <a:solidFill>
                  <a:schemeClr val="tx1"/>
                </a:solidFill>
                <a:round/>
                <a:headEnd/>
                <a:tailEnd/>
              </a:ln>
            </p:spPr>
            <p:txBody>
              <a:bodyPr wrap="none" anchor="ctr"/>
              <a:lstStyle/>
              <a:p>
                <a:endParaRPr lang="en-US" sz="1200"/>
              </a:p>
            </p:txBody>
          </p:sp>
          <p:sp>
            <p:nvSpPr>
              <p:cNvPr id="80" name="Freeform 37"/>
              <p:cNvSpPr>
                <a:spLocks/>
              </p:cNvSpPr>
              <p:nvPr/>
            </p:nvSpPr>
            <p:spPr bwMode="auto">
              <a:xfrm>
                <a:off x="3806" y="2016"/>
                <a:ext cx="249" cy="384"/>
              </a:xfrm>
              <a:custGeom>
                <a:avLst/>
                <a:gdLst>
                  <a:gd name="T0" fmla="*/ 0 w 538"/>
                  <a:gd name="T1" fmla="*/ 0 h 828"/>
                  <a:gd name="T2" fmla="*/ 0 w 538"/>
                  <a:gd name="T3" fmla="*/ 0 h 828"/>
                  <a:gd name="T4" fmla="*/ 0 w 538"/>
                  <a:gd name="T5" fmla="*/ 0 h 828"/>
                  <a:gd name="T6" fmla="*/ 0 w 538"/>
                  <a:gd name="T7" fmla="*/ 0 h 828"/>
                  <a:gd name="T8" fmla="*/ 0 w 538"/>
                  <a:gd name="T9" fmla="*/ 0 h 828"/>
                  <a:gd name="T10" fmla="*/ 0 w 538"/>
                  <a:gd name="T11" fmla="*/ 0 h 828"/>
                  <a:gd name="T12" fmla="*/ 0 w 538"/>
                  <a:gd name="T13" fmla="*/ 0 h 828"/>
                  <a:gd name="T14" fmla="*/ 0 w 538"/>
                  <a:gd name="T15" fmla="*/ 0 h 828"/>
                  <a:gd name="T16" fmla="*/ 0 w 538"/>
                  <a:gd name="T17" fmla="*/ 0 h 828"/>
                  <a:gd name="T18" fmla="*/ 0 w 538"/>
                  <a:gd name="T19" fmla="*/ 0 h 828"/>
                  <a:gd name="T20" fmla="*/ 0 w 538"/>
                  <a:gd name="T21" fmla="*/ 0 h 828"/>
                  <a:gd name="T22" fmla="*/ 0 w 538"/>
                  <a:gd name="T23" fmla="*/ 0 h 828"/>
                  <a:gd name="T24" fmla="*/ 0 w 538"/>
                  <a:gd name="T25" fmla="*/ 0 h 828"/>
                  <a:gd name="T26" fmla="*/ 0 w 538"/>
                  <a:gd name="T27" fmla="*/ 0 h 828"/>
                  <a:gd name="T28" fmla="*/ 0 w 538"/>
                  <a:gd name="T29" fmla="*/ 0 h 828"/>
                  <a:gd name="T30" fmla="*/ 0 w 538"/>
                  <a:gd name="T31" fmla="*/ 0 h 8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8"/>
                  <a:gd name="T49" fmla="*/ 0 h 828"/>
                  <a:gd name="T50" fmla="*/ 538 w 538"/>
                  <a:gd name="T51" fmla="*/ 828 h 8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8" h="828">
                    <a:moveTo>
                      <a:pt x="6" y="828"/>
                    </a:moveTo>
                    <a:lnTo>
                      <a:pt x="8" y="2"/>
                    </a:lnTo>
                    <a:lnTo>
                      <a:pt x="538" y="0"/>
                    </a:lnTo>
                    <a:lnTo>
                      <a:pt x="498" y="44"/>
                    </a:lnTo>
                    <a:lnTo>
                      <a:pt x="452" y="108"/>
                    </a:lnTo>
                    <a:lnTo>
                      <a:pt x="406" y="188"/>
                    </a:lnTo>
                    <a:lnTo>
                      <a:pt x="366" y="270"/>
                    </a:lnTo>
                    <a:lnTo>
                      <a:pt x="336" y="344"/>
                    </a:lnTo>
                    <a:lnTo>
                      <a:pt x="310" y="410"/>
                    </a:lnTo>
                    <a:lnTo>
                      <a:pt x="290" y="482"/>
                    </a:lnTo>
                    <a:lnTo>
                      <a:pt x="270" y="540"/>
                    </a:lnTo>
                    <a:lnTo>
                      <a:pt x="262" y="618"/>
                    </a:lnTo>
                    <a:lnTo>
                      <a:pt x="252" y="690"/>
                    </a:lnTo>
                    <a:lnTo>
                      <a:pt x="248" y="766"/>
                    </a:lnTo>
                    <a:lnTo>
                      <a:pt x="246" y="822"/>
                    </a:lnTo>
                    <a:lnTo>
                      <a:pt x="0" y="818"/>
                    </a:lnTo>
                  </a:path>
                </a:pathLst>
              </a:custGeom>
              <a:solidFill>
                <a:srgbClr val="FFFF00"/>
              </a:solidFill>
              <a:ln w="9525">
                <a:solidFill>
                  <a:schemeClr val="tx1"/>
                </a:solidFill>
                <a:round/>
                <a:headEnd/>
                <a:tailEnd/>
              </a:ln>
            </p:spPr>
            <p:txBody>
              <a:bodyPr wrap="none" anchor="ctr"/>
              <a:lstStyle/>
              <a:p>
                <a:endParaRPr lang="en-US" sz="1200"/>
              </a:p>
            </p:txBody>
          </p:sp>
          <p:sp>
            <p:nvSpPr>
              <p:cNvPr id="81" name="Freeform 38"/>
              <p:cNvSpPr>
                <a:spLocks/>
              </p:cNvSpPr>
              <p:nvPr/>
            </p:nvSpPr>
            <p:spPr bwMode="auto">
              <a:xfrm>
                <a:off x="3809" y="2016"/>
                <a:ext cx="247" cy="382"/>
              </a:xfrm>
              <a:custGeom>
                <a:avLst/>
                <a:gdLst>
                  <a:gd name="T0" fmla="*/ 0 w 532"/>
                  <a:gd name="T1" fmla="*/ 0 h 824"/>
                  <a:gd name="T2" fmla="*/ 0 w 532"/>
                  <a:gd name="T3" fmla="*/ 0 h 824"/>
                  <a:gd name="T4" fmla="*/ 0 w 532"/>
                  <a:gd name="T5" fmla="*/ 0 h 824"/>
                  <a:gd name="T6" fmla="*/ 0 w 532"/>
                  <a:gd name="T7" fmla="*/ 0 h 824"/>
                  <a:gd name="T8" fmla="*/ 0 w 532"/>
                  <a:gd name="T9" fmla="*/ 0 h 824"/>
                  <a:gd name="T10" fmla="*/ 0 w 532"/>
                  <a:gd name="T11" fmla="*/ 0 h 824"/>
                  <a:gd name="T12" fmla="*/ 0 w 532"/>
                  <a:gd name="T13" fmla="*/ 0 h 824"/>
                  <a:gd name="T14" fmla="*/ 0 w 532"/>
                  <a:gd name="T15" fmla="*/ 0 h 824"/>
                  <a:gd name="T16" fmla="*/ 0 w 532"/>
                  <a:gd name="T17" fmla="*/ 0 h 824"/>
                  <a:gd name="T18" fmla="*/ 0 w 532"/>
                  <a:gd name="T19" fmla="*/ 0 h 824"/>
                  <a:gd name="T20" fmla="*/ 0 w 532"/>
                  <a:gd name="T21" fmla="*/ 0 h 824"/>
                  <a:gd name="T22" fmla="*/ 0 w 532"/>
                  <a:gd name="T23" fmla="*/ 0 h 824"/>
                  <a:gd name="T24" fmla="*/ 0 w 532"/>
                  <a:gd name="T25" fmla="*/ 0 h 824"/>
                  <a:gd name="T26" fmla="*/ 0 w 532"/>
                  <a:gd name="T27" fmla="*/ 0 h 824"/>
                  <a:gd name="T28" fmla="*/ 0 w 532"/>
                  <a:gd name="T29" fmla="*/ 0 h 8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32"/>
                  <a:gd name="T46" fmla="*/ 0 h 824"/>
                  <a:gd name="T47" fmla="*/ 532 w 532"/>
                  <a:gd name="T48" fmla="*/ 824 h 8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32" h="824">
                    <a:moveTo>
                      <a:pt x="0" y="824"/>
                    </a:moveTo>
                    <a:lnTo>
                      <a:pt x="0" y="0"/>
                    </a:lnTo>
                    <a:lnTo>
                      <a:pt x="532" y="0"/>
                    </a:lnTo>
                    <a:lnTo>
                      <a:pt x="480" y="56"/>
                    </a:lnTo>
                    <a:lnTo>
                      <a:pt x="436" y="120"/>
                    </a:lnTo>
                    <a:lnTo>
                      <a:pt x="392" y="200"/>
                    </a:lnTo>
                    <a:lnTo>
                      <a:pt x="350" y="294"/>
                    </a:lnTo>
                    <a:lnTo>
                      <a:pt x="318" y="368"/>
                    </a:lnTo>
                    <a:lnTo>
                      <a:pt x="294" y="450"/>
                    </a:lnTo>
                    <a:lnTo>
                      <a:pt x="268" y="528"/>
                    </a:lnTo>
                    <a:lnTo>
                      <a:pt x="256" y="594"/>
                    </a:lnTo>
                    <a:lnTo>
                      <a:pt x="244" y="680"/>
                    </a:lnTo>
                    <a:lnTo>
                      <a:pt x="242" y="762"/>
                    </a:lnTo>
                    <a:lnTo>
                      <a:pt x="238" y="820"/>
                    </a:lnTo>
                    <a:lnTo>
                      <a:pt x="0" y="824"/>
                    </a:lnTo>
                    <a:close/>
                  </a:path>
                </a:pathLst>
              </a:custGeom>
              <a:solidFill>
                <a:srgbClr val="01FFDC"/>
              </a:solidFill>
              <a:ln w="9525">
                <a:solidFill>
                  <a:schemeClr val="tx1"/>
                </a:solidFill>
                <a:round/>
                <a:headEnd/>
                <a:tailEnd/>
              </a:ln>
            </p:spPr>
            <p:txBody>
              <a:bodyPr wrap="none" anchor="ctr"/>
              <a:lstStyle/>
              <a:p>
                <a:endParaRPr lang="en-US" sz="1200"/>
              </a:p>
            </p:txBody>
          </p:sp>
          <p:sp>
            <p:nvSpPr>
              <p:cNvPr id="82" name="Freeform 39"/>
              <p:cNvSpPr>
                <a:spLocks/>
              </p:cNvSpPr>
              <p:nvPr/>
            </p:nvSpPr>
            <p:spPr bwMode="auto">
              <a:xfrm>
                <a:off x="3805" y="1352"/>
                <a:ext cx="248" cy="452"/>
              </a:xfrm>
              <a:custGeom>
                <a:avLst/>
                <a:gdLst>
                  <a:gd name="T0" fmla="*/ 0 w 536"/>
                  <a:gd name="T1" fmla="*/ 0 h 974"/>
                  <a:gd name="T2" fmla="*/ 0 w 536"/>
                  <a:gd name="T3" fmla="*/ 0 h 974"/>
                  <a:gd name="T4" fmla="*/ 0 w 536"/>
                  <a:gd name="T5" fmla="*/ 0 h 974"/>
                  <a:gd name="T6" fmla="*/ 0 w 536"/>
                  <a:gd name="T7" fmla="*/ 0 h 974"/>
                  <a:gd name="T8" fmla="*/ 0 w 536"/>
                  <a:gd name="T9" fmla="*/ 0 h 974"/>
                  <a:gd name="T10" fmla="*/ 0 w 536"/>
                  <a:gd name="T11" fmla="*/ 0 h 974"/>
                  <a:gd name="T12" fmla="*/ 0 w 536"/>
                  <a:gd name="T13" fmla="*/ 0 h 974"/>
                  <a:gd name="T14" fmla="*/ 0 w 536"/>
                  <a:gd name="T15" fmla="*/ 0 h 974"/>
                  <a:gd name="T16" fmla="*/ 0 w 536"/>
                  <a:gd name="T17" fmla="*/ 0 h 974"/>
                  <a:gd name="T18" fmla="*/ 0 w 536"/>
                  <a:gd name="T19" fmla="*/ 0 h 974"/>
                  <a:gd name="T20" fmla="*/ 0 w 536"/>
                  <a:gd name="T21" fmla="*/ 0 h 974"/>
                  <a:gd name="T22" fmla="*/ 0 w 536"/>
                  <a:gd name="T23" fmla="*/ 0 h 974"/>
                  <a:gd name="T24" fmla="*/ 0 w 536"/>
                  <a:gd name="T25" fmla="*/ 0 h 974"/>
                  <a:gd name="T26" fmla="*/ 0 w 536"/>
                  <a:gd name="T27" fmla="*/ 0 h 974"/>
                  <a:gd name="T28" fmla="*/ 0 w 536"/>
                  <a:gd name="T29" fmla="*/ 0 h 974"/>
                  <a:gd name="T30" fmla="*/ 0 w 536"/>
                  <a:gd name="T31" fmla="*/ 0 h 974"/>
                  <a:gd name="T32" fmla="*/ 0 w 536"/>
                  <a:gd name="T33" fmla="*/ 0 h 974"/>
                  <a:gd name="T34" fmla="*/ 0 w 536"/>
                  <a:gd name="T35" fmla="*/ 0 h 974"/>
                  <a:gd name="T36" fmla="*/ 0 w 536"/>
                  <a:gd name="T37" fmla="*/ 0 h 974"/>
                  <a:gd name="T38" fmla="*/ 0 w 536"/>
                  <a:gd name="T39" fmla="*/ 0 h 97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36"/>
                  <a:gd name="T61" fmla="*/ 0 h 974"/>
                  <a:gd name="T62" fmla="*/ 536 w 536"/>
                  <a:gd name="T63" fmla="*/ 974 h 97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36" h="974">
                    <a:moveTo>
                      <a:pt x="8" y="974"/>
                    </a:moveTo>
                    <a:lnTo>
                      <a:pt x="0" y="6"/>
                    </a:lnTo>
                    <a:lnTo>
                      <a:pt x="330" y="0"/>
                    </a:lnTo>
                    <a:lnTo>
                      <a:pt x="354" y="2"/>
                    </a:lnTo>
                    <a:lnTo>
                      <a:pt x="366" y="10"/>
                    </a:lnTo>
                    <a:lnTo>
                      <a:pt x="378" y="22"/>
                    </a:lnTo>
                    <a:lnTo>
                      <a:pt x="382" y="42"/>
                    </a:lnTo>
                    <a:lnTo>
                      <a:pt x="384" y="56"/>
                    </a:lnTo>
                    <a:lnTo>
                      <a:pt x="384" y="206"/>
                    </a:lnTo>
                    <a:lnTo>
                      <a:pt x="392" y="234"/>
                    </a:lnTo>
                    <a:lnTo>
                      <a:pt x="402" y="256"/>
                    </a:lnTo>
                    <a:lnTo>
                      <a:pt x="420" y="280"/>
                    </a:lnTo>
                    <a:lnTo>
                      <a:pt x="436" y="300"/>
                    </a:lnTo>
                    <a:lnTo>
                      <a:pt x="452" y="314"/>
                    </a:lnTo>
                    <a:lnTo>
                      <a:pt x="472" y="326"/>
                    </a:lnTo>
                    <a:lnTo>
                      <a:pt x="490" y="336"/>
                    </a:lnTo>
                    <a:lnTo>
                      <a:pt x="514" y="340"/>
                    </a:lnTo>
                    <a:lnTo>
                      <a:pt x="526" y="340"/>
                    </a:lnTo>
                    <a:lnTo>
                      <a:pt x="536" y="970"/>
                    </a:lnTo>
                    <a:lnTo>
                      <a:pt x="8" y="974"/>
                    </a:lnTo>
                    <a:close/>
                  </a:path>
                </a:pathLst>
              </a:custGeom>
              <a:solidFill>
                <a:srgbClr val="0274FE"/>
              </a:solidFill>
              <a:ln w="9525">
                <a:solidFill>
                  <a:schemeClr val="tx1"/>
                </a:solidFill>
                <a:round/>
                <a:headEnd/>
                <a:tailEnd/>
              </a:ln>
            </p:spPr>
            <p:txBody>
              <a:bodyPr wrap="none" anchor="ctr"/>
              <a:lstStyle/>
              <a:p>
                <a:endParaRPr lang="en-US" sz="1200"/>
              </a:p>
            </p:txBody>
          </p:sp>
          <p:sp>
            <p:nvSpPr>
              <p:cNvPr id="83" name="Freeform 40"/>
              <p:cNvSpPr>
                <a:spLocks/>
              </p:cNvSpPr>
              <p:nvPr/>
            </p:nvSpPr>
            <p:spPr bwMode="auto">
              <a:xfrm>
                <a:off x="3540" y="1354"/>
                <a:ext cx="268" cy="453"/>
              </a:xfrm>
              <a:custGeom>
                <a:avLst/>
                <a:gdLst>
                  <a:gd name="T0" fmla="*/ 0 w 578"/>
                  <a:gd name="T1" fmla="*/ 0 h 976"/>
                  <a:gd name="T2" fmla="*/ 0 w 578"/>
                  <a:gd name="T3" fmla="*/ 0 h 976"/>
                  <a:gd name="T4" fmla="*/ 0 w 578"/>
                  <a:gd name="T5" fmla="*/ 0 h 976"/>
                  <a:gd name="T6" fmla="*/ 0 w 578"/>
                  <a:gd name="T7" fmla="*/ 0 h 976"/>
                  <a:gd name="T8" fmla="*/ 0 w 578"/>
                  <a:gd name="T9" fmla="*/ 0 h 976"/>
                  <a:gd name="T10" fmla="*/ 0 w 578"/>
                  <a:gd name="T11" fmla="*/ 0 h 976"/>
                  <a:gd name="T12" fmla="*/ 0 w 578"/>
                  <a:gd name="T13" fmla="*/ 0 h 976"/>
                  <a:gd name="T14" fmla="*/ 0 w 578"/>
                  <a:gd name="T15" fmla="*/ 0 h 976"/>
                  <a:gd name="T16" fmla="*/ 0 60000 65536"/>
                  <a:gd name="T17" fmla="*/ 0 60000 65536"/>
                  <a:gd name="T18" fmla="*/ 0 60000 65536"/>
                  <a:gd name="T19" fmla="*/ 0 60000 65536"/>
                  <a:gd name="T20" fmla="*/ 0 60000 65536"/>
                  <a:gd name="T21" fmla="*/ 0 60000 65536"/>
                  <a:gd name="T22" fmla="*/ 0 60000 65536"/>
                  <a:gd name="T23" fmla="*/ 0 60000 65536"/>
                  <a:gd name="T24" fmla="*/ 0 w 578"/>
                  <a:gd name="T25" fmla="*/ 0 h 976"/>
                  <a:gd name="T26" fmla="*/ 578 w 578"/>
                  <a:gd name="T27" fmla="*/ 976 h 97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8" h="976">
                    <a:moveTo>
                      <a:pt x="10" y="976"/>
                    </a:moveTo>
                    <a:lnTo>
                      <a:pt x="0" y="404"/>
                    </a:lnTo>
                    <a:lnTo>
                      <a:pt x="6" y="364"/>
                    </a:lnTo>
                    <a:lnTo>
                      <a:pt x="10" y="350"/>
                    </a:lnTo>
                    <a:lnTo>
                      <a:pt x="10" y="0"/>
                    </a:lnTo>
                    <a:lnTo>
                      <a:pt x="574" y="0"/>
                    </a:lnTo>
                    <a:lnTo>
                      <a:pt x="578" y="972"/>
                    </a:lnTo>
                    <a:lnTo>
                      <a:pt x="10" y="976"/>
                    </a:lnTo>
                    <a:close/>
                  </a:path>
                </a:pathLst>
              </a:custGeom>
              <a:solidFill>
                <a:srgbClr val="01BCFF"/>
              </a:solidFill>
              <a:ln w="9525">
                <a:solidFill>
                  <a:schemeClr val="tx1"/>
                </a:solidFill>
                <a:round/>
                <a:headEnd/>
                <a:tailEnd/>
              </a:ln>
            </p:spPr>
            <p:txBody>
              <a:bodyPr wrap="none" anchor="ctr"/>
              <a:lstStyle/>
              <a:p>
                <a:endParaRPr lang="en-US" sz="1200"/>
              </a:p>
            </p:txBody>
          </p:sp>
          <p:sp>
            <p:nvSpPr>
              <p:cNvPr id="84" name="Freeform 41"/>
              <p:cNvSpPr>
                <a:spLocks/>
              </p:cNvSpPr>
              <p:nvPr/>
            </p:nvSpPr>
            <p:spPr bwMode="auto">
              <a:xfrm>
                <a:off x="3808" y="1805"/>
                <a:ext cx="246" cy="212"/>
              </a:xfrm>
              <a:custGeom>
                <a:avLst/>
                <a:gdLst>
                  <a:gd name="T0" fmla="*/ 0 w 530"/>
                  <a:gd name="T1" fmla="*/ 0 h 457"/>
                  <a:gd name="T2" fmla="*/ 0 w 530"/>
                  <a:gd name="T3" fmla="*/ 0 h 457"/>
                  <a:gd name="T4" fmla="*/ 0 w 530"/>
                  <a:gd name="T5" fmla="*/ 0 h 457"/>
                  <a:gd name="T6" fmla="*/ 0 w 530"/>
                  <a:gd name="T7" fmla="*/ 0 h 457"/>
                  <a:gd name="T8" fmla="*/ 0 w 530"/>
                  <a:gd name="T9" fmla="*/ 0 h 457"/>
                  <a:gd name="T10" fmla="*/ 0 60000 65536"/>
                  <a:gd name="T11" fmla="*/ 0 60000 65536"/>
                  <a:gd name="T12" fmla="*/ 0 60000 65536"/>
                  <a:gd name="T13" fmla="*/ 0 60000 65536"/>
                  <a:gd name="T14" fmla="*/ 0 60000 65536"/>
                  <a:gd name="T15" fmla="*/ 0 w 530"/>
                  <a:gd name="T16" fmla="*/ 0 h 457"/>
                  <a:gd name="T17" fmla="*/ 530 w 530"/>
                  <a:gd name="T18" fmla="*/ 457 h 457"/>
                </a:gdLst>
                <a:ahLst/>
                <a:cxnLst>
                  <a:cxn ang="T10">
                    <a:pos x="T0" y="T1"/>
                  </a:cxn>
                  <a:cxn ang="T11">
                    <a:pos x="T2" y="T3"/>
                  </a:cxn>
                  <a:cxn ang="T12">
                    <a:pos x="T4" y="T5"/>
                  </a:cxn>
                  <a:cxn ang="T13">
                    <a:pos x="T6" y="T7"/>
                  </a:cxn>
                  <a:cxn ang="T14">
                    <a:pos x="T8" y="T9"/>
                  </a:cxn>
                </a:cxnLst>
                <a:rect l="T15" t="T16" r="T17" b="T18"/>
                <a:pathLst>
                  <a:path w="530" h="457">
                    <a:moveTo>
                      <a:pt x="0" y="457"/>
                    </a:moveTo>
                    <a:lnTo>
                      <a:pt x="2" y="0"/>
                    </a:lnTo>
                    <a:lnTo>
                      <a:pt x="530" y="0"/>
                    </a:lnTo>
                    <a:lnTo>
                      <a:pt x="530" y="456"/>
                    </a:lnTo>
                    <a:lnTo>
                      <a:pt x="0" y="457"/>
                    </a:lnTo>
                    <a:close/>
                  </a:path>
                </a:pathLst>
              </a:custGeom>
              <a:solidFill>
                <a:srgbClr val="01BCFF"/>
              </a:solidFill>
              <a:ln w="9525">
                <a:solidFill>
                  <a:schemeClr val="tx1"/>
                </a:solidFill>
                <a:round/>
                <a:headEnd/>
                <a:tailEnd/>
              </a:ln>
            </p:spPr>
            <p:txBody>
              <a:bodyPr wrap="none" anchor="ctr"/>
              <a:lstStyle/>
              <a:p>
                <a:endParaRPr lang="en-US" sz="1200"/>
              </a:p>
            </p:txBody>
          </p:sp>
          <p:sp>
            <p:nvSpPr>
              <p:cNvPr id="85" name="Freeform 42"/>
              <p:cNvSpPr>
                <a:spLocks/>
              </p:cNvSpPr>
              <p:nvPr/>
            </p:nvSpPr>
            <p:spPr bwMode="auto">
              <a:xfrm>
                <a:off x="4054" y="1801"/>
                <a:ext cx="342" cy="216"/>
              </a:xfrm>
              <a:custGeom>
                <a:avLst/>
                <a:gdLst>
                  <a:gd name="T0" fmla="*/ 0 w 740"/>
                  <a:gd name="T1" fmla="*/ 0 h 466"/>
                  <a:gd name="T2" fmla="*/ 0 w 740"/>
                  <a:gd name="T3" fmla="*/ 0 h 466"/>
                  <a:gd name="T4" fmla="*/ 0 w 740"/>
                  <a:gd name="T5" fmla="*/ 0 h 466"/>
                  <a:gd name="T6" fmla="*/ 0 w 740"/>
                  <a:gd name="T7" fmla="*/ 0 h 466"/>
                  <a:gd name="T8" fmla="*/ 0 w 740"/>
                  <a:gd name="T9" fmla="*/ 0 h 466"/>
                  <a:gd name="T10" fmla="*/ 0 w 740"/>
                  <a:gd name="T11" fmla="*/ 0 h 466"/>
                  <a:gd name="T12" fmla="*/ 0 w 740"/>
                  <a:gd name="T13" fmla="*/ 0 h 466"/>
                  <a:gd name="T14" fmla="*/ 0 w 740"/>
                  <a:gd name="T15" fmla="*/ 0 h 466"/>
                  <a:gd name="T16" fmla="*/ 0 w 740"/>
                  <a:gd name="T17" fmla="*/ 0 h 466"/>
                  <a:gd name="T18" fmla="*/ 0 w 740"/>
                  <a:gd name="T19" fmla="*/ 0 h 466"/>
                  <a:gd name="T20" fmla="*/ 0 w 740"/>
                  <a:gd name="T21" fmla="*/ 0 h 466"/>
                  <a:gd name="T22" fmla="*/ 0 w 740"/>
                  <a:gd name="T23" fmla="*/ 0 h 466"/>
                  <a:gd name="T24" fmla="*/ 0 w 740"/>
                  <a:gd name="T25" fmla="*/ 0 h 466"/>
                  <a:gd name="T26" fmla="*/ 0 w 740"/>
                  <a:gd name="T27" fmla="*/ 0 h 466"/>
                  <a:gd name="T28" fmla="*/ 0 w 740"/>
                  <a:gd name="T29" fmla="*/ 0 h 4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40"/>
                  <a:gd name="T46" fmla="*/ 0 h 466"/>
                  <a:gd name="T47" fmla="*/ 740 w 740"/>
                  <a:gd name="T48" fmla="*/ 466 h 46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40" h="466">
                    <a:moveTo>
                      <a:pt x="0" y="466"/>
                    </a:moveTo>
                    <a:lnTo>
                      <a:pt x="0" y="0"/>
                    </a:lnTo>
                    <a:lnTo>
                      <a:pt x="740" y="0"/>
                    </a:lnTo>
                    <a:lnTo>
                      <a:pt x="665" y="18"/>
                    </a:lnTo>
                    <a:lnTo>
                      <a:pt x="572" y="46"/>
                    </a:lnTo>
                    <a:lnTo>
                      <a:pt x="482" y="84"/>
                    </a:lnTo>
                    <a:lnTo>
                      <a:pt x="393" y="124"/>
                    </a:lnTo>
                    <a:lnTo>
                      <a:pt x="324" y="171"/>
                    </a:lnTo>
                    <a:lnTo>
                      <a:pt x="254" y="217"/>
                    </a:lnTo>
                    <a:lnTo>
                      <a:pt x="204" y="252"/>
                    </a:lnTo>
                    <a:lnTo>
                      <a:pt x="155" y="297"/>
                    </a:lnTo>
                    <a:lnTo>
                      <a:pt x="107" y="339"/>
                    </a:lnTo>
                    <a:lnTo>
                      <a:pt x="68" y="384"/>
                    </a:lnTo>
                    <a:lnTo>
                      <a:pt x="36" y="418"/>
                    </a:lnTo>
                    <a:lnTo>
                      <a:pt x="0" y="466"/>
                    </a:lnTo>
                    <a:close/>
                  </a:path>
                </a:pathLst>
              </a:custGeom>
              <a:solidFill>
                <a:srgbClr val="DCFF00"/>
              </a:solidFill>
              <a:ln w="9525">
                <a:solidFill>
                  <a:schemeClr val="tx1"/>
                </a:solidFill>
                <a:round/>
                <a:headEnd/>
                <a:tailEnd/>
              </a:ln>
            </p:spPr>
            <p:txBody>
              <a:bodyPr wrap="none" anchor="ctr"/>
              <a:lstStyle/>
              <a:p>
                <a:endParaRPr lang="en-US" sz="1200"/>
              </a:p>
            </p:txBody>
          </p:sp>
          <p:sp>
            <p:nvSpPr>
              <p:cNvPr id="86" name="Freeform 43"/>
              <p:cNvSpPr>
                <a:spLocks/>
              </p:cNvSpPr>
              <p:nvPr/>
            </p:nvSpPr>
            <p:spPr bwMode="auto">
              <a:xfrm>
                <a:off x="4052" y="1685"/>
                <a:ext cx="347" cy="116"/>
              </a:xfrm>
              <a:custGeom>
                <a:avLst/>
                <a:gdLst>
                  <a:gd name="T0" fmla="*/ 0 w 749"/>
                  <a:gd name="T1" fmla="*/ 0 h 251"/>
                  <a:gd name="T2" fmla="*/ 0 w 749"/>
                  <a:gd name="T3" fmla="*/ 0 h 251"/>
                  <a:gd name="T4" fmla="*/ 0 w 749"/>
                  <a:gd name="T5" fmla="*/ 0 h 251"/>
                  <a:gd name="T6" fmla="*/ 0 w 749"/>
                  <a:gd name="T7" fmla="*/ 0 h 251"/>
                  <a:gd name="T8" fmla="*/ 0 w 749"/>
                  <a:gd name="T9" fmla="*/ 0 h 251"/>
                  <a:gd name="T10" fmla="*/ 0 60000 65536"/>
                  <a:gd name="T11" fmla="*/ 0 60000 65536"/>
                  <a:gd name="T12" fmla="*/ 0 60000 65536"/>
                  <a:gd name="T13" fmla="*/ 0 60000 65536"/>
                  <a:gd name="T14" fmla="*/ 0 60000 65536"/>
                  <a:gd name="T15" fmla="*/ 0 w 749"/>
                  <a:gd name="T16" fmla="*/ 0 h 251"/>
                  <a:gd name="T17" fmla="*/ 749 w 749"/>
                  <a:gd name="T18" fmla="*/ 251 h 251"/>
                </a:gdLst>
                <a:ahLst/>
                <a:cxnLst>
                  <a:cxn ang="T10">
                    <a:pos x="T0" y="T1"/>
                  </a:cxn>
                  <a:cxn ang="T11">
                    <a:pos x="T2" y="T3"/>
                  </a:cxn>
                  <a:cxn ang="T12">
                    <a:pos x="T4" y="T5"/>
                  </a:cxn>
                  <a:cxn ang="T13">
                    <a:pos x="T6" y="T7"/>
                  </a:cxn>
                  <a:cxn ang="T14">
                    <a:pos x="T8" y="T9"/>
                  </a:cxn>
                </a:cxnLst>
                <a:rect l="T15" t="T16" r="T17" b="T18"/>
                <a:pathLst>
                  <a:path w="749" h="251">
                    <a:moveTo>
                      <a:pt x="0" y="251"/>
                    </a:moveTo>
                    <a:lnTo>
                      <a:pt x="2" y="0"/>
                    </a:lnTo>
                    <a:lnTo>
                      <a:pt x="749" y="0"/>
                    </a:lnTo>
                    <a:lnTo>
                      <a:pt x="749" y="251"/>
                    </a:lnTo>
                    <a:lnTo>
                      <a:pt x="0" y="251"/>
                    </a:lnTo>
                    <a:close/>
                  </a:path>
                </a:pathLst>
              </a:custGeom>
              <a:solidFill>
                <a:srgbClr val="DCFF00"/>
              </a:solidFill>
              <a:ln w="9525">
                <a:solidFill>
                  <a:schemeClr val="tx1"/>
                </a:solidFill>
                <a:round/>
                <a:headEnd/>
                <a:tailEnd/>
              </a:ln>
            </p:spPr>
            <p:txBody>
              <a:bodyPr wrap="none" anchor="ctr"/>
              <a:lstStyle/>
              <a:p>
                <a:endParaRPr lang="en-US" sz="1200"/>
              </a:p>
            </p:txBody>
          </p:sp>
          <p:sp>
            <p:nvSpPr>
              <p:cNvPr id="87" name="Freeform 44"/>
              <p:cNvSpPr>
                <a:spLocks/>
              </p:cNvSpPr>
              <p:nvPr/>
            </p:nvSpPr>
            <p:spPr bwMode="auto">
              <a:xfrm>
                <a:off x="4051" y="1370"/>
                <a:ext cx="348" cy="315"/>
              </a:xfrm>
              <a:custGeom>
                <a:avLst/>
                <a:gdLst>
                  <a:gd name="T0" fmla="*/ 0 w 750"/>
                  <a:gd name="T1" fmla="*/ 0 h 681"/>
                  <a:gd name="T2" fmla="*/ 0 w 750"/>
                  <a:gd name="T3" fmla="*/ 0 h 681"/>
                  <a:gd name="T4" fmla="*/ 0 w 750"/>
                  <a:gd name="T5" fmla="*/ 0 h 681"/>
                  <a:gd name="T6" fmla="*/ 0 w 750"/>
                  <a:gd name="T7" fmla="*/ 0 h 681"/>
                  <a:gd name="T8" fmla="*/ 0 w 750"/>
                  <a:gd name="T9" fmla="*/ 0 h 681"/>
                  <a:gd name="T10" fmla="*/ 0 w 750"/>
                  <a:gd name="T11" fmla="*/ 0 h 681"/>
                  <a:gd name="T12" fmla="*/ 0 w 750"/>
                  <a:gd name="T13" fmla="*/ 0 h 681"/>
                  <a:gd name="T14" fmla="*/ 0 w 750"/>
                  <a:gd name="T15" fmla="*/ 0 h 681"/>
                  <a:gd name="T16" fmla="*/ 0 w 750"/>
                  <a:gd name="T17" fmla="*/ 0 h 681"/>
                  <a:gd name="T18" fmla="*/ 0 w 750"/>
                  <a:gd name="T19" fmla="*/ 0 h 681"/>
                  <a:gd name="T20" fmla="*/ 0 w 750"/>
                  <a:gd name="T21" fmla="*/ 0 h 681"/>
                  <a:gd name="T22" fmla="*/ 0 w 750"/>
                  <a:gd name="T23" fmla="*/ 0 h 681"/>
                  <a:gd name="T24" fmla="*/ 0 w 750"/>
                  <a:gd name="T25" fmla="*/ 0 h 681"/>
                  <a:gd name="T26" fmla="*/ 0 w 750"/>
                  <a:gd name="T27" fmla="*/ 0 h 68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50"/>
                  <a:gd name="T43" fmla="*/ 0 h 681"/>
                  <a:gd name="T44" fmla="*/ 750 w 750"/>
                  <a:gd name="T45" fmla="*/ 681 h 68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50" h="681">
                    <a:moveTo>
                      <a:pt x="0" y="681"/>
                    </a:moveTo>
                    <a:lnTo>
                      <a:pt x="0" y="301"/>
                    </a:lnTo>
                    <a:lnTo>
                      <a:pt x="27" y="298"/>
                    </a:lnTo>
                    <a:lnTo>
                      <a:pt x="77" y="274"/>
                    </a:lnTo>
                    <a:lnTo>
                      <a:pt x="122" y="240"/>
                    </a:lnTo>
                    <a:lnTo>
                      <a:pt x="197" y="198"/>
                    </a:lnTo>
                    <a:lnTo>
                      <a:pt x="296" y="148"/>
                    </a:lnTo>
                    <a:lnTo>
                      <a:pt x="402" y="99"/>
                    </a:lnTo>
                    <a:lnTo>
                      <a:pt x="503" y="63"/>
                    </a:lnTo>
                    <a:lnTo>
                      <a:pt x="605" y="28"/>
                    </a:lnTo>
                    <a:lnTo>
                      <a:pt x="689" y="6"/>
                    </a:lnTo>
                    <a:lnTo>
                      <a:pt x="734" y="0"/>
                    </a:lnTo>
                    <a:lnTo>
                      <a:pt x="750" y="679"/>
                    </a:lnTo>
                    <a:lnTo>
                      <a:pt x="0" y="681"/>
                    </a:lnTo>
                    <a:close/>
                  </a:path>
                </a:pathLst>
              </a:custGeom>
              <a:solidFill>
                <a:srgbClr val="FFFF00"/>
              </a:solidFill>
              <a:ln w="9525">
                <a:solidFill>
                  <a:schemeClr val="tx1"/>
                </a:solidFill>
                <a:round/>
                <a:headEnd/>
                <a:tailEnd/>
              </a:ln>
            </p:spPr>
            <p:txBody>
              <a:bodyPr wrap="none" anchor="ctr"/>
              <a:lstStyle/>
              <a:p>
                <a:endParaRPr lang="en-US" sz="1200"/>
              </a:p>
            </p:txBody>
          </p:sp>
          <p:sp>
            <p:nvSpPr>
              <p:cNvPr id="88" name="Freeform 45"/>
              <p:cNvSpPr>
                <a:spLocks/>
              </p:cNvSpPr>
              <p:nvPr/>
            </p:nvSpPr>
            <p:spPr bwMode="auto">
              <a:xfrm>
                <a:off x="4394" y="1356"/>
                <a:ext cx="277" cy="329"/>
              </a:xfrm>
              <a:custGeom>
                <a:avLst/>
                <a:gdLst>
                  <a:gd name="T0" fmla="*/ 0 w 598"/>
                  <a:gd name="T1" fmla="*/ 0 h 708"/>
                  <a:gd name="T2" fmla="*/ 0 w 598"/>
                  <a:gd name="T3" fmla="*/ 0 h 708"/>
                  <a:gd name="T4" fmla="*/ 0 w 598"/>
                  <a:gd name="T5" fmla="*/ 0 h 708"/>
                  <a:gd name="T6" fmla="*/ 0 w 598"/>
                  <a:gd name="T7" fmla="*/ 0 h 708"/>
                  <a:gd name="T8" fmla="*/ 0 w 598"/>
                  <a:gd name="T9" fmla="*/ 0 h 708"/>
                  <a:gd name="T10" fmla="*/ 0 w 598"/>
                  <a:gd name="T11" fmla="*/ 0 h 708"/>
                  <a:gd name="T12" fmla="*/ 0 w 598"/>
                  <a:gd name="T13" fmla="*/ 0 h 708"/>
                  <a:gd name="T14" fmla="*/ 0 w 598"/>
                  <a:gd name="T15" fmla="*/ 0 h 708"/>
                  <a:gd name="T16" fmla="*/ 0 w 598"/>
                  <a:gd name="T17" fmla="*/ 0 h 708"/>
                  <a:gd name="T18" fmla="*/ 0 w 598"/>
                  <a:gd name="T19" fmla="*/ 0 h 708"/>
                  <a:gd name="T20" fmla="*/ 0 w 598"/>
                  <a:gd name="T21" fmla="*/ 0 h 7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8"/>
                  <a:gd name="T34" fmla="*/ 0 h 708"/>
                  <a:gd name="T35" fmla="*/ 598 w 598"/>
                  <a:gd name="T36" fmla="*/ 708 h 70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8" h="708">
                    <a:moveTo>
                      <a:pt x="13" y="708"/>
                    </a:moveTo>
                    <a:lnTo>
                      <a:pt x="0" y="28"/>
                    </a:lnTo>
                    <a:lnTo>
                      <a:pt x="81" y="12"/>
                    </a:lnTo>
                    <a:lnTo>
                      <a:pt x="160" y="4"/>
                    </a:lnTo>
                    <a:lnTo>
                      <a:pt x="255" y="0"/>
                    </a:lnTo>
                    <a:lnTo>
                      <a:pt x="420" y="0"/>
                    </a:lnTo>
                    <a:lnTo>
                      <a:pt x="472" y="0"/>
                    </a:lnTo>
                    <a:lnTo>
                      <a:pt x="549" y="10"/>
                    </a:lnTo>
                    <a:lnTo>
                      <a:pt x="597" y="22"/>
                    </a:lnTo>
                    <a:lnTo>
                      <a:pt x="598" y="708"/>
                    </a:lnTo>
                    <a:lnTo>
                      <a:pt x="13" y="708"/>
                    </a:lnTo>
                    <a:close/>
                  </a:path>
                </a:pathLst>
              </a:custGeom>
              <a:solidFill>
                <a:srgbClr val="FF7800"/>
              </a:solidFill>
              <a:ln w="9525">
                <a:solidFill>
                  <a:schemeClr val="tx1"/>
                </a:solidFill>
                <a:round/>
                <a:headEnd/>
                <a:tailEnd/>
              </a:ln>
            </p:spPr>
            <p:txBody>
              <a:bodyPr wrap="none" anchor="ctr"/>
              <a:lstStyle/>
              <a:p>
                <a:endParaRPr lang="en-US" sz="1200"/>
              </a:p>
            </p:txBody>
          </p:sp>
          <p:sp>
            <p:nvSpPr>
              <p:cNvPr id="89" name="Freeform 46"/>
              <p:cNvSpPr>
                <a:spLocks/>
              </p:cNvSpPr>
              <p:nvPr/>
            </p:nvSpPr>
            <p:spPr bwMode="auto">
              <a:xfrm>
                <a:off x="4401" y="1684"/>
                <a:ext cx="270" cy="115"/>
              </a:xfrm>
              <a:custGeom>
                <a:avLst/>
                <a:gdLst>
                  <a:gd name="T0" fmla="*/ 0 w 583"/>
                  <a:gd name="T1" fmla="*/ 0 h 249"/>
                  <a:gd name="T2" fmla="*/ 0 w 583"/>
                  <a:gd name="T3" fmla="*/ 0 h 249"/>
                  <a:gd name="T4" fmla="*/ 0 w 583"/>
                  <a:gd name="T5" fmla="*/ 0 h 249"/>
                  <a:gd name="T6" fmla="*/ 0 w 583"/>
                  <a:gd name="T7" fmla="*/ 0 h 249"/>
                  <a:gd name="T8" fmla="*/ 0 w 583"/>
                  <a:gd name="T9" fmla="*/ 0 h 249"/>
                  <a:gd name="T10" fmla="*/ 0 w 583"/>
                  <a:gd name="T11" fmla="*/ 0 h 249"/>
                  <a:gd name="T12" fmla="*/ 0 w 583"/>
                  <a:gd name="T13" fmla="*/ 0 h 249"/>
                  <a:gd name="T14" fmla="*/ 0 w 583"/>
                  <a:gd name="T15" fmla="*/ 0 h 249"/>
                  <a:gd name="T16" fmla="*/ 0 w 583"/>
                  <a:gd name="T17" fmla="*/ 0 h 249"/>
                  <a:gd name="T18" fmla="*/ 0 w 583"/>
                  <a:gd name="T19" fmla="*/ 0 h 249"/>
                  <a:gd name="T20" fmla="*/ 0 w 583"/>
                  <a:gd name="T21" fmla="*/ 0 h 249"/>
                  <a:gd name="T22" fmla="*/ 0 w 583"/>
                  <a:gd name="T23" fmla="*/ 0 h 2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83"/>
                  <a:gd name="T37" fmla="*/ 0 h 249"/>
                  <a:gd name="T38" fmla="*/ 583 w 583"/>
                  <a:gd name="T39" fmla="*/ 249 h 2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83" h="249">
                    <a:moveTo>
                      <a:pt x="0" y="249"/>
                    </a:moveTo>
                    <a:lnTo>
                      <a:pt x="0" y="0"/>
                    </a:lnTo>
                    <a:lnTo>
                      <a:pt x="583" y="2"/>
                    </a:lnTo>
                    <a:lnTo>
                      <a:pt x="583" y="248"/>
                    </a:lnTo>
                    <a:lnTo>
                      <a:pt x="514" y="222"/>
                    </a:lnTo>
                    <a:lnTo>
                      <a:pt x="435" y="212"/>
                    </a:lnTo>
                    <a:lnTo>
                      <a:pt x="360" y="209"/>
                    </a:lnTo>
                    <a:lnTo>
                      <a:pt x="231" y="209"/>
                    </a:lnTo>
                    <a:lnTo>
                      <a:pt x="178" y="210"/>
                    </a:lnTo>
                    <a:lnTo>
                      <a:pt x="120" y="216"/>
                    </a:lnTo>
                    <a:lnTo>
                      <a:pt x="76" y="227"/>
                    </a:lnTo>
                    <a:lnTo>
                      <a:pt x="0" y="249"/>
                    </a:lnTo>
                    <a:close/>
                  </a:path>
                </a:pathLst>
              </a:custGeom>
              <a:solidFill>
                <a:srgbClr val="FF4100"/>
              </a:solidFill>
              <a:ln w="9525">
                <a:solidFill>
                  <a:schemeClr val="tx1"/>
                </a:solidFill>
                <a:round/>
                <a:headEnd/>
                <a:tailEnd/>
              </a:ln>
            </p:spPr>
            <p:txBody>
              <a:bodyPr wrap="none" anchor="ctr"/>
              <a:lstStyle/>
              <a:p>
                <a:endParaRPr lang="en-US" sz="1200"/>
              </a:p>
            </p:txBody>
          </p:sp>
          <p:sp>
            <p:nvSpPr>
              <p:cNvPr id="90" name="Freeform 47"/>
              <p:cNvSpPr>
                <a:spLocks/>
              </p:cNvSpPr>
              <p:nvPr/>
            </p:nvSpPr>
            <p:spPr bwMode="auto">
              <a:xfrm>
                <a:off x="4671" y="1368"/>
                <a:ext cx="352" cy="315"/>
              </a:xfrm>
              <a:custGeom>
                <a:avLst/>
                <a:gdLst>
                  <a:gd name="T0" fmla="*/ 0 w 757"/>
                  <a:gd name="T1" fmla="*/ 0 h 682"/>
                  <a:gd name="T2" fmla="*/ 0 w 757"/>
                  <a:gd name="T3" fmla="*/ 0 h 682"/>
                  <a:gd name="T4" fmla="*/ 0 w 757"/>
                  <a:gd name="T5" fmla="*/ 0 h 682"/>
                  <a:gd name="T6" fmla="*/ 0 w 757"/>
                  <a:gd name="T7" fmla="*/ 0 h 682"/>
                  <a:gd name="T8" fmla="*/ 0 w 757"/>
                  <a:gd name="T9" fmla="*/ 0 h 682"/>
                  <a:gd name="T10" fmla="*/ 0 w 757"/>
                  <a:gd name="T11" fmla="*/ 0 h 682"/>
                  <a:gd name="T12" fmla="*/ 0 w 757"/>
                  <a:gd name="T13" fmla="*/ 0 h 682"/>
                  <a:gd name="T14" fmla="*/ 0 w 757"/>
                  <a:gd name="T15" fmla="*/ 0 h 682"/>
                  <a:gd name="T16" fmla="*/ 0 w 757"/>
                  <a:gd name="T17" fmla="*/ 0 h 682"/>
                  <a:gd name="T18" fmla="*/ 0 w 757"/>
                  <a:gd name="T19" fmla="*/ 0 h 682"/>
                  <a:gd name="T20" fmla="*/ 0 w 757"/>
                  <a:gd name="T21" fmla="*/ 0 h 682"/>
                  <a:gd name="T22" fmla="*/ 0 w 757"/>
                  <a:gd name="T23" fmla="*/ 0 h 682"/>
                  <a:gd name="T24" fmla="*/ 0 w 757"/>
                  <a:gd name="T25" fmla="*/ 0 h 68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57"/>
                  <a:gd name="T40" fmla="*/ 0 h 682"/>
                  <a:gd name="T41" fmla="*/ 757 w 757"/>
                  <a:gd name="T42" fmla="*/ 682 h 68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57" h="682">
                    <a:moveTo>
                      <a:pt x="0" y="682"/>
                    </a:moveTo>
                    <a:lnTo>
                      <a:pt x="0" y="0"/>
                    </a:lnTo>
                    <a:lnTo>
                      <a:pt x="97" y="15"/>
                    </a:lnTo>
                    <a:lnTo>
                      <a:pt x="201" y="49"/>
                    </a:lnTo>
                    <a:lnTo>
                      <a:pt x="331" y="91"/>
                    </a:lnTo>
                    <a:lnTo>
                      <a:pt x="466" y="145"/>
                    </a:lnTo>
                    <a:lnTo>
                      <a:pt x="580" y="201"/>
                    </a:lnTo>
                    <a:lnTo>
                      <a:pt x="664" y="252"/>
                    </a:lnTo>
                    <a:lnTo>
                      <a:pt x="714" y="282"/>
                    </a:lnTo>
                    <a:lnTo>
                      <a:pt x="739" y="288"/>
                    </a:lnTo>
                    <a:lnTo>
                      <a:pt x="757" y="292"/>
                    </a:lnTo>
                    <a:lnTo>
                      <a:pt x="757" y="682"/>
                    </a:lnTo>
                    <a:lnTo>
                      <a:pt x="0" y="682"/>
                    </a:lnTo>
                    <a:close/>
                  </a:path>
                </a:pathLst>
              </a:custGeom>
              <a:solidFill>
                <a:srgbClr val="FFB400"/>
              </a:solidFill>
              <a:ln w="9525">
                <a:solidFill>
                  <a:schemeClr val="tx1"/>
                </a:solidFill>
                <a:round/>
                <a:headEnd/>
                <a:tailEnd/>
              </a:ln>
            </p:spPr>
            <p:txBody>
              <a:bodyPr wrap="none" anchor="ctr"/>
              <a:lstStyle/>
              <a:p>
                <a:endParaRPr lang="en-US" sz="1200"/>
              </a:p>
            </p:txBody>
          </p:sp>
          <p:sp>
            <p:nvSpPr>
              <p:cNvPr id="91" name="Freeform 48"/>
              <p:cNvSpPr>
                <a:spLocks/>
              </p:cNvSpPr>
              <p:nvPr/>
            </p:nvSpPr>
            <p:spPr bwMode="auto">
              <a:xfrm>
                <a:off x="4671" y="1684"/>
                <a:ext cx="353" cy="114"/>
              </a:xfrm>
              <a:custGeom>
                <a:avLst/>
                <a:gdLst>
                  <a:gd name="T0" fmla="*/ 0 w 762"/>
                  <a:gd name="T1" fmla="*/ 0 h 248"/>
                  <a:gd name="T2" fmla="*/ 0 w 762"/>
                  <a:gd name="T3" fmla="*/ 0 h 248"/>
                  <a:gd name="T4" fmla="*/ 0 w 762"/>
                  <a:gd name="T5" fmla="*/ 0 h 248"/>
                  <a:gd name="T6" fmla="*/ 0 w 762"/>
                  <a:gd name="T7" fmla="*/ 0 h 248"/>
                  <a:gd name="T8" fmla="*/ 0 w 762"/>
                  <a:gd name="T9" fmla="*/ 0 h 248"/>
                  <a:gd name="T10" fmla="*/ 0 60000 65536"/>
                  <a:gd name="T11" fmla="*/ 0 60000 65536"/>
                  <a:gd name="T12" fmla="*/ 0 60000 65536"/>
                  <a:gd name="T13" fmla="*/ 0 60000 65536"/>
                  <a:gd name="T14" fmla="*/ 0 60000 65536"/>
                  <a:gd name="T15" fmla="*/ 0 w 762"/>
                  <a:gd name="T16" fmla="*/ 0 h 248"/>
                  <a:gd name="T17" fmla="*/ 762 w 762"/>
                  <a:gd name="T18" fmla="*/ 248 h 248"/>
                </a:gdLst>
                <a:ahLst/>
                <a:cxnLst>
                  <a:cxn ang="T10">
                    <a:pos x="T0" y="T1"/>
                  </a:cxn>
                  <a:cxn ang="T11">
                    <a:pos x="T2" y="T3"/>
                  </a:cxn>
                  <a:cxn ang="T12">
                    <a:pos x="T4" y="T5"/>
                  </a:cxn>
                  <a:cxn ang="T13">
                    <a:pos x="T6" y="T7"/>
                  </a:cxn>
                  <a:cxn ang="T14">
                    <a:pos x="T8" y="T9"/>
                  </a:cxn>
                </a:cxnLst>
                <a:rect l="T15" t="T16" r="T17" b="T18"/>
                <a:pathLst>
                  <a:path w="762" h="248">
                    <a:moveTo>
                      <a:pt x="0" y="248"/>
                    </a:moveTo>
                    <a:lnTo>
                      <a:pt x="2" y="0"/>
                    </a:lnTo>
                    <a:lnTo>
                      <a:pt x="762" y="2"/>
                    </a:lnTo>
                    <a:lnTo>
                      <a:pt x="762" y="243"/>
                    </a:lnTo>
                    <a:lnTo>
                      <a:pt x="0" y="248"/>
                    </a:lnTo>
                    <a:close/>
                  </a:path>
                </a:pathLst>
              </a:custGeom>
              <a:solidFill>
                <a:srgbClr val="FFFF00"/>
              </a:solidFill>
              <a:ln w="9525">
                <a:solidFill>
                  <a:schemeClr val="tx1"/>
                </a:solidFill>
                <a:round/>
                <a:headEnd/>
                <a:tailEnd/>
              </a:ln>
            </p:spPr>
            <p:txBody>
              <a:bodyPr wrap="none" anchor="ctr"/>
              <a:lstStyle/>
              <a:p>
                <a:endParaRPr lang="en-US" sz="1200"/>
              </a:p>
            </p:txBody>
          </p:sp>
          <p:sp>
            <p:nvSpPr>
              <p:cNvPr id="92" name="Freeform 49"/>
              <p:cNvSpPr>
                <a:spLocks/>
              </p:cNvSpPr>
              <p:nvPr/>
            </p:nvSpPr>
            <p:spPr bwMode="auto">
              <a:xfrm>
                <a:off x="4684" y="1800"/>
                <a:ext cx="339" cy="207"/>
              </a:xfrm>
              <a:custGeom>
                <a:avLst/>
                <a:gdLst>
                  <a:gd name="T0" fmla="*/ 0 w 732"/>
                  <a:gd name="T1" fmla="*/ 0 h 447"/>
                  <a:gd name="T2" fmla="*/ 0 w 732"/>
                  <a:gd name="T3" fmla="*/ 0 h 447"/>
                  <a:gd name="T4" fmla="*/ 0 w 732"/>
                  <a:gd name="T5" fmla="*/ 0 h 447"/>
                  <a:gd name="T6" fmla="*/ 0 w 732"/>
                  <a:gd name="T7" fmla="*/ 0 h 447"/>
                  <a:gd name="T8" fmla="*/ 0 w 732"/>
                  <a:gd name="T9" fmla="*/ 0 h 447"/>
                  <a:gd name="T10" fmla="*/ 0 w 732"/>
                  <a:gd name="T11" fmla="*/ 0 h 447"/>
                  <a:gd name="T12" fmla="*/ 0 w 732"/>
                  <a:gd name="T13" fmla="*/ 0 h 447"/>
                  <a:gd name="T14" fmla="*/ 0 w 732"/>
                  <a:gd name="T15" fmla="*/ 0 h 447"/>
                  <a:gd name="T16" fmla="*/ 0 w 732"/>
                  <a:gd name="T17" fmla="*/ 0 h 447"/>
                  <a:gd name="T18" fmla="*/ 0 w 732"/>
                  <a:gd name="T19" fmla="*/ 0 h 447"/>
                  <a:gd name="T20" fmla="*/ 0 w 732"/>
                  <a:gd name="T21" fmla="*/ 0 h 447"/>
                  <a:gd name="T22" fmla="*/ 0 w 732"/>
                  <a:gd name="T23" fmla="*/ 0 h 4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32"/>
                  <a:gd name="T37" fmla="*/ 0 h 447"/>
                  <a:gd name="T38" fmla="*/ 732 w 732"/>
                  <a:gd name="T39" fmla="*/ 447 h 44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32" h="447">
                    <a:moveTo>
                      <a:pt x="0" y="1"/>
                    </a:moveTo>
                    <a:lnTo>
                      <a:pt x="732" y="0"/>
                    </a:lnTo>
                    <a:lnTo>
                      <a:pt x="732" y="447"/>
                    </a:lnTo>
                    <a:lnTo>
                      <a:pt x="652" y="361"/>
                    </a:lnTo>
                    <a:lnTo>
                      <a:pt x="574" y="283"/>
                    </a:lnTo>
                    <a:lnTo>
                      <a:pt x="492" y="220"/>
                    </a:lnTo>
                    <a:lnTo>
                      <a:pt x="402" y="160"/>
                    </a:lnTo>
                    <a:lnTo>
                      <a:pt x="318" y="117"/>
                    </a:lnTo>
                    <a:lnTo>
                      <a:pt x="222" y="72"/>
                    </a:lnTo>
                    <a:lnTo>
                      <a:pt x="144" y="39"/>
                    </a:lnTo>
                    <a:lnTo>
                      <a:pt x="45" y="12"/>
                    </a:lnTo>
                    <a:lnTo>
                      <a:pt x="0" y="1"/>
                    </a:lnTo>
                    <a:close/>
                  </a:path>
                </a:pathLst>
              </a:custGeom>
              <a:solidFill>
                <a:srgbClr val="DCFF00"/>
              </a:solidFill>
              <a:ln w="9525">
                <a:solidFill>
                  <a:schemeClr val="tx1"/>
                </a:solidFill>
                <a:round/>
                <a:headEnd/>
                <a:tailEnd/>
              </a:ln>
            </p:spPr>
            <p:txBody>
              <a:bodyPr wrap="none" anchor="ctr"/>
              <a:lstStyle/>
              <a:p>
                <a:endParaRPr lang="en-US" sz="1200"/>
              </a:p>
            </p:txBody>
          </p:sp>
          <p:sp>
            <p:nvSpPr>
              <p:cNvPr id="93" name="Freeform 50"/>
              <p:cNvSpPr>
                <a:spLocks/>
              </p:cNvSpPr>
              <p:nvPr/>
            </p:nvSpPr>
            <p:spPr bwMode="auto">
              <a:xfrm>
                <a:off x="5025" y="1795"/>
                <a:ext cx="250" cy="212"/>
              </a:xfrm>
              <a:custGeom>
                <a:avLst/>
                <a:gdLst>
                  <a:gd name="T0" fmla="*/ 0 w 540"/>
                  <a:gd name="T1" fmla="*/ 0 h 457"/>
                  <a:gd name="T2" fmla="*/ 0 w 540"/>
                  <a:gd name="T3" fmla="*/ 0 h 457"/>
                  <a:gd name="T4" fmla="*/ 0 w 540"/>
                  <a:gd name="T5" fmla="*/ 0 h 457"/>
                  <a:gd name="T6" fmla="*/ 0 w 540"/>
                  <a:gd name="T7" fmla="*/ 0 h 457"/>
                  <a:gd name="T8" fmla="*/ 0 w 540"/>
                  <a:gd name="T9" fmla="*/ 0 h 457"/>
                  <a:gd name="T10" fmla="*/ 0 60000 65536"/>
                  <a:gd name="T11" fmla="*/ 0 60000 65536"/>
                  <a:gd name="T12" fmla="*/ 0 60000 65536"/>
                  <a:gd name="T13" fmla="*/ 0 60000 65536"/>
                  <a:gd name="T14" fmla="*/ 0 60000 65536"/>
                  <a:gd name="T15" fmla="*/ 0 w 540"/>
                  <a:gd name="T16" fmla="*/ 0 h 457"/>
                  <a:gd name="T17" fmla="*/ 540 w 540"/>
                  <a:gd name="T18" fmla="*/ 457 h 457"/>
                </a:gdLst>
                <a:ahLst/>
                <a:cxnLst>
                  <a:cxn ang="T10">
                    <a:pos x="T0" y="T1"/>
                  </a:cxn>
                  <a:cxn ang="T11">
                    <a:pos x="T2" y="T3"/>
                  </a:cxn>
                  <a:cxn ang="T12">
                    <a:pos x="T4" y="T5"/>
                  </a:cxn>
                  <a:cxn ang="T13">
                    <a:pos x="T6" y="T7"/>
                  </a:cxn>
                  <a:cxn ang="T14">
                    <a:pos x="T8" y="T9"/>
                  </a:cxn>
                </a:cxnLst>
                <a:rect l="T15" t="T16" r="T17" b="T18"/>
                <a:pathLst>
                  <a:path w="540" h="457">
                    <a:moveTo>
                      <a:pt x="0" y="457"/>
                    </a:moveTo>
                    <a:lnTo>
                      <a:pt x="1" y="0"/>
                    </a:lnTo>
                    <a:lnTo>
                      <a:pt x="540" y="1"/>
                    </a:lnTo>
                    <a:lnTo>
                      <a:pt x="534" y="453"/>
                    </a:lnTo>
                    <a:lnTo>
                      <a:pt x="0" y="457"/>
                    </a:lnTo>
                    <a:close/>
                  </a:path>
                </a:pathLst>
              </a:custGeom>
              <a:solidFill>
                <a:srgbClr val="01BCFF"/>
              </a:solidFill>
              <a:ln w="9525">
                <a:solidFill>
                  <a:schemeClr val="tx1"/>
                </a:solidFill>
                <a:round/>
                <a:headEnd/>
                <a:tailEnd/>
              </a:ln>
            </p:spPr>
            <p:txBody>
              <a:bodyPr wrap="none" anchor="ctr"/>
              <a:lstStyle/>
              <a:p>
                <a:endParaRPr lang="en-US" sz="1200"/>
              </a:p>
            </p:txBody>
          </p:sp>
          <p:sp>
            <p:nvSpPr>
              <p:cNvPr id="94" name="Freeform 51"/>
              <p:cNvSpPr>
                <a:spLocks/>
              </p:cNvSpPr>
              <p:nvPr/>
            </p:nvSpPr>
            <p:spPr bwMode="auto">
              <a:xfrm>
                <a:off x="5025" y="1345"/>
                <a:ext cx="247" cy="450"/>
              </a:xfrm>
              <a:custGeom>
                <a:avLst/>
                <a:gdLst>
                  <a:gd name="T0" fmla="*/ 0 w 534"/>
                  <a:gd name="T1" fmla="*/ 0 h 972"/>
                  <a:gd name="T2" fmla="*/ 0 w 534"/>
                  <a:gd name="T3" fmla="*/ 0 h 972"/>
                  <a:gd name="T4" fmla="*/ 0 w 534"/>
                  <a:gd name="T5" fmla="*/ 0 h 972"/>
                  <a:gd name="T6" fmla="*/ 0 w 534"/>
                  <a:gd name="T7" fmla="*/ 0 h 972"/>
                  <a:gd name="T8" fmla="*/ 0 w 534"/>
                  <a:gd name="T9" fmla="*/ 0 h 972"/>
                  <a:gd name="T10" fmla="*/ 0 w 534"/>
                  <a:gd name="T11" fmla="*/ 0 h 972"/>
                  <a:gd name="T12" fmla="*/ 0 w 534"/>
                  <a:gd name="T13" fmla="*/ 0 h 972"/>
                  <a:gd name="T14" fmla="*/ 0 w 534"/>
                  <a:gd name="T15" fmla="*/ 0 h 972"/>
                  <a:gd name="T16" fmla="*/ 0 w 534"/>
                  <a:gd name="T17" fmla="*/ 0 h 972"/>
                  <a:gd name="T18" fmla="*/ 0 w 534"/>
                  <a:gd name="T19" fmla="*/ 0 h 972"/>
                  <a:gd name="T20" fmla="*/ 0 w 534"/>
                  <a:gd name="T21" fmla="*/ 0 h 972"/>
                  <a:gd name="T22" fmla="*/ 0 w 534"/>
                  <a:gd name="T23" fmla="*/ 0 h 972"/>
                  <a:gd name="T24" fmla="*/ 0 w 534"/>
                  <a:gd name="T25" fmla="*/ 0 h 972"/>
                  <a:gd name="T26" fmla="*/ 0 w 534"/>
                  <a:gd name="T27" fmla="*/ 0 h 9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34"/>
                  <a:gd name="T43" fmla="*/ 0 h 972"/>
                  <a:gd name="T44" fmla="*/ 534 w 534"/>
                  <a:gd name="T45" fmla="*/ 972 h 9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34" h="972">
                    <a:moveTo>
                      <a:pt x="0" y="969"/>
                    </a:moveTo>
                    <a:lnTo>
                      <a:pt x="1" y="340"/>
                    </a:lnTo>
                    <a:lnTo>
                      <a:pt x="40" y="337"/>
                    </a:lnTo>
                    <a:lnTo>
                      <a:pt x="78" y="312"/>
                    </a:lnTo>
                    <a:lnTo>
                      <a:pt x="108" y="277"/>
                    </a:lnTo>
                    <a:lnTo>
                      <a:pt x="126" y="249"/>
                    </a:lnTo>
                    <a:lnTo>
                      <a:pt x="133" y="201"/>
                    </a:lnTo>
                    <a:lnTo>
                      <a:pt x="133" y="54"/>
                    </a:lnTo>
                    <a:lnTo>
                      <a:pt x="139" y="30"/>
                    </a:lnTo>
                    <a:lnTo>
                      <a:pt x="160" y="10"/>
                    </a:lnTo>
                    <a:lnTo>
                      <a:pt x="174" y="0"/>
                    </a:lnTo>
                    <a:lnTo>
                      <a:pt x="531" y="0"/>
                    </a:lnTo>
                    <a:lnTo>
                      <a:pt x="534" y="972"/>
                    </a:lnTo>
                    <a:lnTo>
                      <a:pt x="0" y="969"/>
                    </a:lnTo>
                    <a:close/>
                  </a:path>
                </a:pathLst>
              </a:custGeom>
              <a:solidFill>
                <a:srgbClr val="0274FE"/>
              </a:solidFill>
              <a:ln w="9525">
                <a:solidFill>
                  <a:schemeClr val="tx1"/>
                </a:solidFill>
                <a:round/>
                <a:headEnd/>
                <a:tailEnd/>
              </a:ln>
            </p:spPr>
            <p:txBody>
              <a:bodyPr wrap="none" anchor="ctr"/>
              <a:lstStyle/>
              <a:p>
                <a:endParaRPr lang="en-US" sz="1200"/>
              </a:p>
            </p:txBody>
          </p:sp>
          <p:sp>
            <p:nvSpPr>
              <p:cNvPr id="95" name="Freeform 52"/>
              <p:cNvSpPr>
                <a:spLocks/>
              </p:cNvSpPr>
              <p:nvPr/>
            </p:nvSpPr>
            <p:spPr bwMode="auto">
              <a:xfrm>
                <a:off x="5273" y="1344"/>
                <a:ext cx="270" cy="452"/>
              </a:xfrm>
              <a:custGeom>
                <a:avLst/>
                <a:gdLst>
                  <a:gd name="T0" fmla="*/ 0 w 584"/>
                  <a:gd name="T1" fmla="*/ 0 h 975"/>
                  <a:gd name="T2" fmla="*/ 0 w 584"/>
                  <a:gd name="T3" fmla="*/ 0 h 975"/>
                  <a:gd name="T4" fmla="*/ 0 w 584"/>
                  <a:gd name="T5" fmla="*/ 0 h 975"/>
                  <a:gd name="T6" fmla="*/ 0 w 584"/>
                  <a:gd name="T7" fmla="*/ 0 h 975"/>
                  <a:gd name="T8" fmla="*/ 0 w 584"/>
                  <a:gd name="T9" fmla="*/ 0 h 975"/>
                  <a:gd name="T10" fmla="*/ 0 w 584"/>
                  <a:gd name="T11" fmla="*/ 0 h 975"/>
                  <a:gd name="T12" fmla="*/ 0 w 584"/>
                  <a:gd name="T13" fmla="*/ 0 h 975"/>
                  <a:gd name="T14" fmla="*/ 0 w 584"/>
                  <a:gd name="T15" fmla="*/ 0 h 975"/>
                  <a:gd name="T16" fmla="*/ 0 w 584"/>
                  <a:gd name="T17" fmla="*/ 0 h 9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4"/>
                  <a:gd name="T28" fmla="*/ 0 h 975"/>
                  <a:gd name="T29" fmla="*/ 584 w 584"/>
                  <a:gd name="T30" fmla="*/ 975 h 97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4" h="975">
                    <a:moveTo>
                      <a:pt x="2" y="975"/>
                    </a:moveTo>
                    <a:lnTo>
                      <a:pt x="0" y="0"/>
                    </a:lnTo>
                    <a:lnTo>
                      <a:pt x="549" y="2"/>
                    </a:lnTo>
                    <a:lnTo>
                      <a:pt x="551" y="303"/>
                    </a:lnTo>
                    <a:lnTo>
                      <a:pt x="558" y="345"/>
                    </a:lnTo>
                    <a:lnTo>
                      <a:pt x="584" y="362"/>
                    </a:lnTo>
                    <a:lnTo>
                      <a:pt x="567" y="404"/>
                    </a:lnTo>
                    <a:lnTo>
                      <a:pt x="567" y="972"/>
                    </a:lnTo>
                    <a:lnTo>
                      <a:pt x="2" y="975"/>
                    </a:lnTo>
                    <a:close/>
                  </a:path>
                </a:pathLst>
              </a:custGeom>
              <a:solidFill>
                <a:srgbClr val="01FFDC"/>
              </a:solidFill>
              <a:ln w="9525">
                <a:solidFill>
                  <a:schemeClr val="tx1"/>
                </a:solidFill>
                <a:round/>
                <a:headEnd/>
                <a:tailEnd/>
              </a:ln>
            </p:spPr>
            <p:txBody>
              <a:bodyPr wrap="none" anchor="ctr"/>
              <a:lstStyle/>
              <a:p>
                <a:endParaRPr lang="en-US" sz="1200"/>
              </a:p>
            </p:txBody>
          </p:sp>
          <p:sp>
            <p:nvSpPr>
              <p:cNvPr id="96" name="Freeform 53"/>
              <p:cNvSpPr>
                <a:spLocks/>
              </p:cNvSpPr>
              <p:nvPr/>
            </p:nvSpPr>
            <p:spPr bwMode="auto">
              <a:xfrm>
                <a:off x="5528" y="1344"/>
                <a:ext cx="82" cy="167"/>
              </a:xfrm>
              <a:custGeom>
                <a:avLst/>
                <a:gdLst>
                  <a:gd name="T0" fmla="*/ 0 w 178"/>
                  <a:gd name="T1" fmla="*/ 0 h 360"/>
                  <a:gd name="T2" fmla="*/ 0 w 178"/>
                  <a:gd name="T3" fmla="*/ 0 h 360"/>
                  <a:gd name="T4" fmla="*/ 0 w 178"/>
                  <a:gd name="T5" fmla="*/ 0 h 360"/>
                  <a:gd name="T6" fmla="*/ 0 w 178"/>
                  <a:gd name="T7" fmla="*/ 0 h 360"/>
                  <a:gd name="T8" fmla="*/ 0 w 178"/>
                  <a:gd name="T9" fmla="*/ 0 h 360"/>
                  <a:gd name="T10" fmla="*/ 0 w 178"/>
                  <a:gd name="T11" fmla="*/ 0 h 360"/>
                  <a:gd name="T12" fmla="*/ 0 w 178"/>
                  <a:gd name="T13" fmla="*/ 0 h 360"/>
                  <a:gd name="T14" fmla="*/ 0 w 178"/>
                  <a:gd name="T15" fmla="*/ 0 h 360"/>
                  <a:gd name="T16" fmla="*/ 0 w 178"/>
                  <a:gd name="T17" fmla="*/ 0 h 360"/>
                  <a:gd name="T18" fmla="*/ 0 w 178"/>
                  <a:gd name="T19" fmla="*/ 0 h 360"/>
                  <a:gd name="T20" fmla="*/ 0 w 178"/>
                  <a:gd name="T21" fmla="*/ 0 h 3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8"/>
                  <a:gd name="T34" fmla="*/ 0 h 360"/>
                  <a:gd name="T35" fmla="*/ 178 w 178"/>
                  <a:gd name="T36" fmla="*/ 360 h 3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8" h="360">
                    <a:moveTo>
                      <a:pt x="33" y="360"/>
                    </a:moveTo>
                    <a:lnTo>
                      <a:pt x="6" y="341"/>
                    </a:lnTo>
                    <a:lnTo>
                      <a:pt x="0" y="300"/>
                    </a:lnTo>
                    <a:lnTo>
                      <a:pt x="1" y="2"/>
                    </a:lnTo>
                    <a:lnTo>
                      <a:pt x="175" y="0"/>
                    </a:lnTo>
                    <a:lnTo>
                      <a:pt x="178" y="296"/>
                    </a:lnTo>
                    <a:lnTo>
                      <a:pt x="175" y="317"/>
                    </a:lnTo>
                    <a:lnTo>
                      <a:pt x="157" y="336"/>
                    </a:lnTo>
                    <a:lnTo>
                      <a:pt x="124" y="347"/>
                    </a:lnTo>
                    <a:lnTo>
                      <a:pt x="49" y="350"/>
                    </a:lnTo>
                    <a:lnTo>
                      <a:pt x="33" y="360"/>
                    </a:lnTo>
                    <a:close/>
                  </a:path>
                </a:pathLst>
              </a:custGeom>
              <a:solidFill>
                <a:srgbClr val="FF0000"/>
              </a:solidFill>
              <a:ln w="9525">
                <a:solidFill>
                  <a:schemeClr val="tx1"/>
                </a:solidFill>
                <a:round/>
                <a:headEnd/>
                <a:tailEnd/>
              </a:ln>
            </p:spPr>
            <p:txBody>
              <a:bodyPr wrap="none" anchor="ctr"/>
              <a:lstStyle/>
              <a:p>
                <a:endParaRPr lang="en-US" sz="1200"/>
              </a:p>
            </p:txBody>
          </p:sp>
          <p:sp>
            <p:nvSpPr>
              <p:cNvPr id="97" name="Freeform 54"/>
              <p:cNvSpPr>
                <a:spLocks/>
              </p:cNvSpPr>
              <p:nvPr/>
            </p:nvSpPr>
            <p:spPr bwMode="auto">
              <a:xfrm>
                <a:off x="5025" y="2007"/>
                <a:ext cx="249" cy="382"/>
              </a:xfrm>
              <a:custGeom>
                <a:avLst/>
                <a:gdLst>
                  <a:gd name="T0" fmla="*/ 0 w 538"/>
                  <a:gd name="T1" fmla="*/ 0 h 825"/>
                  <a:gd name="T2" fmla="*/ 0 w 538"/>
                  <a:gd name="T3" fmla="*/ 0 h 825"/>
                  <a:gd name="T4" fmla="*/ 0 w 538"/>
                  <a:gd name="T5" fmla="*/ 0 h 825"/>
                  <a:gd name="T6" fmla="*/ 0 w 538"/>
                  <a:gd name="T7" fmla="*/ 0 h 825"/>
                  <a:gd name="T8" fmla="*/ 0 w 538"/>
                  <a:gd name="T9" fmla="*/ 0 h 825"/>
                  <a:gd name="T10" fmla="*/ 0 w 538"/>
                  <a:gd name="T11" fmla="*/ 0 h 825"/>
                  <a:gd name="T12" fmla="*/ 0 w 538"/>
                  <a:gd name="T13" fmla="*/ 0 h 825"/>
                  <a:gd name="T14" fmla="*/ 0 w 538"/>
                  <a:gd name="T15" fmla="*/ 0 h 825"/>
                  <a:gd name="T16" fmla="*/ 0 w 538"/>
                  <a:gd name="T17" fmla="*/ 0 h 825"/>
                  <a:gd name="T18" fmla="*/ 0 w 538"/>
                  <a:gd name="T19" fmla="*/ 0 h 825"/>
                  <a:gd name="T20" fmla="*/ 0 w 538"/>
                  <a:gd name="T21" fmla="*/ 0 h 8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38"/>
                  <a:gd name="T34" fmla="*/ 0 h 825"/>
                  <a:gd name="T35" fmla="*/ 538 w 538"/>
                  <a:gd name="T36" fmla="*/ 825 h 8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38" h="825">
                    <a:moveTo>
                      <a:pt x="0" y="0"/>
                    </a:moveTo>
                    <a:lnTo>
                      <a:pt x="538" y="1"/>
                    </a:lnTo>
                    <a:lnTo>
                      <a:pt x="538" y="825"/>
                    </a:lnTo>
                    <a:lnTo>
                      <a:pt x="306" y="823"/>
                    </a:lnTo>
                    <a:lnTo>
                      <a:pt x="294" y="717"/>
                    </a:lnTo>
                    <a:lnTo>
                      <a:pt x="274" y="570"/>
                    </a:lnTo>
                    <a:lnTo>
                      <a:pt x="229" y="412"/>
                    </a:lnTo>
                    <a:lnTo>
                      <a:pt x="181" y="295"/>
                    </a:lnTo>
                    <a:lnTo>
                      <a:pt x="127" y="181"/>
                    </a:lnTo>
                    <a:lnTo>
                      <a:pt x="70" y="100"/>
                    </a:lnTo>
                    <a:lnTo>
                      <a:pt x="0" y="0"/>
                    </a:lnTo>
                    <a:close/>
                  </a:path>
                </a:pathLst>
              </a:custGeom>
              <a:solidFill>
                <a:srgbClr val="01FFDC"/>
              </a:solidFill>
              <a:ln w="9525">
                <a:solidFill>
                  <a:schemeClr val="tx1"/>
                </a:solidFill>
                <a:round/>
                <a:headEnd/>
                <a:tailEnd/>
              </a:ln>
            </p:spPr>
            <p:txBody>
              <a:bodyPr wrap="none" anchor="ctr"/>
              <a:lstStyle/>
              <a:p>
                <a:endParaRPr lang="en-US" sz="1200"/>
              </a:p>
            </p:txBody>
          </p:sp>
          <p:sp>
            <p:nvSpPr>
              <p:cNvPr id="98" name="Freeform 55"/>
              <p:cNvSpPr>
                <a:spLocks/>
              </p:cNvSpPr>
              <p:nvPr/>
            </p:nvSpPr>
            <p:spPr bwMode="auto">
              <a:xfrm>
                <a:off x="5275" y="1795"/>
                <a:ext cx="266" cy="595"/>
              </a:xfrm>
              <a:custGeom>
                <a:avLst/>
                <a:gdLst>
                  <a:gd name="T0" fmla="*/ 0 w 574"/>
                  <a:gd name="T1" fmla="*/ 0 h 1282"/>
                  <a:gd name="T2" fmla="*/ 0 w 574"/>
                  <a:gd name="T3" fmla="*/ 0 h 1282"/>
                  <a:gd name="T4" fmla="*/ 0 w 574"/>
                  <a:gd name="T5" fmla="*/ 0 h 1282"/>
                  <a:gd name="T6" fmla="*/ 0 w 574"/>
                  <a:gd name="T7" fmla="*/ 0 h 1282"/>
                  <a:gd name="T8" fmla="*/ 0 w 574"/>
                  <a:gd name="T9" fmla="*/ 0 h 1282"/>
                  <a:gd name="T10" fmla="*/ 0 60000 65536"/>
                  <a:gd name="T11" fmla="*/ 0 60000 65536"/>
                  <a:gd name="T12" fmla="*/ 0 60000 65536"/>
                  <a:gd name="T13" fmla="*/ 0 60000 65536"/>
                  <a:gd name="T14" fmla="*/ 0 60000 65536"/>
                  <a:gd name="T15" fmla="*/ 0 w 574"/>
                  <a:gd name="T16" fmla="*/ 0 h 1282"/>
                  <a:gd name="T17" fmla="*/ 574 w 574"/>
                  <a:gd name="T18" fmla="*/ 1282 h 1282"/>
                </a:gdLst>
                <a:ahLst/>
                <a:cxnLst>
                  <a:cxn ang="T10">
                    <a:pos x="T0" y="T1"/>
                  </a:cxn>
                  <a:cxn ang="T11">
                    <a:pos x="T2" y="T3"/>
                  </a:cxn>
                  <a:cxn ang="T12">
                    <a:pos x="T4" y="T5"/>
                  </a:cxn>
                  <a:cxn ang="T13">
                    <a:pos x="T6" y="T7"/>
                  </a:cxn>
                  <a:cxn ang="T14">
                    <a:pos x="T8" y="T9"/>
                  </a:cxn>
                </a:cxnLst>
                <a:rect l="T15" t="T16" r="T17" b="T18"/>
                <a:pathLst>
                  <a:path w="574" h="1282">
                    <a:moveTo>
                      <a:pt x="0" y="1282"/>
                    </a:moveTo>
                    <a:lnTo>
                      <a:pt x="2" y="2"/>
                    </a:lnTo>
                    <a:lnTo>
                      <a:pt x="568" y="0"/>
                    </a:lnTo>
                    <a:lnTo>
                      <a:pt x="574" y="1274"/>
                    </a:lnTo>
                    <a:lnTo>
                      <a:pt x="0" y="1282"/>
                    </a:lnTo>
                    <a:close/>
                  </a:path>
                </a:pathLst>
              </a:custGeom>
              <a:solidFill>
                <a:srgbClr val="DCFF00"/>
              </a:solidFill>
              <a:ln w="9525">
                <a:solidFill>
                  <a:schemeClr val="tx1"/>
                </a:solidFill>
                <a:round/>
                <a:headEnd/>
                <a:tailEnd/>
              </a:ln>
            </p:spPr>
            <p:txBody>
              <a:bodyPr wrap="none" anchor="ctr"/>
              <a:lstStyle/>
              <a:p>
                <a:endParaRPr lang="en-US" sz="1200"/>
              </a:p>
            </p:txBody>
          </p:sp>
        </p:grpSp>
        <p:grpSp>
          <p:nvGrpSpPr>
            <p:cNvPr id="57" name="Group 461"/>
            <p:cNvGrpSpPr>
              <a:grpSpLocks/>
            </p:cNvGrpSpPr>
            <p:nvPr/>
          </p:nvGrpSpPr>
          <p:grpSpPr bwMode="auto">
            <a:xfrm>
              <a:off x="3335" y="1986"/>
              <a:ext cx="2485" cy="1006"/>
              <a:chOff x="3335" y="1986"/>
              <a:chExt cx="2485" cy="1006"/>
            </a:xfrm>
          </p:grpSpPr>
          <p:sp>
            <p:nvSpPr>
              <p:cNvPr id="58" name="Text Box 407"/>
              <p:cNvSpPr txBox="1">
                <a:spLocks noChangeArrowheads="1"/>
              </p:cNvSpPr>
              <p:nvPr/>
            </p:nvSpPr>
            <p:spPr bwMode="auto">
              <a:xfrm>
                <a:off x="4134" y="2112"/>
                <a:ext cx="257" cy="256"/>
              </a:xfrm>
              <a:prstGeom prst="rect">
                <a:avLst/>
              </a:prstGeom>
              <a:noFill/>
              <a:ln w="9525">
                <a:noFill/>
                <a:miter lim="800000"/>
                <a:headEnd/>
                <a:tailEnd/>
              </a:ln>
            </p:spPr>
            <p:txBody>
              <a:bodyPr wrap="none">
                <a:spAutoFit/>
              </a:bodyPr>
              <a:lstStyle/>
              <a:p>
                <a:r>
                  <a:rPr lang="en-US" sz="1200" b="1"/>
                  <a:t>1</a:t>
                </a:r>
              </a:p>
            </p:txBody>
          </p:sp>
          <p:sp>
            <p:nvSpPr>
              <p:cNvPr id="59" name="Text Box 408"/>
              <p:cNvSpPr txBox="1">
                <a:spLocks noChangeArrowheads="1"/>
              </p:cNvSpPr>
              <p:nvPr/>
            </p:nvSpPr>
            <p:spPr bwMode="auto">
              <a:xfrm>
                <a:off x="4746" y="2112"/>
                <a:ext cx="257" cy="256"/>
              </a:xfrm>
              <a:prstGeom prst="rect">
                <a:avLst/>
              </a:prstGeom>
              <a:noFill/>
              <a:ln w="9525">
                <a:noFill/>
                <a:miter lim="800000"/>
                <a:headEnd/>
                <a:tailEnd/>
              </a:ln>
            </p:spPr>
            <p:txBody>
              <a:bodyPr wrap="none">
                <a:spAutoFit/>
              </a:bodyPr>
              <a:lstStyle/>
              <a:p>
                <a:r>
                  <a:rPr lang="en-US" sz="1200" b="1"/>
                  <a:t>3</a:t>
                </a:r>
              </a:p>
            </p:txBody>
          </p:sp>
          <p:sp>
            <p:nvSpPr>
              <p:cNvPr id="60" name="Text Box 409"/>
              <p:cNvSpPr txBox="1">
                <a:spLocks noChangeArrowheads="1"/>
              </p:cNvSpPr>
              <p:nvPr/>
            </p:nvSpPr>
            <p:spPr bwMode="auto">
              <a:xfrm>
                <a:off x="4434" y="2112"/>
                <a:ext cx="257" cy="256"/>
              </a:xfrm>
              <a:prstGeom prst="rect">
                <a:avLst/>
              </a:prstGeom>
              <a:noFill/>
              <a:ln w="9525">
                <a:noFill/>
                <a:miter lim="800000"/>
                <a:headEnd/>
                <a:tailEnd/>
              </a:ln>
            </p:spPr>
            <p:txBody>
              <a:bodyPr wrap="none">
                <a:spAutoFit/>
              </a:bodyPr>
              <a:lstStyle/>
              <a:p>
                <a:r>
                  <a:rPr lang="en-US" sz="1200" b="1"/>
                  <a:t>2</a:t>
                </a:r>
              </a:p>
            </p:txBody>
          </p:sp>
          <p:sp>
            <p:nvSpPr>
              <p:cNvPr id="61" name="Text Box 410"/>
              <p:cNvSpPr txBox="1">
                <a:spLocks noChangeArrowheads="1"/>
              </p:cNvSpPr>
              <p:nvPr/>
            </p:nvSpPr>
            <p:spPr bwMode="auto">
              <a:xfrm>
                <a:off x="3804" y="2736"/>
                <a:ext cx="257" cy="256"/>
              </a:xfrm>
              <a:prstGeom prst="rect">
                <a:avLst/>
              </a:prstGeom>
              <a:noFill/>
              <a:ln w="9525">
                <a:noFill/>
                <a:miter lim="800000"/>
                <a:headEnd/>
                <a:tailEnd/>
              </a:ln>
            </p:spPr>
            <p:txBody>
              <a:bodyPr wrap="none">
                <a:spAutoFit/>
              </a:bodyPr>
              <a:lstStyle/>
              <a:p>
                <a:r>
                  <a:rPr lang="en-US" sz="1200" b="1"/>
                  <a:t>4</a:t>
                </a:r>
              </a:p>
            </p:txBody>
          </p:sp>
          <p:sp>
            <p:nvSpPr>
              <p:cNvPr id="62" name="Text Box 411"/>
              <p:cNvSpPr txBox="1">
                <a:spLocks noChangeArrowheads="1"/>
              </p:cNvSpPr>
              <p:nvPr/>
            </p:nvSpPr>
            <p:spPr bwMode="auto">
              <a:xfrm>
                <a:off x="3846" y="2460"/>
                <a:ext cx="257" cy="256"/>
              </a:xfrm>
              <a:prstGeom prst="rect">
                <a:avLst/>
              </a:prstGeom>
              <a:noFill/>
              <a:ln w="9525">
                <a:noFill/>
                <a:miter lim="800000"/>
                <a:headEnd/>
                <a:tailEnd/>
              </a:ln>
            </p:spPr>
            <p:txBody>
              <a:bodyPr wrap="none">
                <a:spAutoFit/>
              </a:bodyPr>
              <a:lstStyle/>
              <a:p>
                <a:r>
                  <a:rPr lang="en-US" sz="1200" b="1"/>
                  <a:t>5</a:t>
                </a:r>
              </a:p>
            </p:txBody>
          </p:sp>
          <p:sp>
            <p:nvSpPr>
              <p:cNvPr id="63" name="Text Box 412"/>
              <p:cNvSpPr txBox="1">
                <a:spLocks noChangeArrowheads="1"/>
              </p:cNvSpPr>
              <p:nvPr/>
            </p:nvSpPr>
            <p:spPr bwMode="auto">
              <a:xfrm>
                <a:off x="4140" y="2304"/>
                <a:ext cx="257" cy="256"/>
              </a:xfrm>
              <a:prstGeom prst="rect">
                <a:avLst/>
              </a:prstGeom>
              <a:noFill/>
              <a:ln w="9525">
                <a:noFill/>
                <a:miter lim="800000"/>
                <a:headEnd/>
                <a:tailEnd/>
              </a:ln>
            </p:spPr>
            <p:txBody>
              <a:bodyPr wrap="none">
                <a:spAutoFit/>
              </a:bodyPr>
              <a:lstStyle/>
              <a:p>
                <a:r>
                  <a:rPr lang="en-US" sz="1200" b="1"/>
                  <a:t>7</a:t>
                </a:r>
              </a:p>
            </p:txBody>
          </p:sp>
          <p:sp>
            <p:nvSpPr>
              <p:cNvPr id="64" name="Text Box 413"/>
              <p:cNvSpPr txBox="1">
                <a:spLocks noChangeArrowheads="1"/>
              </p:cNvSpPr>
              <p:nvPr/>
            </p:nvSpPr>
            <p:spPr bwMode="auto">
              <a:xfrm>
                <a:off x="4746" y="2292"/>
                <a:ext cx="257" cy="256"/>
              </a:xfrm>
              <a:prstGeom prst="rect">
                <a:avLst/>
              </a:prstGeom>
              <a:noFill/>
              <a:ln w="9525">
                <a:noFill/>
                <a:miter lim="800000"/>
                <a:headEnd/>
                <a:tailEnd/>
              </a:ln>
            </p:spPr>
            <p:txBody>
              <a:bodyPr wrap="none">
                <a:spAutoFit/>
              </a:bodyPr>
              <a:lstStyle/>
              <a:p>
                <a:r>
                  <a:rPr lang="en-US" sz="1200" b="1"/>
                  <a:t>8</a:t>
                </a:r>
              </a:p>
            </p:txBody>
          </p:sp>
          <p:sp>
            <p:nvSpPr>
              <p:cNvPr id="65" name="Text Box 414"/>
              <p:cNvSpPr txBox="1">
                <a:spLocks noChangeArrowheads="1"/>
              </p:cNvSpPr>
              <p:nvPr/>
            </p:nvSpPr>
            <p:spPr bwMode="auto">
              <a:xfrm>
                <a:off x="5007" y="2454"/>
                <a:ext cx="338" cy="256"/>
              </a:xfrm>
              <a:prstGeom prst="rect">
                <a:avLst/>
              </a:prstGeom>
              <a:noFill/>
              <a:ln w="9525">
                <a:noFill/>
                <a:miter lim="800000"/>
                <a:headEnd/>
                <a:tailEnd/>
              </a:ln>
            </p:spPr>
            <p:txBody>
              <a:bodyPr wrap="none">
                <a:spAutoFit/>
              </a:bodyPr>
              <a:lstStyle/>
              <a:p>
                <a:r>
                  <a:rPr lang="en-US" sz="1200" b="1"/>
                  <a:t>10</a:t>
                </a:r>
              </a:p>
            </p:txBody>
          </p:sp>
          <p:sp>
            <p:nvSpPr>
              <p:cNvPr id="66" name="Text Box 415"/>
              <p:cNvSpPr txBox="1">
                <a:spLocks noChangeArrowheads="1"/>
              </p:cNvSpPr>
              <p:nvPr/>
            </p:nvSpPr>
            <p:spPr bwMode="auto">
              <a:xfrm>
                <a:off x="5072" y="2736"/>
                <a:ext cx="330" cy="256"/>
              </a:xfrm>
              <a:prstGeom prst="rect">
                <a:avLst/>
              </a:prstGeom>
              <a:noFill/>
              <a:ln w="9525">
                <a:noFill/>
                <a:miter lim="800000"/>
                <a:headEnd/>
                <a:tailEnd/>
              </a:ln>
            </p:spPr>
            <p:txBody>
              <a:bodyPr wrap="none">
                <a:spAutoFit/>
              </a:bodyPr>
              <a:lstStyle/>
              <a:p>
                <a:r>
                  <a:rPr lang="en-US" sz="1200" b="1"/>
                  <a:t>11</a:t>
                </a:r>
              </a:p>
            </p:txBody>
          </p:sp>
          <p:sp>
            <p:nvSpPr>
              <p:cNvPr id="67" name="Text Box 416"/>
              <p:cNvSpPr txBox="1">
                <a:spLocks noChangeArrowheads="1"/>
              </p:cNvSpPr>
              <p:nvPr/>
            </p:nvSpPr>
            <p:spPr bwMode="auto">
              <a:xfrm>
                <a:off x="4044" y="2424"/>
                <a:ext cx="257" cy="256"/>
              </a:xfrm>
              <a:prstGeom prst="rect">
                <a:avLst/>
              </a:prstGeom>
              <a:noFill/>
              <a:ln w="9525">
                <a:noFill/>
                <a:miter lim="800000"/>
                <a:headEnd/>
                <a:tailEnd/>
              </a:ln>
            </p:spPr>
            <p:txBody>
              <a:bodyPr wrap="none">
                <a:spAutoFit/>
              </a:bodyPr>
              <a:lstStyle/>
              <a:p>
                <a:r>
                  <a:rPr lang="en-US" sz="1200" b="1"/>
                  <a:t>6</a:t>
                </a:r>
              </a:p>
            </p:txBody>
          </p:sp>
          <p:sp>
            <p:nvSpPr>
              <p:cNvPr id="68" name="Text Box 417"/>
              <p:cNvSpPr txBox="1">
                <a:spLocks noChangeArrowheads="1"/>
              </p:cNvSpPr>
              <p:nvPr/>
            </p:nvSpPr>
            <p:spPr bwMode="auto">
              <a:xfrm>
                <a:off x="3546" y="2179"/>
                <a:ext cx="338" cy="256"/>
              </a:xfrm>
              <a:prstGeom prst="rect">
                <a:avLst/>
              </a:prstGeom>
              <a:noFill/>
              <a:ln w="9525">
                <a:noFill/>
                <a:miter lim="800000"/>
                <a:headEnd/>
                <a:tailEnd/>
              </a:ln>
            </p:spPr>
            <p:txBody>
              <a:bodyPr wrap="none">
                <a:spAutoFit/>
              </a:bodyPr>
              <a:lstStyle/>
              <a:p>
                <a:r>
                  <a:rPr lang="en-US" sz="1200" b="1"/>
                  <a:t>12</a:t>
                </a:r>
              </a:p>
            </p:txBody>
          </p:sp>
          <p:sp>
            <p:nvSpPr>
              <p:cNvPr id="69" name="Text Box 418"/>
              <p:cNvSpPr txBox="1">
                <a:spLocks noChangeArrowheads="1"/>
              </p:cNvSpPr>
              <p:nvPr/>
            </p:nvSpPr>
            <p:spPr bwMode="auto">
              <a:xfrm>
                <a:off x="3335" y="1988"/>
                <a:ext cx="338" cy="256"/>
              </a:xfrm>
              <a:prstGeom prst="rect">
                <a:avLst/>
              </a:prstGeom>
              <a:noFill/>
              <a:ln w="9525">
                <a:noFill/>
                <a:miter lim="800000"/>
                <a:headEnd/>
                <a:tailEnd/>
              </a:ln>
            </p:spPr>
            <p:txBody>
              <a:bodyPr wrap="none">
                <a:spAutoFit/>
              </a:bodyPr>
              <a:lstStyle/>
              <a:p>
                <a:r>
                  <a:rPr lang="en-US" sz="1200" b="1"/>
                  <a:t>13</a:t>
                </a:r>
              </a:p>
            </p:txBody>
          </p:sp>
          <p:sp>
            <p:nvSpPr>
              <p:cNvPr id="70" name="Text Box 419"/>
              <p:cNvSpPr txBox="1">
                <a:spLocks noChangeArrowheads="1"/>
              </p:cNvSpPr>
              <p:nvPr/>
            </p:nvSpPr>
            <p:spPr bwMode="auto">
              <a:xfrm>
                <a:off x="3842" y="2160"/>
                <a:ext cx="338" cy="256"/>
              </a:xfrm>
              <a:prstGeom prst="rect">
                <a:avLst/>
              </a:prstGeom>
              <a:noFill/>
              <a:ln w="9525">
                <a:noFill/>
                <a:miter lim="800000"/>
                <a:headEnd/>
                <a:tailEnd/>
              </a:ln>
            </p:spPr>
            <p:txBody>
              <a:bodyPr wrap="none">
                <a:spAutoFit/>
              </a:bodyPr>
              <a:lstStyle/>
              <a:p>
                <a:r>
                  <a:rPr lang="en-US" sz="1200" b="1"/>
                  <a:t>16</a:t>
                </a:r>
              </a:p>
            </p:txBody>
          </p:sp>
          <p:sp>
            <p:nvSpPr>
              <p:cNvPr id="71" name="Text Box 420"/>
              <p:cNvSpPr txBox="1">
                <a:spLocks noChangeArrowheads="1"/>
              </p:cNvSpPr>
              <p:nvPr/>
            </p:nvSpPr>
            <p:spPr bwMode="auto">
              <a:xfrm>
                <a:off x="5482" y="1986"/>
                <a:ext cx="338" cy="256"/>
              </a:xfrm>
              <a:prstGeom prst="rect">
                <a:avLst/>
              </a:prstGeom>
              <a:noFill/>
              <a:ln w="9525">
                <a:noFill/>
                <a:miter lim="800000"/>
                <a:headEnd/>
                <a:tailEnd/>
              </a:ln>
            </p:spPr>
            <p:txBody>
              <a:bodyPr wrap="none">
                <a:spAutoFit/>
              </a:bodyPr>
              <a:lstStyle/>
              <a:p>
                <a:r>
                  <a:rPr lang="en-US" sz="1200" b="1"/>
                  <a:t>15</a:t>
                </a:r>
              </a:p>
            </p:txBody>
          </p:sp>
          <p:sp>
            <p:nvSpPr>
              <p:cNvPr id="72" name="Text Box 421"/>
              <p:cNvSpPr txBox="1">
                <a:spLocks noChangeArrowheads="1"/>
              </p:cNvSpPr>
              <p:nvPr/>
            </p:nvSpPr>
            <p:spPr bwMode="auto">
              <a:xfrm>
                <a:off x="5007" y="2179"/>
                <a:ext cx="338" cy="256"/>
              </a:xfrm>
              <a:prstGeom prst="rect">
                <a:avLst/>
              </a:prstGeom>
              <a:noFill/>
              <a:ln w="9525">
                <a:noFill/>
                <a:miter lim="800000"/>
                <a:headEnd/>
                <a:tailEnd/>
              </a:ln>
            </p:spPr>
            <p:txBody>
              <a:bodyPr wrap="none">
                <a:spAutoFit/>
              </a:bodyPr>
              <a:lstStyle/>
              <a:p>
                <a:r>
                  <a:rPr lang="en-US" sz="1200" b="1"/>
                  <a:t>17</a:t>
                </a:r>
              </a:p>
            </p:txBody>
          </p:sp>
          <p:sp>
            <p:nvSpPr>
              <p:cNvPr id="73" name="Text Box 422"/>
              <p:cNvSpPr txBox="1">
                <a:spLocks noChangeArrowheads="1"/>
              </p:cNvSpPr>
              <p:nvPr/>
            </p:nvSpPr>
            <p:spPr bwMode="auto">
              <a:xfrm>
                <a:off x="4434" y="2286"/>
                <a:ext cx="338" cy="256"/>
              </a:xfrm>
              <a:prstGeom prst="rect">
                <a:avLst/>
              </a:prstGeom>
              <a:noFill/>
              <a:ln w="9525">
                <a:noFill/>
                <a:miter lim="800000"/>
                <a:headEnd/>
                <a:tailEnd/>
              </a:ln>
            </p:spPr>
            <p:txBody>
              <a:bodyPr wrap="none">
                <a:spAutoFit/>
              </a:bodyPr>
              <a:lstStyle/>
              <a:p>
                <a:r>
                  <a:rPr lang="en-US" sz="1200" b="1"/>
                  <a:t>18</a:t>
                </a:r>
              </a:p>
            </p:txBody>
          </p:sp>
          <p:sp>
            <p:nvSpPr>
              <p:cNvPr id="74" name="Text Box 423"/>
              <p:cNvSpPr txBox="1">
                <a:spLocks noChangeArrowheads="1"/>
              </p:cNvSpPr>
              <p:nvPr/>
            </p:nvSpPr>
            <p:spPr bwMode="auto">
              <a:xfrm>
                <a:off x="5298" y="2160"/>
                <a:ext cx="338" cy="256"/>
              </a:xfrm>
              <a:prstGeom prst="rect">
                <a:avLst/>
              </a:prstGeom>
              <a:noFill/>
              <a:ln w="9525">
                <a:noFill/>
                <a:miter lim="800000"/>
                <a:headEnd/>
                <a:tailEnd/>
              </a:ln>
            </p:spPr>
            <p:txBody>
              <a:bodyPr wrap="none">
                <a:spAutoFit/>
              </a:bodyPr>
              <a:lstStyle/>
              <a:p>
                <a:r>
                  <a:rPr lang="en-US" sz="1200" b="1"/>
                  <a:t>14</a:t>
                </a:r>
              </a:p>
            </p:txBody>
          </p:sp>
          <p:sp>
            <p:nvSpPr>
              <p:cNvPr id="75" name="Text Box 424"/>
              <p:cNvSpPr txBox="1">
                <a:spLocks noChangeArrowheads="1"/>
              </p:cNvSpPr>
              <p:nvPr/>
            </p:nvSpPr>
            <p:spPr bwMode="auto">
              <a:xfrm>
                <a:off x="3546" y="2602"/>
                <a:ext cx="338" cy="256"/>
              </a:xfrm>
              <a:prstGeom prst="rect">
                <a:avLst/>
              </a:prstGeom>
              <a:noFill/>
              <a:ln w="9525">
                <a:noFill/>
                <a:miter lim="800000"/>
                <a:headEnd/>
                <a:tailEnd/>
              </a:ln>
            </p:spPr>
            <p:txBody>
              <a:bodyPr wrap="none">
                <a:spAutoFit/>
              </a:bodyPr>
              <a:lstStyle/>
              <a:p>
                <a:r>
                  <a:rPr lang="en-US" sz="1200" b="1"/>
                  <a:t>19</a:t>
                </a:r>
              </a:p>
            </p:txBody>
          </p:sp>
          <p:sp>
            <p:nvSpPr>
              <p:cNvPr id="76" name="Text Box 425"/>
              <p:cNvSpPr txBox="1">
                <a:spLocks noChangeArrowheads="1"/>
              </p:cNvSpPr>
              <p:nvPr/>
            </p:nvSpPr>
            <p:spPr bwMode="auto">
              <a:xfrm>
                <a:off x="5298" y="2640"/>
                <a:ext cx="338" cy="256"/>
              </a:xfrm>
              <a:prstGeom prst="rect">
                <a:avLst/>
              </a:prstGeom>
              <a:noFill/>
              <a:ln w="9525">
                <a:noFill/>
                <a:miter lim="800000"/>
                <a:headEnd/>
                <a:tailEnd/>
              </a:ln>
            </p:spPr>
            <p:txBody>
              <a:bodyPr wrap="none">
                <a:spAutoFit/>
              </a:bodyPr>
              <a:lstStyle/>
              <a:p>
                <a:r>
                  <a:rPr lang="en-US" sz="1200" b="1"/>
                  <a:t>20</a:t>
                </a:r>
              </a:p>
            </p:txBody>
          </p:sp>
          <p:sp>
            <p:nvSpPr>
              <p:cNvPr id="77" name="Text Box 460"/>
              <p:cNvSpPr txBox="1">
                <a:spLocks noChangeArrowheads="1"/>
              </p:cNvSpPr>
              <p:nvPr/>
            </p:nvSpPr>
            <p:spPr bwMode="auto">
              <a:xfrm>
                <a:off x="4861" y="2424"/>
                <a:ext cx="257" cy="256"/>
              </a:xfrm>
              <a:prstGeom prst="rect">
                <a:avLst/>
              </a:prstGeom>
              <a:noFill/>
              <a:ln w="9525">
                <a:noFill/>
                <a:miter lim="800000"/>
                <a:headEnd/>
                <a:tailEnd/>
              </a:ln>
            </p:spPr>
            <p:txBody>
              <a:bodyPr wrap="none">
                <a:spAutoFit/>
              </a:bodyPr>
              <a:lstStyle/>
              <a:p>
                <a:r>
                  <a:rPr lang="en-US" sz="1200" b="1"/>
                  <a:t>9</a:t>
                </a:r>
              </a:p>
            </p:txBody>
          </p:sp>
        </p:grpSp>
      </p:grpSp>
      <p:sp>
        <p:nvSpPr>
          <p:cNvPr id="99" name="Text Box 163"/>
          <p:cNvSpPr txBox="1">
            <a:spLocks noChangeArrowheads="1"/>
          </p:cNvSpPr>
          <p:nvPr/>
        </p:nvSpPr>
        <p:spPr bwMode="auto">
          <a:xfrm>
            <a:off x="6934200" y="4876800"/>
            <a:ext cx="1560043" cy="276999"/>
          </a:xfrm>
          <a:prstGeom prst="rect">
            <a:avLst/>
          </a:prstGeom>
          <a:noFill/>
          <a:ln w="9525">
            <a:noFill/>
            <a:miter lim="800000"/>
            <a:headEnd/>
            <a:tailEnd/>
          </a:ln>
        </p:spPr>
        <p:txBody>
          <a:bodyPr wrap="none">
            <a:spAutoFit/>
          </a:bodyPr>
          <a:lstStyle/>
          <a:p>
            <a:pPr algn="ctr"/>
            <a:r>
              <a:rPr lang="en-US" sz="1200" b="1"/>
              <a:t>Density Immersion</a:t>
            </a:r>
          </a:p>
        </p:txBody>
      </p:sp>
      <p:grpSp>
        <p:nvGrpSpPr>
          <p:cNvPr id="100" name="Group 171"/>
          <p:cNvGrpSpPr/>
          <p:nvPr/>
        </p:nvGrpSpPr>
        <p:grpSpPr>
          <a:xfrm>
            <a:off x="5410200" y="3810000"/>
            <a:ext cx="1192955" cy="2803400"/>
            <a:chOff x="185738" y="3154363"/>
            <a:chExt cx="1851567" cy="3551298"/>
          </a:xfrm>
          <a:noFill/>
        </p:grpSpPr>
        <p:sp>
          <p:nvSpPr>
            <p:cNvPr id="101" name="Text Box 32"/>
            <p:cNvSpPr txBox="1">
              <a:spLocks noChangeArrowheads="1"/>
            </p:cNvSpPr>
            <p:nvPr/>
          </p:nvSpPr>
          <p:spPr bwMode="auto">
            <a:xfrm>
              <a:off x="185738" y="3154363"/>
              <a:ext cx="1851567" cy="350898"/>
            </a:xfrm>
            <a:prstGeom prst="rect">
              <a:avLst/>
            </a:prstGeom>
            <a:grpFill/>
            <a:ln w="9525">
              <a:noFill/>
              <a:miter lim="800000"/>
              <a:headEnd/>
              <a:tailEnd/>
            </a:ln>
          </p:spPr>
          <p:txBody>
            <a:bodyPr wrap="none">
              <a:spAutoFit/>
            </a:bodyPr>
            <a:lstStyle/>
            <a:p>
              <a:pPr>
                <a:defRPr/>
              </a:pPr>
              <a:r>
                <a:rPr lang="en-US" sz="1200" b="1" dirty="0"/>
                <a:t>Density (g/cc)</a:t>
              </a:r>
            </a:p>
          </p:txBody>
        </p:sp>
        <p:sp>
          <p:nvSpPr>
            <p:cNvPr id="102" name="Text Box 5"/>
            <p:cNvSpPr txBox="1">
              <a:spLocks noChangeArrowheads="1"/>
            </p:cNvSpPr>
            <p:nvPr/>
          </p:nvSpPr>
          <p:spPr bwMode="auto">
            <a:xfrm>
              <a:off x="719138" y="3638550"/>
              <a:ext cx="888713" cy="350898"/>
            </a:xfrm>
            <a:prstGeom prst="rect">
              <a:avLst/>
            </a:prstGeom>
            <a:grpFill/>
            <a:ln w="9525">
              <a:noFill/>
              <a:miter lim="800000"/>
              <a:headEnd/>
              <a:tailEnd/>
            </a:ln>
          </p:spPr>
          <p:txBody>
            <a:bodyPr wrap="none">
              <a:spAutoFit/>
            </a:bodyPr>
            <a:lstStyle/>
            <a:p>
              <a:pPr>
                <a:defRPr/>
              </a:pPr>
              <a:r>
                <a:rPr lang="en-US" sz="1200" b="1"/>
                <a:t>+7.00</a:t>
              </a:r>
            </a:p>
          </p:txBody>
        </p:sp>
        <p:sp>
          <p:nvSpPr>
            <p:cNvPr id="103" name="Text Box 6"/>
            <p:cNvSpPr txBox="1">
              <a:spLocks noChangeArrowheads="1"/>
            </p:cNvSpPr>
            <p:nvPr/>
          </p:nvSpPr>
          <p:spPr bwMode="auto">
            <a:xfrm>
              <a:off x="719138" y="4090988"/>
              <a:ext cx="888713" cy="350898"/>
            </a:xfrm>
            <a:prstGeom prst="rect">
              <a:avLst/>
            </a:prstGeom>
            <a:grpFill/>
            <a:ln w="9525">
              <a:noFill/>
              <a:miter lim="800000"/>
              <a:headEnd/>
              <a:tailEnd/>
            </a:ln>
          </p:spPr>
          <p:txBody>
            <a:bodyPr wrap="none">
              <a:spAutoFit/>
            </a:bodyPr>
            <a:lstStyle/>
            <a:p>
              <a:pPr>
                <a:defRPr/>
              </a:pPr>
              <a:r>
                <a:rPr lang="en-US" sz="1200" b="1"/>
                <a:t>+6.90</a:t>
              </a:r>
            </a:p>
          </p:txBody>
        </p:sp>
        <p:sp>
          <p:nvSpPr>
            <p:cNvPr id="104" name="Text Box 7"/>
            <p:cNvSpPr txBox="1">
              <a:spLocks noChangeArrowheads="1"/>
            </p:cNvSpPr>
            <p:nvPr/>
          </p:nvSpPr>
          <p:spPr bwMode="auto">
            <a:xfrm>
              <a:off x="719138" y="4318000"/>
              <a:ext cx="888713" cy="350898"/>
            </a:xfrm>
            <a:prstGeom prst="rect">
              <a:avLst/>
            </a:prstGeom>
            <a:grpFill/>
            <a:ln w="9525">
              <a:noFill/>
              <a:miter lim="800000"/>
              <a:headEnd/>
              <a:tailEnd/>
            </a:ln>
          </p:spPr>
          <p:txBody>
            <a:bodyPr wrap="none">
              <a:spAutoFit/>
            </a:bodyPr>
            <a:lstStyle/>
            <a:p>
              <a:pPr>
                <a:defRPr/>
              </a:pPr>
              <a:r>
                <a:rPr lang="en-US" sz="1200" b="1" dirty="0"/>
                <a:t>+6.85</a:t>
              </a:r>
            </a:p>
          </p:txBody>
        </p:sp>
        <p:sp>
          <p:nvSpPr>
            <p:cNvPr id="105" name="Text Box 8"/>
            <p:cNvSpPr txBox="1">
              <a:spLocks noChangeArrowheads="1"/>
            </p:cNvSpPr>
            <p:nvPr/>
          </p:nvSpPr>
          <p:spPr bwMode="auto">
            <a:xfrm>
              <a:off x="719138" y="4545013"/>
              <a:ext cx="888713" cy="350898"/>
            </a:xfrm>
            <a:prstGeom prst="rect">
              <a:avLst/>
            </a:prstGeom>
            <a:grpFill/>
            <a:ln w="9525">
              <a:noFill/>
              <a:miter lim="800000"/>
              <a:headEnd/>
              <a:tailEnd/>
            </a:ln>
          </p:spPr>
          <p:txBody>
            <a:bodyPr wrap="none">
              <a:spAutoFit/>
            </a:bodyPr>
            <a:lstStyle/>
            <a:p>
              <a:pPr>
                <a:defRPr/>
              </a:pPr>
              <a:r>
                <a:rPr lang="en-US" sz="1200" b="1" dirty="0"/>
                <a:t>+6.80</a:t>
              </a:r>
            </a:p>
          </p:txBody>
        </p:sp>
        <p:sp>
          <p:nvSpPr>
            <p:cNvPr id="106" name="Text Box 9"/>
            <p:cNvSpPr txBox="1">
              <a:spLocks noChangeArrowheads="1"/>
            </p:cNvSpPr>
            <p:nvPr/>
          </p:nvSpPr>
          <p:spPr bwMode="auto">
            <a:xfrm>
              <a:off x="719138" y="4770438"/>
              <a:ext cx="888713" cy="350898"/>
            </a:xfrm>
            <a:prstGeom prst="rect">
              <a:avLst/>
            </a:prstGeom>
            <a:grpFill/>
            <a:ln w="9525">
              <a:noFill/>
              <a:miter lim="800000"/>
              <a:headEnd/>
              <a:tailEnd/>
            </a:ln>
          </p:spPr>
          <p:txBody>
            <a:bodyPr wrap="none">
              <a:spAutoFit/>
            </a:bodyPr>
            <a:lstStyle/>
            <a:p>
              <a:pPr>
                <a:defRPr/>
              </a:pPr>
              <a:r>
                <a:rPr lang="en-US" sz="1200" b="1"/>
                <a:t>+6.75</a:t>
              </a:r>
            </a:p>
          </p:txBody>
        </p:sp>
        <p:sp>
          <p:nvSpPr>
            <p:cNvPr id="107" name="Text Box 10"/>
            <p:cNvSpPr txBox="1">
              <a:spLocks noChangeArrowheads="1"/>
            </p:cNvSpPr>
            <p:nvPr/>
          </p:nvSpPr>
          <p:spPr bwMode="auto">
            <a:xfrm>
              <a:off x="719138" y="4997449"/>
              <a:ext cx="888713" cy="350898"/>
            </a:xfrm>
            <a:prstGeom prst="rect">
              <a:avLst/>
            </a:prstGeom>
            <a:grpFill/>
            <a:ln w="9525">
              <a:noFill/>
              <a:miter lim="800000"/>
              <a:headEnd/>
              <a:tailEnd/>
            </a:ln>
          </p:spPr>
          <p:txBody>
            <a:bodyPr wrap="none">
              <a:spAutoFit/>
            </a:bodyPr>
            <a:lstStyle/>
            <a:p>
              <a:pPr>
                <a:defRPr/>
              </a:pPr>
              <a:r>
                <a:rPr lang="en-US" sz="1200" b="1"/>
                <a:t>+6.70</a:t>
              </a:r>
            </a:p>
          </p:txBody>
        </p:sp>
        <p:sp>
          <p:nvSpPr>
            <p:cNvPr id="108" name="Text Box 11"/>
            <p:cNvSpPr txBox="1">
              <a:spLocks noChangeArrowheads="1"/>
            </p:cNvSpPr>
            <p:nvPr/>
          </p:nvSpPr>
          <p:spPr bwMode="auto">
            <a:xfrm>
              <a:off x="719138" y="5222875"/>
              <a:ext cx="888713" cy="350898"/>
            </a:xfrm>
            <a:prstGeom prst="rect">
              <a:avLst/>
            </a:prstGeom>
            <a:grpFill/>
            <a:ln w="9525">
              <a:noFill/>
              <a:miter lim="800000"/>
              <a:headEnd/>
              <a:tailEnd/>
            </a:ln>
          </p:spPr>
          <p:txBody>
            <a:bodyPr wrap="none">
              <a:spAutoFit/>
            </a:bodyPr>
            <a:lstStyle/>
            <a:p>
              <a:pPr>
                <a:defRPr/>
              </a:pPr>
              <a:r>
                <a:rPr lang="en-US" sz="1200" b="1"/>
                <a:t>+6.65</a:t>
              </a:r>
            </a:p>
          </p:txBody>
        </p:sp>
        <p:sp>
          <p:nvSpPr>
            <p:cNvPr id="109" name="Text Box 12"/>
            <p:cNvSpPr txBox="1">
              <a:spLocks noChangeArrowheads="1"/>
            </p:cNvSpPr>
            <p:nvPr/>
          </p:nvSpPr>
          <p:spPr bwMode="auto">
            <a:xfrm>
              <a:off x="719138" y="5449889"/>
              <a:ext cx="888713" cy="350898"/>
            </a:xfrm>
            <a:prstGeom prst="rect">
              <a:avLst/>
            </a:prstGeom>
            <a:grpFill/>
            <a:ln w="9525">
              <a:noFill/>
              <a:miter lim="800000"/>
              <a:headEnd/>
              <a:tailEnd/>
            </a:ln>
          </p:spPr>
          <p:txBody>
            <a:bodyPr wrap="none">
              <a:spAutoFit/>
            </a:bodyPr>
            <a:lstStyle/>
            <a:p>
              <a:pPr>
                <a:defRPr/>
              </a:pPr>
              <a:r>
                <a:rPr lang="en-US" sz="1200" b="1"/>
                <a:t>+6.60</a:t>
              </a:r>
            </a:p>
          </p:txBody>
        </p:sp>
        <p:sp>
          <p:nvSpPr>
            <p:cNvPr id="110" name="Text Box 13"/>
            <p:cNvSpPr txBox="1">
              <a:spLocks noChangeArrowheads="1"/>
            </p:cNvSpPr>
            <p:nvPr/>
          </p:nvSpPr>
          <p:spPr bwMode="auto">
            <a:xfrm>
              <a:off x="719138" y="5676900"/>
              <a:ext cx="888713" cy="350898"/>
            </a:xfrm>
            <a:prstGeom prst="rect">
              <a:avLst/>
            </a:prstGeom>
            <a:grpFill/>
            <a:ln w="9525">
              <a:noFill/>
              <a:miter lim="800000"/>
              <a:headEnd/>
              <a:tailEnd/>
            </a:ln>
          </p:spPr>
          <p:txBody>
            <a:bodyPr wrap="none">
              <a:spAutoFit/>
            </a:bodyPr>
            <a:lstStyle/>
            <a:p>
              <a:pPr>
                <a:defRPr/>
              </a:pPr>
              <a:r>
                <a:rPr lang="en-US" sz="1200" b="1"/>
                <a:t>+6.55</a:t>
              </a:r>
            </a:p>
          </p:txBody>
        </p:sp>
        <p:sp>
          <p:nvSpPr>
            <p:cNvPr id="111" name="Text Box 14"/>
            <p:cNvSpPr txBox="1">
              <a:spLocks noChangeArrowheads="1"/>
            </p:cNvSpPr>
            <p:nvPr/>
          </p:nvSpPr>
          <p:spPr bwMode="auto">
            <a:xfrm>
              <a:off x="719138" y="3865563"/>
              <a:ext cx="888713" cy="350898"/>
            </a:xfrm>
            <a:prstGeom prst="rect">
              <a:avLst/>
            </a:prstGeom>
            <a:grpFill/>
            <a:ln w="9525">
              <a:noFill/>
              <a:miter lim="800000"/>
              <a:headEnd/>
              <a:tailEnd/>
            </a:ln>
          </p:spPr>
          <p:txBody>
            <a:bodyPr wrap="none">
              <a:spAutoFit/>
            </a:bodyPr>
            <a:lstStyle/>
            <a:p>
              <a:pPr>
                <a:defRPr/>
              </a:pPr>
              <a:r>
                <a:rPr lang="en-US" sz="1200" b="1" dirty="0"/>
                <a:t>+6.95</a:t>
              </a:r>
            </a:p>
          </p:txBody>
        </p:sp>
        <p:sp>
          <p:nvSpPr>
            <p:cNvPr id="112" name="Text Box 15"/>
            <p:cNvSpPr txBox="1">
              <a:spLocks noChangeArrowheads="1"/>
            </p:cNvSpPr>
            <p:nvPr/>
          </p:nvSpPr>
          <p:spPr bwMode="auto">
            <a:xfrm>
              <a:off x="719138" y="5902325"/>
              <a:ext cx="888713" cy="350898"/>
            </a:xfrm>
            <a:prstGeom prst="rect">
              <a:avLst/>
            </a:prstGeom>
            <a:grpFill/>
            <a:ln w="9525">
              <a:noFill/>
              <a:miter lim="800000"/>
              <a:headEnd/>
              <a:tailEnd/>
            </a:ln>
          </p:spPr>
          <p:txBody>
            <a:bodyPr wrap="none">
              <a:spAutoFit/>
            </a:bodyPr>
            <a:lstStyle/>
            <a:p>
              <a:pPr>
                <a:defRPr/>
              </a:pPr>
              <a:r>
                <a:rPr lang="en-US" sz="1200" b="1"/>
                <a:t>+6.50</a:t>
              </a:r>
            </a:p>
          </p:txBody>
        </p:sp>
        <p:sp>
          <p:nvSpPr>
            <p:cNvPr id="113" name="Text Box 16"/>
            <p:cNvSpPr txBox="1">
              <a:spLocks noChangeArrowheads="1"/>
            </p:cNvSpPr>
            <p:nvPr/>
          </p:nvSpPr>
          <p:spPr bwMode="auto">
            <a:xfrm>
              <a:off x="719138" y="6129338"/>
              <a:ext cx="888713" cy="350898"/>
            </a:xfrm>
            <a:prstGeom prst="rect">
              <a:avLst/>
            </a:prstGeom>
            <a:grpFill/>
            <a:ln w="9525">
              <a:noFill/>
              <a:miter lim="800000"/>
              <a:headEnd/>
              <a:tailEnd/>
            </a:ln>
          </p:spPr>
          <p:txBody>
            <a:bodyPr wrap="none">
              <a:spAutoFit/>
            </a:bodyPr>
            <a:lstStyle/>
            <a:p>
              <a:pPr>
                <a:defRPr/>
              </a:pPr>
              <a:r>
                <a:rPr lang="en-US" sz="1200" b="1" dirty="0"/>
                <a:t>+6.45</a:t>
              </a:r>
            </a:p>
          </p:txBody>
        </p:sp>
        <p:sp>
          <p:nvSpPr>
            <p:cNvPr id="114" name="Text Box 17"/>
            <p:cNvSpPr txBox="1">
              <a:spLocks noChangeArrowheads="1"/>
            </p:cNvSpPr>
            <p:nvPr/>
          </p:nvSpPr>
          <p:spPr bwMode="auto">
            <a:xfrm>
              <a:off x="719138" y="6354763"/>
              <a:ext cx="888713" cy="350898"/>
            </a:xfrm>
            <a:prstGeom prst="rect">
              <a:avLst/>
            </a:prstGeom>
            <a:grpFill/>
            <a:ln w="9525">
              <a:noFill/>
              <a:miter lim="800000"/>
              <a:headEnd/>
              <a:tailEnd/>
            </a:ln>
          </p:spPr>
          <p:txBody>
            <a:bodyPr wrap="none">
              <a:spAutoFit/>
            </a:bodyPr>
            <a:lstStyle/>
            <a:p>
              <a:pPr>
                <a:defRPr/>
              </a:pPr>
              <a:r>
                <a:rPr lang="en-US" sz="1200" b="1" dirty="0"/>
                <a:t>+6.40</a:t>
              </a:r>
            </a:p>
          </p:txBody>
        </p:sp>
        <p:sp>
          <p:nvSpPr>
            <p:cNvPr id="115" name="Text Box 18"/>
            <p:cNvSpPr txBox="1">
              <a:spLocks noChangeArrowheads="1"/>
            </p:cNvSpPr>
            <p:nvPr/>
          </p:nvSpPr>
          <p:spPr bwMode="auto">
            <a:xfrm>
              <a:off x="719138" y="3411538"/>
              <a:ext cx="888713" cy="350897"/>
            </a:xfrm>
            <a:prstGeom prst="rect">
              <a:avLst/>
            </a:prstGeom>
            <a:grpFill/>
            <a:ln w="9525">
              <a:noFill/>
              <a:miter lim="800000"/>
              <a:headEnd/>
              <a:tailEnd/>
            </a:ln>
          </p:spPr>
          <p:txBody>
            <a:bodyPr wrap="none">
              <a:spAutoFit/>
            </a:bodyPr>
            <a:lstStyle/>
            <a:p>
              <a:pPr>
                <a:defRPr/>
              </a:pPr>
              <a:r>
                <a:rPr lang="en-US" sz="1200" b="1"/>
                <a:t>+7.05</a:t>
              </a:r>
            </a:p>
          </p:txBody>
        </p:sp>
        <p:sp>
          <p:nvSpPr>
            <p:cNvPr id="116" name="Rectangle 19"/>
            <p:cNvSpPr>
              <a:spLocks noChangeArrowheads="1"/>
            </p:cNvSpPr>
            <p:nvPr/>
          </p:nvSpPr>
          <p:spPr bwMode="auto">
            <a:xfrm>
              <a:off x="261938" y="3535363"/>
              <a:ext cx="457200" cy="228600"/>
            </a:xfrm>
            <a:prstGeom prst="rect">
              <a:avLst/>
            </a:prstGeom>
            <a:grpFill/>
            <a:ln w="9525">
              <a:solidFill>
                <a:schemeClr val="tx1"/>
              </a:solidFill>
              <a:miter lim="800000"/>
              <a:headEnd/>
              <a:tailEnd/>
            </a:ln>
          </p:spPr>
          <p:txBody>
            <a:bodyPr wrap="none" anchor="ctr"/>
            <a:lstStyle/>
            <a:p>
              <a:pPr>
                <a:defRPr/>
              </a:pPr>
              <a:endParaRPr lang="en-US" sz="1200"/>
            </a:p>
          </p:txBody>
        </p:sp>
        <p:sp>
          <p:nvSpPr>
            <p:cNvPr id="117" name="Rectangle 20"/>
            <p:cNvSpPr>
              <a:spLocks noChangeArrowheads="1"/>
            </p:cNvSpPr>
            <p:nvPr/>
          </p:nvSpPr>
          <p:spPr bwMode="auto">
            <a:xfrm>
              <a:off x="261938" y="3763963"/>
              <a:ext cx="457200" cy="228600"/>
            </a:xfrm>
            <a:prstGeom prst="rect">
              <a:avLst/>
            </a:prstGeom>
            <a:solidFill>
              <a:srgbClr val="FF0000"/>
            </a:solidFill>
            <a:ln w="9525" algn="ctr">
              <a:solidFill>
                <a:schemeClr val="tx1"/>
              </a:solidFill>
              <a:miter lim="800000"/>
              <a:headEnd/>
              <a:tailEnd/>
            </a:ln>
          </p:spPr>
          <p:txBody>
            <a:bodyPr wrap="none" anchor="ctr"/>
            <a:lstStyle/>
            <a:p>
              <a:pPr>
                <a:defRPr/>
              </a:pPr>
              <a:endParaRPr lang="en-US" sz="1200"/>
            </a:p>
          </p:txBody>
        </p:sp>
        <p:sp>
          <p:nvSpPr>
            <p:cNvPr id="118" name="Rectangle 21"/>
            <p:cNvSpPr>
              <a:spLocks noChangeArrowheads="1"/>
            </p:cNvSpPr>
            <p:nvPr/>
          </p:nvSpPr>
          <p:spPr bwMode="auto">
            <a:xfrm>
              <a:off x="261938" y="3992563"/>
              <a:ext cx="457200" cy="228600"/>
            </a:xfrm>
            <a:prstGeom prst="rect">
              <a:avLst/>
            </a:prstGeom>
            <a:solidFill>
              <a:srgbClr val="FF4100"/>
            </a:solidFill>
            <a:ln w="9525">
              <a:solidFill>
                <a:schemeClr val="tx1"/>
              </a:solidFill>
              <a:miter lim="800000"/>
              <a:headEnd/>
              <a:tailEnd/>
            </a:ln>
          </p:spPr>
          <p:txBody>
            <a:bodyPr wrap="none" anchor="ctr"/>
            <a:lstStyle/>
            <a:p>
              <a:pPr>
                <a:defRPr/>
              </a:pPr>
              <a:endParaRPr lang="en-US" sz="1200"/>
            </a:p>
          </p:txBody>
        </p:sp>
        <p:sp>
          <p:nvSpPr>
            <p:cNvPr id="119" name="Rectangle 22"/>
            <p:cNvSpPr>
              <a:spLocks noChangeArrowheads="1"/>
            </p:cNvSpPr>
            <p:nvPr/>
          </p:nvSpPr>
          <p:spPr bwMode="auto">
            <a:xfrm>
              <a:off x="261938" y="4221163"/>
              <a:ext cx="457200" cy="228600"/>
            </a:xfrm>
            <a:prstGeom prst="rect">
              <a:avLst/>
            </a:prstGeom>
            <a:solidFill>
              <a:srgbClr val="FF7800"/>
            </a:solidFill>
            <a:ln w="9525" algn="ctr">
              <a:solidFill>
                <a:schemeClr val="tx1"/>
              </a:solidFill>
              <a:miter lim="800000"/>
              <a:headEnd/>
              <a:tailEnd/>
            </a:ln>
          </p:spPr>
          <p:txBody>
            <a:bodyPr wrap="none" anchor="ctr"/>
            <a:lstStyle/>
            <a:p>
              <a:pPr>
                <a:defRPr/>
              </a:pPr>
              <a:endParaRPr lang="en-US" sz="1200"/>
            </a:p>
          </p:txBody>
        </p:sp>
        <p:sp>
          <p:nvSpPr>
            <p:cNvPr id="120" name="Rectangle 23"/>
            <p:cNvSpPr>
              <a:spLocks noChangeArrowheads="1"/>
            </p:cNvSpPr>
            <p:nvPr/>
          </p:nvSpPr>
          <p:spPr bwMode="auto">
            <a:xfrm>
              <a:off x="261938" y="4449763"/>
              <a:ext cx="457200" cy="228600"/>
            </a:xfrm>
            <a:prstGeom prst="rect">
              <a:avLst/>
            </a:prstGeom>
            <a:solidFill>
              <a:srgbClr val="FFB400"/>
            </a:solidFill>
            <a:ln w="9525">
              <a:solidFill>
                <a:schemeClr val="tx1"/>
              </a:solidFill>
              <a:miter lim="800000"/>
              <a:headEnd/>
              <a:tailEnd/>
            </a:ln>
          </p:spPr>
          <p:txBody>
            <a:bodyPr wrap="none" anchor="ctr"/>
            <a:lstStyle/>
            <a:p>
              <a:pPr>
                <a:defRPr/>
              </a:pPr>
              <a:endParaRPr lang="en-US" sz="1200"/>
            </a:p>
          </p:txBody>
        </p:sp>
        <p:sp>
          <p:nvSpPr>
            <p:cNvPr id="121" name="Rectangle 24"/>
            <p:cNvSpPr>
              <a:spLocks noChangeArrowheads="1"/>
            </p:cNvSpPr>
            <p:nvPr/>
          </p:nvSpPr>
          <p:spPr bwMode="auto">
            <a:xfrm>
              <a:off x="261938" y="4678363"/>
              <a:ext cx="457200" cy="228600"/>
            </a:xfrm>
            <a:prstGeom prst="rect">
              <a:avLst/>
            </a:prstGeom>
            <a:solidFill>
              <a:srgbClr val="FFFF00"/>
            </a:solidFill>
            <a:ln w="9525">
              <a:solidFill>
                <a:schemeClr val="tx1"/>
              </a:solidFill>
              <a:miter lim="800000"/>
              <a:headEnd/>
              <a:tailEnd/>
            </a:ln>
          </p:spPr>
          <p:txBody>
            <a:bodyPr wrap="none" anchor="ctr"/>
            <a:lstStyle/>
            <a:p>
              <a:pPr>
                <a:defRPr/>
              </a:pPr>
              <a:endParaRPr lang="en-US" sz="1200"/>
            </a:p>
          </p:txBody>
        </p:sp>
        <p:sp>
          <p:nvSpPr>
            <p:cNvPr id="122" name="Rectangle 25"/>
            <p:cNvSpPr>
              <a:spLocks noChangeArrowheads="1"/>
            </p:cNvSpPr>
            <p:nvPr/>
          </p:nvSpPr>
          <p:spPr bwMode="auto">
            <a:xfrm>
              <a:off x="261938" y="4906963"/>
              <a:ext cx="457200" cy="228600"/>
            </a:xfrm>
            <a:prstGeom prst="rect">
              <a:avLst/>
            </a:prstGeom>
            <a:solidFill>
              <a:srgbClr val="DCFF00"/>
            </a:solidFill>
            <a:ln w="9525">
              <a:solidFill>
                <a:schemeClr val="tx1"/>
              </a:solidFill>
              <a:miter lim="800000"/>
              <a:headEnd/>
              <a:tailEnd/>
            </a:ln>
          </p:spPr>
          <p:txBody>
            <a:bodyPr wrap="none" anchor="ctr"/>
            <a:lstStyle/>
            <a:p>
              <a:pPr>
                <a:defRPr/>
              </a:pPr>
              <a:endParaRPr lang="en-US" sz="1200"/>
            </a:p>
          </p:txBody>
        </p:sp>
        <p:sp>
          <p:nvSpPr>
            <p:cNvPr id="123" name="Rectangle 26"/>
            <p:cNvSpPr>
              <a:spLocks noChangeArrowheads="1"/>
            </p:cNvSpPr>
            <p:nvPr/>
          </p:nvSpPr>
          <p:spPr bwMode="auto">
            <a:xfrm>
              <a:off x="261938" y="5135563"/>
              <a:ext cx="457200" cy="228600"/>
            </a:xfrm>
            <a:prstGeom prst="rect">
              <a:avLst/>
            </a:prstGeom>
            <a:solidFill>
              <a:srgbClr val="78FF00"/>
            </a:solidFill>
            <a:ln w="9525" algn="ctr">
              <a:solidFill>
                <a:schemeClr val="tx1"/>
              </a:solidFill>
              <a:miter lim="800000"/>
              <a:headEnd/>
              <a:tailEnd/>
            </a:ln>
          </p:spPr>
          <p:txBody>
            <a:bodyPr wrap="none" anchor="ctr"/>
            <a:lstStyle/>
            <a:p>
              <a:pPr>
                <a:defRPr/>
              </a:pPr>
              <a:endParaRPr lang="en-US" sz="1200"/>
            </a:p>
          </p:txBody>
        </p:sp>
        <p:sp>
          <p:nvSpPr>
            <p:cNvPr id="124" name="Rectangle 27"/>
            <p:cNvSpPr>
              <a:spLocks noChangeArrowheads="1"/>
            </p:cNvSpPr>
            <p:nvPr/>
          </p:nvSpPr>
          <p:spPr bwMode="auto">
            <a:xfrm>
              <a:off x="261938" y="5364163"/>
              <a:ext cx="457200" cy="228600"/>
            </a:xfrm>
            <a:prstGeom prst="rect">
              <a:avLst/>
            </a:prstGeom>
            <a:solidFill>
              <a:srgbClr val="02FE7A"/>
            </a:solidFill>
            <a:ln w="9525" algn="ctr">
              <a:solidFill>
                <a:schemeClr val="tx1"/>
              </a:solidFill>
              <a:miter lim="800000"/>
              <a:headEnd/>
              <a:tailEnd/>
            </a:ln>
          </p:spPr>
          <p:txBody>
            <a:bodyPr wrap="none" anchor="ctr"/>
            <a:lstStyle/>
            <a:p>
              <a:pPr>
                <a:defRPr/>
              </a:pPr>
              <a:endParaRPr lang="en-US" sz="1200"/>
            </a:p>
          </p:txBody>
        </p:sp>
        <p:sp>
          <p:nvSpPr>
            <p:cNvPr id="125" name="Rectangle 28"/>
            <p:cNvSpPr>
              <a:spLocks noChangeArrowheads="1"/>
            </p:cNvSpPr>
            <p:nvPr/>
          </p:nvSpPr>
          <p:spPr bwMode="auto">
            <a:xfrm>
              <a:off x="261938" y="5592763"/>
              <a:ext cx="457200" cy="228600"/>
            </a:xfrm>
            <a:prstGeom prst="rect">
              <a:avLst/>
            </a:prstGeom>
            <a:solidFill>
              <a:srgbClr val="01FFDC"/>
            </a:solidFill>
            <a:ln w="9525">
              <a:solidFill>
                <a:schemeClr val="tx1"/>
              </a:solidFill>
              <a:miter lim="800000"/>
              <a:headEnd/>
              <a:tailEnd/>
            </a:ln>
          </p:spPr>
          <p:txBody>
            <a:bodyPr wrap="none" anchor="ctr"/>
            <a:lstStyle/>
            <a:p>
              <a:pPr>
                <a:defRPr/>
              </a:pPr>
              <a:endParaRPr lang="en-US" sz="1200"/>
            </a:p>
          </p:txBody>
        </p:sp>
        <p:sp>
          <p:nvSpPr>
            <p:cNvPr id="126" name="Rectangle 29"/>
            <p:cNvSpPr>
              <a:spLocks noChangeArrowheads="1"/>
            </p:cNvSpPr>
            <p:nvPr/>
          </p:nvSpPr>
          <p:spPr bwMode="auto">
            <a:xfrm>
              <a:off x="261938" y="5821363"/>
              <a:ext cx="457200" cy="228600"/>
            </a:xfrm>
            <a:prstGeom prst="rect">
              <a:avLst/>
            </a:prstGeom>
            <a:solidFill>
              <a:srgbClr val="01BCFF"/>
            </a:solidFill>
            <a:ln w="9525">
              <a:solidFill>
                <a:schemeClr val="tx1"/>
              </a:solidFill>
              <a:miter lim="800000"/>
              <a:headEnd/>
              <a:tailEnd/>
            </a:ln>
          </p:spPr>
          <p:txBody>
            <a:bodyPr wrap="none" anchor="ctr"/>
            <a:lstStyle/>
            <a:p>
              <a:pPr>
                <a:defRPr/>
              </a:pPr>
              <a:endParaRPr lang="en-US" sz="1200"/>
            </a:p>
          </p:txBody>
        </p:sp>
        <p:sp>
          <p:nvSpPr>
            <p:cNvPr id="127" name="Rectangle 30"/>
            <p:cNvSpPr>
              <a:spLocks noChangeArrowheads="1"/>
            </p:cNvSpPr>
            <p:nvPr/>
          </p:nvSpPr>
          <p:spPr bwMode="auto">
            <a:xfrm>
              <a:off x="261938" y="6049963"/>
              <a:ext cx="457200" cy="228600"/>
            </a:xfrm>
            <a:prstGeom prst="rect">
              <a:avLst/>
            </a:prstGeom>
            <a:solidFill>
              <a:srgbClr val="0274FE"/>
            </a:solidFill>
            <a:ln w="9525">
              <a:solidFill>
                <a:schemeClr val="tx1"/>
              </a:solidFill>
              <a:miter lim="800000"/>
              <a:headEnd/>
              <a:tailEnd/>
            </a:ln>
          </p:spPr>
          <p:txBody>
            <a:bodyPr wrap="none" anchor="ctr"/>
            <a:lstStyle/>
            <a:p>
              <a:pPr>
                <a:defRPr/>
              </a:pPr>
              <a:endParaRPr lang="en-US" sz="1200"/>
            </a:p>
          </p:txBody>
        </p:sp>
        <p:sp>
          <p:nvSpPr>
            <p:cNvPr id="128" name="Rectangle 31"/>
            <p:cNvSpPr>
              <a:spLocks noChangeArrowheads="1"/>
            </p:cNvSpPr>
            <p:nvPr/>
          </p:nvSpPr>
          <p:spPr bwMode="auto">
            <a:xfrm>
              <a:off x="261938" y="6278563"/>
              <a:ext cx="457200" cy="228600"/>
            </a:xfrm>
            <a:prstGeom prst="rect">
              <a:avLst/>
            </a:prstGeom>
            <a:solidFill>
              <a:srgbClr val="0101CB"/>
            </a:solidFill>
            <a:ln w="9525">
              <a:solidFill>
                <a:schemeClr val="tx1"/>
              </a:solidFill>
              <a:miter lim="800000"/>
              <a:headEnd/>
              <a:tailEnd/>
            </a:ln>
          </p:spPr>
          <p:txBody>
            <a:bodyPr wrap="none" anchor="ctr"/>
            <a:lstStyle/>
            <a:p>
              <a:pPr>
                <a:defRPr/>
              </a:pPr>
              <a:endParaRPr lang="en-US" sz="1200"/>
            </a:p>
          </p:txBody>
        </p:sp>
        <p:sp>
          <p:nvSpPr>
            <p:cNvPr id="129" name="Text Box 188"/>
            <p:cNvSpPr txBox="1">
              <a:spLocks noChangeArrowheads="1"/>
            </p:cNvSpPr>
            <p:nvPr/>
          </p:nvSpPr>
          <p:spPr bwMode="auto">
            <a:xfrm>
              <a:off x="342901" y="3559175"/>
              <a:ext cx="353795" cy="350897"/>
            </a:xfrm>
            <a:prstGeom prst="rect">
              <a:avLst/>
            </a:prstGeom>
            <a:grpFill/>
            <a:ln w="9525">
              <a:noFill/>
              <a:miter lim="800000"/>
              <a:headEnd/>
              <a:tailEnd/>
            </a:ln>
          </p:spPr>
          <p:txBody>
            <a:bodyPr wrap="none">
              <a:spAutoFit/>
            </a:bodyPr>
            <a:lstStyle/>
            <a:p>
              <a:pPr>
                <a:defRPr/>
              </a:pPr>
              <a:r>
                <a:rPr lang="en-US" sz="1200" b="1" dirty="0"/>
                <a:t> </a:t>
              </a:r>
            </a:p>
          </p:txBody>
        </p:sp>
        <p:sp>
          <p:nvSpPr>
            <p:cNvPr id="130" name="Text Box 189"/>
            <p:cNvSpPr txBox="1">
              <a:spLocks noChangeArrowheads="1"/>
            </p:cNvSpPr>
            <p:nvPr/>
          </p:nvSpPr>
          <p:spPr bwMode="auto">
            <a:xfrm>
              <a:off x="342901" y="3786188"/>
              <a:ext cx="353795" cy="350897"/>
            </a:xfrm>
            <a:prstGeom prst="rect">
              <a:avLst/>
            </a:prstGeom>
            <a:grpFill/>
            <a:ln w="9525">
              <a:noFill/>
              <a:miter lim="800000"/>
              <a:headEnd/>
              <a:tailEnd/>
            </a:ln>
          </p:spPr>
          <p:txBody>
            <a:bodyPr wrap="none">
              <a:spAutoFit/>
            </a:bodyPr>
            <a:lstStyle/>
            <a:p>
              <a:pPr>
                <a:defRPr/>
              </a:pPr>
              <a:r>
                <a:rPr lang="en-US" sz="1200" b="1" dirty="0"/>
                <a:t> </a:t>
              </a:r>
            </a:p>
          </p:txBody>
        </p:sp>
        <p:sp>
          <p:nvSpPr>
            <p:cNvPr id="131" name="Text Box 190"/>
            <p:cNvSpPr txBox="1">
              <a:spLocks noChangeArrowheads="1"/>
            </p:cNvSpPr>
            <p:nvPr/>
          </p:nvSpPr>
          <p:spPr bwMode="auto">
            <a:xfrm>
              <a:off x="342901" y="4013200"/>
              <a:ext cx="353795" cy="350897"/>
            </a:xfrm>
            <a:prstGeom prst="rect">
              <a:avLst/>
            </a:prstGeom>
            <a:grpFill/>
            <a:ln w="9525">
              <a:noFill/>
              <a:miter lim="800000"/>
              <a:headEnd/>
              <a:tailEnd/>
            </a:ln>
          </p:spPr>
          <p:txBody>
            <a:bodyPr wrap="none">
              <a:spAutoFit/>
            </a:bodyPr>
            <a:lstStyle/>
            <a:p>
              <a:pPr>
                <a:defRPr/>
              </a:pPr>
              <a:r>
                <a:rPr lang="en-US" sz="1200" b="1" dirty="0"/>
                <a:t> </a:t>
              </a:r>
            </a:p>
          </p:txBody>
        </p:sp>
        <p:sp>
          <p:nvSpPr>
            <p:cNvPr id="132" name="Text Box 191"/>
            <p:cNvSpPr txBox="1">
              <a:spLocks noChangeArrowheads="1"/>
            </p:cNvSpPr>
            <p:nvPr/>
          </p:nvSpPr>
          <p:spPr bwMode="auto">
            <a:xfrm>
              <a:off x="342901" y="4240212"/>
              <a:ext cx="353795" cy="350897"/>
            </a:xfrm>
            <a:prstGeom prst="rect">
              <a:avLst/>
            </a:prstGeom>
            <a:grpFill/>
            <a:ln w="9525">
              <a:noFill/>
              <a:miter lim="800000"/>
              <a:headEnd/>
              <a:tailEnd/>
            </a:ln>
          </p:spPr>
          <p:txBody>
            <a:bodyPr wrap="none">
              <a:spAutoFit/>
            </a:bodyPr>
            <a:lstStyle/>
            <a:p>
              <a:pPr>
                <a:defRPr/>
              </a:pPr>
              <a:r>
                <a:rPr lang="en-US" sz="1200" b="1" dirty="0"/>
                <a:t> </a:t>
              </a:r>
            </a:p>
          </p:txBody>
        </p:sp>
        <p:sp>
          <p:nvSpPr>
            <p:cNvPr id="133" name="Text Box 192"/>
            <p:cNvSpPr txBox="1">
              <a:spLocks noChangeArrowheads="1"/>
            </p:cNvSpPr>
            <p:nvPr/>
          </p:nvSpPr>
          <p:spPr bwMode="auto">
            <a:xfrm>
              <a:off x="371474" y="4468813"/>
              <a:ext cx="353795" cy="350897"/>
            </a:xfrm>
            <a:prstGeom prst="rect">
              <a:avLst/>
            </a:prstGeom>
            <a:grpFill/>
            <a:ln w="9525">
              <a:noFill/>
              <a:miter lim="800000"/>
              <a:headEnd/>
              <a:tailEnd/>
            </a:ln>
          </p:spPr>
          <p:txBody>
            <a:bodyPr wrap="none">
              <a:spAutoFit/>
            </a:bodyPr>
            <a:lstStyle/>
            <a:p>
              <a:pPr>
                <a:defRPr/>
              </a:pPr>
              <a:r>
                <a:rPr lang="en-US" sz="1200" b="1" dirty="0"/>
                <a:t> </a:t>
              </a:r>
            </a:p>
          </p:txBody>
        </p:sp>
        <p:sp>
          <p:nvSpPr>
            <p:cNvPr id="134" name="Text Box 193"/>
            <p:cNvSpPr txBox="1">
              <a:spLocks noChangeArrowheads="1"/>
            </p:cNvSpPr>
            <p:nvPr/>
          </p:nvSpPr>
          <p:spPr bwMode="auto">
            <a:xfrm>
              <a:off x="371474" y="4695824"/>
              <a:ext cx="353795" cy="350897"/>
            </a:xfrm>
            <a:prstGeom prst="rect">
              <a:avLst/>
            </a:prstGeom>
            <a:grpFill/>
            <a:ln w="9525">
              <a:noFill/>
              <a:miter lim="800000"/>
              <a:headEnd/>
              <a:tailEnd/>
            </a:ln>
          </p:spPr>
          <p:txBody>
            <a:bodyPr wrap="none">
              <a:spAutoFit/>
            </a:bodyPr>
            <a:lstStyle/>
            <a:p>
              <a:pPr>
                <a:defRPr/>
              </a:pPr>
              <a:r>
                <a:rPr lang="en-US" sz="1200" b="1" dirty="0"/>
                <a:t> </a:t>
              </a:r>
            </a:p>
          </p:txBody>
        </p:sp>
        <p:sp>
          <p:nvSpPr>
            <p:cNvPr id="135" name="Text Box 194"/>
            <p:cNvSpPr txBox="1">
              <a:spLocks noChangeArrowheads="1"/>
            </p:cNvSpPr>
            <p:nvPr/>
          </p:nvSpPr>
          <p:spPr bwMode="auto">
            <a:xfrm>
              <a:off x="371474" y="4922838"/>
              <a:ext cx="353795" cy="350897"/>
            </a:xfrm>
            <a:prstGeom prst="rect">
              <a:avLst/>
            </a:prstGeom>
            <a:grpFill/>
            <a:ln w="9525">
              <a:noFill/>
              <a:miter lim="800000"/>
              <a:headEnd/>
              <a:tailEnd/>
            </a:ln>
          </p:spPr>
          <p:txBody>
            <a:bodyPr wrap="none">
              <a:spAutoFit/>
            </a:bodyPr>
            <a:lstStyle/>
            <a:p>
              <a:pPr>
                <a:defRPr/>
              </a:pPr>
              <a:r>
                <a:rPr lang="en-US" sz="1200" b="1" dirty="0"/>
                <a:t> </a:t>
              </a:r>
            </a:p>
          </p:txBody>
        </p:sp>
        <p:sp>
          <p:nvSpPr>
            <p:cNvPr id="136" name="Text Box 195"/>
            <p:cNvSpPr txBox="1">
              <a:spLocks noChangeArrowheads="1"/>
            </p:cNvSpPr>
            <p:nvPr/>
          </p:nvSpPr>
          <p:spPr bwMode="auto">
            <a:xfrm>
              <a:off x="371474" y="5149849"/>
              <a:ext cx="353795" cy="350897"/>
            </a:xfrm>
            <a:prstGeom prst="rect">
              <a:avLst/>
            </a:prstGeom>
            <a:grpFill/>
            <a:ln w="9525">
              <a:noFill/>
              <a:miter lim="800000"/>
              <a:headEnd/>
              <a:tailEnd/>
            </a:ln>
          </p:spPr>
          <p:txBody>
            <a:bodyPr wrap="none">
              <a:spAutoFit/>
            </a:bodyPr>
            <a:lstStyle/>
            <a:p>
              <a:pPr>
                <a:defRPr/>
              </a:pPr>
              <a:r>
                <a:rPr lang="en-US" sz="1200" b="1" dirty="0"/>
                <a:t> </a:t>
              </a:r>
            </a:p>
          </p:txBody>
        </p:sp>
        <p:sp>
          <p:nvSpPr>
            <p:cNvPr id="137" name="Text Box 196"/>
            <p:cNvSpPr txBox="1">
              <a:spLocks noChangeArrowheads="1"/>
            </p:cNvSpPr>
            <p:nvPr/>
          </p:nvSpPr>
          <p:spPr bwMode="auto">
            <a:xfrm>
              <a:off x="371474" y="5378449"/>
              <a:ext cx="353795" cy="350897"/>
            </a:xfrm>
            <a:prstGeom prst="rect">
              <a:avLst/>
            </a:prstGeom>
            <a:grpFill/>
            <a:ln w="9525">
              <a:noFill/>
              <a:miter lim="800000"/>
              <a:headEnd/>
              <a:tailEnd/>
            </a:ln>
          </p:spPr>
          <p:txBody>
            <a:bodyPr wrap="none">
              <a:spAutoFit/>
            </a:bodyPr>
            <a:lstStyle/>
            <a:p>
              <a:pPr>
                <a:defRPr/>
              </a:pPr>
              <a:r>
                <a:rPr lang="en-US" sz="1200" b="1" dirty="0"/>
                <a:t> </a:t>
              </a:r>
            </a:p>
          </p:txBody>
        </p:sp>
        <p:sp>
          <p:nvSpPr>
            <p:cNvPr id="138" name="Text Box 197"/>
            <p:cNvSpPr txBox="1">
              <a:spLocks noChangeArrowheads="1"/>
            </p:cNvSpPr>
            <p:nvPr/>
          </p:nvSpPr>
          <p:spPr bwMode="auto">
            <a:xfrm>
              <a:off x="371474" y="5605463"/>
              <a:ext cx="353795" cy="350897"/>
            </a:xfrm>
            <a:prstGeom prst="rect">
              <a:avLst/>
            </a:prstGeom>
            <a:grpFill/>
            <a:ln w="9525">
              <a:noFill/>
              <a:miter lim="800000"/>
              <a:headEnd/>
              <a:tailEnd/>
            </a:ln>
          </p:spPr>
          <p:txBody>
            <a:bodyPr wrap="none">
              <a:spAutoFit/>
            </a:bodyPr>
            <a:lstStyle/>
            <a:p>
              <a:pPr>
                <a:defRPr/>
              </a:pPr>
              <a:r>
                <a:rPr lang="en-US" sz="1200" b="1" dirty="0"/>
                <a:t> </a:t>
              </a:r>
            </a:p>
          </p:txBody>
        </p:sp>
        <p:sp>
          <p:nvSpPr>
            <p:cNvPr id="139" name="Text Box 198"/>
            <p:cNvSpPr txBox="1">
              <a:spLocks noChangeArrowheads="1"/>
            </p:cNvSpPr>
            <p:nvPr/>
          </p:nvSpPr>
          <p:spPr bwMode="auto">
            <a:xfrm>
              <a:off x="371474" y="5832474"/>
              <a:ext cx="353795" cy="350897"/>
            </a:xfrm>
            <a:prstGeom prst="rect">
              <a:avLst/>
            </a:prstGeom>
            <a:grpFill/>
            <a:ln w="9525">
              <a:noFill/>
              <a:miter lim="800000"/>
              <a:headEnd/>
              <a:tailEnd/>
            </a:ln>
          </p:spPr>
          <p:txBody>
            <a:bodyPr wrap="none">
              <a:spAutoFit/>
            </a:bodyPr>
            <a:lstStyle/>
            <a:p>
              <a:pPr>
                <a:defRPr/>
              </a:pPr>
              <a:r>
                <a:rPr lang="en-US" sz="1200" b="1" dirty="0"/>
                <a:t> </a:t>
              </a:r>
            </a:p>
          </p:txBody>
        </p:sp>
        <p:sp>
          <p:nvSpPr>
            <p:cNvPr id="140" name="Text Box 199"/>
            <p:cNvSpPr txBox="1">
              <a:spLocks noChangeArrowheads="1"/>
            </p:cNvSpPr>
            <p:nvPr/>
          </p:nvSpPr>
          <p:spPr bwMode="auto">
            <a:xfrm>
              <a:off x="371474" y="6059488"/>
              <a:ext cx="353795" cy="350897"/>
            </a:xfrm>
            <a:prstGeom prst="rect">
              <a:avLst/>
            </a:prstGeom>
            <a:grpFill/>
            <a:ln w="9525">
              <a:noFill/>
              <a:miter lim="800000"/>
              <a:headEnd/>
              <a:tailEnd/>
            </a:ln>
          </p:spPr>
          <p:txBody>
            <a:bodyPr wrap="none">
              <a:spAutoFit/>
            </a:bodyPr>
            <a:lstStyle/>
            <a:p>
              <a:pPr>
                <a:defRPr/>
              </a:pPr>
              <a:r>
                <a:rPr lang="en-US" sz="1200" b="1" dirty="0"/>
                <a:t> </a:t>
              </a:r>
            </a:p>
          </p:txBody>
        </p:sp>
        <p:sp>
          <p:nvSpPr>
            <p:cNvPr id="141" name="Text Box 200"/>
            <p:cNvSpPr txBox="1">
              <a:spLocks noChangeArrowheads="1"/>
            </p:cNvSpPr>
            <p:nvPr/>
          </p:nvSpPr>
          <p:spPr bwMode="auto">
            <a:xfrm>
              <a:off x="371474" y="6288088"/>
              <a:ext cx="353795" cy="350897"/>
            </a:xfrm>
            <a:prstGeom prst="rect">
              <a:avLst/>
            </a:prstGeom>
            <a:grpFill/>
            <a:ln w="9525">
              <a:noFill/>
              <a:miter lim="800000"/>
              <a:headEnd/>
              <a:tailEnd/>
            </a:ln>
          </p:spPr>
          <p:txBody>
            <a:bodyPr wrap="none">
              <a:spAutoFit/>
            </a:bodyPr>
            <a:lstStyle/>
            <a:p>
              <a:pPr>
                <a:defRPr/>
              </a:pPr>
              <a:r>
                <a:rPr lang="en-US" sz="1200" b="1" dirty="0"/>
                <a:t> </a:t>
              </a:r>
            </a:p>
          </p:txBody>
        </p:sp>
      </p:grpSp>
      <p:sp>
        <p:nvSpPr>
          <p:cNvPr id="142" name="Text Box 23"/>
          <p:cNvSpPr txBox="1">
            <a:spLocks noChangeArrowheads="1"/>
          </p:cNvSpPr>
          <p:nvPr/>
        </p:nvSpPr>
        <p:spPr bwMode="auto">
          <a:xfrm>
            <a:off x="6172200" y="3124200"/>
            <a:ext cx="2819400" cy="646331"/>
          </a:xfrm>
          <a:prstGeom prst="rect">
            <a:avLst/>
          </a:prstGeom>
          <a:solidFill>
            <a:schemeClr val="bg1"/>
          </a:solidFill>
          <a:ln w="38100">
            <a:solidFill>
              <a:srgbClr val="0000FF"/>
            </a:solidFill>
            <a:miter lim="800000"/>
            <a:headEnd/>
            <a:tailEnd/>
          </a:ln>
        </p:spPr>
        <p:txBody>
          <a:bodyPr>
            <a:spAutoFit/>
          </a:bodyPr>
          <a:lstStyle/>
          <a:p>
            <a:pPr algn="ctr"/>
            <a:r>
              <a:rPr lang="en-US" sz="1200" b="1"/>
              <a:t>Experiment</a:t>
            </a:r>
          </a:p>
          <a:p>
            <a:pPr algn="ctr"/>
            <a:r>
              <a:rPr lang="en-US" sz="1200" b="1"/>
              <a:t>Immersion and Image Analysis Densities by Zone</a:t>
            </a:r>
          </a:p>
        </p:txBody>
      </p:sp>
      <p:pic>
        <p:nvPicPr>
          <p:cNvPr id="143" name="Picture 144" descr="MBC-Density-3D.jpg"/>
          <p:cNvPicPr>
            <a:picLocks noChangeAspect="1"/>
          </p:cNvPicPr>
          <p:nvPr/>
        </p:nvPicPr>
        <p:blipFill>
          <a:blip r:embed="rId5" cstate="print"/>
          <a:srcRect t="5882" r="81152" b="38235"/>
          <a:stretch>
            <a:fillRect/>
          </a:stretch>
        </p:blipFill>
        <p:spPr bwMode="auto">
          <a:xfrm>
            <a:off x="457200" y="1676400"/>
            <a:ext cx="762000" cy="1841500"/>
          </a:xfrm>
          <a:prstGeom prst="rect">
            <a:avLst/>
          </a:prstGeom>
          <a:noFill/>
          <a:ln w="9525">
            <a:noFill/>
            <a:miter lim="800000"/>
            <a:headEnd/>
            <a:tailEnd/>
          </a:ln>
        </p:spPr>
      </p:pic>
      <p:sp>
        <p:nvSpPr>
          <p:cNvPr id="144" name="TextBox 24"/>
          <p:cNvSpPr txBox="1">
            <a:spLocks noChangeArrowheads="1"/>
          </p:cNvSpPr>
          <p:nvPr/>
        </p:nvSpPr>
        <p:spPr bwMode="auto">
          <a:xfrm>
            <a:off x="1981200" y="1371600"/>
            <a:ext cx="1619250" cy="461963"/>
          </a:xfrm>
          <a:prstGeom prst="rect">
            <a:avLst/>
          </a:prstGeom>
          <a:solidFill>
            <a:schemeClr val="bg1"/>
          </a:solidFill>
          <a:ln w="9525">
            <a:solidFill>
              <a:srgbClr val="033CFF"/>
            </a:solidFill>
            <a:miter lim="800000"/>
            <a:headEnd/>
            <a:tailEnd/>
          </a:ln>
        </p:spPr>
        <p:txBody>
          <a:bodyPr wrap="none">
            <a:spAutoFit/>
          </a:bodyPr>
          <a:lstStyle/>
          <a:p>
            <a:pPr algn="ctr"/>
            <a:r>
              <a:rPr lang="en-US" sz="1200" b="1">
                <a:solidFill>
                  <a:srgbClr val="033CFF"/>
                </a:solidFill>
              </a:rPr>
              <a:t>Volume grows 0.6%</a:t>
            </a:r>
          </a:p>
          <a:p>
            <a:pPr algn="ctr"/>
            <a:r>
              <a:rPr lang="en-US" sz="1200" b="1">
                <a:solidFill>
                  <a:srgbClr val="033CFF"/>
                </a:solidFill>
              </a:rPr>
              <a:t>after springback</a:t>
            </a:r>
          </a:p>
        </p:txBody>
      </p:sp>
      <p:pic>
        <p:nvPicPr>
          <p:cNvPr id="145" name="Picture 2"/>
          <p:cNvPicPr>
            <a:picLocks noChangeAspect="1" noChangeArrowheads="1"/>
          </p:cNvPicPr>
          <p:nvPr/>
        </p:nvPicPr>
        <p:blipFill>
          <a:blip r:embed="rId6" cstate="print"/>
          <a:srcRect b="2110"/>
          <a:stretch>
            <a:fillRect/>
          </a:stretch>
        </p:blipFill>
        <p:spPr bwMode="auto">
          <a:xfrm>
            <a:off x="457200" y="3608388"/>
            <a:ext cx="4418013" cy="2944812"/>
          </a:xfrm>
          <a:prstGeom prst="rect">
            <a:avLst/>
          </a:prstGeom>
          <a:noFill/>
          <a:ln w="9525">
            <a:noFill/>
            <a:miter lim="800000"/>
            <a:headEnd/>
            <a:tailEnd/>
          </a:ln>
        </p:spPr>
      </p:pic>
      <p:sp>
        <p:nvSpPr>
          <p:cNvPr id="147" name="TextBox 147"/>
          <p:cNvSpPr txBox="1">
            <a:spLocks noChangeArrowheads="1"/>
          </p:cNvSpPr>
          <p:nvPr/>
        </p:nvSpPr>
        <p:spPr bwMode="auto">
          <a:xfrm>
            <a:off x="549275" y="1792288"/>
            <a:ext cx="365125" cy="369332"/>
          </a:xfrm>
          <a:prstGeom prst="rect">
            <a:avLst/>
          </a:prstGeom>
          <a:solidFill>
            <a:schemeClr val="bg1"/>
          </a:solidFill>
          <a:ln w="9525">
            <a:noFill/>
            <a:miter lim="800000"/>
            <a:headEnd/>
            <a:tailEnd/>
          </a:ln>
        </p:spPr>
        <p:txBody>
          <a:bodyPr lIns="0" tIns="0" rIns="0" bIns="0">
            <a:spAutoFit/>
          </a:bodyPr>
          <a:lstStyle/>
          <a:p>
            <a:r>
              <a:rPr lang="en-US" sz="1200"/>
              <a:t>density</a:t>
            </a:r>
          </a:p>
        </p:txBody>
      </p:sp>
      <p:sp>
        <p:nvSpPr>
          <p:cNvPr id="148" name="TextBox 147"/>
          <p:cNvSpPr txBox="1"/>
          <p:nvPr/>
        </p:nvSpPr>
        <p:spPr>
          <a:xfrm>
            <a:off x="2286000" y="381000"/>
            <a:ext cx="184731" cy="369332"/>
          </a:xfrm>
          <a:prstGeom prst="rect">
            <a:avLst/>
          </a:prstGeom>
          <a:noFill/>
        </p:spPr>
        <p:txBody>
          <a:bodyPr wrap="none" rtlCol="0">
            <a:spAutoFit/>
          </a:bodyPr>
          <a:lstStyle/>
          <a:p>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descr="init_por_7.png"/>
          <p:cNvPicPr>
            <a:picLocks noChangeAspect="1"/>
          </p:cNvPicPr>
          <p:nvPr/>
        </p:nvPicPr>
        <p:blipFill>
          <a:blip r:embed="rId2" cstate="print"/>
          <a:srcRect l="4053" t="12380" r="676" b="11254"/>
          <a:stretch>
            <a:fillRect/>
          </a:stretch>
        </p:blipFill>
        <p:spPr>
          <a:xfrm>
            <a:off x="5465616" y="4137896"/>
            <a:ext cx="3642492" cy="1752600"/>
          </a:xfrm>
          <a:prstGeom prst="rect">
            <a:avLst/>
          </a:prstGeom>
        </p:spPr>
      </p:pic>
      <p:sp>
        <p:nvSpPr>
          <p:cNvPr id="7" name="Title 1"/>
          <p:cNvSpPr txBox="1">
            <a:spLocks/>
          </p:cNvSpPr>
          <p:nvPr/>
        </p:nvSpPr>
        <p:spPr>
          <a:xfrm>
            <a:off x="228600" y="152400"/>
            <a:ext cx="7086600" cy="533400"/>
          </a:xfrm>
          <a:prstGeom prst="rect">
            <a:avLst/>
          </a:prstGeom>
          <a:ln w="15875">
            <a:solidFill>
              <a:srgbClr val="C00000"/>
            </a:solidFill>
          </a:ln>
        </p:spPr>
        <p:txBody>
          <a:bodyPr vert="horz" lIns="91440" tIns="45720" rIns="91440" bIns="45720" rtlCol="0" anchor="ctr">
            <a:noAutofit/>
          </a:bodyPr>
          <a:lstStyle/>
          <a:p>
            <a:pPr marL="0" lvl="1" algn="ctr">
              <a:spcBef>
                <a:spcPct val="0"/>
              </a:spcBef>
            </a:pPr>
            <a:endParaRPr lang="en-US" sz="2000" dirty="0" smtClean="0"/>
          </a:p>
        </p:txBody>
      </p:sp>
      <p:sp>
        <p:nvSpPr>
          <p:cNvPr id="8" name="Rectangle 7"/>
          <p:cNvSpPr/>
          <p:nvPr/>
        </p:nvSpPr>
        <p:spPr>
          <a:xfrm>
            <a:off x="2090185" y="228600"/>
            <a:ext cx="4082015" cy="400110"/>
          </a:xfrm>
          <a:prstGeom prst="rect">
            <a:avLst/>
          </a:prstGeom>
        </p:spPr>
        <p:txBody>
          <a:bodyPr wrap="none">
            <a:spAutoFit/>
          </a:bodyPr>
          <a:lstStyle/>
          <a:p>
            <a:pPr marL="0" lvl="1" algn="ctr">
              <a:spcBef>
                <a:spcPct val="0"/>
              </a:spcBef>
            </a:pPr>
            <a:r>
              <a:rPr lang="en-US" sz="2000" dirty="0" smtClean="0"/>
              <a:t>ICME-Mg AZ91 Demo Cast (2011)</a:t>
            </a:r>
          </a:p>
        </p:txBody>
      </p:sp>
      <p:pic>
        <p:nvPicPr>
          <p:cNvPr id="9" name="Picture 8" descr="MSU_shield_logo_horiz.jpg"/>
          <p:cNvPicPr>
            <a:picLocks noChangeAspect="1"/>
          </p:cNvPicPr>
          <p:nvPr/>
        </p:nvPicPr>
        <p:blipFill>
          <a:blip r:embed="rId3" cstate="print"/>
          <a:stretch>
            <a:fillRect/>
          </a:stretch>
        </p:blipFill>
        <p:spPr>
          <a:xfrm>
            <a:off x="7080226" y="228600"/>
            <a:ext cx="1911374" cy="381000"/>
          </a:xfrm>
          <a:prstGeom prst="rect">
            <a:avLst/>
          </a:prstGeom>
        </p:spPr>
      </p:pic>
      <p:pic>
        <p:nvPicPr>
          <p:cNvPr id="10" name="Picture 9" descr="CAVS_logo_3D.jpg"/>
          <p:cNvPicPr>
            <a:picLocks noChangeAspect="1"/>
          </p:cNvPicPr>
          <p:nvPr/>
        </p:nvPicPr>
        <p:blipFill>
          <a:blip r:embed="rId4" cstate="print"/>
          <a:stretch>
            <a:fillRect/>
          </a:stretch>
        </p:blipFill>
        <p:spPr>
          <a:xfrm>
            <a:off x="7677912" y="6172200"/>
            <a:ext cx="1466088" cy="549783"/>
          </a:xfrm>
          <a:prstGeom prst="rect">
            <a:avLst/>
          </a:prstGeom>
        </p:spPr>
      </p:pic>
      <p:grpSp>
        <p:nvGrpSpPr>
          <p:cNvPr id="2" name="Group 26"/>
          <p:cNvGrpSpPr/>
          <p:nvPr/>
        </p:nvGrpSpPr>
        <p:grpSpPr>
          <a:xfrm>
            <a:off x="152400" y="990600"/>
            <a:ext cx="4475382" cy="2990145"/>
            <a:chOff x="685800" y="990600"/>
            <a:chExt cx="4475382" cy="2990145"/>
          </a:xfrm>
        </p:grpSpPr>
        <p:pic>
          <p:nvPicPr>
            <p:cNvPr id="16" name="Picture 15" descr="init_por_6.png"/>
            <p:cNvPicPr>
              <a:picLocks noChangeAspect="1"/>
            </p:cNvPicPr>
            <p:nvPr/>
          </p:nvPicPr>
          <p:blipFill>
            <a:blip r:embed="rId5" cstate="print"/>
            <a:srcRect l="3378" t="2251" r="16890" b="9004"/>
            <a:stretch>
              <a:fillRect/>
            </a:stretch>
          </p:blipFill>
          <p:spPr>
            <a:xfrm>
              <a:off x="685800" y="990600"/>
              <a:ext cx="4475382" cy="2990145"/>
            </a:xfrm>
            <a:prstGeom prst="rect">
              <a:avLst/>
            </a:prstGeom>
          </p:spPr>
        </p:pic>
        <p:sp>
          <p:nvSpPr>
            <p:cNvPr id="17" name="TextBox 16"/>
            <p:cNvSpPr txBox="1"/>
            <p:nvPr/>
          </p:nvSpPr>
          <p:spPr>
            <a:xfrm>
              <a:off x="2438400" y="2209800"/>
              <a:ext cx="304800" cy="369332"/>
            </a:xfrm>
            <a:prstGeom prst="rect">
              <a:avLst/>
            </a:prstGeom>
            <a:noFill/>
          </p:spPr>
          <p:txBody>
            <a:bodyPr wrap="square" rtlCol="0">
              <a:spAutoFit/>
            </a:bodyPr>
            <a:lstStyle/>
            <a:p>
              <a:r>
                <a:rPr lang="en-US" dirty="0" smtClean="0">
                  <a:solidFill>
                    <a:srgbClr val="C00000"/>
                  </a:solidFill>
                </a:rPr>
                <a:t>C</a:t>
              </a:r>
              <a:endParaRPr lang="en-US" dirty="0">
                <a:solidFill>
                  <a:srgbClr val="C00000"/>
                </a:solidFill>
              </a:endParaRPr>
            </a:p>
          </p:txBody>
        </p:sp>
        <p:sp>
          <p:nvSpPr>
            <p:cNvPr id="18" name="TextBox 17"/>
            <p:cNvSpPr txBox="1"/>
            <p:nvPr/>
          </p:nvSpPr>
          <p:spPr>
            <a:xfrm>
              <a:off x="1905000" y="1905000"/>
              <a:ext cx="304800" cy="369332"/>
            </a:xfrm>
            <a:prstGeom prst="rect">
              <a:avLst/>
            </a:prstGeom>
            <a:noFill/>
          </p:spPr>
          <p:txBody>
            <a:bodyPr wrap="square" rtlCol="0">
              <a:spAutoFit/>
            </a:bodyPr>
            <a:lstStyle/>
            <a:p>
              <a:r>
                <a:rPr lang="en-US" dirty="0" smtClean="0">
                  <a:solidFill>
                    <a:srgbClr val="C00000"/>
                  </a:solidFill>
                </a:rPr>
                <a:t>A</a:t>
              </a:r>
              <a:endParaRPr lang="en-US" dirty="0">
                <a:solidFill>
                  <a:srgbClr val="C00000"/>
                </a:solidFill>
              </a:endParaRPr>
            </a:p>
          </p:txBody>
        </p:sp>
        <p:sp>
          <p:nvSpPr>
            <p:cNvPr id="19" name="TextBox 18"/>
            <p:cNvSpPr txBox="1"/>
            <p:nvPr/>
          </p:nvSpPr>
          <p:spPr>
            <a:xfrm>
              <a:off x="3124200" y="1752600"/>
              <a:ext cx="304800" cy="369332"/>
            </a:xfrm>
            <a:prstGeom prst="rect">
              <a:avLst/>
            </a:prstGeom>
            <a:noFill/>
          </p:spPr>
          <p:txBody>
            <a:bodyPr wrap="square" rtlCol="0">
              <a:spAutoFit/>
            </a:bodyPr>
            <a:lstStyle/>
            <a:p>
              <a:r>
                <a:rPr lang="en-US" dirty="0" smtClean="0">
                  <a:solidFill>
                    <a:srgbClr val="C00000"/>
                  </a:solidFill>
                </a:rPr>
                <a:t>B</a:t>
              </a:r>
              <a:endParaRPr lang="en-US" dirty="0">
                <a:solidFill>
                  <a:srgbClr val="C00000"/>
                </a:solidFill>
              </a:endParaRPr>
            </a:p>
          </p:txBody>
        </p:sp>
      </p:grpSp>
      <p:graphicFrame>
        <p:nvGraphicFramePr>
          <p:cNvPr id="20" name="Table 19"/>
          <p:cNvGraphicFramePr>
            <a:graphicFrameLocks noGrp="1"/>
          </p:cNvGraphicFramePr>
          <p:nvPr/>
        </p:nvGraphicFramePr>
        <p:xfrm>
          <a:off x="6629400" y="914400"/>
          <a:ext cx="2438400" cy="2143760"/>
        </p:xfrm>
        <a:graphic>
          <a:graphicData uri="http://schemas.openxmlformats.org/drawingml/2006/table">
            <a:tbl>
              <a:tblPr firstRow="1" bandRow="1">
                <a:tableStyleId>{21E4AEA4-8DFA-4A89-87EB-49C32662AFE0}</a:tableStyleId>
              </a:tblPr>
              <a:tblGrid>
                <a:gridCol w="685800"/>
                <a:gridCol w="914400"/>
                <a:gridCol w="838200"/>
              </a:tblGrid>
              <a:tr h="406400">
                <a:tc>
                  <a:txBody>
                    <a:bodyPr/>
                    <a:lstStyle/>
                    <a:p>
                      <a:pPr algn="ctr"/>
                      <a:r>
                        <a:rPr lang="en-US" sz="1400" dirty="0" err="1" smtClean="0"/>
                        <a:t>Mises</a:t>
                      </a:r>
                      <a:r>
                        <a:rPr lang="en-US" sz="1400" dirty="0" smtClean="0"/>
                        <a:t> Stress</a:t>
                      </a:r>
                      <a:endParaRPr lang="en-US" sz="1400" dirty="0"/>
                    </a:p>
                  </a:txBody>
                  <a:tcPr/>
                </a:tc>
                <a:tc>
                  <a:txBody>
                    <a:bodyPr/>
                    <a:lstStyle/>
                    <a:p>
                      <a:pPr algn="ctr"/>
                      <a:r>
                        <a:rPr lang="en-US" sz="1400" dirty="0" smtClean="0"/>
                        <a:t>Initial Porosity</a:t>
                      </a:r>
                      <a:endParaRPr lang="en-US" sz="1400" dirty="0"/>
                    </a:p>
                  </a:txBody>
                  <a:tcPr/>
                </a:tc>
                <a:tc>
                  <a:txBody>
                    <a:bodyPr/>
                    <a:lstStyle/>
                    <a:p>
                      <a:pPr algn="ctr"/>
                      <a:r>
                        <a:rPr lang="en-US" sz="1400" dirty="0" smtClean="0"/>
                        <a:t>Damage</a:t>
                      </a:r>
                      <a:endParaRPr lang="en-US" sz="1400" dirty="0"/>
                    </a:p>
                  </a:txBody>
                  <a:tcPr/>
                </a:tc>
              </a:tr>
              <a:tr h="406400">
                <a:tc>
                  <a:txBody>
                    <a:bodyPr/>
                    <a:lstStyle/>
                    <a:p>
                      <a:pPr algn="ctr"/>
                      <a:r>
                        <a:rPr lang="en-US" sz="1400" dirty="0" smtClean="0"/>
                        <a:t>C</a:t>
                      </a:r>
                      <a:endParaRPr lang="en-US" sz="1400" dirty="0"/>
                    </a:p>
                  </a:txBody>
                  <a:tcPr/>
                </a:tc>
                <a:tc>
                  <a:txBody>
                    <a:bodyPr/>
                    <a:lstStyle/>
                    <a:p>
                      <a:pPr algn="ctr"/>
                      <a:r>
                        <a:rPr lang="en-US" sz="1400" b="1" dirty="0" smtClean="0"/>
                        <a:t>B</a:t>
                      </a:r>
                      <a:endParaRPr lang="en-US" sz="1400" b="1" dirty="0"/>
                    </a:p>
                  </a:txBody>
                  <a:tcPr/>
                </a:tc>
                <a:tc>
                  <a:txBody>
                    <a:bodyPr/>
                    <a:lstStyle/>
                    <a:p>
                      <a:pPr algn="ctr"/>
                      <a:r>
                        <a:rPr lang="en-US" sz="1400" dirty="0" smtClean="0"/>
                        <a:t>A</a:t>
                      </a:r>
                      <a:endParaRPr lang="en-US" sz="1400" dirty="0"/>
                    </a:p>
                  </a:txBody>
                  <a:tcPr/>
                </a:tc>
              </a:tr>
              <a:tr h="406400">
                <a:tc>
                  <a:txBody>
                    <a:bodyPr/>
                    <a:lstStyle/>
                    <a:p>
                      <a:pPr algn="ctr"/>
                      <a:r>
                        <a:rPr lang="en-US" sz="1400" dirty="0" smtClean="0"/>
                        <a:t>A</a:t>
                      </a:r>
                      <a:endParaRPr lang="en-US" sz="1400" dirty="0"/>
                    </a:p>
                  </a:txBody>
                  <a:tcPr/>
                </a:tc>
                <a:tc>
                  <a:txBody>
                    <a:bodyPr/>
                    <a:lstStyle/>
                    <a:p>
                      <a:pPr algn="ctr"/>
                      <a:r>
                        <a:rPr lang="en-US" sz="1400" dirty="0" smtClean="0"/>
                        <a:t>D</a:t>
                      </a:r>
                      <a:endParaRPr lang="en-US" sz="1400" dirty="0"/>
                    </a:p>
                  </a:txBody>
                  <a:tcPr/>
                </a:tc>
                <a:tc>
                  <a:txBody>
                    <a:bodyPr/>
                    <a:lstStyle/>
                    <a:p>
                      <a:pPr algn="ctr"/>
                      <a:r>
                        <a:rPr lang="en-US" sz="1400" dirty="0" smtClean="0"/>
                        <a:t>C</a:t>
                      </a:r>
                      <a:endParaRPr lang="en-US" sz="1400" dirty="0"/>
                    </a:p>
                  </a:txBody>
                  <a:tcPr/>
                </a:tc>
              </a:tr>
              <a:tr h="406400">
                <a:tc>
                  <a:txBody>
                    <a:bodyPr/>
                    <a:lstStyle/>
                    <a:p>
                      <a:pPr algn="ctr"/>
                      <a:r>
                        <a:rPr lang="en-US" sz="1400" dirty="0" smtClean="0"/>
                        <a:t>B</a:t>
                      </a:r>
                      <a:endParaRPr lang="en-US" sz="1400" dirty="0"/>
                    </a:p>
                  </a:txBody>
                  <a:tcPr/>
                </a:tc>
                <a:tc>
                  <a:txBody>
                    <a:bodyPr/>
                    <a:lstStyle/>
                    <a:p>
                      <a:pPr algn="ctr"/>
                      <a:r>
                        <a:rPr lang="en-US" sz="1400" dirty="0" smtClean="0"/>
                        <a:t>A</a:t>
                      </a:r>
                      <a:endParaRPr lang="en-US" sz="1400" dirty="0"/>
                    </a:p>
                  </a:txBody>
                  <a:tcPr/>
                </a:tc>
                <a:tc>
                  <a:txBody>
                    <a:bodyPr/>
                    <a:lstStyle/>
                    <a:p>
                      <a:pPr algn="ctr"/>
                      <a:r>
                        <a:rPr lang="en-US" sz="1400" dirty="0" smtClean="0"/>
                        <a:t>D</a:t>
                      </a:r>
                      <a:endParaRPr lang="en-US" sz="1400" dirty="0"/>
                    </a:p>
                  </a:txBody>
                  <a:tcPr/>
                </a:tc>
              </a:tr>
              <a:tr h="406400">
                <a:tc>
                  <a:txBody>
                    <a:bodyPr/>
                    <a:lstStyle/>
                    <a:p>
                      <a:pPr algn="ctr"/>
                      <a:r>
                        <a:rPr lang="en-US" sz="1400" dirty="0" smtClean="0"/>
                        <a:t>D</a:t>
                      </a:r>
                      <a:endParaRPr lang="en-US" sz="1400" dirty="0"/>
                    </a:p>
                  </a:txBody>
                  <a:tcPr/>
                </a:tc>
                <a:tc>
                  <a:txBody>
                    <a:bodyPr/>
                    <a:lstStyle/>
                    <a:p>
                      <a:pPr algn="ctr"/>
                      <a:r>
                        <a:rPr lang="en-US" sz="1400" dirty="0" smtClean="0"/>
                        <a:t>C</a:t>
                      </a:r>
                      <a:endParaRPr lang="en-US" sz="1400" dirty="0"/>
                    </a:p>
                  </a:txBody>
                  <a:tcPr/>
                </a:tc>
                <a:tc>
                  <a:txBody>
                    <a:bodyPr/>
                    <a:lstStyle/>
                    <a:p>
                      <a:pPr algn="ctr"/>
                      <a:r>
                        <a:rPr lang="en-US" sz="1400" dirty="0" smtClean="0"/>
                        <a:t>B</a:t>
                      </a:r>
                      <a:endParaRPr lang="en-US" sz="1400" dirty="0"/>
                    </a:p>
                  </a:txBody>
                  <a:tcPr/>
                </a:tc>
              </a:tr>
            </a:tbl>
          </a:graphicData>
        </a:graphic>
      </p:graphicFrame>
      <p:cxnSp>
        <p:nvCxnSpPr>
          <p:cNvPr id="22" name="Straight Arrow Connector 21"/>
          <p:cNvCxnSpPr/>
          <p:nvPr/>
        </p:nvCxnSpPr>
        <p:spPr>
          <a:xfrm rot="5400000" flipH="1" flipV="1">
            <a:off x="6828774" y="3200400"/>
            <a:ext cx="304006" cy="79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5400000" flipH="1" flipV="1">
            <a:off x="7447769" y="3352800"/>
            <a:ext cx="608806" cy="79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5400000" flipH="1" flipV="1">
            <a:off x="8489173" y="3199606"/>
            <a:ext cx="304006" cy="79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5465775" y="3228108"/>
            <a:ext cx="2162323" cy="369332"/>
          </a:xfrm>
          <a:prstGeom prst="rect">
            <a:avLst/>
          </a:prstGeom>
        </p:spPr>
        <p:txBody>
          <a:bodyPr wrap="none">
            <a:spAutoFit/>
          </a:bodyPr>
          <a:lstStyle/>
          <a:p>
            <a:r>
              <a:rPr lang="en-US" dirty="0" smtClean="0"/>
              <a:t>Standard FEA answer</a:t>
            </a:r>
            <a:endParaRPr lang="en-US" dirty="0"/>
          </a:p>
        </p:txBody>
      </p:sp>
      <p:sp>
        <p:nvSpPr>
          <p:cNvPr id="28" name="TextBox 27"/>
          <p:cNvSpPr txBox="1"/>
          <p:nvPr/>
        </p:nvSpPr>
        <p:spPr>
          <a:xfrm>
            <a:off x="3352800" y="2514600"/>
            <a:ext cx="304800" cy="369332"/>
          </a:xfrm>
          <a:prstGeom prst="rect">
            <a:avLst/>
          </a:prstGeom>
          <a:noFill/>
        </p:spPr>
        <p:txBody>
          <a:bodyPr wrap="square" rtlCol="0">
            <a:spAutoFit/>
          </a:bodyPr>
          <a:lstStyle/>
          <a:p>
            <a:r>
              <a:rPr lang="en-US" dirty="0" smtClean="0">
                <a:solidFill>
                  <a:srgbClr val="C00000"/>
                </a:solidFill>
              </a:rPr>
              <a:t>D</a:t>
            </a:r>
            <a:endParaRPr lang="en-US" dirty="0">
              <a:solidFill>
                <a:srgbClr val="C00000"/>
              </a:solidFill>
            </a:endParaRPr>
          </a:p>
        </p:txBody>
      </p:sp>
      <p:sp>
        <p:nvSpPr>
          <p:cNvPr id="29" name="TextBox 28"/>
          <p:cNvSpPr txBox="1"/>
          <p:nvPr/>
        </p:nvSpPr>
        <p:spPr>
          <a:xfrm>
            <a:off x="5008575" y="3581400"/>
            <a:ext cx="3422540" cy="369332"/>
          </a:xfrm>
          <a:prstGeom prst="rect">
            <a:avLst/>
          </a:prstGeom>
          <a:noFill/>
        </p:spPr>
        <p:txBody>
          <a:bodyPr wrap="none" rtlCol="0">
            <a:spAutoFit/>
          </a:bodyPr>
          <a:lstStyle/>
          <a:p>
            <a:r>
              <a:rPr lang="en-US" dirty="0" smtClean="0"/>
              <a:t>Standard Materials Science answer</a:t>
            </a:r>
            <a:endParaRPr lang="en-US" dirty="0"/>
          </a:p>
        </p:txBody>
      </p:sp>
      <p:sp>
        <p:nvSpPr>
          <p:cNvPr id="32" name="TextBox 31"/>
          <p:cNvSpPr txBox="1"/>
          <p:nvPr/>
        </p:nvSpPr>
        <p:spPr>
          <a:xfrm>
            <a:off x="8460671" y="3276600"/>
            <a:ext cx="683329" cy="369332"/>
          </a:xfrm>
          <a:prstGeom prst="rect">
            <a:avLst/>
          </a:prstGeom>
          <a:noFill/>
        </p:spPr>
        <p:txBody>
          <a:bodyPr wrap="none" rtlCol="0">
            <a:spAutoFit/>
          </a:bodyPr>
          <a:lstStyle/>
          <a:p>
            <a:r>
              <a:rPr lang="en-US" dirty="0" smtClean="0"/>
              <a:t>Truth</a:t>
            </a:r>
            <a:endParaRPr lang="en-US" dirty="0"/>
          </a:p>
        </p:txBody>
      </p:sp>
      <p:sp>
        <p:nvSpPr>
          <p:cNvPr id="33" name="TextBox 32"/>
          <p:cNvSpPr txBox="1"/>
          <p:nvPr/>
        </p:nvSpPr>
        <p:spPr>
          <a:xfrm>
            <a:off x="5715000" y="1447800"/>
            <a:ext cx="914400" cy="338554"/>
          </a:xfrm>
          <a:prstGeom prst="rect">
            <a:avLst/>
          </a:prstGeom>
          <a:noFill/>
        </p:spPr>
        <p:txBody>
          <a:bodyPr wrap="square" rtlCol="0">
            <a:spAutoFit/>
          </a:bodyPr>
          <a:lstStyle/>
          <a:p>
            <a:r>
              <a:rPr lang="en-US" sz="1600" dirty="0" smtClean="0"/>
              <a:t>Highest</a:t>
            </a:r>
            <a:endParaRPr lang="en-US" sz="1600" dirty="0"/>
          </a:p>
        </p:txBody>
      </p:sp>
      <p:sp>
        <p:nvSpPr>
          <p:cNvPr id="34" name="TextBox 33"/>
          <p:cNvSpPr txBox="1"/>
          <p:nvPr/>
        </p:nvSpPr>
        <p:spPr>
          <a:xfrm>
            <a:off x="5715000" y="2667000"/>
            <a:ext cx="914400" cy="338554"/>
          </a:xfrm>
          <a:prstGeom prst="rect">
            <a:avLst/>
          </a:prstGeom>
          <a:noFill/>
        </p:spPr>
        <p:txBody>
          <a:bodyPr wrap="square" rtlCol="0">
            <a:spAutoFit/>
          </a:bodyPr>
          <a:lstStyle/>
          <a:p>
            <a:r>
              <a:rPr lang="en-US" sz="1600" dirty="0" smtClean="0"/>
              <a:t>Lowest</a:t>
            </a:r>
            <a:endParaRPr lang="en-US" sz="1600" dirty="0"/>
          </a:p>
        </p:txBody>
      </p:sp>
      <p:sp>
        <p:nvSpPr>
          <p:cNvPr id="23" name="TextBox 22"/>
          <p:cNvSpPr txBox="1"/>
          <p:nvPr/>
        </p:nvSpPr>
        <p:spPr>
          <a:xfrm>
            <a:off x="3048000" y="762000"/>
            <a:ext cx="1219200" cy="510778"/>
          </a:xfrm>
          <a:prstGeom prst="roundRect">
            <a:avLst>
              <a:gd name="adj" fmla="val 41983"/>
            </a:avLst>
          </a:prstGeom>
          <a:noFill/>
          <a:ln w="9525">
            <a:solidFill>
              <a:schemeClr val="tx1"/>
            </a:solidFill>
          </a:ln>
        </p:spPr>
        <p:txBody>
          <a:bodyPr wrap="square" rtlCol="0">
            <a:spAutoFit/>
          </a:bodyPr>
          <a:lstStyle/>
          <a:p>
            <a:pPr algn="ctr"/>
            <a:r>
              <a:rPr lang="en-US" sz="1200" b="1" dirty="0" smtClean="0"/>
              <a:t>Highest initial porosity</a:t>
            </a:r>
            <a:endParaRPr lang="en-US" sz="1200" b="1" dirty="0"/>
          </a:p>
        </p:txBody>
      </p:sp>
      <p:sp>
        <p:nvSpPr>
          <p:cNvPr id="27" name="TextBox 26"/>
          <p:cNvSpPr txBox="1"/>
          <p:nvPr/>
        </p:nvSpPr>
        <p:spPr>
          <a:xfrm>
            <a:off x="228600" y="990600"/>
            <a:ext cx="990600" cy="612219"/>
          </a:xfrm>
          <a:prstGeom prst="flowChartPunchedTape">
            <a:avLst/>
          </a:prstGeom>
          <a:noFill/>
          <a:ln w="19050">
            <a:solidFill>
              <a:srgbClr val="C00000"/>
            </a:solidFill>
          </a:ln>
        </p:spPr>
        <p:txBody>
          <a:bodyPr wrap="square" rtlCol="0">
            <a:spAutoFit/>
          </a:bodyPr>
          <a:lstStyle/>
          <a:p>
            <a:r>
              <a:rPr lang="en-US" dirty="0" smtClean="0">
                <a:solidFill>
                  <a:srgbClr val="C00000"/>
                </a:solidFill>
              </a:rPr>
              <a:t>FAILURE</a:t>
            </a:r>
            <a:endParaRPr lang="en-US" dirty="0">
              <a:solidFill>
                <a:srgbClr val="C00000"/>
              </a:solidFill>
            </a:endParaRPr>
          </a:p>
        </p:txBody>
      </p:sp>
      <p:cxnSp>
        <p:nvCxnSpPr>
          <p:cNvPr id="31" name="Straight Arrow Connector 30"/>
          <p:cNvCxnSpPr>
            <a:stCxn id="27" idx="2"/>
            <a:endCxn id="18" idx="1"/>
          </p:cNvCxnSpPr>
          <p:nvPr/>
        </p:nvCxnSpPr>
        <p:spPr>
          <a:xfrm rot="16200000" flipH="1">
            <a:off x="773716" y="1491781"/>
            <a:ext cx="548069" cy="64770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371600" y="2895600"/>
            <a:ext cx="1219200" cy="609005"/>
          </a:xfrm>
          <a:prstGeom prst="roundRect">
            <a:avLst>
              <a:gd name="adj" fmla="val 41983"/>
            </a:avLst>
          </a:prstGeom>
          <a:noFill/>
          <a:ln w="9525">
            <a:solidFill>
              <a:schemeClr val="tx1"/>
            </a:solidFill>
          </a:ln>
        </p:spPr>
        <p:txBody>
          <a:bodyPr wrap="square" rtlCol="0">
            <a:spAutoFit/>
          </a:bodyPr>
          <a:lstStyle/>
          <a:p>
            <a:pPr algn="ctr"/>
            <a:r>
              <a:rPr lang="en-US" sz="1200" b="1" dirty="0" smtClean="0"/>
              <a:t>Highest Von </a:t>
            </a:r>
            <a:r>
              <a:rPr lang="en-US" sz="1200" b="1" dirty="0" err="1" smtClean="0"/>
              <a:t>Mises</a:t>
            </a:r>
            <a:r>
              <a:rPr lang="en-US" sz="1200" b="1" dirty="0" smtClean="0"/>
              <a:t> stress</a:t>
            </a:r>
            <a:endParaRPr lang="en-US" sz="1200" b="1" dirty="0"/>
          </a:p>
        </p:txBody>
      </p:sp>
      <p:cxnSp>
        <p:nvCxnSpPr>
          <p:cNvPr id="43" name="Straight Arrow Connector 42"/>
          <p:cNvCxnSpPr>
            <a:stCxn id="38" idx="0"/>
            <a:endCxn id="17" idx="2"/>
          </p:cNvCxnSpPr>
          <p:nvPr/>
        </p:nvCxnSpPr>
        <p:spPr>
          <a:xfrm rot="5400000" flipH="1" flipV="1">
            <a:off x="1861066" y="2699266"/>
            <a:ext cx="316468" cy="76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23" idx="2"/>
            <a:endCxn id="19" idx="3"/>
          </p:cNvCxnSpPr>
          <p:nvPr/>
        </p:nvCxnSpPr>
        <p:spPr>
          <a:xfrm rot="5400000">
            <a:off x="2944356" y="1224022"/>
            <a:ext cx="664488" cy="762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51" name="Picture 50"/>
          <p:cNvPicPr/>
          <p:nvPr/>
        </p:nvPicPr>
        <p:blipFill>
          <a:blip r:embed="rId6" cstate="print"/>
          <a:srcRect l="54143" t="23333" r="22276" b="35465"/>
          <a:stretch>
            <a:fillRect/>
          </a:stretch>
        </p:blipFill>
        <p:spPr bwMode="auto">
          <a:xfrm>
            <a:off x="4572000" y="5029200"/>
            <a:ext cx="1577363" cy="1600200"/>
          </a:xfrm>
          <a:prstGeom prst="rect">
            <a:avLst/>
          </a:prstGeom>
          <a:noFill/>
          <a:ln w="9525">
            <a:noFill/>
            <a:miter lim="800000"/>
            <a:headEnd/>
            <a:tailEnd/>
          </a:ln>
        </p:spPr>
      </p:pic>
      <p:cxnSp>
        <p:nvCxnSpPr>
          <p:cNvPr id="53" name="Straight Arrow Connector 52"/>
          <p:cNvCxnSpPr/>
          <p:nvPr/>
        </p:nvCxnSpPr>
        <p:spPr>
          <a:xfrm flipV="1">
            <a:off x="6019800" y="4648200"/>
            <a:ext cx="1143000" cy="914400"/>
          </a:xfrm>
          <a:prstGeom prst="straightConnector1">
            <a:avLst/>
          </a:prstGeom>
          <a:ln w="3810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457200" y="6019800"/>
            <a:ext cx="3581400" cy="646331"/>
          </a:xfrm>
          <a:prstGeom prst="rect">
            <a:avLst/>
          </a:prstGeom>
          <a:noFill/>
          <a:ln w="28575">
            <a:solidFill>
              <a:srgbClr val="C00000"/>
            </a:solidFill>
          </a:ln>
        </p:spPr>
        <p:txBody>
          <a:bodyPr wrap="square" rtlCol="0">
            <a:spAutoFit/>
          </a:bodyPr>
          <a:lstStyle/>
          <a:p>
            <a:r>
              <a:rPr lang="en-US" dirty="0" smtClean="0"/>
              <a:t>Failure location AND load-</a:t>
            </a:r>
            <a:r>
              <a:rPr lang="en-US" dirty="0" err="1" smtClean="0"/>
              <a:t>displ</a:t>
            </a:r>
            <a:r>
              <a:rPr lang="en-US" dirty="0" smtClean="0"/>
              <a:t> curve predicted accurately</a:t>
            </a:r>
            <a:endParaRPr lang="en-US" dirty="0"/>
          </a:p>
        </p:txBody>
      </p:sp>
      <p:graphicFrame>
        <p:nvGraphicFramePr>
          <p:cNvPr id="60" name="Chart 59"/>
          <p:cNvGraphicFramePr/>
          <p:nvPr/>
        </p:nvGraphicFramePr>
        <p:xfrm>
          <a:off x="609600" y="3581401"/>
          <a:ext cx="3505200" cy="2362200"/>
        </p:xfrm>
        <a:graphic>
          <a:graphicData uri="http://schemas.openxmlformats.org/drawingml/2006/chart">
            <c:chart xmlns:c="http://schemas.openxmlformats.org/drawingml/2006/chart" xmlns:r="http://schemas.openxmlformats.org/officeDocument/2006/relationships" r:id="rId7"/>
          </a:graphicData>
        </a:graphic>
      </p:graphicFrame>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4" name="Picture 6" descr="dianna3_01-21-03"/>
          <p:cNvPicPr>
            <a:picLocks noChangeAspect="1" noChangeArrowheads="1"/>
          </p:cNvPicPr>
          <p:nvPr/>
        </p:nvPicPr>
        <p:blipFill>
          <a:blip r:embed="rId2" cstate="print"/>
          <a:srcRect/>
          <a:stretch>
            <a:fillRect/>
          </a:stretch>
        </p:blipFill>
        <p:spPr bwMode="auto">
          <a:xfrm>
            <a:off x="0" y="1066800"/>
            <a:ext cx="9144000" cy="5257800"/>
          </a:xfrm>
          <a:prstGeom prst="rect">
            <a:avLst/>
          </a:prstGeom>
          <a:noFill/>
          <a:ln w="9525">
            <a:noFill/>
            <a:miter lim="800000"/>
            <a:headEnd/>
            <a:tailEnd/>
          </a:ln>
        </p:spPr>
      </p:pic>
      <p:sp>
        <p:nvSpPr>
          <p:cNvPr id="104455" name="Text Box 7"/>
          <p:cNvSpPr txBox="1">
            <a:spLocks noChangeArrowheads="1"/>
          </p:cNvSpPr>
          <p:nvPr/>
        </p:nvSpPr>
        <p:spPr bwMode="auto">
          <a:xfrm>
            <a:off x="285218" y="41275"/>
            <a:ext cx="8249182" cy="461665"/>
          </a:xfrm>
          <a:prstGeom prst="rect">
            <a:avLst/>
          </a:prstGeom>
          <a:noFill/>
          <a:ln w="9525">
            <a:noFill/>
            <a:miter lim="800000"/>
            <a:headEnd/>
            <a:tailEnd/>
          </a:ln>
          <a:effectLst/>
        </p:spPr>
        <p:txBody>
          <a:bodyPr wrap="none">
            <a:spAutoFit/>
          </a:bodyPr>
          <a:lstStyle/>
          <a:p>
            <a:pPr algn="ctr"/>
            <a:r>
              <a:rPr lang="en-US" sz="2400" i="1" dirty="0" smtClean="0">
                <a:latin typeface="Times New Roman" pitchFamily="18" charset="0"/>
              </a:rPr>
              <a:t>ICME Tools bring in History Dependence and Multiscale Aspects</a:t>
            </a:r>
            <a:endParaRPr lang="en-US" sz="2400" i="1" dirty="0">
              <a:latin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5"/>
          <p:cNvGrpSpPr>
            <a:grpSpLocks/>
          </p:cNvGrpSpPr>
          <p:nvPr/>
        </p:nvGrpSpPr>
        <p:grpSpPr bwMode="auto">
          <a:xfrm>
            <a:off x="784680" y="1951137"/>
            <a:ext cx="7822595" cy="4027288"/>
            <a:chOff x="519" y="1311"/>
            <a:chExt cx="5174" cy="2706"/>
          </a:xfrm>
        </p:grpSpPr>
        <p:sp>
          <p:nvSpPr>
            <p:cNvPr id="2068" name="Line 9"/>
            <p:cNvSpPr>
              <a:spLocks noChangeShapeType="1"/>
            </p:cNvSpPr>
            <p:nvPr/>
          </p:nvSpPr>
          <p:spPr bwMode="auto">
            <a:xfrm>
              <a:off x="730" y="3708"/>
              <a:ext cx="4428" cy="0"/>
            </a:xfrm>
            <a:prstGeom prst="line">
              <a:avLst/>
            </a:prstGeom>
            <a:noFill/>
            <a:ln w="25400">
              <a:solidFill>
                <a:srgbClr val="000000"/>
              </a:solidFill>
              <a:prstDash val="dash"/>
              <a:round/>
              <a:headEnd/>
              <a:tailEnd/>
            </a:ln>
            <a:effectLst/>
          </p:spPr>
          <p:txBody>
            <a:bodyPr lIns="96661" tIns="48331" rIns="96661" bIns="48331"/>
            <a:lstStyle/>
            <a:p>
              <a:endParaRPr lang="en-US" sz="1050"/>
            </a:p>
          </p:txBody>
        </p:sp>
        <p:sp>
          <p:nvSpPr>
            <p:cNvPr id="2069" name="Line 10"/>
            <p:cNvSpPr>
              <a:spLocks noChangeShapeType="1"/>
            </p:cNvSpPr>
            <p:nvPr/>
          </p:nvSpPr>
          <p:spPr bwMode="auto">
            <a:xfrm>
              <a:off x="1507" y="3369"/>
              <a:ext cx="3163" cy="0"/>
            </a:xfrm>
            <a:prstGeom prst="line">
              <a:avLst/>
            </a:prstGeom>
            <a:noFill/>
            <a:ln w="25400">
              <a:solidFill>
                <a:srgbClr val="000000"/>
              </a:solidFill>
              <a:round/>
              <a:headEnd/>
              <a:tailEnd type="stealth" w="med" len="lg"/>
            </a:ln>
            <a:effectLst/>
          </p:spPr>
          <p:txBody>
            <a:bodyPr lIns="96661" tIns="48331" rIns="96661" bIns="48331"/>
            <a:lstStyle/>
            <a:p>
              <a:endParaRPr lang="en-US" sz="1050"/>
            </a:p>
          </p:txBody>
        </p:sp>
        <p:sp>
          <p:nvSpPr>
            <p:cNvPr id="2070" name="Line 11"/>
            <p:cNvSpPr>
              <a:spLocks noChangeShapeType="1"/>
            </p:cNvSpPr>
            <p:nvPr/>
          </p:nvSpPr>
          <p:spPr bwMode="auto">
            <a:xfrm flipV="1">
              <a:off x="1507" y="1311"/>
              <a:ext cx="0" cy="2058"/>
            </a:xfrm>
            <a:prstGeom prst="line">
              <a:avLst/>
            </a:prstGeom>
            <a:noFill/>
            <a:ln w="25400">
              <a:solidFill>
                <a:srgbClr val="000000"/>
              </a:solidFill>
              <a:round/>
              <a:headEnd/>
              <a:tailEnd type="stealth" w="med" len="lg"/>
            </a:ln>
            <a:effectLst/>
          </p:spPr>
          <p:txBody>
            <a:bodyPr lIns="96661" tIns="48331" rIns="96661" bIns="48331"/>
            <a:lstStyle/>
            <a:p>
              <a:endParaRPr lang="en-US" sz="1050"/>
            </a:p>
          </p:txBody>
        </p:sp>
        <p:sp>
          <p:nvSpPr>
            <p:cNvPr id="2071" name="Line 12"/>
            <p:cNvSpPr>
              <a:spLocks noChangeShapeType="1"/>
            </p:cNvSpPr>
            <p:nvPr/>
          </p:nvSpPr>
          <p:spPr bwMode="auto">
            <a:xfrm flipV="1">
              <a:off x="4233" y="1311"/>
              <a:ext cx="0" cy="2058"/>
            </a:xfrm>
            <a:prstGeom prst="line">
              <a:avLst/>
            </a:prstGeom>
            <a:noFill/>
            <a:ln w="25400">
              <a:solidFill>
                <a:srgbClr val="000000"/>
              </a:solidFill>
              <a:round/>
              <a:headEnd/>
              <a:tailEnd type="stealth" w="med" len="lg"/>
            </a:ln>
            <a:effectLst/>
          </p:spPr>
          <p:txBody>
            <a:bodyPr lIns="96661" tIns="48331" rIns="96661" bIns="48331"/>
            <a:lstStyle/>
            <a:p>
              <a:endParaRPr lang="en-US" sz="1050"/>
            </a:p>
          </p:txBody>
        </p:sp>
        <p:sp>
          <p:nvSpPr>
            <p:cNvPr id="2072" name="Line 13"/>
            <p:cNvSpPr>
              <a:spLocks noChangeShapeType="1"/>
            </p:cNvSpPr>
            <p:nvPr/>
          </p:nvSpPr>
          <p:spPr bwMode="auto">
            <a:xfrm>
              <a:off x="1419" y="2859"/>
              <a:ext cx="150" cy="0"/>
            </a:xfrm>
            <a:prstGeom prst="line">
              <a:avLst/>
            </a:prstGeom>
            <a:noFill/>
            <a:ln w="25400">
              <a:solidFill>
                <a:srgbClr val="000000"/>
              </a:solidFill>
              <a:round/>
              <a:headEnd/>
              <a:tailEnd/>
            </a:ln>
            <a:effectLst/>
          </p:spPr>
          <p:txBody>
            <a:bodyPr lIns="96661" tIns="48331" rIns="96661" bIns="48331"/>
            <a:lstStyle/>
            <a:p>
              <a:endParaRPr lang="en-US" sz="1050"/>
            </a:p>
          </p:txBody>
        </p:sp>
        <p:sp>
          <p:nvSpPr>
            <p:cNvPr id="2073" name="Line 14"/>
            <p:cNvSpPr>
              <a:spLocks noChangeShapeType="1"/>
            </p:cNvSpPr>
            <p:nvPr/>
          </p:nvSpPr>
          <p:spPr bwMode="auto">
            <a:xfrm>
              <a:off x="1419" y="2411"/>
              <a:ext cx="150" cy="0"/>
            </a:xfrm>
            <a:prstGeom prst="line">
              <a:avLst/>
            </a:prstGeom>
            <a:noFill/>
            <a:ln w="25400">
              <a:solidFill>
                <a:srgbClr val="000000"/>
              </a:solidFill>
              <a:round/>
              <a:headEnd/>
              <a:tailEnd/>
            </a:ln>
            <a:effectLst/>
          </p:spPr>
          <p:txBody>
            <a:bodyPr lIns="96661" tIns="48331" rIns="96661" bIns="48331"/>
            <a:lstStyle/>
            <a:p>
              <a:endParaRPr lang="en-US" sz="1050"/>
            </a:p>
          </p:txBody>
        </p:sp>
        <p:sp>
          <p:nvSpPr>
            <p:cNvPr id="2074" name="Line 15"/>
            <p:cNvSpPr>
              <a:spLocks noChangeShapeType="1"/>
            </p:cNvSpPr>
            <p:nvPr/>
          </p:nvSpPr>
          <p:spPr bwMode="auto">
            <a:xfrm>
              <a:off x="1419" y="1959"/>
              <a:ext cx="150" cy="0"/>
            </a:xfrm>
            <a:prstGeom prst="line">
              <a:avLst/>
            </a:prstGeom>
            <a:noFill/>
            <a:ln w="25400">
              <a:solidFill>
                <a:srgbClr val="000000"/>
              </a:solidFill>
              <a:round/>
              <a:headEnd/>
              <a:tailEnd/>
            </a:ln>
            <a:effectLst/>
          </p:spPr>
          <p:txBody>
            <a:bodyPr lIns="96661" tIns="48331" rIns="96661" bIns="48331"/>
            <a:lstStyle/>
            <a:p>
              <a:endParaRPr lang="en-US" sz="1050"/>
            </a:p>
          </p:txBody>
        </p:sp>
        <p:sp>
          <p:nvSpPr>
            <p:cNvPr id="2075" name="Line 16"/>
            <p:cNvSpPr>
              <a:spLocks noChangeShapeType="1"/>
            </p:cNvSpPr>
            <p:nvPr/>
          </p:nvSpPr>
          <p:spPr bwMode="auto">
            <a:xfrm>
              <a:off x="1419" y="1512"/>
              <a:ext cx="150" cy="0"/>
            </a:xfrm>
            <a:prstGeom prst="line">
              <a:avLst/>
            </a:prstGeom>
            <a:noFill/>
            <a:ln w="25400">
              <a:solidFill>
                <a:srgbClr val="000000"/>
              </a:solidFill>
              <a:round/>
              <a:headEnd/>
              <a:tailEnd/>
            </a:ln>
            <a:effectLst/>
          </p:spPr>
          <p:txBody>
            <a:bodyPr lIns="96661" tIns="48331" rIns="96661" bIns="48331"/>
            <a:lstStyle/>
            <a:p>
              <a:endParaRPr lang="en-US" sz="1050"/>
            </a:p>
          </p:txBody>
        </p:sp>
        <p:sp>
          <p:nvSpPr>
            <p:cNvPr id="2076" name="Line 17"/>
            <p:cNvSpPr>
              <a:spLocks noChangeShapeType="1"/>
            </p:cNvSpPr>
            <p:nvPr/>
          </p:nvSpPr>
          <p:spPr bwMode="auto">
            <a:xfrm flipV="1">
              <a:off x="1507" y="3389"/>
              <a:ext cx="0" cy="581"/>
            </a:xfrm>
            <a:prstGeom prst="line">
              <a:avLst/>
            </a:prstGeom>
            <a:noFill/>
            <a:ln w="25400" cap="rnd">
              <a:solidFill>
                <a:srgbClr val="000000"/>
              </a:solidFill>
              <a:prstDash val="sysDot"/>
              <a:round/>
              <a:headEnd/>
              <a:tailEnd/>
            </a:ln>
            <a:effectLst/>
          </p:spPr>
          <p:txBody>
            <a:bodyPr lIns="96661" tIns="48331" rIns="96661" bIns="48331"/>
            <a:lstStyle/>
            <a:p>
              <a:endParaRPr lang="en-US" sz="1050"/>
            </a:p>
          </p:txBody>
        </p:sp>
        <p:sp>
          <p:nvSpPr>
            <p:cNvPr id="2077" name="Line 18"/>
            <p:cNvSpPr>
              <a:spLocks noChangeShapeType="1"/>
            </p:cNvSpPr>
            <p:nvPr/>
          </p:nvSpPr>
          <p:spPr bwMode="auto">
            <a:xfrm flipV="1">
              <a:off x="1980" y="1486"/>
              <a:ext cx="0" cy="2484"/>
            </a:xfrm>
            <a:prstGeom prst="line">
              <a:avLst/>
            </a:prstGeom>
            <a:noFill/>
            <a:ln w="25400" cap="rnd">
              <a:solidFill>
                <a:srgbClr val="000000"/>
              </a:solidFill>
              <a:prstDash val="sysDot"/>
              <a:round/>
              <a:headEnd/>
              <a:tailEnd/>
            </a:ln>
            <a:effectLst/>
          </p:spPr>
          <p:txBody>
            <a:bodyPr lIns="96661" tIns="48331" rIns="96661" bIns="48331"/>
            <a:lstStyle/>
            <a:p>
              <a:endParaRPr lang="en-US" sz="1050"/>
            </a:p>
          </p:txBody>
        </p:sp>
        <p:sp>
          <p:nvSpPr>
            <p:cNvPr id="2078" name="Line 19"/>
            <p:cNvSpPr>
              <a:spLocks noChangeShapeType="1"/>
            </p:cNvSpPr>
            <p:nvPr/>
          </p:nvSpPr>
          <p:spPr bwMode="auto">
            <a:xfrm flipV="1">
              <a:off x="2854" y="1476"/>
              <a:ext cx="0" cy="2273"/>
            </a:xfrm>
            <a:prstGeom prst="line">
              <a:avLst/>
            </a:prstGeom>
            <a:noFill/>
            <a:ln w="25400" cap="rnd">
              <a:solidFill>
                <a:srgbClr val="000000"/>
              </a:solidFill>
              <a:prstDash val="sysDot"/>
              <a:round/>
              <a:headEnd/>
              <a:tailEnd/>
            </a:ln>
            <a:effectLst/>
          </p:spPr>
          <p:txBody>
            <a:bodyPr lIns="96661" tIns="48331" rIns="96661" bIns="48331"/>
            <a:lstStyle/>
            <a:p>
              <a:endParaRPr lang="en-US" sz="1050"/>
            </a:p>
          </p:txBody>
        </p:sp>
        <p:sp>
          <p:nvSpPr>
            <p:cNvPr id="2079" name="Line 20"/>
            <p:cNvSpPr>
              <a:spLocks noChangeShapeType="1"/>
            </p:cNvSpPr>
            <p:nvPr/>
          </p:nvSpPr>
          <p:spPr bwMode="auto">
            <a:xfrm flipV="1">
              <a:off x="3975" y="1435"/>
              <a:ext cx="0" cy="2551"/>
            </a:xfrm>
            <a:prstGeom prst="line">
              <a:avLst/>
            </a:prstGeom>
            <a:noFill/>
            <a:ln w="25400">
              <a:solidFill>
                <a:srgbClr val="000000"/>
              </a:solidFill>
              <a:prstDash val="dash"/>
              <a:round/>
              <a:headEnd/>
              <a:tailEnd/>
            </a:ln>
            <a:effectLst/>
          </p:spPr>
          <p:txBody>
            <a:bodyPr lIns="96661" tIns="48331" rIns="96661" bIns="48331"/>
            <a:lstStyle/>
            <a:p>
              <a:endParaRPr lang="en-US" sz="1050"/>
            </a:p>
          </p:txBody>
        </p:sp>
        <p:sp>
          <p:nvSpPr>
            <p:cNvPr id="2080" name="Text Box 21"/>
            <p:cNvSpPr txBox="1">
              <a:spLocks noChangeArrowheads="1"/>
            </p:cNvSpPr>
            <p:nvPr/>
          </p:nvSpPr>
          <p:spPr bwMode="auto">
            <a:xfrm>
              <a:off x="689" y="3416"/>
              <a:ext cx="726" cy="293"/>
            </a:xfrm>
            <a:prstGeom prst="rect">
              <a:avLst/>
            </a:prstGeom>
            <a:noFill/>
            <a:ln w="9525" algn="ctr">
              <a:noFill/>
              <a:miter lim="800000"/>
              <a:headEnd/>
              <a:tailEnd/>
            </a:ln>
            <a:effectLst/>
          </p:spPr>
          <p:txBody>
            <a:bodyPr lIns="96661" tIns="48331" rIns="96661" bIns="48331">
              <a:spAutoFit/>
            </a:bodyPr>
            <a:lstStyle/>
            <a:p>
              <a:pPr marL="235754" indent="-235754" defTabSz="914485">
                <a:spcBef>
                  <a:spcPct val="50000"/>
                </a:spcBef>
              </a:pPr>
              <a:r>
                <a:rPr lang="en-US" sz="1050" b="1" dirty="0"/>
                <a:t>Development Phase</a:t>
              </a:r>
            </a:p>
          </p:txBody>
        </p:sp>
        <p:sp>
          <p:nvSpPr>
            <p:cNvPr id="2081" name="Text Box 22"/>
            <p:cNvSpPr txBox="1">
              <a:spLocks noChangeArrowheads="1"/>
            </p:cNvSpPr>
            <p:nvPr/>
          </p:nvSpPr>
          <p:spPr bwMode="auto">
            <a:xfrm>
              <a:off x="617" y="3724"/>
              <a:ext cx="875" cy="293"/>
            </a:xfrm>
            <a:prstGeom prst="rect">
              <a:avLst/>
            </a:prstGeom>
            <a:noFill/>
            <a:ln w="9525" algn="ctr">
              <a:noFill/>
              <a:miter lim="800000"/>
              <a:headEnd/>
              <a:tailEnd/>
            </a:ln>
            <a:effectLst/>
          </p:spPr>
          <p:txBody>
            <a:bodyPr lIns="96661" tIns="48331" rIns="96661" bIns="48331">
              <a:spAutoFit/>
            </a:bodyPr>
            <a:lstStyle/>
            <a:p>
              <a:pPr marL="235754" indent="-235754" defTabSz="914485">
                <a:spcBef>
                  <a:spcPct val="50000"/>
                </a:spcBef>
              </a:pPr>
              <a:r>
                <a:rPr lang="en-US" sz="1050" b="1" dirty="0"/>
                <a:t>Resolution Cost per problem</a:t>
              </a:r>
            </a:p>
          </p:txBody>
        </p:sp>
        <p:sp>
          <p:nvSpPr>
            <p:cNvPr id="2082" name="Text Box 23"/>
            <p:cNvSpPr txBox="1">
              <a:spLocks noChangeArrowheads="1"/>
            </p:cNvSpPr>
            <p:nvPr/>
          </p:nvSpPr>
          <p:spPr bwMode="auto">
            <a:xfrm>
              <a:off x="1486" y="3451"/>
              <a:ext cx="473" cy="217"/>
            </a:xfrm>
            <a:prstGeom prst="rect">
              <a:avLst/>
            </a:prstGeom>
            <a:noFill/>
            <a:ln w="9525" algn="ctr">
              <a:noFill/>
              <a:miter lim="800000"/>
              <a:headEnd/>
              <a:tailEnd/>
            </a:ln>
            <a:effectLst/>
          </p:spPr>
          <p:txBody>
            <a:bodyPr lIns="0" tIns="0" rIns="0" bIns="0">
              <a:spAutoFit/>
            </a:bodyPr>
            <a:lstStyle/>
            <a:p>
              <a:pPr marL="235754" indent="-235754" defTabSz="914485">
                <a:spcBef>
                  <a:spcPct val="50000"/>
                </a:spcBef>
              </a:pPr>
              <a:r>
                <a:rPr lang="en-US" sz="1050" b="1" dirty="0"/>
                <a:t>Concept Design</a:t>
              </a:r>
            </a:p>
          </p:txBody>
        </p:sp>
        <p:sp>
          <p:nvSpPr>
            <p:cNvPr id="2083" name="Text Box 24"/>
            <p:cNvSpPr txBox="1">
              <a:spLocks noChangeArrowheads="1"/>
            </p:cNvSpPr>
            <p:nvPr/>
          </p:nvSpPr>
          <p:spPr bwMode="auto">
            <a:xfrm>
              <a:off x="1954" y="3451"/>
              <a:ext cx="473" cy="217"/>
            </a:xfrm>
            <a:prstGeom prst="rect">
              <a:avLst/>
            </a:prstGeom>
            <a:noFill/>
            <a:ln w="9525" algn="ctr">
              <a:noFill/>
              <a:miter lim="800000"/>
              <a:headEnd/>
              <a:tailEnd/>
            </a:ln>
            <a:effectLst/>
          </p:spPr>
          <p:txBody>
            <a:bodyPr lIns="0" tIns="0" rIns="0" bIns="0">
              <a:spAutoFit/>
            </a:bodyPr>
            <a:lstStyle/>
            <a:p>
              <a:pPr marL="235754" indent="-235754" defTabSz="914485">
                <a:spcBef>
                  <a:spcPct val="50000"/>
                </a:spcBef>
              </a:pPr>
              <a:r>
                <a:rPr lang="en-US" sz="1050" b="1" dirty="0"/>
                <a:t>Detail Design</a:t>
              </a:r>
            </a:p>
          </p:txBody>
        </p:sp>
        <p:sp>
          <p:nvSpPr>
            <p:cNvPr id="2084" name="Text Box 25"/>
            <p:cNvSpPr txBox="1">
              <a:spLocks noChangeArrowheads="1"/>
            </p:cNvSpPr>
            <p:nvPr/>
          </p:nvSpPr>
          <p:spPr bwMode="auto">
            <a:xfrm>
              <a:off x="2376" y="3451"/>
              <a:ext cx="473" cy="109"/>
            </a:xfrm>
            <a:prstGeom prst="rect">
              <a:avLst/>
            </a:prstGeom>
            <a:noFill/>
            <a:ln w="9525" algn="ctr">
              <a:noFill/>
              <a:miter lim="800000"/>
              <a:headEnd/>
              <a:tailEnd/>
            </a:ln>
            <a:effectLst/>
          </p:spPr>
          <p:txBody>
            <a:bodyPr lIns="0" tIns="0" rIns="0" bIns="0">
              <a:spAutoFit/>
            </a:bodyPr>
            <a:lstStyle/>
            <a:p>
              <a:pPr marL="235754" indent="-235754" defTabSz="914485">
                <a:spcBef>
                  <a:spcPct val="50000"/>
                </a:spcBef>
              </a:pPr>
              <a:r>
                <a:rPr lang="en-US" sz="1050" b="1" dirty="0"/>
                <a:t>Proto-typing</a:t>
              </a:r>
            </a:p>
          </p:txBody>
        </p:sp>
        <p:sp>
          <p:nvSpPr>
            <p:cNvPr id="2085" name="Text Box 26"/>
            <p:cNvSpPr txBox="1">
              <a:spLocks noChangeArrowheads="1"/>
            </p:cNvSpPr>
            <p:nvPr/>
          </p:nvSpPr>
          <p:spPr bwMode="auto">
            <a:xfrm>
              <a:off x="2860" y="3451"/>
              <a:ext cx="473" cy="109"/>
            </a:xfrm>
            <a:prstGeom prst="rect">
              <a:avLst/>
            </a:prstGeom>
            <a:noFill/>
            <a:ln w="9525" algn="ctr">
              <a:noFill/>
              <a:miter lim="800000"/>
              <a:headEnd/>
              <a:tailEnd/>
            </a:ln>
            <a:effectLst/>
          </p:spPr>
          <p:txBody>
            <a:bodyPr lIns="0" tIns="0" rIns="0" bIns="0">
              <a:spAutoFit/>
            </a:bodyPr>
            <a:lstStyle/>
            <a:p>
              <a:pPr marL="235754" indent="-235754" defTabSz="914485">
                <a:spcBef>
                  <a:spcPct val="50000"/>
                </a:spcBef>
              </a:pPr>
              <a:r>
                <a:rPr lang="en-US" sz="1050" b="1" dirty="0"/>
                <a:t>Evaluation</a:t>
              </a:r>
            </a:p>
          </p:txBody>
        </p:sp>
        <p:sp>
          <p:nvSpPr>
            <p:cNvPr id="2086" name="Text Box 27"/>
            <p:cNvSpPr txBox="1">
              <a:spLocks noChangeArrowheads="1"/>
            </p:cNvSpPr>
            <p:nvPr/>
          </p:nvSpPr>
          <p:spPr bwMode="auto">
            <a:xfrm>
              <a:off x="3344" y="3451"/>
              <a:ext cx="555" cy="217"/>
            </a:xfrm>
            <a:prstGeom prst="rect">
              <a:avLst/>
            </a:prstGeom>
            <a:noFill/>
            <a:ln w="9525" algn="ctr">
              <a:noFill/>
              <a:miter lim="800000"/>
              <a:headEnd/>
              <a:tailEnd/>
            </a:ln>
            <a:effectLst/>
          </p:spPr>
          <p:txBody>
            <a:bodyPr lIns="0" tIns="0" rIns="0" bIns="0">
              <a:spAutoFit/>
            </a:bodyPr>
            <a:lstStyle/>
            <a:p>
              <a:pPr marL="235754" indent="-235754" defTabSz="914485">
                <a:spcBef>
                  <a:spcPct val="50000"/>
                </a:spcBef>
              </a:pPr>
              <a:r>
                <a:rPr lang="en-US" sz="1050" b="1" dirty="0"/>
                <a:t>Production Ramp-Up</a:t>
              </a:r>
            </a:p>
          </p:txBody>
        </p:sp>
        <p:sp>
          <p:nvSpPr>
            <p:cNvPr id="2087" name="Text Box 28"/>
            <p:cNvSpPr txBox="1">
              <a:spLocks noChangeArrowheads="1"/>
            </p:cNvSpPr>
            <p:nvPr/>
          </p:nvSpPr>
          <p:spPr bwMode="auto">
            <a:xfrm>
              <a:off x="3940" y="3451"/>
              <a:ext cx="622" cy="109"/>
            </a:xfrm>
            <a:prstGeom prst="rect">
              <a:avLst/>
            </a:prstGeom>
            <a:noFill/>
            <a:ln w="9525" algn="ctr">
              <a:noFill/>
              <a:miter lim="800000"/>
              <a:headEnd/>
              <a:tailEnd/>
            </a:ln>
            <a:effectLst/>
          </p:spPr>
          <p:txBody>
            <a:bodyPr lIns="0" tIns="0" rIns="0" bIns="0">
              <a:spAutoFit/>
            </a:bodyPr>
            <a:lstStyle/>
            <a:p>
              <a:pPr marL="235754" indent="-235754" defTabSz="914485">
                <a:spcBef>
                  <a:spcPct val="50000"/>
                </a:spcBef>
              </a:pPr>
              <a:r>
                <a:rPr lang="en-US" sz="1050" b="1" dirty="0"/>
                <a:t>Full Production</a:t>
              </a:r>
            </a:p>
          </p:txBody>
        </p:sp>
        <p:sp>
          <p:nvSpPr>
            <p:cNvPr id="2088" name="Text Box 29"/>
            <p:cNvSpPr txBox="1">
              <a:spLocks noChangeArrowheads="1"/>
            </p:cNvSpPr>
            <p:nvPr/>
          </p:nvSpPr>
          <p:spPr bwMode="auto">
            <a:xfrm>
              <a:off x="4701" y="3338"/>
              <a:ext cx="622" cy="217"/>
            </a:xfrm>
            <a:prstGeom prst="rect">
              <a:avLst/>
            </a:prstGeom>
            <a:noFill/>
            <a:ln w="9525" algn="ctr">
              <a:noFill/>
              <a:miter lim="800000"/>
              <a:headEnd/>
              <a:tailEnd/>
            </a:ln>
            <a:effectLst/>
          </p:spPr>
          <p:txBody>
            <a:bodyPr lIns="0" tIns="0" rIns="0" bIns="0">
              <a:spAutoFit/>
            </a:bodyPr>
            <a:lstStyle/>
            <a:p>
              <a:pPr marL="235754" indent="-235754" defTabSz="914485">
                <a:spcBef>
                  <a:spcPct val="50000"/>
                </a:spcBef>
              </a:pPr>
              <a:r>
                <a:rPr lang="en-US" sz="1050" b="1" dirty="0"/>
                <a:t>Development Phase</a:t>
              </a:r>
            </a:p>
          </p:txBody>
        </p:sp>
        <p:sp>
          <p:nvSpPr>
            <p:cNvPr id="2089" name="Text Box 30"/>
            <p:cNvSpPr txBox="1">
              <a:spLocks noChangeArrowheads="1"/>
            </p:cNvSpPr>
            <p:nvPr/>
          </p:nvSpPr>
          <p:spPr bwMode="auto">
            <a:xfrm>
              <a:off x="519" y="1349"/>
              <a:ext cx="880" cy="283"/>
            </a:xfrm>
            <a:prstGeom prst="rect">
              <a:avLst/>
            </a:prstGeom>
            <a:noFill/>
            <a:ln w="9525" algn="ctr">
              <a:noFill/>
              <a:miter lim="800000"/>
              <a:headEnd/>
              <a:tailEnd/>
            </a:ln>
            <a:effectLst/>
          </p:spPr>
          <p:txBody>
            <a:bodyPr lIns="96661" tIns="48331" rIns="96661" bIns="48331">
              <a:spAutoFit/>
            </a:bodyPr>
            <a:lstStyle/>
            <a:p>
              <a:pPr marL="235754" indent="-235754" algn="r" defTabSz="914485">
                <a:spcBef>
                  <a:spcPct val="50000"/>
                </a:spcBef>
              </a:pPr>
              <a:r>
                <a:rPr lang="en-US" sz="1050" b="1" dirty="0"/>
                <a:t>Number of Problem Resolutions</a:t>
              </a:r>
            </a:p>
          </p:txBody>
        </p:sp>
        <p:sp>
          <p:nvSpPr>
            <p:cNvPr id="2090" name="Rectangle 48"/>
            <p:cNvSpPr>
              <a:spLocks noChangeArrowheads="1"/>
            </p:cNvSpPr>
            <p:nvPr/>
          </p:nvSpPr>
          <p:spPr bwMode="auto">
            <a:xfrm>
              <a:off x="4310" y="1466"/>
              <a:ext cx="1383" cy="272"/>
            </a:xfrm>
            <a:prstGeom prst="rect">
              <a:avLst/>
            </a:prstGeom>
            <a:solidFill>
              <a:srgbClr val="FFFF99"/>
            </a:solidFill>
            <a:ln w="19050" algn="ctr">
              <a:solidFill>
                <a:srgbClr val="000000"/>
              </a:solidFill>
              <a:miter lim="800000"/>
              <a:headEnd/>
              <a:tailEnd/>
            </a:ln>
            <a:effectLst/>
          </p:spPr>
          <p:txBody>
            <a:bodyPr wrap="none" lIns="96661" tIns="48331" rIns="96661" bIns="48331" anchor="ctr"/>
            <a:lstStyle/>
            <a:p>
              <a:pPr marL="235754" indent="-235754" defTabSz="914485"/>
              <a:r>
                <a:rPr lang="en-US" sz="1050" b="1" dirty="0">
                  <a:solidFill>
                    <a:srgbClr val="0000FF"/>
                  </a:solidFill>
                </a:rPr>
                <a:t>Design Change Cost</a:t>
              </a:r>
            </a:p>
          </p:txBody>
        </p:sp>
        <p:sp>
          <p:nvSpPr>
            <p:cNvPr id="2091" name="Text Box 50"/>
            <p:cNvSpPr txBox="1">
              <a:spLocks noChangeArrowheads="1"/>
            </p:cNvSpPr>
            <p:nvPr/>
          </p:nvSpPr>
          <p:spPr bwMode="auto">
            <a:xfrm>
              <a:off x="1594" y="3780"/>
              <a:ext cx="293" cy="174"/>
            </a:xfrm>
            <a:prstGeom prst="rect">
              <a:avLst/>
            </a:prstGeom>
            <a:noFill/>
            <a:ln w="9525" algn="ctr">
              <a:noFill/>
              <a:miter lim="800000"/>
              <a:headEnd/>
              <a:tailEnd/>
            </a:ln>
            <a:effectLst/>
          </p:spPr>
          <p:txBody>
            <a:bodyPr lIns="96661" tIns="48331" rIns="96661" bIns="48331">
              <a:spAutoFit/>
            </a:bodyPr>
            <a:lstStyle/>
            <a:p>
              <a:pPr marL="235754" indent="-235754" defTabSz="914485">
                <a:spcBef>
                  <a:spcPct val="50000"/>
                </a:spcBef>
              </a:pPr>
              <a:r>
                <a:rPr lang="en-US" sz="1050" b="1" dirty="0">
                  <a:solidFill>
                    <a:srgbClr val="0066FF"/>
                  </a:solidFill>
                </a:rPr>
                <a:t>1 X</a:t>
              </a:r>
            </a:p>
          </p:txBody>
        </p:sp>
        <p:sp>
          <p:nvSpPr>
            <p:cNvPr id="2092" name="Text Box 51"/>
            <p:cNvSpPr txBox="1">
              <a:spLocks noChangeArrowheads="1"/>
            </p:cNvSpPr>
            <p:nvPr/>
          </p:nvSpPr>
          <p:spPr bwMode="auto">
            <a:xfrm>
              <a:off x="2078" y="3780"/>
              <a:ext cx="329" cy="174"/>
            </a:xfrm>
            <a:prstGeom prst="rect">
              <a:avLst/>
            </a:prstGeom>
            <a:noFill/>
            <a:ln w="9525" algn="ctr">
              <a:noFill/>
              <a:miter lim="800000"/>
              <a:headEnd/>
              <a:tailEnd/>
            </a:ln>
            <a:effectLst/>
          </p:spPr>
          <p:txBody>
            <a:bodyPr lIns="96661" tIns="48331" rIns="96661" bIns="48331">
              <a:spAutoFit/>
            </a:bodyPr>
            <a:lstStyle/>
            <a:p>
              <a:pPr marL="235754" indent="-235754" defTabSz="914485">
                <a:spcBef>
                  <a:spcPct val="50000"/>
                </a:spcBef>
              </a:pPr>
              <a:r>
                <a:rPr lang="en-US" sz="1050" b="1" dirty="0">
                  <a:solidFill>
                    <a:srgbClr val="0066FF"/>
                  </a:solidFill>
                </a:rPr>
                <a:t>10 X</a:t>
              </a:r>
            </a:p>
          </p:txBody>
        </p:sp>
        <p:sp>
          <p:nvSpPr>
            <p:cNvPr id="2093" name="Text Box 52"/>
            <p:cNvSpPr txBox="1">
              <a:spLocks noChangeArrowheads="1"/>
            </p:cNvSpPr>
            <p:nvPr/>
          </p:nvSpPr>
          <p:spPr bwMode="auto">
            <a:xfrm>
              <a:off x="2670" y="3780"/>
              <a:ext cx="396" cy="174"/>
            </a:xfrm>
            <a:prstGeom prst="rect">
              <a:avLst/>
            </a:prstGeom>
            <a:noFill/>
            <a:ln w="9525" algn="ctr">
              <a:noFill/>
              <a:miter lim="800000"/>
              <a:headEnd/>
              <a:tailEnd/>
            </a:ln>
            <a:effectLst/>
          </p:spPr>
          <p:txBody>
            <a:bodyPr lIns="96661" tIns="48331" rIns="96661" bIns="48331">
              <a:spAutoFit/>
            </a:bodyPr>
            <a:lstStyle/>
            <a:p>
              <a:pPr marL="235754" indent="-235754" defTabSz="914485">
                <a:spcBef>
                  <a:spcPct val="50000"/>
                </a:spcBef>
              </a:pPr>
              <a:r>
                <a:rPr lang="en-US" sz="1050" b="1" dirty="0">
                  <a:solidFill>
                    <a:srgbClr val="0066FF"/>
                  </a:solidFill>
                </a:rPr>
                <a:t>100 X</a:t>
              </a:r>
            </a:p>
          </p:txBody>
        </p:sp>
        <p:sp>
          <p:nvSpPr>
            <p:cNvPr id="2094" name="Text Box 53"/>
            <p:cNvSpPr txBox="1">
              <a:spLocks noChangeArrowheads="1"/>
            </p:cNvSpPr>
            <p:nvPr/>
          </p:nvSpPr>
          <p:spPr bwMode="auto">
            <a:xfrm>
              <a:off x="3415" y="3780"/>
              <a:ext cx="452" cy="174"/>
            </a:xfrm>
            <a:prstGeom prst="rect">
              <a:avLst/>
            </a:prstGeom>
            <a:noFill/>
            <a:ln w="9525" algn="ctr">
              <a:noFill/>
              <a:miter lim="800000"/>
              <a:headEnd/>
              <a:tailEnd/>
            </a:ln>
            <a:effectLst/>
          </p:spPr>
          <p:txBody>
            <a:bodyPr lIns="96661" tIns="48331" rIns="96661" bIns="48331">
              <a:spAutoFit/>
            </a:bodyPr>
            <a:lstStyle/>
            <a:p>
              <a:pPr marL="235754" indent="-235754" defTabSz="914485">
                <a:spcBef>
                  <a:spcPct val="50000"/>
                </a:spcBef>
              </a:pPr>
              <a:r>
                <a:rPr lang="en-US" sz="1050" b="1" dirty="0">
                  <a:solidFill>
                    <a:srgbClr val="0066FF"/>
                  </a:solidFill>
                </a:rPr>
                <a:t>1000 X</a:t>
              </a:r>
            </a:p>
          </p:txBody>
        </p:sp>
        <p:sp>
          <p:nvSpPr>
            <p:cNvPr id="2095" name="Text Box 54"/>
            <p:cNvSpPr txBox="1">
              <a:spLocks noChangeArrowheads="1"/>
            </p:cNvSpPr>
            <p:nvPr/>
          </p:nvSpPr>
          <p:spPr bwMode="auto">
            <a:xfrm>
              <a:off x="4033" y="3780"/>
              <a:ext cx="507" cy="174"/>
            </a:xfrm>
            <a:prstGeom prst="rect">
              <a:avLst/>
            </a:prstGeom>
            <a:noFill/>
            <a:ln w="9525" algn="ctr">
              <a:noFill/>
              <a:miter lim="800000"/>
              <a:headEnd/>
              <a:tailEnd/>
            </a:ln>
            <a:effectLst/>
          </p:spPr>
          <p:txBody>
            <a:bodyPr lIns="96661" tIns="48331" rIns="96661" bIns="48331">
              <a:spAutoFit/>
            </a:bodyPr>
            <a:lstStyle/>
            <a:p>
              <a:pPr marL="235754" indent="-235754" defTabSz="914485">
                <a:spcBef>
                  <a:spcPct val="50000"/>
                </a:spcBef>
              </a:pPr>
              <a:r>
                <a:rPr lang="en-US" sz="1050" b="1" dirty="0">
                  <a:solidFill>
                    <a:srgbClr val="0066FF"/>
                  </a:solidFill>
                </a:rPr>
                <a:t>20000+ X</a:t>
              </a:r>
            </a:p>
          </p:txBody>
        </p:sp>
      </p:grpSp>
      <p:sp>
        <p:nvSpPr>
          <p:cNvPr id="2051" name="Rectangle 2"/>
          <p:cNvSpPr>
            <a:spLocks noGrp="1" noChangeArrowheads="1"/>
          </p:cNvSpPr>
          <p:nvPr>
            <p:ph type="title"/>
          </p:nvPr>
        </p:nvSpPr>
        <p:spPr bwMode="auto">
          <a:xfrm>
            <a:off x="456595" y="275333"/>
            <a:ext cx="8377465" cy="1143000"/>
          </a:xfrm>
          <a:noFill/>
          <a:ln>
            <a:miter lim="800000"/>
            <a:headEnd/>
            <a:tailEnd/>
          </a:ln>
        </p:spPr>
        <p:txBody>
          <a:bodyPr vert="horz" wrap="square" lIns="86493" tIns="43247" rIns="86493" bIns="43247" numCol="1" anchor="t" anchorCtr="0" compatLnSpc="1">
            <a:prstTxWarp prst="textNoShape">
              <a:avLst/>
            </a:prstTxWarp>
            <a:normAutofit/>
          </a:bodyPr>
          <a:lstStyle/>
          <a:p>
            <a:pPr eaLnBrk="1" hangingPunct="1"/>
            <a:r>
              <a:rPr lang="en-US" sz="2400" dirty="0" smtClean="0"/>
              <a:t>Lead Time Reduction </a:t>
            </a:r>
            <a:r>
              <a:rPr lang="en-US" sz="2400" dirty="0" smtClean="0">
                <a:sym typeface="Wingdings" pitchFamily="2" charset="2"/>
              </a:rPr>
              <a:t> Simulation Based Design</a:t>
            </a:r>
            <a:endParaRPr lang="en-US" sz="2400" dirty="0" smtClean="0"/>
          </a:p>
        </p:txBody>
      </p:sp>
      <p:grpSp>
        <p:nvGrpSpPr>
          <p:cNvPr id="3" name="Group 56"/>
          <p:cNvGrpSpPr>
            <a:grpSpLocks/>
          </p:cNvGrpSpPr>
          <p:nvPr/>
        </p:nvGrpSpPr>
        <p:grpSpPr bwMode="auto">
          <a:xfrm>
            <a:off x="2278442" y="2701231"/>
            <a:ext cx="4532690" cy="2312789"/>
            <a:chOff x="1507" y="1815"/>
            <a:chExt cx="2998" cy="1554"/>
          </a:xfrm>
        </p:grpSpPr>
        <p:sp>
          <p:nvSpPr>
            <p:cNvPr id="2064" name="Rectangle 33"/>
            <p:cNvSpPr>
              <a:spLocks noChangeArrowheads="1"/>
            </p:cNvSpPr>
            <p:nvPr/>
          </p:nvSpPr>
          <p:spPr bwMode="auto">
            <a:xfrm>
              <a:off x="3338" y="1815"/>
              <a:ext cx="895" cy="1554"/>
            </a:xfrm>
            <a:prstGeom prst="rect">
              <a:avLst/>
            </a:prstGeom>
            <a:solidFill>
              <a:srgbClr val="CCFFCC"/>
            </a:solidFill>
            <a:ln w="12700" algn="ctr">
              <a:solidFill>
                <a:srgbClr val="000000"/>
              </a:solidFill>
              <a:miter lim="800000"/>
              <a:headEnd/>
              <a:tailEnd/>
            </a:ln>
            <a:effectLst/>
          </p:spPr>
          <p:txBody>
            <a:bodyPr wrap="none" lIns="96661" tIns="48331" rIns="96661" bIns="48331" anchor="ctr"/>
            <a:lstStyle/>
            <a:p>
              <a:pPr marL="235754" indent="-235754" defTabSz="914485"/>
              <a:r>
                <a:rPr lang="en-US" sz="1050" dirty="0"/>
                <a:t>Design Change Cost</a:t>
              </a:r>
            </a:p>
          </p:txBody>
        </p:sp>
        <p:sp>
          <p:nvSpPr>
            <p:cNvPr id="2065" name="Freeform 32"/>
            <p:cNvSpPr>
              <a:spLocks/>
            </p:cNvSpPr>
            <p:nvPr/>
          </p:nvSpPr>
          <p:spPr bwMode="auto">
            <a:xfrm>
              <a:off x="1507" y="2147"/>
              <a:ext cx="2736" cy="805"/>
            </a:xfrm>
            <a:custGeom>
              <a:avLst/>
              <a:gdLst>
                <a:gd name="T0" fmla="*/ 0 w 2736"/>
                <a:gd name="T1" fmla="*/ 805 h 805"/>
                <a:gd name="T2" fmla="*/ 324 w 2736"/>
                <a:gd name="T3" fmla="*/ 738 h 805"/>
                <a:gd name="T4" fmla="*/ 859 w 2736"/>
                <a:gd name="T5" fmla="*/ 455 h 805"/>
                <a:gd name="T6" fmla="*/ 1280 w 2736"/>
                <a:gd name="T7" fmla="*/ 183 h 805"/>
                <a:gd name="T8" fmla="*/ 1486 w 2736"/>
                <a:gd name="T9" fmla="*/ 28 h 805"/>
                <a:gd name="T10" fmla="*/ 1620 w 2736"/>
                <a:gd name="T11" fmla="*/ 13 h 805"/>
                <a:gd name="T12" fmla="*/ 1759 w 2736"/>
                <a:gd name="T13" fmla="*/ 64 h 805"/>
                <a:gd name="T14" fmla="*/ 1939 w 2736"/>
                <a:gd name="T15" fmla="*/ 70 h 805"/>
                <a:gd name="T16" fmla="*/ 2078 w 2736"/>
                <a:gd name="T17" fmla="*/ 44 h 805"/>
                <a:gd name="T18" fmla="*/ 2227 w 2736"/>
                <a:gd name="T19" fmla="*/ 85 h 805"/>
                <a:gd name="T20" fmla="*/ 2381 w 2736"/>
                <a:gd name="T21" fmla="*/ 296 h 805"/>
                <a:gd name="T22" fmla="*/ 2484 w 2736"/>
                <a:gd name="T23" fmla="*/ 388 h 805"/>
                <a:gd name="T24" fmla="*/ 2628 w 2736"/>
                <a:gd name="T25" fmla="*/ 414 h 805"/>
                <a:gd name="T26" fmla="*/ 2736 w 2736"/>
                <a:gd name="T27" fmla="*/ 502 h 8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736" h="805">
                  <a:moveTo>
                    <a:pt x="0" y="805"/>
                  </a:moveTo>
                  <a:cubicBezTo>
                    <a:pt x="90" y="800"/>
                    <a:pt x="181" y="796"/>
                    <a:pt x="324" y="738"/>
                  </a:cubicBezTo>
                  <a:cubicBezTo>
                    <a:pt x="467" y="680"/>
                    <a:pt x="700" y="547"/>
                    <a:pt x="859" y="455"/>
                  </a:cubicBezTo>
                  <a:cubicBezTo>
                    <a:pt x="1018" y="363"/>
                    <a:pt x="1176" y="254"/>
                    <a:pt x="1280" y="183"/>
                  </a:cubicBezTo>
                  <a:cubicBezTo>
                    <a:pt x="1384" y="112"/>
                    <a:pt x="1429" y="56"/>
                    <a:pt x="1486" y="28"/>
                  </a:cubicBezTo>
                  <a:cubicBezTo>
                    <a:pt x="1543" y="0"/>
                    <a:pt x="1575" y="7"/>
                    <a:pt x="1620" y="13"/>
                  </a:cubicBezTo>
                  <a:cubicBezTo>
                    <a:pt x="1665" y="19"/>
                    <a:pt x="1706" y="55"/>
                    <a:pt x="1759" y="64"/>
                  </a:cubicBezTo>
                  <a:cubicBezTo>
                    <a:pt x="1812" y="73"/>
                    <a:pt x="1886" y="73"/>
                    <a:pt x="1939" y="70"/>
                  </a:cubicBezTo>
                  <a:cubicBezTo>
                    <a:pt x="1992" y="67"/>
                    <a:pt x="2030" y="41"/>
                    <a:pt x="2078" y="44"/>
                  </a:cubicBezTo>
                  <a:cubicBezTo>
                    <a:pt x="2126" y="47"/>
                    <a:pt x="2177" y="43"/>
                    <a:pt x="2227" y="85"/>
                  </a:cubicBezTo>
                  <a:cubicBezTo>
                    <a:pt x="2277" y="127"/>
                    <a:pt x="2338" y="246"/>
                    <a:pt x="2381" y="296"/>
                  </a:cubicBezTo>
                  <a:cubicBezTo>
                    <a:pt x="2424" y="346"/>
                    <a:pt x="2443" y="368"/>
                    <a:pt x="2484" y="388"/>
                  </a:cubicBezTo>
                  <a:cubicBezTo>
                    <a:pt x="2525" y="408"/>
                    <a:pt x="2586" y="395"/>
                    <a:pt x="2628" y="414"/>
                  </a:cubicBezTo>
                  <a:cubicBezTo>
                    <a:pt x="2670" y="433"/>
                    <a:pt x="2701" y="465"/>
                    <a:pt x="2736" y="502"/>
                  </a:cubicBezTo>
                </a:path>
              </a:pathLst>
            </a:custGeom>
            <a:noFill/>
            <a:ln w="38100" cap="flat" cmpd="sng">
              <a:solidFill>
                <a:srgbClr val="0000FF"/>
              </a:solidFill>
              <a:prstDash val="dash"/>
              <a:round/>
              <a:headEnd/>
              <a:tailEnd/>
            </a:ln>
            <a:effectLst/>
          </p:spPr>
          <p:txBody>
            <a:bodyPr lIns="96661" tIns="48331" rIns="96661" bIns="48331"/>
            <a:lstStyle/>
            <a:p>
              <a:endParaRPr lang="en-US" sz="1050"/>
            </a:p>
          </p:txBody>
        </p:sp>
        <p:sp>
          <p:nvSpPr>
            <p:cNvPr id="2066" name="Text Box 34"/>
            <p:cNvSpPr txBox="1">
              <a:spLocks noChangeArrowheads="1"/>
            </p:cNvSpPr>
            <p:nvPr/>
          </p:nvSpPr>
          <p:spPr bwMode="auto">
            <a:xfrm>
              <a:off x="3384" y="1939"/>
              <a:ext cx="1121" cy="283"/>
            </a:xfrm>
            <a:prstGeom prst="rect">
              <a:avLst/>
            </a:prstGeom>
            <a:noFill/>
            <a:ln w="9525" algn="ctr">
              <a:noFill/>
              <a:miter lim="800000"/>
              <a:headEnd/>
              <a:tailEnd/>
            </a:ln>
            <a:effectLst/>
          </p:spPr>
          <p:txBody>
            <a:bodyPr lIns="96661" tIns="48331" rIns="96661" bIns="48331">
              <a:spAutoFit/>
            </a:bodyPr>
            <a:lstStyle/>
            <a:p>
              <a:pPr marL="235754" indent="-235754" defTabSz="914485">
                <a:spcBef>
                  <a:spcPct val="50000"/>
                </a:spcBef>
              </a:pPr>
              <a:r>
                <a:rPr lang="en-US" sz="1050" b="1" dirty="0"/>
                <a:t>Conventional Design, Build, Test</a:t>
              </a:r>
            </a:p>
          </p:txBody>
        </p:sp>
        <p:sp>
          <p:nvSpPr>
            <p:cNvPr id="2067" name="Line 35"/>
            <p:cNvSpPr>
              <a:spLocks noChangeShapeType="1"/>
            </p:cNvSpPr>
            <p:nvPr/>
          </p:nvSpPr>
          <p:spPr bwMode="auto">
            <a:xfrm flipH="1">
              <a:off x="3168" y="2037"/>
              <a:ext cx="246" cy="108"/>
            </a:xfrm>
            <a:prstGeom prst="line">
              <a:avLst/>
            </a:prstGeom>
            <a:noFill/>
            <a:ln w="38100">
              <a:solidFill>
                <a:srgbClr val="000000"/>
              </a:solidFill>
              <a:round/>
              <a:headEnd/>
              <a:tailEnd type="triangle" w="med" len="med"/>
            </a:ln>
            <a:effectLst/>
          </p:spPr>
          <p:txBody>
            <a:bodyPr lIns="96661" tIns="48331" rIns="96661" bIns="48331"/>
            <a:lstStyle/>
            <a:p>
              <a:endParaRPr lang="en-US" sz="1050"/>
            </a:p>
          </p:txBody>
        </p:sp>
      </p:grpSp>
      <p:grpSp>
        <p:nvGrpSpPr>
          <p:cNvPr id="4" name="Group 57"/>
          <p:cNvGrpSpPr>
            <a:grpSpLocks/>
          </p:cNvGrpSpPr>
          <p:nvPr/>
        </p:nvGrpSpPr>
        <p:grpSpPr bwMode="auto">
          <a:xfrm>
            <a:off x="2270881" y="2641700"/>
            <a:ext cx="4104822" cy="2372320"/>
            <a:chOff x="1502" y="1775"/>
            <a:chExt cx="2715" cy="1594"/>
          </a:xfrm>
        </p:grpSpPr>
        <p:sp>
          <p:nvSpPr>
            <p:cNvPr id="2060" name="Rectangle 43"/>
            <p:cNvSpPr>
              <a:spLocks noChangeArrowheads="1"/>
            </p:cNvSpPr>
            <p:nvPr/>
          </p:nvSpPr>
          <p:spPr bwMode="auto">
            <a:xfrm>
              <a:off x="2469" y="2366"/>
              <a:ext cx="879" cy="1003"/>
            </a:xfrm>
            <a:prstGeom prst="rect">
              <a:avLst/>
            </a:prstGeom>
            <a:solidFill>
              <a:schemeClr val="folHlink"/>
            </a:solidFill>
            <a:ln w="12700" algn="ctr">
              <a:solidFill>
                <a:srgbClr val="000000"/>
              </a:solidFill>
              <a:miter lim="800000"/>
              <a:headEnd/>
              <a:tailEnd/>
            </a:ln>
            <a:effectLst/>
          </p:spPr>
          <p:txBody>
            <a:bodyPr wrap="none" lIns="96661" tIns="48331" rIns="96661" bIns="48331" anchor="ctr"/>
            <a:lstStyle/>
            <a:p>
              <a:pPr marL="235754" indent="-235754" defTabSz="914485"/>
              <a:r>
                <a:rPr lang="en-US" sz="1050" dirty="0"/>
                <a:t>Design Change Cost</a:t>
              </a:r>
            </a:p>
          </p:txBody>
        </p:sp>
        <p:sp>
          <p:nvSpPr>
            <p:cNvPr id="2061" name="Freeform 40"/>
            <p:cNvSpPr>
              <a:spLocks/>
            </p:cNvSpPr>
            <p:nvPr/>
          </p:nvSpPr>
          <p:spPr bwMode="auto">
            <a:xfrm>
              <a:off x="1502" y="2045"/>
              <a:ext cx="2715" cy="984"/>
            </a:xfrm>
            <a:custGeom>
              <a:avLst/>
              <a:gdLst>
                <a:gd name="T0" fmla="*/ 0 w 2715"/>
                <a:gd name="T1" fmla="*/ 789 h 984"/>
                <a:gd name="T2" fmla="*/ 637 w 2715"/>
                <a:gd name="T3" fmla="*/ 182 h 984"/>
                <a:gd name="T4" fmla="*/ 864 w 2715"/>
                <a:gd name="T5" fmla="*/ 28 h 984"/>
                <a:gd name="T6" fmla="*/ 977 w 2715"/>
                <a:gd name="T7" fmla="*/ 12 h 984"/>
                <a:gd name="T8" fmla="*/ 1090 w 2715"/>
                <a:gd name="T9" fmla="*/ 69 h 984"/>
                <a:gd name="T10" fmla="*/ 1219 w 2715"/>
                <a:gd name="T11" fmla="*/ 269 h 984"/>
                <a:gd name="T12" fmla="*/ 1357 w 2715"/>
                <a:gd name="T13" fmla="*/ 485 h 984"/>
                <a:gd name="T14" fmla="*/ 1471 w 2715"/>
                <a:gd name="T15" fmla="*/ 552 h 984"/>
                <a:gd name="T16" fmla="*/ 1573 w 2715"/>
                <a:gd name="T17" fmla="*/ 526 h 984"/>
                <a:gd name="T18" fmla="*/ 1671 w 2715"/>
                <a:gd name="T19" fmla="*/ 480 h 984"/>
                <a:gd name="T20" fmla="*/ 1800 w 2715"/>
                <a:gd name="T21" fmla="*/ 521 h 984"/>
                <a:gd name="T22" fmla="*/ 1882 w 2715"/>
                <a:gd name="T23" fmla="*/ 583 h 984"/>
                <a:gd name="T24" fmla="*/ 2062 w 2715"/>
                <a:gd name="T25" fmla="*/ 568 h 984"/>
                <a:gd name="T26" fmla="*/ 2232 w 2715"/>
                <a:gd name="T27" fmla="*/ 645 h 984"/>
                <a:gd name="T28" fmla="*/ 2715 w 2715"/>
                <a:gd name="T29" fmla="*/ 984 h 98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715" h="984">
                  <a:moveTo>
                    <a:pt x="0" y="789"/>
                  </a:moveTo>
                  <a:cubicBezTo>
                    <a:pt x="246" y="549"/>
                    <a:pt x="493" y="309"/>
                    <a:pt x="637" y="182"/>
                  </a:cubicBezTo>
                  <a:cubicBezTo>
                    <a:pt x="781" y="55"/>
                    <a:pt x="807" y="56"/>
                    <a:pt x="864" y="28"/>
                  </a:cubicBezTo>
                  <a:cubicBezTo>
                    <a:pt x="921" y="0"/>
                    <a:pt x="939" y="5"/>
                    <a:pt x="977" y="12"/>
                  </a:cubicBezTo>
                  <a:cubicBezTo>
                    <a:pt x="1015" y="19"/>
                    <a:pt x="1050" y="26"/>
                    <a:pt x="1090" y="69"/>
                  </a:cubicBezTo>
                  <a:cubicBezTo>
                    <a:pt x="1130" y="112"/>
                    <a:pt x="1175" y="200"/>
                    <a:pt x="1219" y="269"/>
                  </a:cubicBezTo>
                  <a:cubicBezTo>
                    <a:pt x="1263" y="338"/>
                    <a:pt x="1315" y="438"/>
                    <a:pt x="1357" y="485"/>
                  </a:cubicBezTo>
                  <a:cubicBezTo>
                    <a:pt x="1399" y="532"/>
                    <a:pt x="1435" y="545"/>
                    <a:pt x="1471" y="552"/>
                  </a:cubicBezTo>
                  <a:cubicBezTo>
                    <a:pt x="1507" y="559"/>
                    <a:pt x="1540" y="538"/>
                    <a:pt x="1573" y="526"/>
                  </a:cubicBezTo>
                  <a:cubicBezTo>
                    <a:pt x="1606" y="514"/>
                    <a:pt x="1633" y="481"/>
                    <a:pt x="1671" y="480"/>
                  </a:cubicBezTo>
                  <a:cubicBezTo>
                    <a:pt x="1709" y="479"/>
                    <a:pt x="1765" y="504"/>
                    <a:pt x="1800" y="521"/>
                  </a:cubicBezTo>
                  <a:cubicBezTo>
                    <a:pt x="1835" y="538"/>
                    <a:pt x="1838" y="575"/>
                    <a:pt x="1882" y="583"/>
                  </a:cubicBezTo>
                  <a:cubicBezTo>
                    <a:pt x="1926" y="591"/>
                    <a:pt x="2004" y="558"/>
                    <a:pt x="2062" y="568"/>
                  </a:cubicBezTo>
                  <a:cubicBezTo>
                    <a:pt x="2120" y="578"/>
                    <a:pt x="2123" y="576"/>
                    <a:pt x="2232" y="645"/>
                  </a:cubicBezTo>
                  <a:cubicBezTo>
                    <a:pt x="2341" y="714"/>
                    <a:pt x="2594" y="902"/>
                    <a:pt x="2715" y="984"/>
                  </a:cubicBezTo>
                </a:path>
              </a:pathLst>
            </a:custGeom>
            <a:noFill/>
            <a:ln w="38100" cap="flat" cmpd="sng">
              <a:solidFill>
                <a:srgbClr val="000000"/>
              </a:solidFill>
              <a:prstDash val="solid"/>
              <a:round/>
              <a:headEnd/>
              <a:tailEnd/>
            </a:ln>
            <a:effectLst/>
          </p:spPr>
          <p:txBody>
            <a:bodyPr lIns="96661" tIns="48331" rIns="96661" bIns="48331"/>
            <a:lstStyle/>
            <a:p>
              <a:endParaRPr lang="en-US" sz="1050"/>
            </a:p>
          </p:txBody>
        </p:sp>
        <p:sp>
          <p:nvSpPr>
            <p:cNvPr id="2062" name="Line 36"/>
            <p:cNvSpPr>
              <a:spLocks noChangeShapeType="1"/>
            </p:cNvSpPr>
            <p:nvPr/>
          </p:nvSpPr>
          <p:spPr bwMode="auto">
            <a:xfrm flipH="1">
              <a:off x="2547" y="1888"/>
              <a:ext cx="374" cy="175"/>
            </a:xfrm>
            <a:prstGeom prst="line">
              <a:avLst/>
            </a:prstGeom>
            <a:noFill/>
            <a:ln w="38100">
              <a:solidFill>
                <a:srgbClr val="000000"/>
              </a:solidFill>
              <a:round/>
              <a:headEnd/>
              <a:tailEnd type="triangle" w="med" len="med"/>
            </a:ln>
            <a:effectLst/>
          </p:spPr>
          <p:txBody>
            <a:bodyPr lIns="96661" tIns="48331" rIns="96661" bIns="48331"/>
            <a:lstStyle/>
            <a:p>
              <a:endParaRPr lang="en-US" sz="1050"/>
            </a:p>
          </p:txBody>
        </p:sp>
        <p:sp>
          <p:nvSpPr>
            <p:cNvPr id="2063" name="Text Box 37"/>
            <p:cNvSpPr txBox="1">
              <a:spLocks noChangeArrowheads="1"/>
            </p:cNvSpPr>
            <p:nvPr/>
          </p:nvSpPr>
          <p:spPr bwMode="auto">
            <a:xfrm>
              <a:off x="2957" y="1775"/>
              <a:ext cx="1018" cy="174"/>
            </a:xfrm>
            <a:prstGeom prst="rect">
              <a:avLst/>
            </a:prstGeom>
            <a:noFill/>
            <a:ln w="9525" algn="ctr">
              <a:noFill/>
              <a:miter lim="800000"/>
              <a:headEnd/>
              <a:tailEnd/>
            </a:ln>
            <a:effectLst/>
          </p:spPr>
          <p:txBody>
            <a:bodyPr lIns="96661" tIns="48331" rIns="96661" bIns="48331">
              <a:spAutoFit/>
            </a:bodyPr>
            <a:lstStyle/>
            <a:p>
              <a:pPr marL="235754" indent="-235754" defTabSz="914485">
                <a:spcBef>
                  <a:spcPct val="50000"/>
                </a:spcBef>
              </a:pPr>
              <a:r>
                <a:rPr lang="en-US" sz="1050" b="1" dirty="0"/>
                <a:t>Digital Engineering</a:t>
              </a:r>
            </a:p>
          </p:txBody>
        </p:sp>
      </p:grpSp>
      <p:grpSp>
        <p:nvGrpSpPr>
          <p:cNvPr id="5" name="Group 58"/>
          <p:cNvGrpSpPr>
            <a:grpSpLocks/>
          </p:cNvGrpSpPr>
          <p:nvPr/>
        </p:nvGrpSpPr>
        <p:grpSpPr bwMode="auto">
          <a:xfrm>
            <a:off x="2270881" y="1897560"/>
            <a:ext cx="3973286" cy="3114972"/>
            <a:chOff x="1502" y="1275"/>
            <a:chExt cx="2628" cy="2093"/>
          </a:xfrm>
        </p:grpSpPr>
        <p:sp>
          <p:nvSpPr>
            <p:cNvPr id="2056" name="Rectangle 42"/>
            <p:cNvSpPr>
              <a:spLocks noChangeArrowheads="1"/>
            </p:cNvSpPr>
            <p:nvPr/>
          </p:nvSpPr>
          <p:spPr bwMode="auto">
            <a:xfrm>
              <a:off x="1507" y="3024"/>
              <a:ext cx="967" cy="344"/>
            </a:xfrm>
            <a:prstGeom prst="rect">
              <a:avLst/>
            </a:prstGeom>
            <a:solidFill>
              <a:srgbClr val="FFCC00"/>
            </a:solidFill>
            <a:ln w="12700" algn="ctr">
              <a:solidFill>
                <a:schemeClr val="tx1"/>
              </a:solidFill>
              <a:miter lim="800000"/>
              <a:headEnd/>
              <a:tailEnd/>
            </a:ln>
            <a:effectLst/>
          </p:spPr>
          <p:txBody>
            <a:bodyPr wrap="none" lIns="96661" tIns="48331" rIns="96661" bIns="48331" anchor="ctr"/>
            <a:lstStyle/>
            <a:p>
              <a:pPr marL="235754" indent="-235754" defTabSz="914485"/>
              <a:r>
                <a:rPr lang="en-US" sz="1050" dirty="0"/>
                <a:t>Design Change Cost</a:t>
              </a:r>
            </a:p>
          </p:txBody>
        </p:sp>
        <p:sp>
          <p:nvSpPr>
            <p:cNvPr id="2057" name="Freeform 41"/>
            <p:cNvSpPr>
              <a:spLocks/>
            </p:cNvSpPr>
            <p:nvPr/>
          </p:nvSpPr>
          <p:spPr bwMode="auto">
            <a:xfrm>
              <a:off x="1502" y="1322"/>
              <a:ext cx="2628" cy="1990"/>
            </a:xfrm>
            <a:custGeom>
              <a:avLst/>
              <a:gdLst>
                <a:gd name="T0" fmla="*/ 0 w 2628"/>
                <a:gd name="T1" fmla="*/ 1033 h 1990"/>
                <a:gd name="T2" fmla="*/ 25 w 2628"/>
                <a:gd name="T3" fmla="*/ 622 h 1990"/>
                <a:gd name="T4" fmla="*/ 113 w 2628"/>
                <a:gd name="T5" fmla="*/ 159 h 1990"/>
                <a:gd name="T6" fmla="*/ 195 w 2628"/>
                <a:gd name="T7" fmla="*/ 20 h 1990"/>
                <a:gd name="T8" fmla="*/ 303 w 2628"/>
                <a:gd name="T9" fmla="*/ 36 h 1990"/>
                <a:gd name="T10" fmla="*/ 385 w 2628"/>
                <a:gd name="T11" fmla="*/ 211 h 1990"/>
                <a:gd name="T12" fmla="*/ 519 w 2628"/>
                <a:gd name="T13" fmla="*/ 715 h 1990"/>
                <a:gd name="T14" fmla="*/ 658 w 2628"/>
                <a:gd name="T15" fmla="*/ 1100 h 1990"/>
                <a:gd name="T16" fmla="*/ 761 w 2628"/>
                <a:gd name="T17" fmla="*/ 1352 h 1990"/>
                <a:gd name="T18" fmla="*/ 905 w 2628"/>
                <a:gd name="T19" fmla="*/ 1543 h 1990"/>
                <a:gd name="T20" fmla="*/ 1105 w 2628"/>
                <a:gd name="T21" fmla="*/ 1666 h 1990"/>
                <a:gd name="T22" fmla="*/ 1388 w 2628"/>
                <a:gd name="T23" fmla="*/ 1728 h 1990"/>
                <a:gd name="T24" fmla="*/ 1764 w 2628"/>
                <a:gd name="T25" fmla="*/ 1738 h 1990"/>
                <a:gd name="T26" fmla="*/ 1877 w 2628"/>
                <a:gd name="T27" fmla="*/ 1748 h 1990"/>
                <a:gd name="T28" fmla="*/ 2016 w 2628"/>
                <a:gd name="T29" fmla="*/ 1825 h 1990"/>
                <a:gd name="T30" fmla="*/ 2088 w 2628"/>
                <a:gd name="T31" fmla="*/ 1877 h 1990"/>
                <a:gd name="T32" fmla="*/ 2360 w 2628"/>
                <a:gd name="T33" fmla="*/ 1913 h 1990"/>
                <a:gd name="T34" fmla="*/ 2520 w 2628"/>
                <a:gd name="T35" fmla="*/ 1949 h 1990"/>
                <a:gd name="T36" fmla="*/ 2628 w 2628"/>
                <a:gd name="T37" fmla="*/ 1990 h 19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628" h="1990">
                  <a:moveTo>
                    <a:pt x="0" y="1033"/>
                  </a:moveTo>
                  <a:cubicBezTo>
                    <a:pt x="3" y="900"/>
                    <a:pt x="6" y="768"/>
                    <a:pt x="25" y="622"/>
                  </a:cubicBezTo>
                  <a:cubicBezTo>
                    <a:pt x="44" y="476"/>
                    <a:pt x="85" y="259"/>
                    <a:pt x="113" y="159"/>
                  </a:cubicBezTo>
                  <a:cubicBezTo>
                    <a:pt x="141" y="59"/>
                    <a:pt x="163" y="40"/>
                    <a:pt x="195" y="20"/>
                  </a:cubicBezTo>
                  <a:cubicBezTo>
                    <a:pt x="227" y="0"/>
                    <a:pt x="271" y="4"/>
                    <a:pt x="303" y="36"/>
                  </a:cubicBezTo>
                  <a:cubicBezTo>
                    <a:pt x="335" y="68"/>
                    <a:pt x="349" y="98"/>
                    <a:pt x="385" y="211"/>
                  </a:cubicBezTo>
                  <a:cubicBezTo>
                    <a:pt x="421" y="324"/>
                    <a:pt x="474" y="567"/>
                    <a:pt x="519" y="715"/>
                  </a:cubicBezTo>
                  <a:cubicBezTo>
                    <a:pt x="564" y="863"/>
                    <a:pt x="618" y="994"/>
                    <a:pt x="658" y="1100"/>
                  </a:cubicBezTo>
                  <a:cubicBezTo>
                    <a:pt x="698" y="1206"/>
                    <a:pt x="720" y="1278"/>
                    <a:pt x="761" y="1352"/>
                  </a:cubicBezTo>
                  <a:cubicBezTo>
                    <a:pt x="802" y="1426"/>
                    <a:pt x="848" y="1491"/>
                    <a:pt x="905" y="1543"/>
                  </a:cubicBezTo>
                  <a:cubicBezTo>
                    <a:pt x="962" y="1595"/>
                    <a:pt x="1025" y="1635"/>
                    <a:pt x="1105" y="1666"/>
                  </a:cubicBezTo>
                  <a:cubicBezTo>
                    <a:pt x="1185" y="1697"/>
                    <a:pt x="1278" y="1716"/>
                    <a:pt x="1388" y="1728"/>
                  </a:cubicBezTo>
                  <a:cubicBezTo>
                    <a:pt x="1498" y="1740"/>
                    <a:pt x="1683" y="1735"/>
                    <a:pt x="1764" y="1738"/>
                  </a:cubicBezTo>
                  <a:cubicBezTo>
                    <a:pt x="1845" y="1741"/>
                    <a:pt x="1835" y="1734"/>
                    <a:pt x="1877" y="1748"/>
                  </a:cubicBezTo>
                  <a:cubicBezTo>
                    <a:pt x="1919" y="1762"/>
                    <a:pt x="1981" y="1804"/>
                    <a:pt x="2016" y="1825"/>
                  </a:cubicBezTo>
                  <a:cubicBezTo>
                    <a:pt x="2051" y="1846"/>
                    <a:pt x="2031" y="1862"/>
                    <a:pt x="2088" y="1877"/>
                  </a:cubicBezTo>
                  <a:cubicBezTo>
                    <a:pt x="2145" y="1892"/>
                    <a:pt x="2288" y="1901"/>
                    <a:pt x="2360" y="1913"/>
                  </a:cubicBezTo>
                  <a:cubicBezTo>
                    <a:pt x="2432" y="1925"/>
                    <a:pt x="2476" y="1936"/>
                    <a:pt x="2520" y="1949"/>
                  </a:cubicBezTo>
                  <a:cubicBezTo>
                    <a:pt x="2564" y="1962"/>
                    <a:pt x="2523" y="1947"/>
                    <a:pt x="2628" y="1990"/>
                  </a:cubicBezTo>
                </a:path>
              </a:pathLst>
            </a:custGeom>
            <a:noFill/>
            <a:ln w="38100" cap="flat" cmpd="sng">
              <a:solidFill>
                <a:srgbClr val="FF9900"/>
              </a:solidFill>
              <a:prstDash val="solid"/>
              <a:round/>
              <a:headEnd/>
              <a:tailEnd/>
            </a:ln>
            <a:effectLst/>
          </p:spPr>
          <p:txBody>
            <a:bodyPr lIns="96661" tIns="48331" rIns="96661" bIns="48331"/>
            <a:lstStyle/>
            <a:p>
              <a:endParaRPr lang="en-US" sz="1050"/>
            </a:p>
          </p:txBody>
        </p:sp>
        <p:sp>
          <p:nvSpPr>
            <p:cNvPr id="2058" name="Text Box 38"/>
            <p:cNvSpPr txBox="1">
              <a:spLocks noChangeArrowheads="1"/>
            </p:cNvSpPr>
            <p:nvPr/>
          </p:nvSpPr>
          <p:spPr bwMode="auto">
            <a:xfrm>
              <a:off x="2314" y="1275"/>
              <a:ext cx="1406" cy="391"/>
            </a:xfrm>
            <a:prstGeom prst="rect">
              <a:avLst/>
            </a:prstGeom>
            <a:solidFill>
              <a:schemeClr val="bg1"/>
            </a:solidFill>
            <a:ln w="38100" algn="ctr">
              <a:solidFill>
                <a:srgbClr val="FF0000"/>
              </a:solidFill>
              <a:miter lim="800000"/>
              <a:headEnd/>
              <a:tailEnd/>
            </a:ln>
            <a:effectLst/>
          </p:spPr>
          <p:txBody>
            <a:bodyPr lIns="96661" tIns="48331" rIns="96661" bIns="48331">
              <a:spAutoFit/>
            </a:bodyPr>
            <a:lstStyle/>
            <a:p>
              <a:pPr marL="235754" indent="-235754" defTabSz="914485">
                <a:spcBef>
                  <a:spcPct val="50000"/>
                </a:spcBef>
              </a:pPr>
              <a:r>
                <a:rPr lang="en-US" sz="1050" b="1" dirty="0">
                  <a:solidFill>
                    <a:srgbClr val="0000FF"/>
                  </a:solidFill>
                </a:rPr>
                <a:t>Upfront Engineering</a:t>
              </a:r>
              <a:br>
                <a:rPr lang="en-US" sz="1050" b="1" dirty="0">
                  <a:solidFill>
                    <a:srgbClr val="0000FF"/>
                  </a:solidFill>
                </a:rPr>
              </a:br>
              <a:r>
                <a:rPr lang="en-US" sz="1050" b="1" dirty="0" smtClean="0">
                  <a:solidFill>
                    <a:srgbClr val="0000FF"/>
                  </a:solidFill>
                </a:rPr>
                <a:t>Simulation </a:t>
              </a:r>
              <a:r>
                <a:rPr lang="en-US" sz="1050" b="1" dirty="0">
                  <a:solidFill>
                    <a:srgbClr val="0000FF"/>
                  </a:solidFill>
                </a:rPr>
                <a:t>Driven Development</a:t>
              </a:r>
            </a:p>
          </p:txBody>
        </p:sp>
        <p:sp>
          <p:nvSpPr>
            <p:cNvPr id="2059" name="Line 39"/>
            <p:cNvSpPr>
              <a:spLocks noChangeShapeType="1"/>
            </p:cNvSpPr>
            <p:nvPr/>
          </p:nvSpPr>
          <p:spPr bwMode="auto">
            <a:xfrm flipH="1">
              <a:off x="1941" y="1512"/>
              <a:ext cx="364" cy="180"/>
            </a:xfrm>
            <a:prstGeom prst="line">
              <a:avLst/>
            </a:prstGeom>
            <a:noFill/>
            <a:ln w="50800">
              <a:solidFill>
                <a:srgbClr val="000000"/>
              </a:solidFill>
              <a:round/>
              <a:headEnd/>
              <a:tailEnd type="triangle" w="med" len="med"/>
            </a:ln>
            <a:effectLst/>
          </p:spPr>
          <p:txBody>
            <a:bodyPr lIns="96661" tIns="48331" rIns="96661" bIns="48331"/>
            <a:lstStyle/>
            <a:p>
              <a:endParaRPr lang="en-US" sz="1050"/>
            </a:p>
          </p:txBody>
        </p:sp>
      </p:grpSp>
      <p:sp>
        <p:nvSpPr>
          <p:cNvPr id="2055" name="Text Box 59"/>
          <p:cNvSpPr txBox="1">
            <a:spLocks noChangeArrowheads="1"/>
          </p:cNvSpPr>
          <p:nvPr/>
        </p:nvSpPr>
        <p:spPr bwMode="auto">
          <a:xfrm>
            <a:off x="6889750" y="5962055"/>
            <a:ext cx="2254250" cy="253908"/>
          </a:xfrm>
          <a:prstGeom prst="rect">
            <a:avLst/>
          </a:prstGeom>
          <a:noFill/>
          <a:ln w="9525" algn="ctr">
            <a:noFill/>
            <a:miter lim="800000"/>
            <a:headEnd/>
            <a:tailEnd/>
          </a:ln>
          <a:effectLst/>
        </p:spPr>
        <p:txBody>
          <a:bodyPr lIns="91432" tIns="45716" rIns="91432" bIns="45716">
            <a:spAutoFit/>
          </a:bodyPr>
          <a:lstStyle/>
          <a:p>
            <a:pPr marL="235754" indent="-235754" algn="r" defTabSz="914485">
              <a:spcBef>
                <a:spcPct val="50000"/>
              </a:spcBef>
            </a:pPr>
            <a:r>
              <a:rPr lang="en-US" sz="1050" dirty="0"/>
              <a:t>Source:  ITI (GE Aircraft Engines)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2000"/>
                                        <p:tgtEl>
                                          <p:spTgt spid="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2000"/>
                                        <p:tgtEl>
                                          <p:spTgt spid="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41" name="Picture 5" descr="SealdFig2"/>
          <p:cNvPicPr>
            <a:picLocks noChangeAspect="1" noChangeArrowheads="1"/>
          </p:cNvPicPr>
          <p:nvPr/>
        </p:nvPicPr>
        <p:blipFill>
          <a:blip r:embed="rId2" cstate="print"/>
          <a:srcRect/>
          <a:stretch>
            <a:fillRect/>
          </a:stretch>
        </p:blipFill>
        <p:spPr bwMode="auto">
          <a:xfrm>
            <a:off x="453572" y="840879"/>
            <a:ext cx="8229298" cy="5112246"/>
          </a:xfrm>
          <a:prstGeom prst="rect">
            <a:avLst/>
          </a:prstGeom>
          <a:noFill/>
          <a:ln w="9525">
            <a:noFill/>
            <a:miter lim="800000"/>
            <a:headEnd/>
            <a:tailEnd/>
          </a:ln>
        </p:spPr>
      </p:pic>
      <p:sp>
        <p:nvSpPr>
          <p:cNvPr id="3075" name="Rectangle 2"/>
          <p:cNvSpPr>
            <a:spLocks noGrp="1" noChangeArrowheads="1"/>
          </p:cNvSpPr>
          <p:nvPr>
            <p:ph type="title"/>
          </p:nvPr>
        </p:nvSpPr>
        <p:spPr bwMode="auto">
          <a:xfrm>
            <a:off x="1" y="228600"/>
            <a:ext cx="9143999" cy="1143000"/>
          </a:xfrm>
          <a:noFill/>
          <a:ln>
            <a:miter lim="800000"/>
            <a:headEnd/>
            <a:tailEnd/>
          </a:ln>
        </p:spPr>
        <p:txBody>
          <a:bodyPr vert="horz" wrap="square" lIns="86493" tIns="43247" rIns="86493" bIns="43247" numCol="1" anchor="t" anchorCtr="0" compatLnSpc="1">
            <a:prstTxWarp prst="textNoShape">
              <a:avLst/>
            </a:prstTxWarp>
          </a:bodyPr>
          <a:lstStyle/>
          <a:p>
            <a:pPr eaLnBrk="1" hangingPunct="1"/>
            <a:r>
              <a:rPr lang="en-US" sz="2800" dirty="0" smtClean="0"/>
              <a:t>Lead Time Reduction </a:t>
            </a:r>
            <a:r>
              <a:rPr lang="en-US" sz="2800" dirty="0" smtClean="0">
                <a:sym typeface="Wingdings" pitchFamily="2" charset="2"/>
              </a:rPr>
              <a:t> Simulation Based Design Cost Savings</a:t>
            </a:r>
          </a:p>
        </p:txBody>
      </p:sp>
      <p:grpSp>
        <p:nvGrpSpPr>
          <p:cNvPr id="2" name="Group 10"/>
          <p:cNvGrpSpPr>
            <a:grpSpLocks/>
          </p:cNvGrpSpPr>
          <p:nvPr/>
        </p:nvGrpSpPr>
        <p:grpSpPr bwMode="auto">
          <a:xfrm>
            <a:off x="4012595" y="5380142"/>
            <a:ext cx="2916465" cy="559594"/>
            <a:chOff x="2654" y="3615"/>
            <a:chExt cx="1929" cy="376"/>
          </a:xfrm>
        </p:grpSpPr>
        <p:sp>
          <p:nvSpPr>
            <p:cNvPr id="3078" name="Line 6"/>
            <p:cNvSpPr>
              <a:spLocks noChangeShapeType="1"/>
            </p:cNvSpPr>
            <p:nvPr/>
          </p:nvSpPr>
          <p:spPr bwMode="auto">
            <a:xfrm>
              <a:off x="2654" y="3621"/>
              <a:ext cx="519" cy="0"/>
            </a:xfrm>
            <a:prstGeom prst="line">
              <a:avLst/>
            </a:prstGeom>
            <a:noFill/>
            <a:ln w="38100">
              <a:solidFill>
                <a:srgbClr val="FF0000"/>
              </a:solidFill>
              <a:round/>
              <a:headEnd type="stealth" w="med" len="lg"/>
              <a:tailEnd type="stealth" w="med" len="lg"/>
            </a:ln>
            <a:effectLst/>
          </p:spPr>
          <p:txBody>
            <a:bodyPr lIns="96661" tIns="48331" rIns="96661" bIns="48331"/>
            <a:lstStyle/>
            <a:p>
              <a:endParaRPr lang="en-US"/>
            </a:p>
          </p:txBody>
        </p:sp>
        <p:sp>
          <p:nvSpPr>
            <p:cNvPr id="3079" name="Line 7"/>
            <p:cNvSpPr>
              <a:spLocks noChangeShapeType="1"/>
            </p:cNvSpPr>
            <p:nvPr/>
          </p:nvSpPr>
          <p:spPr bwMode="auto">
            <a:xfrm>
              <a:off x="3194" y="3621"/>
              <a:ext cx="437" cy="0"/>
            </a:xfrm>
            <a:prstGeom prst="line">
              <a:avLst/>
            </a:prstGeom>
            <a:noFill/>
            <a:ln w="38100">
              <a:solidFill>
                <a:srgbClr val="FF0000"/>
              </a:solidFill>
              <a:round/>
              <a:headEnd/>
              <a:tailEnd/>
            </a:ln>
            <a:effectLst/>
          </p:spPr>
          <p:txBody>
            <a:bodyPr lIns="96661" tIns="48331" rIns="96661" bIns="48331"/>
            <a:lstStyle/>
            <a:p>
              <a:endParaRPr lang="en-US"/>
            </a:p>
          </p:txBody>
        </p:sp>
        <p:sp>
          <p:nvSpPr>
            <p:cNvPr id="3080" name="Text Box 8"/>
            <p:cNvSpPr txBox="1">
              <a:spLocks noChangeArrowheads="1"/>
            </p:cNvSpPr>
            <p:nvPr/>
          </p:nvSpPr>
          <p:spPr bwMode="auto">
            <a:xfrm>
              <a:off x="3641" y="3615"/>
              <a:ext cx="942" cy="376"/>
            </a:xfrm>
            <a:prstGeom prst="rect">
              <a:avLst/>
            </a:prstGeom>
            <a:noFill/>
            <a:ln w="38100" algn="ctr">
              <a:solidFill>
                <a:srgbClr val="FF0000"/>
              </a:solidFill>
              <a:miter lim="800000"/>
              <a:headEnd/>
              <a:tailEnd/>
            </a:ln>
            <a:effectLst/>
          </p:spPr>
          <p:txBody>
            <a:bodyPr lIns="96661" tIns="48331" rIns="96661" bIns="48331">
              <a:spAutoFit/>
            </a:bodyPr>
            <a:lstStyle/>
            <a:p>
              <a:pPr marL="235754" indent="-235754" defTabSz="914485">
                <a:spcBef>
                  <a:spcPct val="50000"/>
                </a:spcBef>
              </a:pPr>
              <a:r>
                <a:rPr lang="en-US" sz="1500" b="1" dirty="0"/>
                <a:t>Lead Time Reduction</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23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Slide Number Placeholder 3"/>
          <p:cNvSpPr>
            <a:spLocks noGrp="1"/>
          </p:cNvSpPr>
          <p:nvPr>
            <p:ph type="sldNum" sz="quarter" idx="12"/>
          </p:nvPr>
        </p:nvSpPr>
        <p:spPr/>
        <p:txBody>
          <a:bodyPr/>
          <a:lstStyle/>
          <a:p>
            <a:fld id="{2964ADF5-D55B-418B-A407-4F99D7A5E8F4}" type="slidenum">
              <a:rPr lang="en-US"/>
              <a:pPr/>
              <a:t>9</a:t>
            </a:fld>
            <a:endParaRPr lang="en-US"/>
          </a:p>
        </p:txBody>
      </p:sp>
      <p:sp>
        <p:nvSpPr>
          <p:cNvPr id="738306" name="Rectangle 2">
            <a:hlinkClick r:id="rId3" action="ppaction://hlinksldjump"/>
          </p:cNvPr>
          <p:cNvSpPr>
            <a:spLocks noChangeArrowheads="1"/>
          </p:cNvSpPr>
          <p:nvPr/>
        </p:nvSpPr>
        <p:spPr bwMode="auto">
          <a:xfrm>
            <a:off x="446088" y="130175"/>
            <a:ext cx="8229600" cy="631825"/>
          </a:xfrm>
          <a:prstGeom prst="rect">
            <a:avLst/>
          </a:prstGeom>
          <a:noFill/>
          <a:ln w="9525">
            <a:noFill/>
            <a:miter lim="800000"/>
            <a:headEnd/>
            <a:tailEnd/>
          </a:ln>
          <a:effectLst/>
        </p:spPr>
        <p:txBody>
          <a:bodyPr/>
          <a:lstStyle/>
          <a:p>
            <a:pPr algn="ctr">
              <a:spcBef>
                <a:spcPct val="0"/>
              </a:spcBef>
              <a:buClrTx/>
              <a:buSzTx/>
              <a:buFontTx/>
              <a:buNone/>
            </a:pPr>
            <a:r>
              <a:rPr lang="en-US" sz="3600" i="1">
                <a:solidFill>
                  <a:srgbClr val="FF9900"/>
                </a:solidFill>
                <a:effectLst>
                  <a:outerShdw blurRad="38100" dist="38100" dir="2700000" algn="tl">
                    <a:srgbClr val="000000"/>
                  </a:outerShdw>
                </a:effectLst>
              </a:rPr>
              <a:t>Lightweighting Designs</a:t>
            </a:r>
          </a:p>
        </p:txBody>
      </p:sp>
      <p:grpSp>
        <p:nvGrpSpPr>
          <p:cNvPr id="2" name="Group 3"/>
          <p:cNvGrpSpPr>
            <a:grpSpLocks/>
          </p:cNvGrpSpPr>
          <p:nvPr/>
        </p:nvGrpSpPr>
        <p:grpSpPr bwMode="auto">
          <a:xfrm>
            <a:off x="161925" y="1531938"/>
            <a:ext cx="8753475" cy="5149850"/>
            <a:chOff x="102" y="965"/>
            <a:chExt cx="5514" cy="3244"/>
          </a:xfrm>
        </p:grpSpPr>
        <p:grpSp>
          <p:nvGrpSpPr>
            <p:cNvPr id="3" name="Group 4"/>
            <p:cNvGrpSpPr>
              <a:grpSpLocks/>
            </p:cNvGrpSpPr>
            <p:nvPr/>
          </p:nvGrpSpPr>
          <p:grpSpPr bwMode="auto">
            <a:xfrm>
              <a:off x="102" y="1485"/>
              <a:ext cx="3097" cy="2570"/>
              <a:chOff x="102" y="1485"/>
              <a:chExt cx="3097" cy="2570"/>
            </a:xfrm>
          </p:grpSpPr>
          <p:sp>
            <p:nvSpPr>
              <p:cNvPr id="738309" name="Rectangle 5"/>
              <p:cNvSpPr>
                <a:spLocks noChangeArrowheads="1"/>
              </p:cNvSpPr>
              <p:nvPr/>
            </p:nvSpPr>
            <p:spPr bwMode="auto">
              <a:xfrm>
                <a:off x="582" y="3843"/>
                <a:ext cx="2055" cy="212"/>
              </a:xfrm>
              <a:prstGeom prst="rect">
                <a:avLst/>
              </a:prstGeom>
              <a:noFill/>
              <a:ln w="12700">
                <a:noFill/>
                <a:miter lim="800000"/>
                <a:headEnd/>
                <a:tailEnd/>
              </a:ln>
              <a:effectLst/>
            </p:spPr>
            <p:txBody>
              <a:bodyPr lIns="580080" tIns="286069" rIns="580080" bIns="286069" anchor="ctr"/>
              <a:lstStyle/>
              <a:p>
                <a:pPr defTabSz="958850" eaLnBrk="0" hangingPunct="0">
                  <a:spcBef>
                    <a:spcPct val="0"/>
                  </a:spcBef>
                  <a:buClrTx/>
                  <a:buSzTx/>
                  <a:buFontTx/>
                  <a:buNone/>
                </a:pPr>
                <a:r>
                  <a:rPr lang="en-US" sz="1200" i="1">
                    <a:solidFill>
                      <a:srgbClr val="3333FF"/>
                    </a:solidFill>
                    <a:effectLst/>
                    <a:latin typeface="Arial Narrow" pitchFamily="34" charset="0"/>
                    <a:cs typeface="Times New Roman" pitchFamily="18" charset="0"/>
                  </a:rPr>
                  <a:t>Source: American Metal Market</a:t>
                </a:r>
              </a:p>
            </p:txBody>
          </p:sp>
          <p:grpSp>
            <p:nvGrpSpPr>
              <p:cNvPr id="4" name="Group 6"/>
              <p:cNvGrpSpPr>
                <a:grpSpLocks/>
              </p:cNvGrpSpPr>
              <p:nvPr/>
            </p:nvGrpSpPr>
            <p:grpSpPr bwMode="auto">
              <a:xfrm>
                <a:off x="264" y="1878"/>
                <a:ext cx="2540" cy="874"/>
                <a:chOff x="378" y="1653"/>
                <a:chExt cx="2373" cy="816"/>
              </a:xfrm>
            </p:grpSpPr>
            <p:sp>
              <p:nvSpPr>
                <p:cNvPr id="738311" name="Line 7"/>
                <p:cNvSpPr>
                  <a:spLocks noChangeShapeType="1"/>
                </p:cNvSpPr>
                <p:nvPr/>
              </p:nvSpPr>
              <p:spPr bwMode="auto">
                <a:xfrm>
                  <a:off x="528" y="1819"/>
                  <a:ext cx="410" cy="650"/>
                </a:xfrm>
                <a:prstGeom prst="line">
                  <a:avLst/>
                </a:prstGeom>
                <a:noFill/>
                <a:ln w="28575">
                  <a:solidFill>
                    <a:srgbClr val="000000"/>
                  </a:solidFill>
                  <a:round/>
                  <a:headEnd/>
                  <a:tailEnd/>
                </a:ln>
                <a:effectLst/>
              </p:spPr>
              <p:txBody>
                <a:bodyPr lIns="172898" tIns="85355" rIns="172898" bIns="85355" anchor="ctr">
                  <a:spAutoFit/>
                </a:bodyPr>
                <a:lstStyle/>
                <a:p>
                  <a:endParaRPr lang="en-US"/>
                </a:p>
              </p:txBody>
            </p:sp>
            <p:sp>
              <p:nvSpPr>
                <p:cNvPr id="738312" name="Line 8"/>
                <p:cNvSpPr>
                  <a:spLocks noChangeShapeType="1"/>
                </p:cNvSpPr>
                <p:nvPr/>
              </p:nvSpPr>
              <p:spPr bwMode="auto">
                <a:xfrm flipV="1">
                  <a:off x="938" y="1955"/>
                  <a:ext cx="1596" cy="514"/>
                </a:xfrm>
                <a:prstGeom prst="line">
                  <a:avLst/>
                </a:prstGeom>
                <a:noFill/>
                <a:ln w="28575">
                  <a:solidFill>
                    <a:srgbClr val="000000"/>
                  </a:solidFill>
                  <a:round/>
                  <a:headEnd/>
                  <a:tailEnd type="triangle" w="med" len="med"/>
                </a:ln>
                <a:effectLst/>
              </p:spPr>
              <p:txBody>
                <a:bodyPr wrap="none" lIns="172898" tIns="85355" rIns="172898" bIns="85355" anchor="ctr">
                  <a:spAutoFit/>
                </a:bodyPr>
                <a:lstStyle/>
                <a:p>
                  <a:endParaRPr lang="en-US"/>
                </a:p>
              </p:txBody>
            </p:sp>
            <p:sp>
              <p:nvSpPr>
                <p:cNvPr id="738313" name="Text Box 9"/>
                <p:cNvSpPr txBox="1">
                  <a:spLocks noChangeArrowheads="1"/>
                </p:cNvSpPr>
                <p:nvPr/>
              </p:nvSpPr>
              <p:spPr bwMode="auto">
                <a:xfrm>
                  <a:off x="378" y="1653"/>
                  <a:ext cx="435" cy="226"/>
                </a:xfrm>
                <a:prstGeom prst="rect">
                  <a:avLst/>
                </a:prstGeom>
                <a:noFill/>
                <a:ln w="12700">
                  <a:noFill/>
                  <a:miter lim="800000"/>
                  <a:headEnd/>
                  <a:tailEnd/>
                </a:ln>
                <a:effectLst/>
              </p:spPr>
              <p:txBody>
                <a:bodyPr wrap="none" lIns="172898" tIns="85355" rIns="172898" bIns="85355">
                  <a:spAutoFit/>
                </a:bodyPr>
                <a:lstStyle/>
                <a:p>
                  <a:pPr algn="ctr" eaLnBrk="0" hangingPunct="0">
                    <a:spcBef>
                      <a:spcPct val="0"/>
                    </a:spcBef>
                    <a:buClrTx/>
                    <a:buSzTx/>
                    <a:buFontTx/>
                    <a:buNone/>
                  </a:pPr>
                  <a:r>
                    <a:rPr lang="en-US" sz="1400">
                      <a:solidFill>
                        <a:schemeClr val="tx1"/>
                      </a:solidFill>
                      <a:effectLst/>
                      <a:cs typeface="Times New Roman" pitchFamily="18" charset="0"/>
                    </a:rPr>
                    <a:t>3666</a:t>
                  </a:r>
                </a:p>
              </p:txBody>
            </p:sp>
            <p:sp>
              <p:nvSpPr>
                <p:cNvPr id="738314" name="Text Box 10"/>
                <p:cNvSpPr txBox="1">
                  <a:spLocks noChangeArrowheads="1"/>
                </p:cNvSpPr>
                <p:nvPr/>
              </p:nvSpPr>
              <p:spPr bwMode="auto">
                <a:xfrm>
                  <a:off x="824" y="2234"/>
                  <a:ext cx="435" cy="226"/>
                </a:xfrm>
                <a:prstGeom prst="rect">
                  <a:avLst/>
                </a:prstGeom>
                <a:noFill/>
                <a:ln w="12700">
                  <a:noFill/>
                  <a:miter lim="800000"/>
                  <a:headEnd/>
                  <a:tailEnd/>
                </a:ln>
                <a:effectLst/>
              </p:spPr>
              <p:txBody>
                <a:bodyPr wrap="none" lIns="172898" tIns="85355" rIns="172898" bIns="85355">
                  <a:spAutoFit/>
                </a:bodyPr>
                <a:lstStyle/>
                <a:p>
                  <a:pPr algn="ctr" eaLnBrk="0" hangingPunct="0">
                    <a:spcBef>
                      <a:spcPct val="0"/>
                    </a:spcBef>
                    <a:buClrTx/>
                    <a:buSzTx/>
                    <a:buFontTx/>
                    <a:buNone/>
                  </a:pPr>
                  <a:r>
                    <a:rPr lang="en-US" sz="1400">
                      <a:solidFill>
                        <a:schemeClr val="tx1"/>
                      </a:solidFill>
                      <a:effectLst/>
                      <a:cs typeface="Times New Roman" pitchFamily="18" charset="0"/>
                    </a:rPr>
                    <a:t>3059</a:t>
                  </a:r>
                </a:p>
              </p:txBody>
            </p:sp>
            <p:sp>
              <p:nvSpPr>
                <p:cNvPr id="738315" name="Text Box 11"/>
                <p:cNvSpPr txBox="1">
                  <a:spLocks noChangeArrowheads="1"/>
                </p:cNvSpPr>
                <p:nvPr/>
              </p:nvSpPr>
              <p:spPr bwMode="auto">
                <a:xfrm>
                  <a:off x="2316" y="1959"/>
                  <a:ext cx="435" cy="226"/>
                </a:xfrm>
                <a:prstGeom prst="rect">
                  <a:avLst/>
                </a:prstGeom>
                <a:noFill/>
                <a:ln w="12700">
                  <a:noFill/>
                  <a:miter lim="800000"/>
                  <a:headEnd/>
                  <a:tailEnd/>
                </a:ln>
                <a:effectLst/>
              </p:spPr>
              <p:txBody>
                <a:bodyPr wrap="none" lIns="172898" tIns="85355" rIns="172898" bIns="85355">
                  <a:spAutoFit/>
                </a:bodyPr>
                <a:lstStyle/>
                <a:p>
                  <a:pPr algn="ctr" eaLnBrk="0" hangingPunct="0">
                    <a:spcBef>
                      <a:spcPct val="0"/>
                    </a:spcBef>
                    <a:buClrTx/>
                    <a:buSzTx/>
                    <a:buFontTx/>
                    <a:buNone/>
                  </a:pPr>
                  <a:r>
                    <a:rPr lang="en-US" sz="1400">
                      <a:solidFill>
                        <a:schemeClr val="tx1"/>
                      </a:solidFill>
                      <a:effectLst/>
                      <a:cs typeface="Times New Roman" pitchFamily="18" charset="0"/>
                    </a:rPr>
                    <a:t>3360</a:t>
                  </a:r>
                </a:p>
              </p:txBody>
            </p:sp>
          </p:grpSp>
          <p:grpSp>
            <p:nvGrpSpPr>
              <p:cNvPr id="5" name="Group 12"/>
              <p:cNvGrpSpPr>
                <a:grpSpLocks/>
              </p:cNvGrpSpPr>
              <p:nvPr/>
            </p:nvGrpSpPr>
            <p:grpSpPr bwMode="auto">
              <a:xfrm>
                <a:off x="102" y="1485"/>
                <a:ext cx="3097" cy="2355"/>
                <a:chOff x="166" y="1144"/>
                <a:chExt cx="3097" cy="2355"/>
              </a:xfrm>
            </p:grpSpPr>
            <p:graphicFrame>
              <p:nvGraphicFramePr>
                <p:cNvPr id="738317" name="Object 13"/>
                <p:cNvGraphicFramePr>
                  <a:graphicFrameLocks/>
                </p:cNvGraphicFramePr>
                <p:nvPr/>
              </p:nvGraphicFramePr>
              <p:xfrm>
                <a:off x="166" y="1478"/>
                <a:ext cx="3097" cy="2021"/>
              </p:xfrm>
              <a:graphic>
                <a:graphicData uri="http://schemas.openxmlformats.org/presentationml/2006/ole">
                  <p:oleObj spid="_x0000_s129026" name="Chart" r:id="rId4" imgW="7172241" imgH="4057785" progId="MSGraph.Chart.8">
                    <p:embed followColorScheme="full"/>
                  </p:oleObj>
                </a:graphicData>
              </a:graphic>
            </p:graphicFrame>
            <p:sp>
              <p:nvSpPr>
                <p:cNvPr id="738318" name="Text Box 14"/>
                <p:cNvSpPr txBox="1">
                  <a:spLocks noChangeArrowheads="1"/>
                </p:cNvSpPr>
                <p:nvPr/>
              </p:nvSpPr>
              <p:spPr bwMode="auto">
                <a:xfrm>
                  <a:off x="313" y="1144"/>
                  <a:ext cx="2650" cy="242"/>
                </a:xfrm>
                <a:prstGeom prst="rect">
                  <a:avLst/>
                </a:prstGeom>
                <a:noFill/>
                <a:ln w="12700">
                  <a:noFill/>
                  <a:miter lim="800000"/>
                  <a:headEnd/>
                  <a:tailEnd/>
                </a:ln>
                <a:effectLst/>
              </p:spPr>
              <p:txBody>
                <a:bodyPr wrap="none" lIns="172898" tIns="85355" rIns="172898" bIns="85355">
                  <a:spAutoFit/>
                </a:bodyPr>
                <a:lstStyle/>
                <a:p>
                  <a:pPr eaLnBrk="0" hangingPunct="0">
                    <a:spcBef>
                      <a:spcPct val="0"/>
                    </a:spcBef>
                    <a:buClrTx/>
                    <a:buSzTx/>
                    <a:buFontTx/>
                    <a:buNone/>
                  </a:pPr>
                  <a:r>
                    <a:rPr lang="en-US" sz="1400">
                      <a:solidFill>
                        <a:schemeClr val="tx1"/>
                      </a:solidFill>
                      <a:effectLst/>
                      <a:cs typeface="Times New Roman" pitchFamily="18" charset="0"/>
                    </a:rPr>
                    <a:t>Average Passenger Vehicle Weight in Pounds</a:t>
                  </a:r>
                </a:p>
              </p:txBody>
            </p:sp>
          </p:grpSp>
          <p:sp>
            <p:nvSpPr>
              <p:cNvPr id="738319" name="Text Box 15"/>
              <p:cNvSpPr txBox="1">
                <a:spLocks noChangeArrowheads="1"/>
              </p:cNvSpPr>
              <p:nvPr/>
            </p:nvSpPr>
            <p:spPr bwMode="auto">
              <a:xfrm>
                <a:off x="1154" y="3696"/>
                <a:ext cx="858" cy="252"/>
              </a:xfrm>
              <a:prstGeom prst="rect">
                <a:avLst/>
              </a:prstGeom>
              <a:noFill/>
              <a:ln w="12700">
                <a:noFill/>
                <a:miter lim="800000"/>
                <a:headEnd/>
                <a:tailEnd/>
              </a:ln>
              <a:effectLst/>
            </p:spPr>
            <p:txBody>
              <a:bodyPr wrap="none" lIns="172898" tIns="85355" rIns="172898" bIns="85355">
                <a:spAutoFit/>
              </a:bodyPr>
              <a:lstStyle/>
              <a:p>
                <a:pPr algn="ctr" eaLnBrk="0" hangingPunct="0">
                  <a:spcBef>
                    <a:spcPct val="0"/>
                  </a:spcBef>
                  <a:buClrTx/>
                  <a:buSzTx/>
                  <a:buFontTx/>
                  <a:buNone/>
                </a:pPr>
                <a:r>
                  <a:rPr lang="en-US" sz="1500">
                    <a:solidFill>
                      <a:schemeClr val="tx1"/>
                    </a:solidFill>
                    <a:effectLst/>
                    <a:cs typeface="Times New Roman" pitchFamily="18" charset="0"/>
                  </a:rPr>
                  <a:t>Model Year</a:t>
                </a:r>
              </a:p>
            </p:txBody>
          </p:sp>
        </p:grpSp>
        <p:sp>
          <p:nvSpPr>
            <p:cNvPr id="738320" name="Rectangle 16"/>
            <p:cNvSpPr>
              <a:spLocks noChangeArrowheads="1"/>
            </p:cNvSpPr>
            <p:nvPr/>
          </p:nvSpPr>
          <p:spPr bwMode="auto">
            <a:xfrm>
              <a:off x="1483" y="965"/>
              <a:ext cx="218" cy="338"/>
            </a:xfrm>
            <a:prstGeom prst="rect">
              <a:avLst/>
            </a:prstGeom>
            <a:noFill/>
            <a:ln w="12700">
              <a:noFill/>
              <a:miter lim="800000"/>
              <a:headEnd/>
              <a:tailEnd/>
            </a:ln>
            <a:effectLst/>
          </p:spPr>
          <p:txBody>
            <a:bodyPr wrap="none" lIns="172898" tIns="85355" rIns="172898" bIns="85355">
              <a:spAutoFit/>
            </a:bodyPr>
            <a:lstStyle/>
            <a:p>
              <a:pPr algn="ctr" eaLnBrk="0" hangingPunct="0">
                <a:spcBef>
                  <a:spcPct val="0"/>
                </a:spcBef>
                <a:buClrTx/>
                <a:buSzTx/>
                <a:buFontTx/>
                <a:buNone/>
              </a:pPr>
              <a:endParaRPr lang="en-US" sz="2400">
                <a:solidFill>
                  <a:schemeClr val="tx2"/>
                </a:solidFill>
                <a:effectLst/>
                <a:latin typeface="Tahoma" pitchFamily="34" charset="0"/>
                <a:cs typeface="Times New Roman" pitchFamily="18" charset="0"/>
              </a:endParaRPr>
            </a:p>
          </p:txBody>
        </p:sp>
        <p:grpSp>
          <p:nvGrpSpPr>
            <p:cNvPr id="6" name="Group 17"/>
            <p:cNvGrpSpPr>
              <a:grpSpLocks/>
            </p:cNvGrpSpPr>
            <p:nvPr/>
          </p:nvGrpSpPr>
          <p:grpSpPr bwMode="auto">
            <a:xfrm>
              <a:off x="2760" y="989"/>
              <a:ext cx="2856" cy="1350"/>
              <a:chOff x="2844" y="648"/>
              <a:chExt cx="2856" cy="1350"/>
            </a:xfrm>
          </p:grpSpPr>
          <p:grpSp>
            <p:nvGrpSpPr>
              <p:cNvPr id="7" name="Group 18"/>
              <p:cNvGrpSpPr>
                <a:grpSpLocks/>
              </p:cNvGrpSpPr>
              <p:nvPr/>
            </p:nvGrpSpPr>
            <p:grpSpPr bwMode="auto">
              <a:xfrm>
                <a:off x="5014" y="1336"/>
                <a:ext cx="256" cy="224"/>
                <a:chOff x="4585" y="3212"/>
                <a:chExt cx="331" cy="291"/>
              </a:xfrm>
            </p:grpSpPr>
            <p:sp>
              <p:nvSpPr>
                <p:cNvPr id="738323" name="Oval 19"/>
                <p:cNvSpPr>
                  <a:spLocks noChangeArrowheads="1"/>
                </p:cNvSpPr>
                <p:nvPr/>
              </p:nvSpPr>
              <p:spPr bwMode="auto">
                <a:xfrm>
                  <a:off x="4585" y="3212"/>
                  <a:ext cx="331" cy="291"/>
                </a:xfrm>
                <a:prstGeom prst="ellipse">
                  <a:avLst/>
                </a:prstGeom>
                <a:gradFill rotWithShape="0">
                  <a:gsLst>
                    <a:gs pos="0">
                      <a:srgbClr val="037C03"/>
                    </a:gs>
                    <a:gs pos="100000">
                      <a:srgbClr val="037C03">
                        <a:gamma/>
                        <a:shade val="29804"/>
                        <a:invGamma/>
                      </a:srgbClr>
                    </a:gs>
                  </a:gsLst>
                  <a:lin ang="5400000" scaled="1"/>
                </a:gradFill>
                <a:ln w="12700">
                  <a:solidFill>
                    <a:schemeClr val="tx1"/>
                  </a:solidFill>
                  <a:round/>
                  <a:headEnd/>
                  <a:tailEnd/>
                </a:ln>
                <a:effectLst/>
              </p:spPr>
              <p:txBody>
                <a:bodyPr wrap="none" anchor="ctr"/>
                <a:lstStyle/>
                <a:p>
                  <a:endParaRPr lang="en-US"/>
                </a:p>
              </p:txBody>
            </p:sp>
            <p:sp>
              <p:nvSpPr>
                <p:cNvPr id="738324" name="Oval 20"/>
                <p:cNvSpPr>
                  <a:spLocks noChangeArrowheads="1"/>
                </p:cNvSpPr>
                <p:nvPr/>
              </p:nvSpPr>
              <p:spPr bwMode="auto">
                <a:xfrm>
                  <a:off x="4647" y="3269"/>
                  <a:ext cx="201" cy="171"/>
                </a:xfrm>
                <a:prstGeom prst="ellipse">
                  <a:avLst/>
                </a:prstGeom>
                <a:gradFill rotWithShape="0">
                  <a:gsLst>
                    <a:gs pos="0">
                      <a:srgbClr val="FFFFFF"/>
                    </a:gs>
                    <a:gs pos="100000">
                      <a:srgbClr val="FFFFFF">
                        <a:gamma/>
                        <a:tint val="89804"/>
                        <a:invGamma/>
                      </a:srgbClr>
                    </a:gs>
                  </a:gsLst>
                  <a:lin ang="5400000" scaled="1"/>
                </a:gradFill>
                <a:ln w="12700">
                  <a:solidFill>
                    <a:schemeClr val="tx1"/>
                  </a:solidFill>
                  <a:round/>
                  <a:headEnd/>
                  <a:tailEnd/>
                </a:ln>
                <a:effectLst/>
              </p:spPr>
              <p:txBody>
                <a:bodyPr wrap="none" anchor="ctr"/>
                <a:lstStyle/>
                <a:p>
                  <a:endParaRPr lang="en-US"/>
                </a:p>
              </p:txBody>
            </p:sp>
          </p:grpSp>
          <p:sp>
            <p:nvSpPr>
              <p:cNvPr id="738325" name="AutoShape 21"/>
              <p:cNvSpPr>
                <a:spLocks noChangeArrowheads="1"/>
              </p:cNvSpPr>
              <p:nvPr/>
            </p:nvSpPr>
            <p:spPr bwMode="auto">
              <a:xfrm flipV="1">
                <a:off x="4589" y="1460"/>
                <a:ext cx="993" cy="506"/>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00AE00"/>
                  </a:gs>
                  <a:gs pos="100000">
                    <a:srgbClr val="00AE00">
                      <a:gamma/>
                      <a:shade val="29804"/>
                      <a:invGamma/>
                    </a:srgbClr>
                  </a:gs>
                </a:gsLst>
                <a:path path="rect">
                  <a:fillToRect r="100000" b="100000"/>
                </a:path>
              </a:gradFill>
              <a:ln w="12700">
                <a:solidFill>
                  <a:schemeClr val="tx1"/>
                </a:solidFill>
                <a:miter lim="800000"/>
                <a:headEnd/>
                <a:tailEnd/>
              </a:ln>
              <a:effectLst/>
            </p:spPr>
            <p:txBody>
              <a:bodyPr wrap="none" anchor="ctr"/>
              <a:lstStyle/>
              <a:p>
                <a:endParaRPr lang="en-US"/>
              </a:p>
            </p:txBody>
          </p:sp>
          <p:sp>
            <p:nvSpPr>
              <p:cNvPr id="738326" name="Freeform 22"/>
              <p:cNvSpPr>
                <a:spLocks/>
              </p:cNvSpPr>
              <p:nvPr/>
            </p:nvSpPr>
            <p:spPr bwMode="auto">
              <a:xfrm>
                <a:off x="5333" y="1458"/>
                <a:ext cx="367" cy="512"/>
              </a:xfrm>
              <a:custGeom>
                <a:avLst/>
                <a:gdLst/>
                <a:ahLst/>
                <a:cxnLst>
                  <a:cxn ang="0">
                    <a:pos x="0" y="0"/>
                  </a:cxn>
                  <a:cxn ang="0">
                    <a:pos x="184" y="66"/>
                  </a:cxn>
                  <a:cxn ang="0">
                    <a:pos x="474" y="590"/>
                  </a:cxn>
                  <a:cxn ang="0">
                    <a:pos x="323" y="662"/>
                  </a:cxn>
                  <a:cxn ang="0">
                    <a:pos x="0" y="0"/>
                  </a:cxn>
                </a:cxnLst>
                <a:rect l="0" t="0" r="r" b="b"/>
                <a:pathLst>
                  <a:path w="475" h="663">
                    <a:moveTo>
                      <a:pt x="0" y="0"/>
                    </a:moveTo>
                    <a:lnTo>
                      <a:pt x="184" y="66"/>
                    </a:lnTo>
                    <a:lnTo>
                      <a:pt x="474" y="590"/>
                    </a:lnTo>
                    <a:lnTo>
                      <a:pt x="323" y="662"/>
                    </a:lnTo>
                    <a:lnTo>
                      <a:pt x="0" y="0"/>
                    </a:lnTo>
                  </a:path>
                </a:pathLst>
              </a:custGeom>
              <a:gradFill rotWithShape="0">
                <a:gsLst>
                  <a:gs pos="0">
                    <a:srgbClr val="037C03"/>
                  </a:gs>
                  <a:gs pos="100000">
                    <a:srgbClr val="037C03">
                      <a:gamma/>
                      <a:shade val="29804"/>
                      <a:invGamma/>
                    </a:srgbClr>
                  </a:gs>
                </a:gsLst>
                <a:path path="rect">
                  <a:fillToRect l="100000" b="100000"/>
                </a:path>
              </a:gradFill>
              <a:ln w="12700" cap="rnd" cmpd="sng">
                <a:solidFill>
                  <a:schemeClr val="tx1"/>
                </a:solidFill>
                <a:prstDash val="solid"/>
                <a:round/>
                <a:headEnd type="none" w="med" len="med"/>
                <a:tailEnd type="none" w="med" len="med"/>
              </a:ln>
              <a:effectLst/>
            </p:spPr>
            <p:txBody>
              <a:bodyPr/>
              <a:lstStyle/>
              <a:p>
                <a:endParaRPr lang="en-US"/>
              </a:p>
            </p:txBody>
          </p:sp>
          <p:grpSp>
            <p:nvGrpSpPr>
              <p:cNvPr id="8" name="Group 23"/>
              <p:cNvGrpSpPr>
                <a:grpSpLocks/>
              </p:cNvGrpSpPr>
              <p:nvPr/>
            </p:nvGrpSpPr>
            <p:grpSpPr bwMode="auto">
              <a:xfrm>
                <a:off x="4410" y="918"/>
                <a:ext cx="255" cy="224"/>
                <a:chOff x="3803" y="2671"/>
                <a:chExt cx="331" cy="290"/>
              </a:xfrm>
            </p:grpSpPr>
            <p:sp>
              <p:nvSpPr>
                <p:cNvPr id="738328" name="Oval 24"/>
                <p:cNvSpPr>
                  <a:spLocks noChangeArrowheads="1"/>
                </p:cNvSpPr>
                <p:nvPr/>
              </p:nvSpPr>
              <p:spPr bwMode="auto">
                <a:xfrm>
                  <a:off x="3803" y="2671"/>
                  <a:ext cx="331" cy="290"/>
                </a:xfrm>
                <a:prstGeom prst="ellipse">
                  <a:avLst/>
                </a:prstGeom>
                <a:gradFill rotWithShape="0">
                  <a:gsLst>
                    <a:gs pos="0">
                      <a:srgbClr val="037C03"/>
                    </a:gs>
                    <a:gs pos="100000">
                      <a:srgbClr val="037C03">
                        <a:gamma/>
                        <a:shade val="29804"/>
                        <a:invGamma/>
                      </a:srgbClr>
                    </a:gs>
                  </a:gsLst>
                  <a:lin ang="5400000" scaled="1"/>
                </a:gradFill>
                <a:ln w="12700">
                  <a:solidFill>
                    <a:schemeClr val="tx1"/>
                  </a:solidFill>
                  <a:round/>
                  <a:headEnd/>
                  <a:tailEnd/>
                </a:ln>
                <a:effectLst/>
              </p:spPr>
              <p:txBody>
                <a:bodyPr wrap="none" anchor="ctr"/>
                <a:lstStyle/>
                <a:p>
                  <a:endParaRPr lang="en-US"/>
                </a:p>
              </p:txBody>
            </p:sp>
            <p:sp>
              <p:nvSpPr>
                <p:cNvPr id="738329" name="Oval 25"/>
                <p:cNvSpPr>
                  <a:spLocks noChangeArrowheads="1"/>
                </p:cNvSpPr>
                <p:nvPr/>
              </p:nvSpPr>
              <p:spPr bwMode="auto">
                <a:xfrm>
                  <a:off x="3865" y="2728"/>
                  <a:ext cx="201" cy="170"/>
                </a:xfrm>
                <a:prstGeom prst="ellipse">
                  <a:avLst/>
                </a:prstGeom>
                <a:gradFill rotWithShape="0">
                  <a:gsLst>
                    <a:gs pos="0">
                      <a:srgbClr val="FFFFFF"/>
                    </a:gs>
                    <a:gs pos="100000">
                      <a:srgbClr val="FFFFFF">
                        <a:gamma/>
                        <a:tint val="89804"/>
                        <a:invGamma/>
                      </a:srgbClr>
                    </a:gs>
                  </a:gsLst>
                  <a:lin ang="5400000" scaled="1"/>
                </a:gradFill>
                <a:ln w="12700">
                  <a:solidFill>
                    <a:schemeClr val="tx1"/>
                  </a:solidFill>
                  <a:round/>
                  <a:headEnd/>
                  <a:tailEnd/>
                </a:ln>
                <a:effectLst/>
              </p:spPr>
              <p:txBody>
                <a:bodyPr wrap="none" anchor="ctr"/>
                <a:lstStyle/>
                <a:p>
                  <a:endParaRPr lang="en-US"/>
                </a:p>
              </p:txBody>
            </p:sp>
          </p:grpSp>
          <p:sp>
            <p:nvSpPr>
              <p:cNvPr id="738330" name="AutoShape 26"/>
              <p:cNvSpPr>
                <a:spLocks noChangeArrowheads="1"/>
              </p:cNvSpPr>
              <p:nvPr/>
            </p:nvSpPr>
            <p:spPr bwMode="auto">
              <a:xfrm flipV="1">
                <a:off x="3962" y="1048"/>
                <a:ext cx="993" cy="424"/>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00AE00"/>
                  </a:gs>
                  <a:gs pos="100000">
                    <a:srgbClr val="00AE00">
                      <a:gamma/>
                      <a:shade val="29804"/>
                      <a:invGamma/>
                    </a:srgbClr>
                  </a:gs>
                </a:gsLst>
                <a:path path="rect">
                  <a:fillToRect r="100000" b="100000"/>
                </a:path>
              </a:gradFill>
              <a:ln w="12700">
                <a:solidFill>
                  <a:schemeClr val="tx1"/>
                </a:solidFill>
                <a:miter lim="800000"/>
                <a:headEnd/>
                <a:tailEnd/>
              </a:ln>
              <a:effectLst/>
            </p:spPr>
            <p:txBody>
              <a:bodyPr wrap="none" anchor="ctr"/>
              <a:lstStyle/>
              <a:p>
                <a:endParaRPr lang="en-US"/>
              </a:p>
            </p:txBody>
          </p:sp>
          <p:sp>
            <p:nvSpPr>
              <p:cNvPr id="738331" name="Freeform 27"/>
              <p:cNvSpPr>
                <a:spLocks/>
              </p:cNvSpPr>
              <p:nvPr/>
            </p:nvSpPr>
            <p:spPr bwMode="auto">
              <a:xfrm>
                <a:off x="4709" y="1045"/>
                <a:ext cx="366" cy="429"/>
              </a:xfrm>
              <a:custGeom>
                <a:avLst/>
                <a:gdLst/>
                <a:ahLst/>
                <a:cxnLst>
                  <a:cxn ang="0">
                    <a:pos x="0" y="0"/>
                  </a:cxn>
                  <a:cxn ang="0">
                    <a:pos x="184" y="56"/>
                  </a:cxn>
                  <a:cxn ang="0">
                    <a:pos x="473" y="494"/>
                  </a:cxn>
                  <a:cxn ang="0">
                    <a:pos x="322" y="554"/>
                  </a:cxn>
                  <a:cxn ang="0">
                    <a:pos x="0" y="0"/>
                  </a:cxn>
                </a:cxnLst>
                <a:rect l="0" t="0" r="r" b="b"/>
                <a:pathLst>
                  <a:path w="474" h="555">
                    <a:moveTo>
                      <a:pt x="0" y="0"/>
                    </a:moveTo>
                    <a:lnTo>
                      <a:pt x="184" y="56"/>
                    </a:lnTo>
                    <a:lnTo>
                      <a:pt x="473" y="494"/>
                    </a:lnTo>
                    <a:lnTo>
                      <a:pt x="322" y="554"/>
                    </a:lnTo>
                    <a:lnTo>
                      <a:pt x="0" y="0"/>
                    </a:lnTo>
                  </a:path>
                </a:pathLst>
              </a:custGeom>
              <a:gradFill rotWithShape="0">
                <a:gsLst>
                  <a:gs pos="0">
                    <a:srgbClr val="037C03"/>
                  </a:gs>
                  <a:gs pos="100000">
                    <a:srgbClr val="037C03">
                      <a:gamma/>
                      <a:shade val="29804"/>
                      <a:invGamma/>
                    </a:srgbClr>
                  </a:gs>
                </a:gsLst>
                <a:path path="rect">
                  <a:fillToRect l="100000" b="100000"/>
                </a:path>
              </a:gradFill>
              <a:ln w="12700" cap="rnd" cmpd="sng">
                <a:solidFill>
                  <a:schemeClr val="tx1"/>
                </a:solidFill>
                <a:prstDash val="solid"/>
                <a:round/>
                <a:headEnd type="none" w="med" len="med"/>
                <a:tailEnd type="none" w="med" len="med"/>
              </a:ln>
              <a:effectLst/>
            </p:spPr>
            <p:txBody>
              <a:bodyPr/>
              <a:lstStyle/>
              <a:p>
                <a:endParaRPr lang="en-US"/>
              </a:p>
            </p:txBody>
          </p:sp>
          <p:sp>
            <p:nvSpPr>
              <p:cNvPr id="738332" name="Rectangle 28"/>
              <p:cNvSpPr>
                <a:spLocks noChangeArrowheads="1"/>
              </p:cNvSpPr>
              <p:nvPr/>
            </p:nvSpPr>
            <p:spPr bwMode="auto">
              <a:xfrm>
                <a:off x="4263" y="1045"/>
                <a:ext cx="551" cy="420"/>
              </a:xfrm>
              <a:prstGeom prst="rect">
                <a:avLst/>
              </a:prstGeom>
              <a:noFill/>
              <a:ln w="12700">
                <a:noFill/>
                <a:miter lim="800000"/>
                <a:headEnd/>
                <a:tailEnd/>
              </a:ln>
              <a:effectLst/>
            </p:spPr>
            <p:txBody>
              <a:bodyPr wrap="none" lIns="90488" tIns="44450" rIns="90488" bIns="44450">
                <a:spAutoFit/>
              </a:bodyPr>
              <a:lstStyle/>
              <a:p>
                <a:pPr algn="ctr" eaLnBrk="0" hangingPunct="0">
                  <a:spcBef>
                    <a:spcPct val="0"/>
                  </a:spcBef>
                  <a:buClrTx/>
                  <a:buSzTx/>
                  <a:buFontTx/>
                  <a:buNone/>
                </a:pPr>
                <a:r>
                  <a:rPr lang="en-US" sz="1400">
                    <a:solidFill>
                      <a:schemeClr val="tx1"/>
                    </a:solidFill>
                    <a:effectLst/>
                    <a:cs typeface="Times New Roman" pitchFamily="18" charset="0"/>
                  </a:rPr>
                  <a:t>NVH</a:t>
                </a:r>
              </a:p>
              <a:p>
                <a:pPr algn="ctr" eaLnBrk="0" hangingPunct="0">
                  <a:spcBef>
                    <a:spcPct val="0"/>
                  </a:spcBef>
                  <a:buClrTx/>
                  <a:buSzTx/>
                  <a:buFontTx/>
                  <a:buChar char="•"/>
                </a:pPr>
                <a:r>
                  <a:rPr lang="en-US" sz="1400">
                    <a:solidFill>
                      <a:schemeClr val="tx1"/>
                    </a:solidFill>
                    <a:effectLst/>
                    <a:cs typeface="Times New Roman" pitchFamily="18" charset="0"/>
                  </a:rPr>
                  <a:t> </a:t>
                </a:r>
                <a:r>
                  <a:rPr lang="en-US" sz="1000">
                    <a:solidFill>
                      <a:schemeClr val="tx1"/>
                    </a:solidFill>
                    <a:effectLst/>
                    <a:cs typeface="Times New Roman" pitchFamily="18" charset="0"/>
                  </a:rPr>
                  <a:t>Stiffness</a:t>
                </a:r>
              </a:p>
              <a:p>
                <a:pPr algn="ctr" eaLnBrk="0" hangingPunct="0">
                  <a:spcBef>
                    <a:spcPct val="0"/>
                  </a:spcBef>
                  <a:buClrTx/>
                  <a:buSzPct val="140000"/>
                  <a:buFontTx/>
                  <a:buChar char="•"/>
                </a:pPr>
                <a:r>
                  <a:rPr lang="en-US" sz="1000">
                    <a:solidFill>
                      <a:schemeClr val="tx1"/>
                    </a:solidFill>
                    <a:effectLst/>
                    <a:cs typeface="Times New Roman" pitchFamily="18" charset="0"/>
                  </a:rPr>
                  <a:t> Insulation</a:t>
                </a:r>
              </a:p>
            </p:txBody>
          </p:sp>
          <p:grpSp>
            <p:nvGrpSpPr>
              <p:cNvPr id="9" name="Group 29"/>
              <p:cNvGrpSpPr>
                <a:grpSpLocks/>
              </p:cNvGrpSpPr>
              <p:nvPr/>
            </p:nvGrpSpPr>
            <p:grpSpPr bwMode="auto">
              <a:xfrm>
                <a:off x="3263" y="909"/>
                <a:ext cx="255" cy="224"/>
                <a:chOff x="2319" y="2660"/>
                <a:chExt cx="330" cy="290"/>
              </a:xfrm>
            </p:grpSpPr>
            <p:sp>
              <p:nvSpPr>
                <p:cNvPr id="738334" name="Oval 30"/>
                <p:cNvSpPr>
                  <a:spLocks noChangeArrowheads="1"/>
                </p:cNvSpPr>
                <p:nvPr/>
              </p:nvSpPr>
              <p:spPr bwMode="auto">
                <a:xfrm>
                  <a:off x="2319" y="2660"/>
                  <a:ext cx="330" cy="290"/>
                </a:xfrm>
                <a:prstGeom prst="ellipse">
                  <a:avLst/>
                </a:prstGeom>
                <a:gradFill rotWithShape="0">
                  <a:gsLst>
                    <a:gs pos="0">
                      <a:srgbClr val="037C03"/>
                    </a:gs>
                    <a:gs pos="100000">
                      <a:srgbClr val="037C03">
                        <a:gamma/>
                        <a:shade val="29804"/>
                        <a:invGamma/>
                      </a:srgbClr>
                    </a:gs>
                  </a:gsLst>
                  <a:lin ang="5400000" scaled="1"/>
                </a:gradFill>
                <a:ln w="12700">
                  <a:solidFill>
                    <a:schemeClr val="tx1"/>
                  </a:solidFill>
                  <a:round/>
                  <a:headEnd/>
                  <a:tailEnd/>
                </a:ln>
                <a:effectLst/>
              </p:spPr>
              <p:txBody>
                <a:bodyPr wrap="none" anchor="ctr"/>
                <a:lstStyle/>
                <a:p>
                  <a:endParaRPr lang="en-US"/>
                </a:p>
              </p:txBody>
            </p:sp>
            <p:sp>
              <p:nvSpPr>
                <p:cNvPr id="738335" name="Oval 31"/>
                <p:cNvSpPr>
                  <a:spLocks noChangeArrowheads="1"/>
                </p:cNvSpPr>
                <p:nvPr/>
              </p:nvSpPr>
              <p:spPr bwMode="auto">
                <a:xfrm>
                  <a:off x="2380" y="2717"/>
                  <a:ext cx="202" cy="170"/>
                </a:xfrm>
                <a:prstGeom prst="ellipse">
                  <a:avLst/>
                </a:prstGeom>
                <a:gradFill rotWithShape="0">
                  <a:gsLst>
                    <a:gs pos="0">
                      <a:srgbClr val="FFFFFF"/>
                    </a:gs>
                    <a:gs pos="100000">
                      <a:srgbClr val="FFFFFF">
                        <a:gamma/>
                        <a:tint val="89804"/>
                        <a:invGamma/>
                      </a:srgbClr>
                    </a:gs>
                  </a:gsLst>
                  <a:lin ang="5400000" scaled="1"/>
                </a:gradFill>
                <a:ln w="12700">
                  <a:solidFill>
                    <a:schemeClr val="tx1"/>
                  </a:solidFill>
                  <a:round/>
                  <a:headEnd/>
                  <a:tailEnd/>
                </a:ln>
                <a:effectLst/>
              </p:spPr>
              <p:txBody>
                <a:bodyPr wrap="none" anchor="ctr"/>
                <a:lstStyle/>
                <a:p>
                  <a:endParaRPr lang="en-US"/>
                </a:p>
              </p:txBody>
            </p:sp>
          </p:grpSp>
          <p:sp>
            <p:nvSpPr>
              <p:cNvPr id="738336" name="AutoShape 32"/>
              <p:cNvSpPr>
                <a:spLocks noChangeArrowheads="1"/>
              </p:cNvSpPr>
              <p:nvPr/>
            </p:nvSpPr>
            <p:spPr bwMode="auto">
              <a:xfrm flipV="1">
                <a:off x="2844" y="1037"/>
                <a:ext cx="993" cy="441"/>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00AE00"/>
                  </a:gs>
                  <a:gs pos="100000">
                    <a:srgbClr val="00AE00">
                      <a:gamma/>
                      <a:shade val="29804"/>
                      <a:invGamma/>
                    </a:srgbClr>
                  </a:gs>
                </a:gsLst>
                <a:path path="rect">
                  <a:fillToRect r="100000" b="100000"/>
                </a:path>
              </a:gradFill>
              <a:ln w="12700">
                <a:solidFill>
                  <a:schemeClr val="tx1"/>
                </a:solidFill>
                <a:miter lim="800000"/>
                <a:headEnd/>
                <a:tailEnd/>
              </a:ln>
              <a:effectLst/>
            </p:spPr>
            <p:txBody>
              <a:bodyPr wrap="none" anchor="ctr"/>
              <a:lstStyle/>
              <a:p>
                <a:endParaRPr lang="en-US"/>
              </a:p>
            </p:txBody>
          </p:sp>
          <p:sp>
            <p:nvSpPr>
              <p:cNvPr id="738337" name="Freeform 33"/>
              <p:cNvSpPr>
                <a:spLocks/>
              </p:cNvSpPr>
              <p:nvPr/>
            </p:nvSpPr>
            <p:spPr bwMode="auto">
              <a:xfrm>
                <a:off x="3561" y="1037"/>
                <a:ext cx="367" cy="428"/>
              </a:xfrm>
              <a:custGeom>
                <a:avLst/>
                <a:gdLst/>
                <a:ahLst/>
                <a:cxnLst>
                  <a:cxn ang="0">
                    <a:pos x="0" y="0"/>
                  </a:cxn>
                  <a:cxn ang="0">
                    <a:pos x="184" y="55"/>
                  </a:cxn>
                  <a:cxn ang="0">
                    <a:pos x="474" y="492"/>
                  </a:cxn>
                  <a:cxn ang="0">
                    <a:pos x="323" y="552"/>
                  </a:cxn>
                  <a:cxn ang="0">
                    <a:pos x="0" y="0"/>
                  </a:cxn>
                </a:cxnLst>
                <a:rect l="0" t="0" r="r" b="b"/>
                <a:pathLst>
                  <a:path w="475" h="553">
                    <a:moveTo>
                      <a:pt x="0" y="0"/>
                    </a:moveTo>
                    <a:lnTo>
                      <a:pt x="184" y="55"/>
                    </a:lnTo>
                    <a:lnTo>
                      <a:pt x="474" y="492"/>
                    </a:lnTo>
                    <a:lnTo>
                      <a:pt x="323" y="552"/>
                    </a:lnTo>
                    <a:lnTo>
                      <a:pt x="0" y="0"/>
                    </a:lnTo>
                  </a:path>
                </a:pathLst>
              </a:custGeom>
              <a:gradFill rotWithShape="0">
                <a:gsLst>
                  <a:gs pos="0">
                    <a:srgbClr val="037C03"/>
                  </a:gs>
                  <a:gs pos="100000">
                    <a:srgbClr val="037C03">
                      <a:gamma/>
                      <a:shade val="29804"/>
                      <a:invGamma/>
                    </a:srgbClr>
                  </a:gs>
                </a:gsLst>
                <a:path path="rect">
                  <a:fillToRect l="100000" b="100000"/>
                </a:path>
              </a:gradFill>
              <a:ln w="12700" cap="rnd" cmpd="sng">
                <a:solidFill>
                  <a:schemeClr val="tx1"/>
                </a:solidFill>
                <a:prstDash val="solid"/>
                <a:round/>
                <a:headEnd type="none" w="med" len="med"/>
                <a:tailEnd type="none" w="med" len="med"/>
              </a:ln>
              <a:effectLst/>
            </p:spPr>
            <p:txBody>
              <a:bodyPr/>
              <a:lstStyle/>
              <a:p>
                <a:endParaRPr lang="en-US"/>
              </a:p>
            </p:txBody>
          </p:sp>
          <p:sp>
            <p:nvSpPr>
              <p:cNvPr id="738338" name="Rectangle 34"/>
              <p:cNvSpPr>
                <a:spLocks noChangeArrowheads="1"/>
              </p:cNvSpPr>
              <p:nvPr/>
            </p:nvSpPr>
            <p:spPr bwMode="auto">
              <a:xfrm>
                <a:off x="2997" y="992"/>
                <a:ext cx="788" cy="486"/>
              </a:xfrm>
              <a:prstGeom prst="rect">
                <a:avLst/>
              </a:prstGeom>
              <a:noFill/>
              <a:ln w="12700">
                <a:noFill/>
                <a:miter lim="800000"/>
                <a:headEnd/>
                <a:tailEnd/>
              </a:ln>
              <a:effectLst/>
            </p:spPr>
            <p:txBody>
              <a:bodyPr wrap="none" lIns="90488" tIns="44450" rIns="90488" bIns="44450">
                <a:spAutoFit/>
              </a:bodyPr>
              <a:lstStyle/>
              <a:p>
                <a:pPr algn="ctr" eaLnBrk="0" hangingPunct="0">
                  <a:spcBef>
                    <a:spcPct val="0"/>
                  </a:spcBef>
                  <a:buClrTx/>
                  <a:buSzTx/>
                  <a:buFontTx/>
                  <a:buNone/>
                </a:pPr>
                <a:r>
                  <a:rPr lang="en-US" sz="1400">
                    <a:solidFill>
                      <a:schemeClr val="tx1"/>
                    </a:solidFill>
                    <a:effectLst/>
                    <a:cs typeface="Times New Roman" pitchFamily="18" charset="0"/>
                  </a:rPr>
                  <a:t>Safety</a:t>
                </a:r>
              </a:p>
              <a:p>
                <a:pPr algn="ctr" eaLnBrk="0" hangingPunct="0">
                  <a:lnSpc>
                    <a:spcPct val="90000"/>
                  </a:lnSpc>
                  <a:spcBef>
                    <a:spcPct val="0"/>
                  </a:spcBef>
                  <a:buClrTx/>
                  <a:buSzTx/>
                  <a:buFontTx/>
                  <a:buChar char="•"/>
                </a:pPr>
                <a:r>
                  <a:rPr lang="en-US" sz="1400">
                    <a:solidFill>
                      <a:schemeClr val="tx1"/>
                    </a:solidFill>
                    <a:effectLst/>
                    <a:cs typeface="Times New Roman" pitchFamily="18" charset="0"/>
                  </a:rPr>
                  <a:t> </a:t>
                </a:r>
                <a:r>
                  <a:rPr lang="en-US" sz="1000">
                    <a:solidFill>
                      <a:schemeClr val="tx1"/>
                    </a:solidFill>
                    <a:effectLst/>
                    <a:cs typeface="Times New Roman" pitchFamily="18" charset="0"/>
                  </a:rPr>
                  <a:t>ABS</a:t>
                </a:r>
              </a:p>
              <a:p>
                <a:pPr algn="ctr" eaLnBrk="0" hangingPunct="0">
                  <a:lnSpc>
                    <a:spcPct val="65000"/>
                  </a:lnSpc>
                  <a:spcBef>
                    <a:spcPct val="0"/>
                  </a:spcBef>
                  <a:buClrTx/>
                  <a:buSzTx/>
                  <a:buFontTx/>
                  <a:buChar char="•"/>
                </a:pPr>
                <a:r>
                  <a:rPr lang="en-US" sz="1400">
                    <a:solidFill>
                      <a:schemeClr val="tx1"/>
                    </a:solidFill>
                    <a:effectLst/>
                    <a:cs typeface="Times New Roman" pitchFamily="18" charset="0"/>
                  </a:rPr>
                  <a:t> </a:t>
                </a:r>
                <a:r>
                  <a:rPr lang="en-US" sz="1000">
                    <a:solidFill>
                      <a:schemeClr val="tx1"/>
                    </a:solidFill>
                    <a:effectLst/>
                    <a:cs typeface="Times New Roman" pitchFamily="18" charset="0"/>
                  </a:rPr>
                  <a:t>Airbags</a:t>
                </a:r>
                <a:r>
                  <a:rPr lang="en-US" sz="1400">
                    <a:solidFill>
                      <a:schemeClr val="tx1"/>
                    </a:solidFill>
                    <a:effectLst/>
                    <a:cs typeface="Times New Roman" pitchFamily="18" charset="0"/>
                  </a:rPr>
                  <a:t> </a:t>
                </a:r>
              </a:p>
              <a:p>
                <a:pPr algn="ctr" eaLnBrk="0" hangingPunct="0">
                  <a:lnSpc>
                    <a:spcPct val="65000"/>
                  </a:lnSpc>
                  <a:spcBef>
                    <a:spcPct val="0"/>
                  </a:spcBef>
                  <a:buClrTx/>
                  <a:buSzTx/>
                  <a:buFontTx/>
                  <a:buChar char="•"/>
                </a:pPr>
                <a:r>
                  <a:rPr lang="en-US" sz="1400">
                    <a:solidFill>
                      <a:schemeClr val="tx1"/>
                    </a:solidFill>
                    <a:effectLst/>
                    <a:cs typeface="Times New Roman" pitchFamily="18" charset="0"/>
                  </a:rPr>
                  <a:t> </a:t>
                </a:r>
                <a:r>
                  <a:rPr lang="en-US" sz="1000">
                    <a:solidFill>
                      <a:schemeClr val="tx1"/>
                    </a:solidFill>
                    <a:effectLst/>
                    <a:cs typeface="Times New Roman" pitchFamily="18" charset="0"/>
                  </a:rPr>
                  <a:t>Crash Structure</a:t>
                </a:r>
              </a:p>
            </p:txBody>
          </p:sp>
          <p:grpSp>
            <p:nvGrpSpPr>
              <p:cNvPr id="10" name="Group 35"/>
              <p:cNvGrpSpPr>
                <a:grpSpLocks/>
              </p:cNvGrpSpPr>
              <p:nvPr/>
            </p:nvGrpSpPr>
            <p:grpSpPr bwMode="auto">
              <a:xfrm>
                <a:off x="3863" y="1295"/>
                <a:ext cx="255" cy="259"/>
                <a:chOff x="3095" y="3159"/>
                <a:chExt cx="331" cy="335"/>
              </a:xfrm>
            </p:grpSpPr>
            <p:sp>
              <p:nvSpPr>
                <p:cNvPr id="738340" name="Oval 36"/>
                <p:cNvSpPr>
                  <a:spLocks noChangeArrowheads="1"/>
                </p:cNvSpPr>
                <p:nvPr/>
              </p:nvSpPr>
              <p:spPr bwMode="auto">
                <a:xfrm>
                  <a:off x="3095" y="3159"/>
                  <a:ext cx="331" cy="335"/>
                </a:xfrm>
                <a:prstGeom prst="ellipse">
                  <a:avLst/>
                </a:prstGeom>
                <a:gradFill rotWithShape="0">
                  <a:gsLst>
                    <a:gs pos="0">
                      <a:srgbClr val="037C03"/>
                    </a:gs>
                    <a:gs pos="100000">
                      <a:srgbClr val="037C03">
                        <a:gamma/>
                        <a:shade val="29804"/>
                        <a:invGamma/>
                      </a:srgbClr>
                    </a:gs>
                  </a:gsLst>
                  <a:lin ang="5400000" scaled="1"/>
                </a:gradFill>
                <a:ln w="12700">
                  <a:solidFill>
                    <a:schemeClr val="tx1"/>
                  </a:solidFill>
                  <a:round/>
                  <a:headEnd/>
                  <a:tailEnd/>
                </a:ln>
                <a:effectLst/>
              </p:spPr>
              <p:txBody>
                <a:bodyPr wrap="none" anchor="ctr"/>
                <a:lstStyle/>
                <a:p>
                  <a:endParaRPr lang="en-US"/>
                </a:p>
              </p:txBody>
            </p:sp>
            <p:sp>
              <p:nvSpPr>
                <p:cNvPr id="738341" name="Oval 37"/>
                <p:cNvSpPr>
                  <a:spLocks noChangeArrowheads="1"/>
                </p:cNvSpPr>
                <p:nvPr/>
              </p:nvSpPr>
              <p:spPr bwMode="auto">
                <a:xfrm>
                  <a:off x="3157" y="3224"/>
                  <a:ext cx="201" cy="198"/>
                </a:xfrm>
                <a:prstGeom prst="ellipse">
                  <a:avLst/>
                </a:prstGeom>
                <a:gradFill rotWithShape="0">
                  <a:gsLst>
                    <a:gs pos="0">
                      <a:srgbClr val="FFFFFF"/>
                    </a:gs>
                    <a:gs pos="100000">
                      <a:srgbClr val="FFFFFF">
                        <a:gamma/>
                        <a:tint val="89804"/>
                        <a:invGamma/>
                      </a:srgbClr>
                    </a:gs>
                  </a:gsLst>
                  <a:lin ang="5400000" scaled="1"/>
                </a:gradFill>
                <a:ln w="12700">
                  <a:solidFill>
                    <a:schemeClr val="tx1"/>
                  </a:solidFill>
                  <a:round/>
                  <a:headEnd/>
                  <a:tailEnd/>
                </a:ln>
                <a:effectLst/>
              </p:spPr>
              <p:txBody>
                <a:bodyPr wrap="none" anchor="ctr"/>
                <a:lstStyle/>
                <a:p>
                  <a:endParaRPr lang="en-US"/>
                </a:p>
              </p:txBody>
            </p:sp>
          </p:grpSp>
          <p:sp>
            <p:nvSpPr>
              <p:cNvPr id="738342" name="AutoShape 38"/>
              <p:cNvSpPr>
                <a:spLocks noChangeArrowheads="1"/>
              </p:cNvSpPr>
              <p:nvPr/>
            </p:nvSpPr>
            <p:spPr bwMode="auto">
              <a:xfrm flipV="1">
                <a:off x="3415" y="1445"/>
                <a:ext cx="993" cy="489"/>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00AE00"/>
                  </a:gs>
                  <a:gs pos="100000">
                    <a:srgbClr val="00AE00">
                      <a:gamma/>
                      <a:shade val="29804"/>
                      <a:invGamma/>
                    </a:srgbClr>
                  </a:gs>
                </a:gsLst>
                <a:path path="rect">
                  <a:fillToRect r="100000" b="100000"/>
                </a:path>
              </a:gradFill>
              <a:ln w="12700">
                <a:solidFill>
                  <a:schemeClr val="tx1"/>
                </a:solidFill>
                <a:miter lim="800000"/>
                <a:headEnd/>
                <a:tailEnd/>
              </a:ln>
              <a:effectLst/>
            </p:spPr>
            <p:txBody>
              <a:bodyPr wrap="none" anchor="ctr"/>
              <a:lstStyle/>
              <a:p>
                <a:endParaRPr lang="en-US"/>
              </a:p>
            </p:txBody>
          </p:sp>
          <p:sp>
            <p:nvSpPr>
              <p:cNvPr id="738343" name="Freeform 39"/>
              <p:cNvSpPr>
                <a:spLocks/>
              </p:cNvSpPr>
              <p:nvPr/>
            </p:nvSpPr>
            <p:spPr bwMode="auto">
              <a:xfrm>
                <a:off x="4162" y="1443"/>
                <a:ext cx="366" cy="492"/>
              </a:xfrm>
              <a:custGeom>
                <a:avLst/>
                <a:gdLst/>
                <a:ahLst/>
                <a:cxnLst>
                  <a:cxn ang="0">
                    <a:pos x="0" y="0"/>
                  </a:cxn>
                  <a:cxn ang="0">
                    <a:pos x="184" y="64"/>
                  </a:cxn>
                  <a:cxn ang="0">
                    <a:pos x="473" y="567"/>
                  </a:cxn>
                  <a:cxn ang="0">
                    <a:pos x="322" y="636"/>
                  </a:cxn>
                  <a:cxn ang="0">
                    <a:pos x="0" y="0"/>
                  </a:cxn>
                </a:cxnLst>
                <a:rect l="0" t="0" r="r" b="b"/>
                <a:pathLst>
                  <a:path w="474" h="637">
                    <a:moveTo>
                      <a:pt x="0" y="0"/>
                    </a:moveTo>
                    <a:lnTo>
                      <a:pt x="184" y="64"/>
                    </a:lnTo>
                    <a:lnTo>
                      <a:pt x="473" y="567"/>
                    </a:lnTo>
                    <a:lnTo>
                      <a:pt x="322" y="636"/>
                    </a:lnTo>
                    <a:lnTo>
                      <a:pt x="0" y="0"/>
                    </a:lnTo>
                  </a:path>
                </a:pathLst>
              </a:custGeom>
              <a:gradFill rotWithShape="0">
                <a:gsLst>
                  <a:gs pos="0">
                    <a:srgbClr val="037C03"/>
                  </a:gs>
                  <a:gs pos="100000">
                    <a:srgbClr val="037C03">
                      <a:gamma/>
                      <a:shade val="29804"/>
                      <a:invGamma/>
                    </a:srgbClr>
                  </a:gs>
                </a:gsLst>
                <a:path path="rect">
                  <a:fillToRect l="100000" b="100000"/>
                </a:path>
              </a:gradFill>
              <a:ln w="12700" cap="rnd" cmpd="sng">
                <a:solidFill>
                  <a:schemeClr val="tx1"/>
                </a:solidFill>
                <a:prstDash val="solid"/>
                <a:round/>
                <a:headEnd type="none" w="med" len="med"/>
                <a:tailEnd type="none" w="med" len="med"/>
              </a:ln>
              <a:effectLst/>
            </p:spPr>
            <p:txBody>
              <a:bodyPr/>
              <a:lstStyle/>
              <a:p>
                <a:endParaRPr lang="en-US"/>
              </a:p>
            </p:txBody>
          </p:sp>
          <p:sp>
            <p:nvSpPr>
              <p:cNvPr id="738344" name="Rectangle 40"/>
              <p:cNvSpPr>
                <a:spLocks noChangeArrowheads="1"/>
              </p:cNvSpPr>
              <p:nvPr/>
            </p:nvSpPr>
            <p:spPr bwMode="auto">
              <a:xfrm>
                <a:off x="3508" y="1445"/>
                <a:ext cx="950" cy="528"/>
              </a:xfrm>
              <a:prstGeom prst="rect">
                <a:avLst/>
              </a:prstGeom>
              <a:noFill/>
              <a:ln w="12700">
                <a:noFill/>
                <a:miter lim="800000"/>
                <a:headEnd/>
                <a:tailEnd/>
              </a:ln>
              <a:effectLst/>
            </p:spPr>
            <p:txBody>
              <a:bodyPr wrap="none" lIns="90488" tIns="44450" rIns="90488" bIns="44450">
                <a:spAutoFit/>
              </a:bodyPr>
              <a:lstStyle/>
              <a:p>
                <a:pPr algn="ctr" eaLnBrk="0" hangingPunct="0">
                  <a:spcBef>
                    <a:spcPct val="0"/>
                  </a:spcBef>
                  <a:buClrTx/>
                  <a:buSzTx/>
                  <a:buFontTx/>
                  <a:buNone/>
                </a:pPr>
                <a:r>
                  <a:rPr lang="en-US" sz="1400">
                    <a:solidFill>
                      <a:schemeClr val="tx1"/>
                    </a:solidFill>
                    <a:effectLst/>
                    <a:cs typeface="Times New Roman" pitchFamily="18" charset="0"/>
                  </a:rPr>
                  <a:t>Performance</a:t>
                </a:r>
              </a:p>
              <a:p>
                <a:pPr algn="ctr" eaLnBrk="0" hangingPunct="0">
                  <a:spcBef>
                    <a:spcPct val="0"/>
                  </a:spcBef>
                  <a:buClrTx/>
                  <a:buSzTx/>
                  <a:buFontTx/>
                  <a:buChar char="•"/>
                </a:pPr>
                <a:r>
                  <a:rPr lang="en-US" sz="1400">
                    <a:solidFill>
                      <a:schemeClr val="tx1"/>
                    </a:solidFill>
                    <a:effectLst/>
                    <a:cs typeface="Times New Roman" pitchFamily="18" charset="0"/>
                  </a:rPr>
                  <a:t> </a:t>
                </a:r>
                <a:r>
                  <a:rPr lang="en-US" sz="1000">
                    <a:solidFill>
                      <a:schemeClr val="tx1"/>
                    </a:solidFill>
                    <a:effectLst/>
                    <a:cs typeface="Times New Roman" pitchFamily="18" charset="0"/>
                  </a:rPr>
                  <a:t>4W Drive</a:t>
                </a:r>
              </a:p>
              <a:p>
                <a:pPr algn="ctr" eaLnBrk="0" hangingPunct="0">
                  <a:spcBef>
                    <a:spcPct val="0"/>
                  </a:spcBef>
                  <a:buClrTx/>
                  <a:buSzPct val="140000"/>
                  <a:buFontTx/>
                  <a:buChar char="•"/>
                </a:pPr>
                <a:r>
                  <a:rPr lang="en-US" sz="1000">
                    <a:solidFill>
                      <a:schemeClr val="tx1"/>
                    </a:solidFill>
                    <a:effectLst/>
                    <a:cs typeface="Times New Roman" pitchFamily="18" charset="0"/>
                  </a:rPr>
                  <a:t> Traction Control</a:t>
                </a:r>
              </a:p>
              <a:p>
                <a:pPr algn="ctr" eaLnBrk="0" hangingPunct="0">
                  <a:lnSpc>
                    <a:spcPct val="80000"/>
                  </a:lnSpc>
                  <a:spcBef>
                    <a:spcPct val="0"/>
                  </a:spcBef>
                  <a:buClrTx/>
                  <a:buSzTx/>
                  <a:buFontTx/>
                  <a:buChar char="•"/>
                </a:pPr>
                <a:r>
                  <a:rPr lang="en-US" sz="1400">
                    <a:solidFill>
                      <a:schemeClr val="tx1"/>
                    </a:solidFill>
                    <a:effectLst/>
                    <a:cs typeface="Times New Roman" pitchFamily="18" charset="0"/>
                  </a:rPr>
                  <a:t> </a:t>
                </a:r>
                <a:r>
                  <a:rPr lang="en-US" sz="1000">
                    <a:solidFill>
                      <a:schemeClr val="tx1"/>
                    </a:solidFill>
                    <a:effectLst/>
                    <a:cs typeface="Times New Roman" pitchFamily="18" charset="0"/>
                  </a:rPr>
                  <a:t>Powertrain Features</a:t>
                </a:r>
              </a:p>
            </p:txBody>
          </p:sp>
          <p:sp>
            <p:nvSpPr>
              <p:cNvPr id="738345" name="Rectangle 41"/>
              <p:cNvSpPr>
                <a:spLocks noChangeArrowheads="1"/>
              </p:cNvSpPr>
              <p:nvPr/>
            </p:nvSpPr>
            <p:spPr bwMode="auto">
              <a:xfrm>
                <a:off x="4656" y="1458"/>
                <a:ext cx="926" cy="540"/>
              </a:xfrm>
              <a:prstGeom prst="rect">
                <a:avLst/>
              </a:prstGeom>
              <a:noFill/>
              <a:ln w="12700">
                <a:noFill/>
                <a:miter lim="800000"/>
                <a:headEnd/>
                <a:tailEnd/>
              </a:ln>
              <a:effectLst/>
            </p:spPr>
            <p:txBody>
              <a:bodyPr wrap="none" lIns="90488" tIns="44450" rIns="90488" bIns="44450">
                <a:spAutoFit/>
              </a:bodyPr>
              <a:lstStyle/>
              <a:p>
                <a:pPr algn="ctr" eaLnBrk="0" hangingPunct="0">
                  <a:spcBef>
                    <a:spcPct val="0"/>
                  </a:spcBef>
                  <a:buClrTx/>
                  <a:buSzTx/>
                  <a:buFontTx/>
                  <a:buNone/>
                </a:pPr>
                <a:r>
                  <a:rPr lang="en-US" sz="1400">
                    <a:solidFill>
                      <a:schemeClr val="tx1"/>
                    </a:solidFill>
                    <a:effectLst/>
                    <a:cs typeface="Times New Roman" pitchFamily="18" charset="0"/>
                  </a:rPr>
                  <a:t>Extras</a:t>
                </a:r>
              </a:p>
              <a:p>
                <a:pPr algn="ctr" eaLnBrk="0" hangingPunct="0">
                  <a:spcBef>
                    <a:spcPct val="0"/>
                  </a:spcBef>
                  <a:buClrTx/>
                  <a:buSzTx/>
                  <a:buFontTx/>
                  <a:buChar char="•"/>
                </a:pPr>
                <a:r>
                  <a:rPr lang="en-US" sz="1400">
                    <a:solidFill>
                      <a:schemeClr val="tx1"/>
                    </a:solidFill>
                    <a:effectLst/>
                    <a:cs typeface="Times New Roman" pitchFamily="18" charset="0"/>
                  </a:rPr>
                  <a:t> </a:t>
                </a:r>
                <a:r>
                  <a:rPr lang="en-US" sz="1000">
                    <a:solidFill>
                      <a:schemeClr val="tx1"/>
                    </a:solidFill>
                    <a:effectLst/>
                    <a:cs typeface="Times New Roman" pitchFamily="18" charset="0"/>
                  </a:rPr>
                  <a:t>Convertibles</a:t>
                </a:r>
              </a:p>
              <a:p>
                <a:pPr algn="ctr" eaLnBrk="0" hangingPunct="0">
                  <a:spcBef>
                    <a:spcPct val="0"/>
                  </a:spcBef>
                  <a:buClrTx/>
                  <a:buSzPct val="140000"/>
                  <a:buFontTx/>
                  <a:buChar char="•"/>
                </a:pPr>
                <a:r>
                  <a:rPr lang="en-US" sz="1000">
                    <a:solidFill>
                      <a:schemeClr val="tx1"/>
                    </a:solidFill>
                    <a:effectLst/>
                    <a:cs typeface="Times New Roman" pitchFamily="18" charset="0"/>
                  </a:rPr>
                  <a:t> Power Accessories</a:t>
                </a:r>
              </a:p>
              <a:p>
                <a:pPr algn="ctr" eaLnBrk="0" hangingPunct="0">
                  <a:spcBef>
                    <a:spcPct val="25000"/>
                  </a:spcBef>
                  <a:buClrTx/>
                  <a:buSzPct val="140000"/>
                  <a:buFontTx/>
                  <a:buChar char="•"/>
                </a:pPr>
                <a:r>
                  <a:rPr lang="en-US" sz="1000">
                    <a:solidFill>
                      <a:schemeClr val="tx1"/>
                    </a:solidFill>
                    <a:effectLst/>
                    <a:cs typeface="Times New Roman" pitchFamily="18" charset="0"/>
                  </a:rPr>
                  <a:t> Electronics Devices</a:t>
                </a:r>
                <a:endParaRPr lang="en-US" sz="1000">
                  <a:solidFill>
                    <a:schemeClr val="tx1"/>
                  </a:solidFill>
                  <a:effectLst/>
                  <a:latin typeface="Book Antiqua" pitchFamily="18" charset="0"/>
                  <a:cs typeface="Times New Roman" pitchFamily="18" charset="0"/>
                </a:endParaRPr>
              </a:p>
            </p:txBody>
          </p:sp>
          <p:sp>
            <p:nvSpPr>
              <p:cNvPr id="738346" name="Text Box 42"/>
              <p:cNvSpPr txBox="1">
                <a:spLocks noChangeArrowheads="1"/>
              </p:cNvSpPr>
              <p:nvPr/>
            </p:nvSpPr>
            <p:spPr bwMode="auto">
              <a:xfrm>
                <a:off x="3911" y="648"/>
                <a:ext cx="1199" cy="262"/>
              </a:xfrm>
              <a:prstGeom prst="rect">
                <a:avLst/>
              </a:prstGeom>
              <a:noFill/>
              <a:ln w="12700">
                <a:noFill/>
                <a:miter lim="800000"/>
                <a:headEnd/>
                <a:tailEnd/>
              </a:ln>
              <a:effectLst/>
            </p:spPr>
            <p:txBody>
              <a:bodyPr wrap="none" lIns="172898" tIns="85355" rIns="172898" bIns="85355">
                <a:spAutoFit/>
              </a:bodyPr>
              <a:lstStyle/>
              <a:p>
                <a:pPr algn="ctr" eaLnBrk="0" hangingPunct="0">
                  <a:spcBef>
                    <a:spcPct val="0"/>
                  </a:spcBef>
                  <a:buClrTx/>
                  <a:buSzTx/>
                  <a:buFontTx/>
                  <a:buNone/>
                </a:pPr>
                <a:r>
                  <a:rPr lang="en-US" sz="1600">
                    <a:solidFill>
                      <a:schemeClr val="tx1"/>
                    </a:solidFill>
                    <a:effectLst/>
                    <a:cs typeface="Times New Roman" pitchFamily="18" charset="0"/>
                  </a:rPr>
                  <a:t>Feature Content</a:t>
                </a:r>
              </a:p>
            </p:txBody>
          </p:sp>
          <p:sp>
            <p:nvSpPr>
              <p:cNvPr id="738347" name="AutoShape 43"/>
              <p:cNvSpPr>
                <a:spLocks noChangeArrowheads="1"/>
              </p:cNvSpPr>
              <p:nvPr/>
            </p:nvSpPr>
            <p:spPr bwMode="auto">
              <a:xfrm>
                <a:off x="3909" y="809"/>
                <a:ext cx="106" cy="456"/>
              </a:xfrm>
              <a:prstGeom prst="upArrow">
                <a:avLst>
                  <a:gd name="adj1" fmla="val 50000"/>
                  <a:gd name="adj2" fmla="val 107547"/>
                </a:avLst>
              </a:prstGeom>
              <a:solidFill>
                <a:srgbClr val="FF3300"/>
              </a:solidFill>
              <a:ln w="12700">
                <a:solidFill>
                  <a:srgbClr val="000000"/>
                </a:solidFill>
                <a:miter lim="800000"/>
                <a:headEnd/>
                <a:tailEnd/>
              </a:ln>
              <a:effectLst/>
            </p:spPr>
            <p:txBody>
              <a:bodyPr lIns="172898" tIns="85355" rIns="172898" bIns="85355" anchor="ctr">
                <a:spAutoFit/>
              </a:bodyPr>
              <a:lstStyle/>
              <a:p>
                <a:endParaRPr lang="en-US"/>
              </a:p>
            </p:txBody>
          </p:sp>
        </p:grpSp>
        <p:grpSp>
          <p:nvGrpSpPr>
            <p:cNvPr id="11" name="Group 44"/>
            <p:cNvGrpSpPr>
              <a:grpSpLocks/>
            </p:cNvGrpSpPr>
            <p:nvPr/>
          </p:nvGrpSpPr>
          <p:grpSpPr bwMode="auto">
            <a:xfrm>
              <a:off x="2844" y="2448"/>
              <a:ext cx="2654" cy="1761"/>
              <a:chOff x="2951" y="2107"/>
              <a:chExt cx="2654" cy="1761"/>
            </a:xfrm>
          </p:grpSpPr>
          <p:pic>
            <p:nvPicPr>
              <p:cNvPr id="738349" name="Picture 45" descr="CutFat3"/>
              <p:cNvPicPr>
                <a:picLocks noChangeAspect="1" noChangeArrowheads="1"/>
              </p:cNvPicPr>
              <p:nvPr/>
            </p:nvPicPr>
            <p:blipFill>
              <a:blip r:embed="rId5" cstate="print"/>
              <a:srcRect/>
              <a:stretch>
                <a:fillRect/>
              </a:stretch>
            </p:blipFill>
            <p:spPr bwMode="auto">
              <a:xfrm>
                <a:off x="2951" y="2107"/>
                <a:ext cx="2645" cy="1545"/>
              </a:xfrm>
              <a:prstGeom prst="rect">
                <a:avLst/>
              </a:prstGeom>
              <a:noFill/>
            </p:spPr>
          </p:pic>
          <p:sp>
            <p:nvSpPr>
              <p:cNvPr id="738350" name="Rectangle 46"/>
              <p:cNvSpPr>
                <a:spLocks noChangeArrowheads="1"/>
              </p:cNvSpPr>
              <p:nvPr/>
            </p:nvSpPr>
            <p:spPr bwMode="auto">
              <a:xfrm>
                <a:off x="3767" y="2319"/>
                <a:ext cx="1719" cy="148"/>
              </a:xfrm>
              <a:prstGeom prst="rect">
                <a:avLst/>
              </a:prstGeom>
              <a:solidFill>
                <a:srgbClr val="FFFFCC"/>
              </a:solidFill>
              <a:ln w="12700">
                <a:solidFill>
                  <a:srgbClr val="000000"/>
                </a:solidFill>
                <a:miter lim="800000"/>
                <a:headEnd/>
                <a:tailEnd/>
              </a:ln>
              <a:effectLst/>
            </p:spPr>
            <p:txBody>
              <a:bodyPr lIns="172898" tIns="85355" rIns="172898" bIns="85355" anchor="ctr">
                <a:spAutoFit/>
              </a:bodyPr>
              <a:lstStyle/>
              <a:p>
                <a:endParaRPr lang="en-US"/>
              </a:p>
            </p:txBody>
          </p:sp>
          <p:sp>
            <p:nvSpPr>
              <p:cNvPr id="738351" name="Text Box 47"/>
              <p:cNvSpPr txBox="1">
                <a:spLocks noChangeArrowheads="1"/>
              </p:cNvSpPr>
              <p:nvPr/>
            </p:nvSpPr>
            <p:spPr bwMode="auto">
              <a:xfrm>
                <a:off x="3647" y="2299"/>
                <a:ext cx="1896" cy="223"/>
              </a:xfrm>
              <a:prstGeom prst="rect">
                <a:avLst/>
              </a:prstGeom>
              <a:noFill/>
              <a:ln w="12700">
                <a:noFill/>
                <a:miter lim="800000"/>
                <a:headEnd/>
                <a:tailEnd/>
              </a:ln>
              <a:effectLst/>
            </p:spPr>
            <p:txBody>
              <a:bodyPr wrap="none" lIns="172898" tIns="85355" rIns="172898" bIns="85355">
                <a:spAutoFit/>
              </a:bodyPr>
              <a:lstStyle/>
              <a:p>
                <a:pPr algn="ctr" eaLnBrk="0" hangingPunct="0">
                  <a:spcBef>
                    <a:spcPct val="0"/>
                  </a:spcBef>
                  <a:buClrTx/>
                  <a:buSzTx/>
                  <a:buFontTx/>
                  <a:buNone/>
                </a:pPr>
                <a:r>
                  <a:rPr lang="en-US" sz="1200">
                    <a:solidFill>
                      <a:srgbClr val="000000"/>
                    </a:solidFill>
                    <a:effectLst/>
                    <a:cs typeface="Times New Roman" pitchFamily="18" charset="0"/>
                  </a:rPr>
                  <a:t> Fuel Economy Vs. SUV Curb Weight</a:t>
                </a:r>
              </a:p>
            </p:txBody>
          </p:sp>
          <p:sp>
            <p:nvSpPr>
              <p:cNvPr id="738352" name="Text Box 48"/>
              <p:cNvSpPr txBox="1">
                <a:spLocks noChangeArrowheads="1"/>
              </p:cNvSpPr>
              <p:nvPr/>
            </p:nvSpPr>
            <p:spPr bwMode="auto">
              <a:xfrm>
                <a:off x="4159" y="3654"/>
                <a:ext cx="1435" cy="214"/>
              </a:xfrm>
              <a:prstGeom prst="rect">
                <a:avLst/>
              </a:prstGeom>
              <a:noFill/>
              <a:ln w="12700">
                <a:noFill/>
                <a:miter lim="800000"/>
                <a:headEnd/>
                <a:tailEnd/>
              </a:ln>
              <a:effectLst/>
            </p:spPr>
            <p:txBody>
              <a:bodyPr wrap="none" lIns="172898" tIns="85355" rIns="172898" bIns="85355">
                <a:spAutoFit/>
              </a:bodyPr>
              <a:lstStyle/>
              <a:p>
                <a:pPr algn="ctr" eaLnBrk="0" hangingPunct="0">
                  <a:spcBef>
                    <a:spcPct val="0"/>
                  </a:spcBef>
                  <a:buClrTx/>
                  <a:buSzTx/>
                  <a:buFontTx/>
                  <a:buNone/>
                </a:pPr>
                <a:r>
                  <a:rPr lang="en-US" sz="1100">
                    <a:solidFill>
                      <a:schemeClr val="tx1"/>
                    </a:solidFill>
                    <a:effectLst/>
                    <a:cs typeface="Times New Roman" pitchFamily="18" charset="0"/>
                  </a:rPr>
                  <a:t>Source: Design News 10/2/00</a:t>
                </a:r>
              </a:p>
            </p:txBody>
          </p:sp>
          <p:sp>
            <p:nvSpPr>
              <p:cNvPr id="738353" name="Rectangle 49"/>
              <p:cNvSpPr>
                <a:spLocks noChangeArrowheads="1"/>
              </p:cNvSpPr>
              <p:nvPr/>
            </p:nvSpPr>
            <p:spPr bwMode="auto">
              <a:xfrm>
                <a:off x="2960" y="2117"/>
                <a:ext cx="2645" cy="1545"/>
              </a:xfrm>
              <a:prstGeom prst="rect">
                <a:avLst/>
              </a:prstGeom>
              <a:noFill/>
              <a:ln w="9525">
                <a:solidFill>
                  <a:schemeClr val="tx1"/>
                </a:solidFill>
                <a:miter lim="800000"/>
                <a:headEnd/>
                <a:tailEnd/>
              </a:ln>
              <a:effectLst/>
            </p:spPr>
            <p:txBody>
              <a:bodyPr wrap="none" anchor="ctr"/>
              <a:lstStyle/>
              <a:p>
                <a:endParaRPr lang="en-US"/>
              </a:p>
            </p:txBody>
          </p:sp>
        </p:grpSp>
      </p:grpSp>
      <p:sp>
        <p:nvSpPr>
          <p:cNvPr id="738354" name="Text Box 50">
            <a:hlinkClick r:id="rId6" action="ppaction://hlinksldjump"/>
          </p:cNvPr>
          <p:cNvSpPr txBox="1">
            <a:spLocks noChangeArrowheads="1"/>
          </p:cNvSpPr>
          <p:nvPr/>
        </p:nvSpPr>
        <p:spPr bwMode="auto">
          <a:xfrm>
            <a:off x="365125" y="696913"/>
            <a:ext cx="7677150" cy="1006475"/>
          </a:xfrm>
          <a:prstGeom prst="rect">
            <a:avLst/>
          </a:prstGeom>
          <a:noFill/>
          <a:ln w="9525">
            <a:noFill/>
            <a:miter lim="800000"/>
            <a:headEnd/>
            <a:tailEnd/>
          </a:ln>
          <a:effectLst/>
        </p:spPr>
        <p:txBody>
          <a:bodyPr wrap="none">
            <a:spAutoFit/>
          </a:bodyPr>
          <a:lstStyle/>
          <a:p>
            <a:pPr>
              <a:spcBef>
                <a:spcPct val="0"/>
              </a:spcBef>
              <a:buClrTx/>
              <a:buSzTx/>
              <a:buFontTx/>
              <a:buNone/>
            </a:pPr>
            <a:r>
              <a:rPr lang="en-US" sz="2000" b="0" i="1">
                <a:solidFill>
                  <a:schemeClr val="tx1"/>
                </a:solidFill>
                <a:effectLst/>
              </a:rPr>
              <a:t>Economic Impact</a:t>
            </a:r>
            <a:r>
              <a:rPr lang="en-US" sz="2000" b="0">
                <a:solidFill>
                  <a:schemeClr val="tx1"/>
                </a:solidFill>
                <a:effectLst/>
              </a:rPr>
              <a:t>: less material</a:t>
            </a:r>
          </a:p>
          <a:p>
            <a:pPr>
              <a:spcBef>
                <a:spcPct val="0"/>
              </a:spcBef>
              <a:buClrTx/>
              <a:buSzTx/>
              <a:buFontTx/>
              <a:buNone/>
            </a:pPr>
            <a:r>
              <a:rPr lang="en-US" sz="2000" b="0" i="1">
                <a:solidFill>
                  <a:schemeClr val="tx1"/>
                </a:solidFill>
                <a:effectLst/>
              </a:rPr>
              <a:t>Societal Impact</a:t>
            </a:r>
            <a:r>
              <a:rPr lang="en-US" sz="2000" b="0">
                <a:solidFill>
                  <a:schemeClr val="tx1"/>
                </a:solidFill>
                <a:effectLst/>
              </a:rPr>
              <a:t>: less reliance on foreign oil and reduced emissions</a:t>
            </a:r>
          </a:p>
          <a:p>
            <a:pPr>
              <a:spcBef>
                <a:spcPct val="0"/>
              </a:spcBef>
              <a:buClrTx/>
              <a:buSzTx/>
              <a:buFontTx/>
              <a:buNone/>
            </a:pPr>
            <a:r>
              <a:rPr lang="en-US" sz="2000" b="0" i="1">
                <a:solidFill>
                  <a:schemeClr val="tx1"/>
                </a:solidFill>
                <a:effectLst/>
              </a:rPr>
              <a:t>Intellectual Impact</a:t>
            </a:r>
            <a:r>
              <a:rPr lang="en-US" sz="2000" b="0">
                <a:solidFill>
                  <a:schemeClr val="tx1"/>
                </a:solidFill>
                <a:effectLst/>
              </a:rPr>
              <a:t>: design methodologies with lighter materials</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2189</TotalTime>
  <Words>2767</Words>
  <Application>Microsoft Office PowerPoint</Application>
  <PresentationFormat>On-screen Show (4:3)</PresentationFormat>
  <Paragraphs>903</Paragraphs>
  <Slides>64</Slides>
  <Notes>8</Notes>
  <HiddenSlides>0</HiddenSlides>
  <MMClips>4</MMClips>
  <ScaleCrop>false</ScaleCrop>
  <HeadingPairs>
    <vt:vector size="6" baseType="variant">
      <vt:variant>
        <vt:lpstr>Theme</vt:lpstr>
      </vt:variant>
      <vt:variant>
        <vt:i4>1</vt:i4>
      </vt:variant>
      <vt:variant>
        <vt:lpstr>Embedded OLE Servers</vt:lpstr>
      </vt:variant>
      <vt:variant>
        <vt:i4>8</vt:i4>
      </vt:variant>
      <vt:variant>
        <vt:lpstr>Slide Titles</vt:lpstr>
      </vt:variant>
      <vt:variant>
        <vt:i4>64</vt:i4>
      </vt:variant>
    </vt:vector>
  </HeadingPairs>
  <TitlesOfParts>
    <vt:vector size="73" baseType="lpstr">
      <vt:lpstr>Office Theme</vt:lpstr>
      <vt:lpstr>Chart</vt:lpstr>
      <vt:lpstr>Image Document</vt:lpstr>
      <vt:lpstr>公式</vt:lpstr>
      <vt:lpstr>Equation</vt:lpstr>
      <vt:lpstr>Document</vt:lpstr>
      <vt:lpstr>Acrobat Document</vt:lpstr>
      <vt:lpstr>Bitmap Image</vt:lpstr>
      <vt:lpstr>Worksheet</vt:lpstr>
      <vt:lpstr>Integrated Computational Materials Engineering (ICME) for Metals</vt:lpstr>
      <vt:lpstr>State Focus, Regional Asset  Vehicle Cluster</vt:lpstr>
      <vt:lpstr>Center for Advanced Vehicular Systems</vt:lpstr>
      <vt:lpstr>CAVS Extension Center Canton, MS</vt:lpstr>
      <vt:lpstr>Social, Economical, and Political Driving Forces for ICME </vt:lpstr>
      <vt:lpstr>High Performance Computing</vt:lpstr>
      <vt:lpstr>Lead Time Reduction  Simulation Based Design</vt:lpstr>
      <vt:lpstr>Lead Time Reduction  Simulation Based Design Cost Savings</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Energy: Embedded Atom Method (EAM)</vt:lpstr>
      <vt:lpstr>Slide 28</vt:lpstr>
      <vt:lpstr>Slide 29</vt:lpstr>
      <vt:lpstr>Slide 30</vt:lpstr>
      <vt:lpstr>Slide 31</vt:lpstr>
      <vt:lpstr>Slide 32</vt:lpstr>
      <vt:lpstr>Slide 33</vt:lpstr>
      <vt:lpstr>Dislocation moving in Al to quantify the velocity for DD sims</vt:lpstr>
      <vt:lpstr>Slide 35</vt:lpstr>
      <vt:lpstr>Slide 36</vt:lpstr>
      <vt:lpstr> DD simulation result of the dislocation junction strength, α</vt:lpstr>
      <vt:lpstr>Slide 38</vt:lpstr>
      <vt:lpstr>DD results for the hardening rule to be used in Crystal Plasticity (CP)</vt:lpstr>
      <vt:lpstr>Slide 40</vt:lpstr>
      <vt:lpstr>CP single crystal simulation of Al using the DD hardening constants</vt:lpstr>
      <vt:lpstr>Slide 42</vt:lpstr>
      <vt:lpstr>Slide 43</vt:lpstr>
      <vt:lpstr>Slide 44</vt:lpstr>
      <vt:lpstr>Slide 45</vt:lpstr>
      <vt:lpstr>Slide 46</vt:lpstr>
      <vt:lpstr>Governing Equations</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vector>
  </TitlesOfParts>
  <Company>HPC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mfhorst</dc:creator>
  <cp:lastModifiedBy>mfhorst</cp:lastModifiedBy>
  <cp:revision>67</cp:revision>
  <dcterms:created xsi:type="dcterms:W3CDTF">2011-05-05T14:23:10Z</dcterms:created>
  <dcterms:modified xsi:type="dcterms:W3CDTF">2012-04-25T13:41:46Z</dcterms:modified>
</cp:coreProperties>
</file>