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75" r:id="rId4"/>
    <p:sldId id="259" r:id="rId5"/>
    <p:sldId id="260" r:id="rId6"/>
    <p:sldId id="265" r:id="rId7"/>
    <p:sldId id="267" r:id="rId8"/>
    <p:sldId id="282" r:id="rId9"/>
    <p:sldId id="283" r:id="rId10"/>
    <p:sldId id="284" r:id="rId11"/>
    <p:sldId id="285" r:id="rId12"/>
    <p:sldId id="273" r:id="rId13"/>
    <p:sldId id="286" r:id="rId14"/>
    <p:sldId id="276" r:id="rId15"/>
    <p:sldId id="277" r:id="rId16"/>
    <p:sldId id="287" r:id="rId17"/>
    <p:sldId id="288" r:id="rId18"/>
    <p:sldId id="26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3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FA54-AEB4-4854-8996-E798FBA0500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B3AC-65CC-4E0A-8D7B-747B4517B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FA54-AEB4-4854-8996-E798FBA0500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B3AC-65CC-4E0A-8D7B-747B4517B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FA54-AEB4-4854-8996-E798FBA0500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B3AC-65CC-4E0A-8D7B-747B4517B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FA54-AEB4-4854-8996-E798FBA0500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B3AC-65CC-4E0A-8D7B-747B4517B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FA54-AEB4-4854-8996-E798FBA0500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B3AC-65CC-4E0A-8D7B-747B4517B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FA54-AEB4-4854-8996-E798FBA0500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B3AC-65CC-4E0A-8D7B-747B4517B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FA54-AEB4-4854-8996-E798FBA0500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B3AC-65CC-4E0A-8D7B-747B4517B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FA54-AEB4-4854-8996-E798FBA0500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B3AC-65CC-4E0A-8D7B-747B4517B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FA54-AEB4-4854-8996-E798FBA0500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B3AC-65CC-4E0A-8D7B-747B4517B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FA54-AEB4-4854-8996-E798FBA0500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B3AC-65CC-4E0A-8D7B-747B4517B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FA54-AEB4-4854-8996-E798FBA0500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B3AC-65CC-4E0A-8D7B-747B4517B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8FA54-AEB4-4854-8996-E798FBA0500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6B3AC-65CC-4E0A-8D7B-747B4517B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90600" y="6056313"/>
            <a:ext cx="8915400" cy="801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6200" y="2246313"/>
            <a:ext cx="8915400" cy="134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/>
              <a:t>Macroscale ISV Continuum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073525" y="5389563"/>
            <a:ext cx="1746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err="1"/>
              <a:t>Atomistics</a:t>
            </a:r>
            <a:r>
              <a:rPr lang="en-US" sz="1200" b="1"/>
              <a:t/>
            </a:r>
            <a:br>
              <a:rPr lang="en-US" sz="1200" b="1"/>
            </a:br>
            <a:r>
              <a:rPr lang="en-US" sz="1200" b="1"/>
              <a:t>(</a:t>
            </a:r>
            <a:r>
              <a:rPr lang="en-US" sz="1200" b="1" smtClean="0"/>
              <a:t>EAM,MEAM,MD,MS)</a:t>
            </a:r>
            <a:endParaRPr lang="en-US" sz="1200" b="1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 cstate="print"/>
          <a:srcRect l="2892" t="5624" r="2892" b="11250"/>
          <a:stretch>
            <a:fillRect/>
          </a:stretch>
        </p:blipFill>
        <p:spPr bwMode="auto">
          <a:xfrm>
            <a:off x="2476500" y="5113338"/>
            <a:ext cx="1639888" cy="646112"/>
          </a:xfrm>
          <a:prstGeom prst="rect">
            <a:avLst/>
          </a:prstGeom>
          <a:noFill/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179638" y="5380038"/>
            <a:ext cx="4460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Nm</a:t>
            </a:r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2205038" y="2046288"/>
            <a:ext cx="222250" cy="200025"/>
          </a:xfrm>
          <a:prstGeom prst="upArrow">
            <a:avLst>
              <a:gd name="adj1" fmla="val 41667"/>
              <a:gd name="adj2" fmla="val 51389"/>
            </a:avLst>
          </a:prstGeom>
          <a:gradFill rotWithShape="1">
            <a:gsLst>
              <a:gs pos="0">
                <a:srgbClr val="00FF00"/>
              </a:gs>
              <a:gs pos="100000">
                <a:srgbClr val="FF690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283" name="AutoShape 19"/>
          <p:cNvSpPr>
            <a:spLocks/>
          </p:cNvSpPr>
          <p:nvPr/>
        </p:nvSpPr>
        <p:spPr bwMode="auto">
          <a:xfrm>
            <a:off x="3022600" y="2020888"/>
            <a:ext cx="2006600" cy="112712"/>
          </a:xfrm>
          <a:prstGeom prst="callout1">
            <a:avLst>
              <a:gd name="adj1" fmla="val 63157"/>
              <a:gd name="adj2" fmla="val -5454"/>
              <a:gd name="adj3" fmla="val 61403"/>
              <a:gd name="adj4" fmla="val -46023"/>
            </a:avLst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r>
              <a:rPr lang="en-US" sz="1200" b="1" dirty="0"/>
              <a:t>Bridge </a:t>
            </a:r>
            <a:r>
              <a:rPr lang="en-US" sz="1200" b="1" dirty="0" smtClean="0"/>
              <a:t>12 </a:t>
            </a:r>
            <a:r>
              <a:rPr lang="en-US" sz="1200" b="1" dirty="0"/>
              <a:t>= </a:t>
            </a:r>
            <a:r>
              <a:rPr lang="en-US" sz="1200" b="1" dirty="0" smtClean="0"/>
              <a:t>material model</a:t>
            </a:r>
            <a:endParaRPr lang="en-US" sz="1200" b="1" dirty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785938" y="1587500"/>
            <a:ext cx="1484312" cy="466725"/>
            <a:chOff x="1105" y="534"/>
            <a:chExt cx="959" cy="336"/>
          </a:xfrm>
        </p:grpSpPr>
        <p:pic>
          <p:nvPicPr>
            <p:cNvPr id="11285" name="Picture 2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5" y="534"/>
              <a:ext cx="624" cy="336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  <a:effectLst/>
          </p:spPr>
        </p:pic>
        <p:sp>
          <p:nvSpPr>
            <p:cNvPr id="11286" name="Text Box 22"/>
            <p:cNvSpPr txBox="1">
              <a:spLocks noChangeArrowheads="1"/>
            </p:cNvSpPr>
            <p:nvPr/>
          </p:nvSpPr>
          <p:spPr bwMode="auto">
            <a:xfrm>
              <a:off x="1728" y="672"/>
              <a:ext cx="33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200" b="1" dirty="0"/>
            </a:p>
          </p:txBody>
        </p:sp>
      </p:grp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3675062" y="4572000"/>
            <a:ext cx="66833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100’s Nm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499100" y="3575050"/>
            <a:ext cx="2971800" cy="765175"/>
            <a:chOff x="3504" y="1962"/>
            <a:chExt cx="1920" cy="550"/>
          </a:xfrm>
        </p:grpSpPr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3504" y="1962"/>
              <a:ext cx="960" cy="529"/>
              <a:chOff x="3264" y="1872"/>
              <a:chExt cx="960" cy="529"/>
            </a:xfrm>
          </p:grpSpPr>
          <p:sp>
            <p:nvSpPr>
              <p:cNvPr id="11297" name="Rectangle 33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0" cy="5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1298" name="Picture 3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18137"/>
              <a:stretch>
                <a:fillRect/>
              </a:stretch>
            </p:blipFill>
            <p:spPr bwMode="auto">
              <a:xfrm>
                <a:off x="3294" y="1890"/>
                <a:ext cx="906" cy="511"/>
              </a:xfrm>
              <a:prstGeom prst="rect">
                <a:avLst/>
              </a:prstGeom>
              <a:noFill/>
            </p:spPr>
          </p:pic>
        </p:grpSp>
        <p:sp>
          <p:nvSpPr>
            <p:cNvPr id="11299" name="Text Box 35"/>
            <p:cNvSpPr txBox="1">
              <a:spLocks noChangeArrowheads="1"/>
            </p:cNvSpPr>
            <p:nvPr/>
          </p:nvSpPr>
          <p:spPr bwMode="auto">
            <a:xfrm>
              <a:off x="4416" y="2250"/>
              <a:ext cx="1008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/>
                <a:t>Crystal Plasticity</a:t>
              </a:r>
              <a:br>
                <a:rPr lang="en-US" sz="1200" b="1" dirty="0"/>
              </a:br>
              <a:r>
                <a:rPr lang="en-US" sz="1200" b="1" dirty="0"/>
                <a:t>(ISV + FEA)</a:t>
              </a:r>
            </a:p>
          </p:txBody>
        </p:sp>
        <p:sp>
          <p:nvSpPr>
            <p:cNvPr id="11300" name="Text Box 36"/>
            <p:cNvSpPr txBox="1">
              <a:spLocks noChangeArrowheads="1"/>
            </p:cNvSpPr>
            <p:nvPr/>
          </p:nvSpPr>
          <p:spPr bwMode="auto">
            <a:xfrm>
              <a:off x="3516" y="2346"/>
              <a:ext cx="51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10-100 µm</a:t>
              </a:r>
            </a:p>
          </p:txBody>
        </p:sp>
      </p:grpSp>
      <p:sp>
        <p:nvSpPr>
          <p:cNvPr id="11301" name="Line 37"/>
          <p:cNvSpPr>
            <a:spLocks noChangeShapeType="1"/>
          </p:cNvSpPr>
          <p:nvPr/>
        </p:nvSpPr>
        <p:spPr bwMode="auto">
          <a:xfrm>
            <a:off x="6065838" y="39084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5276850" y="4665663"/>
            <a:ext cx="1782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Crystal Plasticity</a:t>
            </a:r>
            <a:br>
              <a:rPr lang="en-US" sz="1200" b="1"/>
            </a:br>
            <a:r>
              <a:rPr lang="en-US" sz="1200" b="1"/>
              <a:t>(ISV + FEA)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4384675" y="4376738"/>
            <a:ext cx="882650" cy="584200"/>
            <a:chOff x="2784" y="2538"/>
            <a:chExt cx="570" cy="420"/>
          </a:xfrm>
        </p:grpSpPr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2784" y="2538"/>
              <a:ext cx="570" cy="414"/>
              <a:chOff x="3028" y="2986"/>
              <a:chExt cx="810" cy="766"/>
            </a:xfrm>
          </p:grpSpPr>
          <p:sp>
            <p:nvSpPr>
              <p:cNvPr id="11305" name="Rectangle 41"/>
              <p:cNvSpPr>
                <a:spLocks noChangeArrowheads="1"/>
              </p:cNvSpPr>
              <p:nvPr/>
            </p:nvSpPr>
            <p:spPr bwMode="auto">
              <a:xfrm>
                <a:off x="3028" y="2986"/>
                <a:ext cx="810" cy="766"/>
              </a:xfrm>
              <a:prstGeom prst="rect">
                <a:avLst/>
              </a:prstGeom>
              <a:solidFill>
                <a:srgbClr val="B3B3B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6" name="Oval 42"/>
              <p:cNvSpPr>
                <a:spLocks noChangeArrowheads="1"/>
              </p:cNvSpPr>
              <p:nvPr/>
            </p:nvSpPr>
            <p:spPr bwMode="auto">
              <a:xfrm>
                <a:off x="3271" y="3314"/>
                <a:ext cx="45" cy="110"/>
              </a:xfrm>
              <a:prstGeom prst="ellipse">
                <a:avLst/>
              </a:prstGeom>
              <a:solidFill>
                <a:srgbClr val="19191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7" name="Oval 43"/>
              <p:cNvSpPr>
                <a:spLocks noChangeArrowheads="1"/>
              </p:cNvSpPr>
              <p:nvPr/>
            </p:nvSpPr>
            <p:spPr bwMode="auto">
              <a:xfrm>
                <a:off x="3535" y="3322"/>
                <a:ext cx="46" cy="102"/>
              </a:xfrm>
              <a:prstGeom prst="ellipse">
                <a:avLst/>
              </a:prstGeom>
              <a:solidFill>
                <a:srgbClr val="0C0C0C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8" name="Oval 44"/>
              <p:cNvSpPr>
                <a:spLocks noChangeArrowheads="1"/>
              </p:cNvSpPr>
              <p:nvPr/>
            </p:nvSpPr>
            <p:spPr bwMode="auto">
              <a:xfrm>
                <a:off x="3422" y="3227"/>
                <a:ext cx="23" cy="14"/>
              </a:xfrm>
              <a:prstGeom prst="ellipse">
                <a:avLst/>
              </a:prstGeom>
              <a:solidFill>
                <a:srgbClr val="0C0C0C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9" name="Oval 45"/>
              <p:cNvSpPr>
                <a:spLocks noChangeArrowheads="1"/>
              </p:cNvSpPr>
              <p:nvPr/>
            </p:nvSpPr>
            <p:spPr bwMode="auto">
              <a:xfrm>
                <a:off x="3422" y="3489"/>
                <a:ext cx="23" cy="22"/>
              </a:xfrm>
              <a:prstGeom prst="ellipse">
                <a:avLst/>
              </a:prstGeom>
              <a:solidFill>
                <a:srgbClr val="0C0C0C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10" name="Text Box 46"/>
            <p:cNvSpPr txBox="1">
              <a:spLocks noChangeArrowheads="1"/>
            </p:cNvSpPr>
            <p:nvPr/>
          </p:nvSpPr>
          <p:spPr bwMode="auto">
            <a:xfrm>
              <a:off x="2868" y="2828"/>
              <a:ext cx="432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µm</a:t>
              </a:r>
            </a:p>
          </p:txBody>
        </p:sp>
      </p:grpSp>
      <p:sp>
        <p:nvSpPr>
          <p:cNvPr id="11316" name="Text Box 52"/>
          <p:cNvSpPr txBox="1">
            <a:spLocks noChangeArrowheads="1"/>
          </p:cNvSpPr>
          <p:nvPr/>
        </p:nvSpPr>
        <p:spPr bwMode="auto">
          <a:xfrm>
            <a:off x="2287588" y="4387850"/>
            <a:ext cx="931862" cy="55399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Bridge </a:t>
            </a:r>
            <a:r>
              <a:rPr lang="en-US" sz="1200" b="1" dirty="0" smtClean="0"/>
              <a:t>7 </a:t>
            </a:r>
            <a:r>
              <a:rPr lang="en-US" sz="1200" b="1" dirty="0"/>
              <a:t>=</a:t>
            </a:r>
            <a:br>
              <a:rPr lang="en-US" sz="1200" b="1" dirty="0"/>
            </a:br>
            <a:r>
              <a:rPr lang="en-US" sz="1200" b="1" dirty="0" smtClean="0"/>
              <a:t>crack tip driving force</a:t>
            </a:r>
            <a:endParaRPr lang="en-US" sz="1200" b="1" dirty="0"/>
          </a:p>
        </p:txBody>
      </p:sp>
      <p:sp>
        <p:nvSpPr>
          <p:cNvPr id="11318" name="Text Box 54"/>
          <p:cNvSpPr txBox="1">
            <a:spLocks noChangeArrowheads="1"/>
          </p:cNvSpPr>
          <p:nvPr/>
        </p:nvSpPr>
        <p:spPr bwMode="auto">
          <a:xfrm>
            <a:off x="3940175" y="3649663"/>
            <a:ext cx="815975" cy="553998"/>
          </a:xfrm>
          <a:prstGeom prst="rect">
            <a:avLst/>
          </a:prstGeom>
          <a:solidFill>
            <a:srgbClr val="FFFF99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Bridge </a:t>
            </a:r>
            <a:r>
              <a:rPr lang="en-US" sz="1200" b="1" dirty="0" smtClean="0"/>
              <a:t>9=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 smtClean="0"/>
              <a:t>Crack Incubation</a:t>
            </a:r>
            <a:endParaRPr lang="en-US" sz="1200" b="1" dirty="0"/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5153025" y="2616200"/>
            <a:ext cx="817563" cy="369332"/>
          </a:xfrm>
          <a:prstGeom prst="rect">
            <a:avLst/>
          </a:prstGeom>
          <a:solidFill>
            <a:srgbClr val="FFFF99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Bridge </a:t>
            </a:r>
            <a:r>
              <a:rPr lang="en-US" sz="1200" b="1" dirty="0" smtClean="0"/>
              <a:t>10 </a:t>
            </a:r>
            <a:r>
              <a:rPr lang="en-US" sz="1200" b="1" dirty="0"/>
              <a:t>=</a:t>
            </a:r>
            <a:br>
              <a:rPr lang="en-US" sz="1200" b="1" dirty="0"/>
            </a:br>
            <a:r>
              <a:rPr lang="en-US" sz="1200" b="1" dirty="0" smtClean="0"/>
              <a:t>MSC </a:t>
            </a:r>
            <a:r>
              <a:rPr lang="en-US" sz="1200" b="1" dirty="0"/>
              <a:t>Growth</a:t>
            </a:r>
          </a:p>
        </p:txBody>
      </p:sp>
      <p:sp>
        <p:nvSpPr>
          <p:cNvPr id="11320" name="Rectangle 56"/>
          <p:cNvSpPr>
            <a:spLocks noChangeArrowheads="1"/>
          </p:cNvSpPr>
          <p:nvPr/>
        </p:nvSpPr>
        <p:spPr bwMode="auto">
          <a:xfrm>
            <a:off x="1676400" y="2246313"/>
            <a:ext cx="5867400" cy="115887"/>
          </a:xfrm>
          <a:prstGeom prst="rect">
            <a:avLst/>
          </a:prstGeom>
          <a:gradFill rotWithShape="1">
            <a:gsLst>
              <a:gs pos="0">
                <a:srgbClr val="E28B4A">
                  <a:alpha val="50000"/>
                </a:srgbClr>
              </a:gs>
              <a:gs pos="50000">
                <a:srgbClr val="FFCC99"/>
              </a:gs>
              <a:gs pos="100000">
                <a:srgbClr val="E28B4A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 err="1"/>
              <a:t>Macroscale</a:t>
            </a:r>
            <a:r>
              <a:rPr lang="en-US" sz="1200" b="1" dirty="0"/>
              <a:t> </a:t>
            </a:r>
            <a:r>
              <a:rPr lang="en-US" sz="1200" b="1" dirty="0" smtClean="0"/>
              <a:t>MSF Model</a:t>
            </a:r>
            <a:endParaRPr lang="en-US" sz="1200" b="1" dirty="0"/>
          </a:p>
        </p:txBody>
      </p:sp>
      <p:sp>
        <p:nvSpPr>
          <p:cNvPr id="11321" name="Freeform 57"/>
          <p:cNvSpPr>
            <a:spLocks/>
          </p:cNvSpPr>
          <p:nvPr/>
        </p:nvSpPr>
        <p:spPr bwMode="auto">
          <a:xfrm>
            <a:off x="3144838" y="2362200"/>
            <a:ext cx="339725" cy="1284288"/>
          </a:xfrm>
          <a:custGeom>
            <a:avLst/>
            <a:gdLst/>
            <a:ahLst/>
            <a:cxnLst>
              <a:cxn ang="0">
                <a:pos x="169" y="0"/>
              </a:cxn>
              <a:cxn ang="0">
                <a:pos x="170" y="1018"/>
              </a:cxn>
              <a:cxn ang="0">
                <a:pos x="171" y="1055"/>
              </a:cxn>
              <a:cxn ang="0">
                <a:pos x="197" y="1081"/>
              </a:cxn>
              <a:cxn ang="0">
                <a:pos x="210" y="1105"/>
              </a:cxn>
              <a:cxn ang="0">
                <a:pos x="219" y="1136"/>
              </a:cxn>
              <a:cxn ang="0">
                <a:pos x="219" y="1247"/>
              </a:cxn>
              <a:cxn ang="0">
                <a:pos x="195" y="1268"/>
              </a:cxn>
              <a:cxn ang="0">
                <a:pos x="171" y="1247"/>
              </a:cxn>
              <a:cxn ang="0">
                <a:pos x="171" y="1151"/>
              </a:cxn>
              <a:cxn ang="0">
                <a:pos x="171" y="1247"/>
              </a:cxn>
              <a:cxn ang="0">
                <a:pos x="146" y="1280"/>
              </a:cxn>
              <a:cxn ang="0">
                <a:pos x="123" y="1247"/>
              </a:cxn>
              <a:cxn ang="0">
                <a:pos x="123" y="1151"/>
              </a:cxn>
              <a:cxn ang="0">
                <a:pos x="123" y="1247"/>
              </a:cxn>
              <a:cxn ang="0">
                <a:pos x="101" y="1294"/>
              </a:cxn>
              <a:cxn ang="0">
                <a:pos x="77" y="1246"/>
              </a:cxn>
              <a:cxn ang="0">
                <a:pos x="77" y="1150"/>
              </a:cxn>
              <a:cxn ang="0">
                <a:pos x="77" y="1247"/>
              </a:cxn>
              <a:cxn ang="0">
                <a:pos x="56" y="1277"/>
              </a:cxn>
              <a:cxn ang="0">
                <a:pos x="38" y="1249"/>
              </a:cxn>
              <a:cxn ang="0">
                <a:pos x="38" y="1192"/>
              </a:cxn>
              <a:cxn ang="0">
                <a:pos x="2" y="1192"/>
              </a:cxn>
              <a:cxn ang="0">
                <a:pos x="0" y="1142"/>
              </a:cxn>
              <a:cxn ang="0">
                <a:pos x="12" y="1106"/>
              </a:cxn>
              <a:cxn ang="0">
                <a:pos x="33" y="1085"/>
              </a:cxn>
              <a:cxn ang="0">
                <a:pos x="75" y="1055"/>
              </a:cxn>
              <a:cxn ang="0">
                <a:pos x="70" y="0"/>
              </a:cxn>
            </a:cxnLst>
            <a:rect l="0" t="0" r="r" b="b"/>
            <a:pathLst>
              <a:path w="219" h="1294">
                <a:moveTo>
                  <a:pt x="169" y="0"/>
                </a:moveTo>
                <a:lnTo>
                  <a:pt x="170" y="1018"/>
                </a:lnTo>
                <a:lnTo>
                  <a:pt x="171" y="1055"/>
                </a:lnTo>
                <a:cubicBezTo>
                  <a:pt x="175" y="1065"/>
                  <a:pt x="191" y="1073"/>
                  <a:pt x="197" y="1081"/>
                </a:cubicBezTo>
                <a:cubicBezTo>
                  <a:pt x="203" y="1089"/>
                  <a:pt x="206" y="1096"/>
                  <a:pt x="210" y="1105"/>
                </a:cubicBezTo>
                <a:cubicBezTo>
                  <a:pt x="214" y="1114"/>
                  <a:pt x="217" y="1112"/>
                  <a:pt x="219" y="1136"/>
                </a:cubicBezTo>
                <a:lnTo>
                  <a:pt x="219" y="1247"/>
                </a:lnTo>
                <a:cubicBezTo>
                  <a:pt x="215" y="1269"/>
                  <a:pt x="203" y="1268"/>
                  <a:pt x="195" y="1268"/>
                </a:cubicBezTo>
                <a:cubicBezTo>
                  <a:pt x="187" y="1268"/>
                  <a:pt x="175" y="1266"/>
                  <a:pt x="171" y="1247"/>
                </a:cubicBezTo>
                <a:lnTo>
                  <a:pt x="171" y="1151"/>
                </a:lnTo>
                <a:lnTo>
                  <a:pt x="171" y="1247"/>
                </a:lnTo>
                <a:cubicBezTo>
                  <a:pt x="167" y="1268"/>
                  <a:pt x="154" y="1280"/>
                  <a:pt x="146" y="1280"/>
                </a:cubicBezTo>
                <a:cubicBezTo>
                  <a:pt x="138" y="1280"/>
                  <a:pt x="127" y="1268"/>
                  <a:pt x="123" y="1247"/>
                </a:cubicBezTo>
                <a:lnTo>
                  <a:pt x="123" y="1151"/>
                </a:lnTo>
                <a:lnTo>
                  <a:pt x="123" y="1247"/>
                </a:lnTo>
                <a:cubicBezTo>
                  <a:pt x="119" y="1271"/>
                  <a:pt x="109" y="1294"/>
                  <a:pt x="101" y="1294"/>
                </a:cubicBezTo>
                <a:cubicBezTo>
                  <a:pt x="93" y="1294"/>
                  <a:pt x="81" y="1270"/>
                  <a:pt x="77" y="1246"/>
                </a:cubicBezTo>
                <a:lnTo>
                  <a:pt x="77" y="1150"/>
                </a:lnTo>
                <a:lnTo>
                  <a:pt x="77" y="1247"/>
                </a:lnTo>
                <a:cubicBezTo>
                  <a:pt x="74" y="1268"/>
                  <a:pt x="62" y="1277"/>
                  <a:pt x="56" y="1277"/>
                </a:cubicBezTo>
                <a:cubicBezTo>
                  <a:pt x="50" y="1277"/>
                  <a:pt x="41" y="1263"/>
                  <a:pt x="38" y="1249"/>
                </a:cubicBezTo>
                <a:lnTo>
                  <a:pt x="38" y="1192"/>
                </a:lnTo>
                <a:lnTo>
                  <a:pt x="2" y="1192"/>
                </a:lnTo>
                <a:lnTo>
                  <a:pt x="0" y="1142"/>
                </a:lnTo>
                <a:cubicBezTo>
                  <a:pt x="2" y="1128"/>
                  <a:pt x="7" y="1115"/>
                  <a:pt x="12" y="1106"/>
                </a:cubicBezTo>
                <a:cubicBezTo>
                  <a:pt x="17" y="1097"/>
                  <a:pt x="22" y="1094"/>
                  <a:pt x="33" y="1085"/>
                </a:cubicBezTo>
                <a:lnTo>
                  <a:pt x="75" y="1055"/>
                </a:lnTo>
                <a:lnTo>
                  <a:pt x="70" y="0"/>
                </a:lnTo>
              </a:path>
            </a:pathLst>
          </a:custGeom>
          <a:gradFill rotWithShape="1">
            <a:gsLst>
              <a:gs pos="0">
                <a:srgbClr val="E28B4A"/>
              </a:gs>
              <a:gs pos="50000">
                <a:srgbClr val="FFCC99"/>
              </a:gs>
              <a:gs pos="100000">
                <a:srgbClr val="E28B4A"/>
              </a:gs>
            </a:gsLst>
            <a:lin ang="0" scaled="1"/>
          </a:gradFill>
          <a:ln w="9525">
            <a:solidFill>
              <a:srgbClr val="E28B4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3144838" y="3452813"/>
            <a:ext cx="347662" cy="1739900"/>
            <a:chOff x="1392" y="2275"/>
            <a:chExt cx="224" cy="1244"/>
          </a:xfrm>
        </p:grpSpPr>
        <p:sp>
          <p:nvSpPr>
            <p:cNvPr id="11323" name="Freeform 59"/>
            <p:cNvSpPr>
              <a:spLocks/>
            </p:cNvSpPr>
            <p:nvPr/>
          </p:nvSpPr>
          <p:spPr bwMode="auto">
            <a:xfrm>
              <a:off x="1397" y="2275"/>
              <a:ext cx="219" cy="1244"/>
            </a:xfrm>
            <a:custGeom>
              <a:avLst/>
              <a:gdLst/>
              <a:ahLst/>
              <a:cxnLst>
                <a:cxn ang="0">
                  <a:pos x="171" y="1239"/>
                </a:cxn>
                <a:cxn ang="0">
                  <a:pos x="170" y="277"/>
                </a:cxn>
                <a:cxn ang="0">
                  <a:pos x="171" y="239"/>
                </a:cxn>
                <a:cxn ang="0">
                  <a:pos x="197" y="213"/>
                </a:cxn>
                <a:cxn ang="0">
                  <a:pos x="210" y="189"/>
                </a:cxn>
                <a:cxn ang="0">
                  <a:pos x="219" y="158"/>
                </a:cxn>
                <a:cxn ang="0">
                  <a:pos x="219" y="47"/>
                </a:cxn>
                <a:cxn ang="0">
                  <a:pos x="195" y="26"/>
                </a:cxn>
                <a:cxn ang="0">
                  <a:pos x="171" y="47"/>
                </a:cxn>
                <a:cxn ang="0">
                  <a:pos x="171" y="143"/>
                </a:cxn>
                <a:cxn ang="0">
                  <a:pos x="171" y="47"/>
                </a:cxn>
                <a:cxn ang="0">
                  <a:pos x="146" y="14"/>
                </a:cxn>
                <a:cxn ang="0">
                  <a:pos x="123" y="47"/>
                </a:cxn>
                <a:cxn ang="0">
                  <a:pos x="123" y="143"/>
                </a:cxn>
                <a:cxn ang="0">
                  <a:pos x="123" y="47"/>
                </a:cxn>
                <a:cxn ang="0">
                  <a:pos x="101" y="0"/>
                </a:cxn>
                <a:cxn ang="0">
                  <a:pos x="77" y="48"/>
                </a:cxn>
                <a:cxn ang="0">
                  <a:pos x="77" y="144"/>
                </a:cxn>
                <a:cxn ang="0">
                  <a:pos x="77" y="47"/>
                </a:cxn>
                <a:cxn ang="0">
                  <a:pos x="56" y="17"/>
                </a:cxn>
                <a:cxn ang="0">
                  <a:pos x="38" y="45"/>
                </a:cxn>
                <a:cxn ang="0">
                  <a:pos x="38" y="103"/>
                </a:cxn>
                <a:cxn ang="0">
                  <a:pos x="2" y="103"/>
                </a:cxn>
                <a:cxn ang="0">
                  <a:pos x="0" y="152"/>
                </a:cxn>
                <a:cxn ang="0">
                  <a:pos x="12" y="188"/>
                </a:cxn>
                <a:cxn ang="0">
                  <a:pos x="33" y="209"/>
                </a:cxn>
                <a:cxn ang="0">
                  <a:pos x="75" y="239"/>
                </a:cxn>
                <a:cxn ang="0">
                  <a:pos x="75" y="1244"/>
                </a:cxn>
                <a:cxn ang="0">
                  <a:pos x="171" y="1239"/>
                </a:cxn>
              </a:cxnLst>
              <a:rect l="0" t="0" r="r" b="b"/>
              <a:pathLst>
                <a:path w="219" h="1244">
                  <a:moveTo>
                    <a:pt x="171" y="1239"/>
                  </a:moveTo>
                  <a:lnTo>
                    <a:pt x="170" y="277"/>
                  </a:lnTo>
                  <a:lnTo>
                    <a:pt x="171" y="239"/>
                  </a:lnTo>
                  <a:cubicBezTo>
                    <a:pt x="175" y="229"/>
                    <a:pt x="191" y="221"/>
                    <a:pt x="197" y="213"/>
                  </a:cubicBezTo>
                  <a:cubicBezTo>
                    <a:pt x="203" y="205"/>
                    <a:pt x="206" y="198"/>
                    <a:pt x="210" y="189"/>
                  </a:cubicBezTo>
                  <a:cubicBezTo>
                    <a:pt x="214" y="180"/>
                    <a:pt x="217" y="182"/>
                    <a:pt x="219" y="158"/>
                  </a:cubicBezTo>
                  <a:lnTo>
                    <a:pt x="219" y="47"/>
                  </a:lnTo>
                  <a:cubicBezTo>
                    <a:pt x="215" y="25"/>
                    <a:pt x="203" y="26"/>
                    <a:pt x="195" y="26"/>
                  </a:cubicBezTo>
                  <a:cubicBezTo>
                    <a:pt x="187" y="26"/>
                    <a:pt x="175" y="28"/>
                    <a:pt x="171" y="47"/>
                  </a:cubicBezTo>
                  <a:lnTo>
                    <a:pt x="171" y="143"/>
                  </a:lnTo>
                  <a:lnTo>
                    <a:pt x="171" y="47"/>
                  </a:lnTo>
                  <a:cubicBezTo>
                    <a:pt x="167" y="26"/>
                    <a:pt x="154" y="14"/>
                    <a:pt x="146" y="14"/>
                  </a:cubicBezTo>
                  <a:cubicBezTo>
                    <a:pt x="138" y="14"/>
                    <a:pt x="127" y="26"/>
                    <a:pt x="123" y="47"/>
                  </a:cubicBezTo>
                  <a:lnTo>
                    <a:pt x="123" y="143"/>
                  </a:lnTo>
                  <a:lnTo>
                    <a:pt x="123" y="47"/>
                  </a:lnTo>
                  <a:cubicBezTo>
                    <a:pt x="119" y="23"/>
                    <a:pt x="109" y="0"/>
                    <a:pt x="101" y="0"/>
                  </a:cubicBezTo>
                  <a:cubicBezTo>
                    <a:pt x="93" y="0"/>
                    <a:pt x="81" y="24"/>
                    <a:pt x="77" y="48"/>
                  </a:cubicBezTo>
                  <a:lnTo>
                    <a:pt x="77" y="144"/>
                  </a:lnTo>
                  <a:lnTo>
                    <a:pt x="77" y="47"/>
                  </a:lnTo>
                  <a:cubicBezTo>
                    <a:pt x="74" y="26"/>
                    <a:pt x="62" y="17"/>
                    <a:pt x="56" y="17"/>
                  </a:cubicBezTo>
                  <a:cubicBezTo>
                    <a:pt x="50" y="17"/>
                    <a:pt x="41" y="31"/>
                    <a:pt x="38" y="45"/>
                  </a:cubicBezTo>
                  <a:lnTo>
                    <a:pt x="38" y="103"/>
                  </a:lnTo>
                  <a:lnTo>
                    <a:pt x="2" y="103"/>
                  </a:lnTo>
                  <a:lnTo>
                    <a:pt x="0" y="152"/>
                  </a:lnTo>
                  <a:cubicBezTo>
                    <a:pt x="2" y="166"/>
                    <a:pt x="7" y="179"/>
                    <a:pt x="12" y="188"/>
                  </a:cubicBezTo>
                  <a:cubicBezTo>
                    <a:pt x="17" y="197"/>
                    <a:pt x="22" y="200"/>
                    <a:pt x="33" y="209"/>
                  </a:cubicBezTo>
                  <a:lnTo>
                    <a:pt x="75" y="239"/>
                  </a:lnTo>
                  <a:lnTo>
                    <a:pt x="75" y="1244"/>
                  </a:lnTo>
                  <a:lnTo>
                    <a:pt x="171" y="1239"/>
                  </a:lnTo>
                  <a:close/>
                </a:path>
              </a:pathLst>
            </a:custGeom>
            <a:gradFill rotWithShape="1">
              <a:gsLst>
                <a:gs pos="0">
                  <a:srgbClr val="00CC66"/>
                </a:gs>
                <a:gs pos="100000">
                  <a:srgbClr val="FF5050"/>
                </a:gs>
              </a:gsLst>
              <a:lin ang="0" scaled="1"/>
            </a:gradFill>
            <a:ln w="9525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Freeform 60"/>
            <p:cNvSpPr>
              <a:spLocks/>
            </p:cNvSpPr>
            <p:nvPr/>
          </p:nvSpPr>
          <p:spPr bwMode="auto">
            <a:xfrm>
              <a:off x="1392" y="2312"/>
              <a:ext cx="96" cy="11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58"/>
                </a:cxn>
                <a:cxn ang="0">
                  <a:pos x="37" y="103"/>
                </a:cxn>
                <a:cxn ang="0">
                  <a:pos x="85" y="112"/>
                </a:cxn>
                <a:cxn ang="0">
                  <a:pos x="96" y="102"/>
                </a:cxn>
                <a:cxn ang="0">
                  <a:pos x="91" y="76"/>
                </a:cxn>
                <a:cxn ang="0">
                  <a:pos x="66" y="57"/>
                </a:cxn>
                <a:cxn ang="0">
                  <a:pos x="46" y="57"/>
                </a:cxn>
                <a:cxn ang="0">
                  <a:pos x="39" y="0"/>
                </a:cxn>
                <a:cxn ang="0">
                  <a:pos x="0" y="1"/>
                </a:cxn>
              </a:cxnLst>
              <a:rect l="0" t="0" r="r" b="b"/>
              <a:pathLst>
                <a:path w="96" h="112">
                  <a:moveTo>
                    <a:pt x="0" y="1"/>
                  </a:moveTo>
                  <a:lnTo>
                    <a:pt x="0" y="58"/>
                  </a:lnTo>
                  <a:lnTo>
                    <a:pt x="37" y="103"/>
                  </a:lnTo>
                  <a:lnTo>
                    <a:pt x="85" y="112"/>
                  </a:lnTo>
                  <a:lnTo>
                    <a:pt x="96" y="102"/>
                  </a:lnTo>
                  <a:lnTo>
                    <a:pt x="91" y="76"/>
                  </a:lnTo>
                  <a:lnTo>
                    <a:pt x="66" y="57"/>
                  </a:lnTo>
                  <a:lnTo>
                    <a:pt x="46" y="57"/>
                  </a:lnTo>
                  <a:lnTo>
                    <a:pt x="39" y="0"/>
                  </a:lnTo>
                  <a:lnTo>
                    <a:pt x="0" y="1"/>
                  </a:lnTo>
                  <a:close/>
                </a:path>
              </a:pathLst>
            </a:custGeom>
            <a:gradFill rotWithShape="1">
              <a:gsLst>
                <a:gs pos="0">
                  <a:srgbClr val="F68E54"/>
                </a:gs>
                <a:gs pos="100000">
                  <a:srgbClr val="FABE9C"/>
                </a:gs>
              </a:gsLst>
              <a:lin ang="0" scaled="1"/>
            </a:gradFill>
            <a:ln w="9525">
              <a:solidFill>
                <a:srgbClr val="F6905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33" name="Freeform 69"/>
          <p:cNvSpPr>
            <a:spLocks/>
          </p:cNvSpPr>
          <p:nvPr/>
        </p:nvSpPr>
        <p:spPr bwMode="auto">
          <a:xfrm>
            <a:off x="4713288" y="2378075"/>
            <a:ext cx="339725" cy="1111250"/>
          </a:xfrm>
          <a:custGeom>
            <a:avLst/>
            <a:gdLst/>
            <a:ahLst/>
            <a:cxnLst>
              <a:cxn ang="0">
                <a:pos x="176" y="0"/>
              </a:cxn>
              <a:cxn ang="0">
                <a:pos x="170" y="522"/>
              </a:cxn>
              <a:cxn ang="0">
                <a:pos x="171" y="559"/>
              </a:cxn>
              <a:cxn ang="0">
                <a:pos x="197" y="585"/>
              </a:cxn>
              <a:cxn ang="0">
                <a:pos x="210" y="609"/>
              </a:cxn>
              <a:cxn ang="0">
                <a:pos x="219" y="640"/>
              </a:cxn>
              <a:cxn ang="0">
                <a:pos x="219" y="751"/>
              </a:cxn>
              <a:cxn ang="0">
                <a:pos x="195" y="772"/>
              </a:cxn>
              <a:cxn ang="0">
                <a:pos x="171" y="751"/>
              </a:cxn>
              <a:cxn ang="0">
                <a:pos x="171" y="655"/>
              </a:cxn>
              <a:cxn ang="0">
                <a:pos x="171" y="751"/>
              </a:cxn>
              <a:cxn ang="0">
                <a:pos x="146" y="784"/>
              </a:cxn>
              <a:cxn ang="0">
                <a:pos x="123" y="751"/>
              </a:cxn>
              <a:cxn ang="0">
                <a:pos x="123" y="655"/>
              </a:cxn>
              <a:cxn ang="0">
                <a:pos x="123" y="751"/>
              </a:cxn>
              <a:cxn ang="0">
                <a:pos x="101" y="798"/>
              </a:cxn>
              <a:cxn ang="0">
                <a:pos x="77" y="750"/>
              </a:cxn>
              <a:cxn ang="0">
                <a:pos x="77" y="654"/>
              </a:cxn>
              <a:cxn ang="0">
                <a:pos x="77" y="751"/>
              </a:cxn>
              <a:cxn ang="0">
                <a:pos x="56" y="781"/>
              </a:cxn>
              <a:cxn ang="0">
                <a:pos x="38" y="753"/>
              </a:cxn>
              <a:cxn ang="0">
                <a:pos x="38" y="696"/>
              </a:cxn>
              <a:cxn ang="0">
                <a:pos x="2" y="696"/>
              </a:cxn>
              <a:cxn ang="0">
                <a:pos x="0" y="646"/>
              </a:cxn>
              <a:cxn ang="0">
                <a:pos x="12" y="610"/>
              </a:cxn>
              <a:cxn ang="0">
                <a:pos x="33" y="589"/>
              </a:cxn>
              <a:cxn ang="0">
                <a:pos x="75" y="559"/>
              </a:cxn>
              <a:cxn ang="0">
                <a:pos x="80" y="0"/>
              </a:cxn>
            </a:cxnLst>
            <a:rect l="0" t="0" r="r" b="b"/>
            <a:pathLst>
              <a:path w="219" h="798">
                <a:moveTo>
                  <a:pt x="176" y="0"/>
                </a:moveTo>
                <a:lnTo>
                  <a:pt x="170" y="522"/>
                </a:lnTo>
                <a:lnTo>
                  <a:pt x="171" y="559"/>
                </a:lnTo>
                <a:cubicBezTo>
                  <a:pt x="175" y="569"/>
                  <a:pt x="191" y="577"/>
                  <a:pt x="197" y="585"/>
                </a:cubicBezTo>
                <a:cubicBezTo>
                  <a:pt x="203" y="593"/>
                  <a:pt x="206" y="600"/>
                  <a:pt x="210" y="609"/>
                </a:cubicBezTo>
                <a:cubicBezTo>
                  <a:pt x="214" y="618"/>
                  <a:pt x="217" y="616"/>
                  <a:pt x="219" y="640"/>
                </a:cubicBezTo>
                <a:lnTo>
                  <a:pt x="219" y="751"/>
                </a:lnTo>
                <a:cubicBezTo>
                  <a:pt x="215" y="773"/>
                  <a:pt x="203" y="772"/>
                  <a:pt x="195" y="772"/>
                </a:cubicBezTo>
                <a:cubicBezTo>
                  <a:pt x="187" y="772"/>
                  <a:pt x="175" y="770"/>
                  <a:pt x="171" y="751"/>
                </a:cubicBezTo>
                <a:lnTo>
                  <a:pt x="171" y="655"/>
                </a:lnTo>
                <a:lnTo>
                  <a:pt x="171" y="751"/>
                </a:lnTo>
                <a:cubicBezTo>
                  <a:pt x="167" y="772"/>
                  <a:pt x="154" y="784"/>
                  <a:pt x="146" y="784"/>
                </a:cubicBezTo>
                <a:cubicBezTo>
                  <a:pt x="138" y="784"/>
                  <a:pt x="127" y="772"/>
                  <a:pt x="123" y="751"/>
                </a:cubicBezTo>
                <a:lnTo>
                  <a:pt x="123" y="655"/>
                </a:lnTo>
                <a:lnTo>
                  <a:pt x="123" y="751"/>
                </a:lnTo>
                <a:cubicBezTo>
                  <a:pt x="119" y="775"/>
                  <a:pt x="109" y="798"/>
                  <a:pt x="101" y="798"/>
                </a:cubicBezTo>
                <a:cubicBezTo>
                  <a:pt x="93" y="798"/>
                  <a:pt x="81" y="774"/>
                  <a:pt x="77" y="750"/>
                </a:cubicBezTo>
                <a:lnTo>
                  <a:pt x="77" y="654"/>
                </a:lnTo>
                <a:lnTo>
                  <a:pt x="77" y="751"/>
                </a:lnTo>
                <a:cubicBezTo>
                  <a:pt x="74" y="772"/>
                  <a:pt x="62" y="781"/>
                  <a:pt x="56" y="781"/>
                </a:cubicBezTo>
                <a:cubicBezTo>
                  <a:pt x="50" y="781"/>
                  <a:pt x="41" y="767"/>
                  <a:pt x="38" y="753"/>
                </a:cubicBezTo>
                <a:lnTo>
                  <a:pt x="38" y="696"/>
                </a:lnTo>
                <a:lnTo>
                  <a:pt x="2" y="696"/>
                </a:lnTo>
                <a:lnTo>
                  <a:pt x="0" y="646"/>
                </a:lnTo>
                <a:cubicBezTo>
                  <a:pt x="2" y="632"/>
                  <a:pt x="7" y="619"/>
                  <a:pt x="12" y="610"/>
                </a:cubicBezTo>
                <a:cubicBezTo>
                  <a:pt x="17" y="601"/>
                  <a:pt x="22" y="598"/>
                  <a:pt x="33" y="589"/>
                </a:cubicBezTo>
                <a:lnTo>
                  <a:pt x="75" y="559"/>
                </a:lnTo>
                <a:lnTo>
                  <a:pt x="80" y="0"/>
                </a:lnTo>
              </a:path>
            </a:pathLst>
          </a:custGeom>
          <a:gradFill rotWithShape="1">
            <a:gsLst>
              <a:gs pos="0">
                <a:srgbClr val="E28B4A"/>
              </a:gs>
              <a:gs pos="50000">
                <a:srgbClr val="FFCC99"/>
              </a:gs>
              <a:gs pos="100000">
                <a:srgbClr val="E28B4A"/>
              </a:gs>
            </a:gsLst>
            <a:lin ang="0" scaled="1"/>
          </a:gradFill>
          <a:ln w="9525">
            <a:solidFill>
              <a:srgbClr val="E28B4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4716463" y="3295650"/>
            <a:ext cx="344487" cy="1076325"/>
            <a:chOff x="2936" y="1779"/>
            <a:chExt cx="224" cy="759"/>
          </a:xfrm>
        </p:grpSpPr>
        <p:grpSp>
          <p:nvGrpSpPr>
            <p:cNvPr id="12" name="Group 71"/>
            <p:cNvGrpSpPr>
              <a:grpSpLocks/>
            </p:cNvGrpSpPr>
            <p:nvPr/>
          </p:nvGrpSpPr>
          <p:grpSpPr bwMode="auto">
            <a:xfrm>
              <a:off x="2941" y="1779"/>
              <a:ext cx="219" cy="759"/>
              <a:chOff x="2941" y="1689"/>
              <a:chExt cx="219" cy="759"/>
            </a:xfrm>
          </p:grpSpPr>
          <p:sp>
            <p:nvSpPr>
              <p:cNvPr id="11336" name="Freeform 72"/>
              <p:cNvSpPr>
                <a:spLocks/>
              </p:cNvSpPr>
              <p:nvPr/>
            </p:nvSpPr>
            <p:spPr bwMode="auto">
              <a:xfrm>
                <a:off x="2941" y="1689"/>
                <a:ext cx="219" cy="759"/>
              </a:xfrm>
              <a:custGeom>
                <a:avLst/>
                <a:gdLst/>
                <a:ahLst/>
                <a:cxnLst>
                  <a:cxn ang="0">
                    <a:pos x="167" y="759"/>
                  </a:cxn>
                  <a:cxn ang="0">
                    <a:pos x="170" y="277"/>
                  </a:cxn>
                  <a:cxn ang="0">
                    <a:pos x="171" y="239"/>
                  </a:cxn>
                  <a:cxn ang="0">
                    <a:pos x="197" y="213"/>
                  </a:cxn>
                  <a:cxn ang="0">
                    <a:pos x="210" y="189"/>
                  </a:cxn>
                  <a:cxn ang="0">
                    <a:pos x="219" y="158"/>
                  </a:cxn>
                  <a:cxn ang="0">
                    <a:pos x="219" y="47"/>
                  </a:cxn>
                  <a:cxn ang="0">
                    <a:pos x="195" y="26"/>
                  </a:cxn>
                  <a:cxn ang="0">
                    <a:pos x="171" y="47"/>
                  </a:cxn>
                  <a:cxn ang="0">
                    <a:pos x="171" y="143"/>
                  </a:cxn>
                  <a:cxn ang="0">
                    <a:pos x="171" y="47"/>
                  </a:cxn>
                  <a:cxn ang="0">
                    <a:pos x="146" y="14"/>
                  </a:cxn>
                  <a:cxn ang="0">
                    <a:pos x="123" y="47"/>
                  </a:cxn>
                  <a:cxn ang="0">
                    <a:pos x="123" y="143"/>
                  </a:cxn>
                  <a:cxn ang="0">
                    <a:pos x="123" y="47"/>
                  </a:cxn>
                  <a:cxn ang="0">
                    <a:pos x="101" y="0"/>
                  </a:cxn>
                  <a:cxn ang="0">
                    <a:pos x="77" y="48"/>
                  </a:cxn>
                  <a:cxn ang="0">
                    <a:pos x="77" y="144"/>
                  </a:cxn>
                  <a:cxn ang="0">
                    <a:pos x="77" y="47"/>
                  </a:cxn>
                  <a:cxn ang="0">
                    <a:pos x="56" y="17"/>
                  </a:cxn>
                  <a:cxn ang="0">
                    <a:pos x="38" y="45"/>
                  </a:cxn>
                  <a:cxn ang="0">
                    <a:pos x="38" y="103"/>
                  </a:cxn>
                  <a:cxn ang="0">
                    <a:pos x="2" y="103"/>
                  </a:cxn>
                  <a:cxn ang="0">
                    <a:pos x="0" y="152"/>
                  </a:cxn>
                  <a:cxn ang="0">
                    <a:pos x="12" y="188"/>
                  </a:cxn>
                  <a:cxn ang="0">
                    <a:pos x="33" y="209"/>
                  </a:cxn>
                  <a:cxn ang="0">
                    <a:pos x="75" y="239"/>
                  </a:cxn>
                  <a:cxn ang="0">
                    <a:pos x="71" y="759"/>
                  </a:cxn>
                  <a:cxn ang="0">
                    <a:pos x="167" y="759"/>
                  </a:cxn>
                </a:cxnLst>
                <a:rect l="0" t="0" r="r" b="b"/>
                <a:pathLst>
                  <a:path w="219" h="759">
                    <a:moveTo>
                      <a:pt x="167" y="759"/>
                    </a:moveTo>
                    <a:lnTo>
                      <a:pt x="170" y="277"/>
                    </a:lnTo>
                    <a:lnTo>
                      <a:pt x="171" y="239"/>
                    </a:lnTo>
                    <a:cubicBezTo>
                      <a:pt x="175" y="229"/>
                      <a:pt x="191" y="221"/>
                      <a:pt x="197" y="213"/>
                    </a:cubicBezTo>
                    <a:cubicBezTo>
                      <a:pt x="203" y="205"/>
                      <a:pt x="206" y="198"/>
                      <a:pt x="210" y="189"/>
                    </a:cubicBezTo>
                    <a:cubicBezTo>
                      <a:pt x="214" y="180"/>
                      <a:pt x="217" y="182"/>
                      <a:pt x="219" y="158"/>
                    </a:cubicBezTo>
                    <a:lnTo>
                      <a:pt x="219" y="47"/>
                    </a:lnTo>
                    <a:cubicBezTo>
                      <a:pt x="215" y="25"/>
                      <a:pt x="203" y="26"/>
                      <a:pt x="195" y="26"/>
                    </a:cubicBezTo>
                    <a:cubicBezTo>
                      <a:pt x="187" y="26"/>
                      <a:pt x="175" y="28"/>
                      <a:pt x="171" y="47"/>
                    </a:cubicBezTo>
                    <a:lnTo>
                      <a:pt x="171" y="143"/>
                    </a:lnTo>
                    <a:lnTo>
                      <a:pt x="171" y="47"/>
                    </a:lnTo>
                    <a:cubicBezTo>
                      <a:pt x="167" y="26"/>
                      <a:pt x="154" y="14"/>
                      <a:pt x="146" y="14"/>
                    </a:cubicBezTo>
                    <a:cubicBezTo>
                      <a:pt x="138" y="14"/>
                      <a:pt x="127" y="26"/>
                      <a:pt x="123" y="47"/>
                    </a:cubicBezTo>
                    <a:lnTo>
                      <a:pt x="123" y="143"/>
                    </a:lnTo>
                    <a:lnTo>
                      <a:pt x="123" y="47"/>
                    </a:lnTo>
                    <a:cubicBezTo>
                      <a:pt x="119" y="23"/>
                      <a:pt x="109" y="0"/>
                      <a:pt x="101" y="0"/>
                    </a:cubicBezTo>
                    <a:cubicBezTo>
                      <a:pt x="93" y="0"/>
                      <a:pt x="81" y="24"/>
                      <a:pt x="77" y="48"/>
                    </a:cubicBezTo>
                    <a:lnTo>
                      <a:pt x="77" y="144"/>
                    </a:lnTo>
                    <a:lnTo>
                      <a:pt x="77" y="47"/>
                    </a:lnTo>
                    <a:cubicBezTo>
                      <a:pt x="74" y="26"/>
                      <a:pt x="62" y="17"/>
                      <a:pt x="56" y="17"/>
                    </a:cubicBezTo>
                    <a:cubicBezTo>
                      <a:pt x="50" y="17"/>
                      <a:pt x="41" y="31"/>
                      <a:pt x="38" y="45"/>
                    </a:cubicBezTo>
                    <a:lnTo>
                      <a:pt x="38" y="103"/>
                    </a:lnTo>
                    <a:lnTo>
                      <a:pt x="2" y="103"/>
                    </a:lnTo>
                    <a:lnTo>
                      <a:pt x="0" y="152"/>
                    </a:lnTo>
                    <a:cubicBezTo>
                      <a:pt x="2" y="166"/>
                      <a:pt x="7" y="179"/>
                      <a:pt x="12" y="188"/>
                    </a:cubicBezTo>
                    <a:cubicBezTo>
                      <a:pt x="17" y="197"/>
                      <a:pt x="22" y="200"/>
                      <a:pt x="33" y="209"/>
                    </a:cubicBezTo>
                    <a:lnTo>
                      <a:pt x="75" y="239"/>
                    </a:lnTo>
                    <a:lnTo>
                      <a:pt x="71" y="759"/>
                    </a:lnTo>
                    <a:lnTo>
                      <a:pt x="167" y="75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7" name="Oval 73"/>
              <p:cNvSpPr>
                <a:spLocks noChangeArrowheads="1"/>
              </p:cNvSpPr>
              <p:nvPr/>
            </p:nvSpPr>
            <p:spPr bwMode="auto">
              <a:xfrm>
                <a:off x="3031" y="2374"/>
                <a:ext cx="48" cy="23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29292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8" name="Oval 74"/>
              <p:cNvSpPr>
                <a:spLocks noChangeArrowheads="1"/>
              </p:cNvSpPr>
              <p:nvPr/>
            </p:nvSpPr>
            <p:spPr bwMode="auto">
              <a:xfrm>
                <a:off x="3033" y="2205"/>
                <a:ext cx="48" cy="23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29292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9" name="Oval 75"/>
              <p:cNvSpPr>
                <a:spLocks noChangeArrowheads="1"/>
              </p:cNvSpPr>
              <p:nvPr/>
            </p:nvSpPr>
            <p:spPr bwMode="auto">
              <a:xfrm>
                <a:off x="3036" y="2048"/>
                <a:ext cx="48" cy="23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29292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0" name="Oval 76"/>
              <p:cNvSpPr>
                <a:spLocks noChangeArrowheads="1"/>
              </p:cNvSpPr>
              <p:nvPr/>
            </p:nvSpPr>
            <p:spPr bwMode="auto">
              <a:xfrm>
                <a:off x="3040" y="1925"/>
                <a:ext cx="48" cy="23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29292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1" name="Oval 77"/>
              <p:cNvSpPr>
                <a:spLocks noChangeArrowheads="1"/>
              </p:cNvSpPr>
              <p:nvPr/>
            </p:nvSpPr>
            <p:spPr bwMode="auto">
              <a:xfrm>
                <a:off x="3088" y="1984"/>
                <a:ext cx="6" cy="12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29292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2" name="Oval 78"/>
              <p:cNvSpPr>
                <a:spLocks noChangeArrowheads="1"/>
              </p:cNvSpPr>
              <p:nvPr/>
            </p:nvSpPr>
            <p:spPr bwMode="auto">
              <a:xfrm>
                <a:off x="3030" y="2288"/>
                <a:ext cx="6" cy="12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29292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3" name="Oval 79"/>
              <p:cNvSpPr>
                <a:spLocks noChangeArrowheads="1"/>
              </p:cNvSpPr>
              <p:nvPr/>
            </p:nvSpPr>
            <p:spPr bwMode="auto">
              <a:xfrm>
                <a:off x="3081" y="2289"/>
                <a:ext cx="6" cy="12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29292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4" name="Oval 80"/>
              <p:cNvSpPr>
                <a:spLocks noChangeArrowheads="1"/>
              </p:cNvSpPr>
              <p:nvPr/>
            </p:nvSpPr>
            <p:spPr bwMode="auto">
              <a:xfrm>
                <a:off x="3030" y="2136"/>
                <a:ext cx="6" cy="12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29292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5" name="Oval 81"/>
              <p:cNvSpPr>
                <a:spLocks noChangeArrowheads="1"/>
              </p:cNvSpPr>
              <p:nvPr/>
            </p:nvSpPr>
            <p:spPr bwMode="auto">
              <a:xfrm>
                <a:off x="3082" y="2136"/>
                <a:ext cx="6" cy="12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29292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6" name="Oval 82"/>
              <p:cNvSpPr>
                <a:spLocks noChangeArrowheads="1"/>
              </p:cNvSpPr>
              <p:nvPr/>
            </p:nvSpPr>
            <p:spPr bwMode="auto">
              <a:xfrm>
                <a:off x="3033" y="1984"/>
                <a:ext cx="6" cy="12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29292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47" name="Freeform 83"/>
            <p:cNvSpPr>
              <a:spLocks/>
            </p:cNvSpPr>
            <p:nvPr/>
          </p:nvSpPr>
          <p:spPr bwMode="auto">
            <a:xfrm>
              <a:off x="2936" y="1816"/>
              <a:ext cx="96" cy="11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58"/>
                </a:cxn>
                <a:cxn ang="0">
                  <a:pos x="37" y="103"/>
                </a:cxn>
                <a:cxn ang="0">
                  <a:pos x="85" y="112"/>
                </a:cxn>
                <a:cxn ang="0">
                  <a:pos x="96" y="102"/>
                </a:cxn>
                <a:cxn ang="0">
                  <a:pos x="91" y="76"/>
                </a:cxn>
                <a:cxn ang="0">
                  <a:pos x="66" y="57"/>
                </a:cxn>
                <a:cxn ang="0">
                  <a:pos x="46" y="57"/>
                </a:cxn>
                <a:cxn ang="0">
                  <a:pos x="39" y="0"/>
                </a:cxn>
                <a:cxn ang="0">
                  <a:pos x="0" y="1"/>
                </a:cxn>
              </a:cxnLst>
              <a:rect l="0" t="0" r="r" b="b"/>
              <a:pathLst>
                <a:path w="96" h="112">
                  <a:moveTo>
                    <a:pt x="0" y="1"/>
                  </a:moveTo>
                  <a:lnTo>
                    <a:pt x="0" y="58"/>
                  </a:lnTo>
                  <a:lnTo>
                    <a:pt x="37" y="103"/>
                  </a:lnTo>
                  <a:lnTo>
                    <a:pt x="85" y="112"/>
                  </a:lnTo>
                  <a:lnTo>
                    <a:pt x="96" y="102"/>
                  </a:lnTo>
                  <a:lnTo>
                    <a:pt x="91" y="76"/>
                  </a:lnTo>
                  <a:lnTo>
                    <a:pt x="66" y="57"/>
                  </a:lnTo>
                  <a:lnTo>
                    <a:pt x="46" y="57"/>
                  </a:lnTo>
                  <a:lnTo>
                    <a:pt x="39" y="0"/>
                  </a:lnTo>
                  <a:lnTo>
                    <a:pt x="0" y="1"/>
                  </a:lnTo>
                  <a:close/>
                </a:path>
              </a:pathLst>
            </a:custGeom>
            <a:gradFill rotWithShape="1">
              <a:gsLst>
                <a:gs pos="0">
                  <a:srgbClr val="F68E54"/>
                </a:gs>
                <a:gs pos="100000">
                  <a:srgbClr val="FABE9C"/>
                </a:gs>
              </a:gsLst>
              <a:lin ang="0" scaled="1"/>
            </a:gradFill>
            <a:ln w="9525">
              <a:solidFill>
                <a:srgbClr val="F6905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53" name="Freeform 89"/>
          <p:cNvSpPr>
            <a:spLocks/>
          </p:cNvSpPr>
          <p:nvPr/>
        </p:nvSpPr>
        <p:spPr bwMode="auto">
          <a:xfrm>
            <a:off x="6019800" y="2378075"/>
            <a:ext cx="339725" cy="708025"/>
          </a:xfrm>
          <a:custGeom>
            <a:avLst/>
            <a:gdLst/>
            <a:ahLst/>
            <a:cxnLst>
              <a:cxn ang="0">
                <a:pos x="170" y="0"/>
              </a:cxn>
              <a:cxn ang="0">
                <a:pos x="170" y="233"/>
              </a:cxn>
              <a:cxn ang="0">
                <a:pos x="171" y="270"/>
              </a:cxn>
              <a:cxn ang="0">
                <a:pos x="197" y="296"/>
              </a:cxn>
              <a:cxn ang="0">
                <a:pos x="210" y="320"/>
              </a:cxn>
              <a:cxn ang="0">
                <a:pos x="219" y="351"/>
              </a:cxn>
              <a:cxn ang="0">
                <a:pos x="219" y="462"/>
              </a:cxn>
              <a:cxn ang="0">
                <a:pos x="195" y="483"/>
              </a:cxn>
              <a:cxn ang="0">
                <a:pos x="171" y="462"/>
              </a:cxn>
              <a:cxn ang="0">
                <a:pos x="171" y="366"/>
              </a:cxn>
              <a:cxn ang="0">
                <a:pos x="171" y="462"/>
              </a:cxn>
              <a:cxn ang="0">
                <a:pos x="146" y="495"/>
              </a:cxn>
              <a:cxn ang="0">
                <a:pos x="123" y="462"/>
              </a:cxn>
              <a:cxn ang="0">
                <a:pos x="123" y="366"/>
              </a:cxn>
              <a:cxn ang="0">
                <a:pos x="123" y="462"/>
              </a:cxn>
              <a:cxn ang="0">
                <a:pos x="101" y="509"/>
              </a:cxn>
              <a:cxn ang="0">
                <a:pos x="77" y="461"/>
              </a:cxn>
              <a:cxn ang="0">
                <a:pos x="77" y="365"/>
              </a:cxn>
              <a:cxn ang="0">
                <a:pos x="77" y="462"/>
              </a:cxn>
              <a:cxn ang="0">
                <a:pos x="56" y="492"/>
              </a:cxn>
              <a:cxn ang="0">
                <a:pos x="38" y="464"/>
              </a:cxn>
              <a:cxn ang="0">
                <a:pos x="38" y="407"/>
              </a:cxn>
              <a:cxn ang="0">
                <a:pos x="2" y="407"/>
              </a:cxn>
              <a:cxn ang="0">
                <a:pos x="0" y="357"/>
              </a:cxn>
              <a:cxn ang="0">
                <a:pos x="12" y="321"/>
              </a:cxn>
              <a:cxn ang="0">
                <a:pos x="33" y="300"/>
              </a:cxn>
              <a:cxn ang="0">
                <a:pos x="75" y="270"/>
              </a:cxn>
              <a:cxn ang="0">
                <a:pos x="72" y="2"/>
              </a:cxn>
            </a:cxnLst>
            <a:rect l="0" t="0" r="r" b="b"/>
            <a:pathLst>
              <a:path w="219" h="509">
                <a:moveTo>
                  <a:pt x="170" y="0"/>
                </a:moveTo>
                <a:lnTo>
                  <a:pt x="170" y="233"/>
                </a:lnTo>
                <a:lnTo>
                  <a:pt x="171" y="270"/>
                </a:lnTo>
                <a:cubicBezTo>
                  <a:pt x="175" y="280"/>
                  <a:pt x="191" y="288"/>
                  <a:pt x="197" y="296"/>
                </a:cubicBezTo>
                <a:cubicBezTo>
                  <a:pt x="203" y="304"/>
                  <a:pt x="206" y="311"/>
                  <a:pt x="210" y="320"/>
                </a:cubicBezTo>
                <a:cubicBezTo>
                  <a:pt x="214" y="329"/>
                  <a:pt x="217" y="327"/>
                  <a:pt x="219" y="351"/>
                </a:cubicBezTo>
                <a:lnTo>
                  <a:pt x="219" y="462"/>
                </a:lnTo>
                <a:cubicBezTo>
                  <a:pt x="215" y="484"/>
                  <a:pt x="203" y="483"/>
                  <a:pt x="195" y="483"/>
                </a:cubicBezTo>
                <a:cubicBezTo>
                  <a:pt x="187" y="483"/>
                  <a:pt x="175" y="481"/>
                  <a:pt x="171" y="462"/>
                </a:cubicBezTo>
                <a:lnTo>
                  <a:pt x="171" y="366"/>
                </a:lnTo>
                <a:lnTo>
                  <a:pt x="171" y="462"/>
                </a:lnTo>
                <a:cubicBezTo>
                  <a:pt x="167" y="483"/>
                  <a:pt x="154" y="495"/>
                  <a:pt x="146" y="495"/>
                </a:cubicBezTo>
                <a:cubicBezTo>
                  <a:pt x="138" y="495"/>
                  <a:pt x="127" y="483"/>
                  <a:pt x="123" y="462"/>
                </a:cubicBezTo>
                <a:lnTo>
                  <a:pt x="123" y="366"/>
                </a:lnTo>
                <a:lnTo>
                  <a:pt x="123" y="462"/>
                </a:lnTo>
                <a:cubicBezTo>
                  <a:pt x="119" y="486"/>
                  <a:pt x="109" y="509"/>
                  <a:pt x="101" y="509"/>
                </a:cubicBezTo>
                <a:cubicBezTo>
                  <a:pt x="93" y="509"/>
                  <a:pt x="81" y="485"/>
                  <a:pt x="77" y="461"/>
                </a:cubicBezTo>
                <a:lnTo>
                  <a:pt x="77" y="365"/>
                </a:lnTo>
                <a:lnTo>
                  <a:pt x="77" y="462"/>
                </a:lnTo>
                <a:cubicBezTo>
                  <a:pt x="74" y="483"/>
                  <a:pt x="62" y="492"/>
                  <a:pt x="56" y="492"/>
                </a:cubicBezTo>
                <a:cubicBezTo>
                  <a:pt x="50" y="492"/>
                  <a:pt x="41" y="478"/>
                  <a:pt x="38" y="464"/>
                </a:cubicBezTo>
                <a:lnTo>
                  <a:pt x="38" y="407"/>
                </a:lnTo>
                <a:lnTo>
                  <a:pt x="2" y="407"/>
                </a:lnTo>
                <a:lnTo>
                  <a:pt x="0" y="357"/>
                </a:lnTo>
                <a:cubicBezTo>
                  <a:pt x="2" y="343"/>
                  <a:pt x="7" y="330"/>
                  <a:pt x="12" y="321"/>
                </a:cubicBezTo>
                <a:cubicBezTo>
                  <a:pt x="17" y="312"/>
                  <a:pt x="22" y="309"/>
                  <a:pt x="33" y="300"/>
                </a:cubicBezTo>
                <a:lnTo>
                  <a:pt x="75" y="270"/>
                </a:lnTo>
                <a:lnTo>
                  <a:pt x="72" y="2"/>
                </a:lnTo>
              </a:path>
            </a:pathLst>
          </a:custGeom>
          <a:gradFill rotWithShape="1">
            <a:gsLst>
              <a:gs pos="0">
                <a:srgbClr val="E28B4A"/>
              </a:gs>
              <a:gs pos="50000">
                <a:srgbClr val="FFCC99"/>
              </a:gs>
              <a:gs pos="100000">
                <a:srgbClr val="E28B4A"/>
              </a:gs>
            </a:gsLst>
            <a:lin ang="0" scaled="1"/>
          </a:gradFill>
          <a:ln w="9525">
            <a:solidFill>
              <a:srgbClr val="E28B4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5" name="Group 90"/>
          <p:cNvGrpSpPr>
            <a:grpSpLocks/>
          </p:cNvGrpSpPr>
          <p:nvPr/>
        </p:nvGrpSpPr>
        <p:grpSpPr bwMode="auto">
          <a:xfrm>
            <a:off x="6019800" y="2892425"/>
            <a:ext cx="346075" cy="676275"/>
            <a:chOff x="3840" y="1472"/>
            <a:chExt cx="224" cy="486"/>
          </a:xfrm>
        </p:grpSpPr>
        <p:sp>
          <p:nvSpPr>
            <p:cNvPr id="11355" name="Freeform 91"/>
            <p:cNvSpPr>
              <a:spLocks/>
            </p:cNvSpPr>
            <p:nvPr/>
          </p:nvSpPr>
          <p:spPr bwMode="auto">
            <a:xfrm>
              <a:off x="3845" y="1472"/>
              <a:ext cx="219" cy="486"/>
            </a:xfrm>
            <a:custGeom>
              <a:avLst/>
              <a:gdLst/>
              <a:ahLst/>
              <a:cxnLst>
                <a:cxn ang="0">
                  <a:pos x="171" y="486"/>
                </a:cxn>
                <a:cxn ang="0">
                  <a:pos x="170" y="277"/>
                </a:cxn>
                <a:cxn ang="0">
                  <a:pos x="171" y="239"/>
                </a:cxn>
                <a:cxn ang="0">
                  <a:pos x="197" y="213"/>
                </a:cxn>
                <a:cxn ang="0">
                  <a:pos x="210" y="189"/>
                </a:cxn>
                <a:cxn ang="0">
                  <a:pos x="219" y="158"/>
                </a:cxn>
                <a:cxn ang="0">
                  <a:pos x="219" y="47"/>
                </a:cxn>
                <a:cxn ang="0">
                  <a:pos x="195" y="26"/>
                </a:cxn>
                <a:cxn ang="0">
                  <a:pos x="171" y="47"/>
                </a:cxn>
                <a:cxn ang="0">
                  <a:pos x="171" y="143"/>
                </a:cxn>
                <a:cxn ang="0">
                  <a:pos x="171" y="47"/>
                </a:cxn>
                <a:cxn ang="0">
                  <a:pos x="146" y="14"/>
                </a:cxn>
                <a:cxn ang="0">
                  <a:pos x="123" y="47"/>
                </a:cxn>
                <a:cxn ang="0">
                  <a:pos x="123" y="143"/>
                </a:cxn>
                <a:cxn ang="0">
                  <a:pos x="123" y="47"/>
                </a:cxn>
                <a:cxn ang="0">
                  <a:pos x="101" y="0"/>
                </a:cxn>
                <a:cxn ang="0">
                  <a:pos x="77" y="48"/>
                </a:cxn>
                <a:cxn ang="0">
                  <a:pos x="77" y="144"/>
                </a:cxn>
                <a:cxn ang="0">
                  <a:pos x="77" y="47"/>
                </a:cxn>
                <a:cxn ang="0">
                  <a:pos x="56" y="17"/>
                </a:cxn>
                <a:cxn ang="0">
                  <a:pos x="38" y="45"/>
                </a:cxn>
                <a:cxn ang="0">
                  <a:pos x="38" y="103"/>
                </a:cxn>
                <a:cxn ang="0">
                  <a:pos x="2" y="103"/>
                </a:cxn>
                <a:cxn ang="0">
                  <a:pos x="0" y="152"/>
                </a:cxn>
                <a:cxn ang="0">
                  <a:pos x="12" y="188"/>
                </a:cxn>
                <a:cxn ang="0">
                  <a:pos x="33" y="209"/>
                </a:cxn>
                <a:cxn ang="0">
                  <a:pos x="75" y="239"/>
                </a:cxn>
                <a:cxn ang="0">
                  <a:pos x="77" y="486"/>
                </a:cxn>
                <a:cxn ang="0">
                  <a:pos x="171" y="486"/>
                </a:cxn>
              </a:cxnLst>
              <a:rect l="0" t="0" r="r" b="b"/>
              <a:pathLst>
                <a:path w="219" h="486">
                  <a:moveTo>
                    <a:pt x="171" y="486"/>
                  </a:moveTo>
                  <a:lnTo>
                    <a:pt x="170" y="277"/>
                  </a:lnTo>
                  <a:lnTo>
                    <a:pt x="171" y="239"/>
                  </a:lnTo>
                  <a:cubicBezTo>
                    <a:pt x="175" y="229"/>
                    <a:pt x="191" y="221"/>
                    <a:pt x="197" y="213"/>
                  </a:cubicBezTo>
                  <a:cubicBezTo>
                    <a:pt x="203" y="205"/>
                    <a:pt x="206" y="198"/>
                    <a:pt x="210" y="189"/>
                  </a:cubicBezTo>
                  <a:cubicBezTo>
                    <a:pt x="214" y="180"/>
                    <a:pt x="217" y="182"/>
                    <a:pt x="219" y="158"/>
                  </a:cubicBezTo>
                  <a:lnTo>
                    <a:pt x="219" y="47"/>
                  </a:lnTo>
                  <a:cubicBezTo>
                    <a:pt x="215" y="25"/>
                    <a:pt x="203" y="26"/>
                    <a:pt x="195" y="26"/>
                  </a:cubicBezTo>
                  <a:cubicBezTo>
                    <a:pt x="187" y="26"/>
                    <a:pt x="175" y="28"/>
                    <a:pt x="171" y="47"/>
                  </a:cubicBezTo>
                  <a:lnTo>
                    <a:pt x="171" y="143"/>
                  </a:lnTo>
                  <a:lnTo>
                    <a:pt x="171" y="47"/>
                  </a:lnTo>
                  <a:cubicBezTo>
                    <a:pt x="167" y="26"/>
                    <a:pt x="154" y="14"/>
                    <a:pt x="146" y="14"/>
                  </a:cubicBezTo>
                  <a:cubicBezTo>
                    <a:pt x="138" y="14"/>
                    <a:pt x="127" y="26"/>
                    <a:pt x="123" y="47"/>
                  </a:cubicBezTo>
                  <a:lnTo>
                    <a:pt x="123" y="143"/>
                  </a:lnTo>
                  <a:lnTo>
                    <a:pt x="123" y="47"/>
                  </a:lnTo>
                  <a:cubicBezTo>
                    <a:pt x="119" y="23"/>
                    <a:pt x="109" y="0"/>
                    <a:pt x="101" y="0"/>
                  </a:cubicBezTo>
                  <a:cubicBezTo>
                    <a:pt x="93" y="0"/>
                    <a:pt x="81" y="24"/>
                    <a:pt x="77" y="48"/>
                  </a:cubicBezTo>
                  <a:lnTo>
                    <a:pt x="77" y="144"/>
                  </a:lnTo>
                  <a:lnTo>
                    <a:pt x="77" y="47"/>
                  </a:lnTo>
                  <a:cubicBezTo>
                    <a:pt x="74" y="26"/>
                    <a:pt x="62" y="17"/>
                    <a:pt x="56" y="17"/>
                  </a:cubicBezTo>
                  <a:cubicBezTo>
                    <a:pt x="50" y="17"/>
                    <a:pt x="41" y="31"/>
                    <a:pt x="38" y="45"/>
                  </a:cubicBezTo>
                  <a:lnTo>
                    <a:pt x="38" y="103"/>
                  </a:lnTo>
                  <a:lnTo>
                    <a:pt x="2" y="103"/>
                  </a:lnTo>
                  <a:lnTo>
                    <a:pt x="0" y="152"/>
                  </a:lnTo>
                  <a:cubicBezTo>
                    <a:pt x="2" y="166"/>
                    <a:pt x="7" y="179"/>
                    <a:pt x="12" y="188"/>
                  </a:cubicBezTo>
                  <a:cubicBezTo>
                    <a:pt x="17" y="197"/>
                    <a:pt x="22" y="200"/>
                    <a:pt x="33" y="209"/>
                  </a:cubicBezTo>
                  <a:lnTo>
                    <a:pt x="75" y="239"/>
                  </a:lnTo>
                  <a:lnTo>
                    <a:pt x="77" y="486"/>
                  </a:lnTo>
                  <a:lnTo>
                    <a:pt x="171" y="486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00FF00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56" name="Freeform 92"/>
            <p:cNvSpPr>
              <a:spLocks/>
            </p:cNvSpPr>
            <p:nvPr/>
          </p:nvSpPr>
          <p:spPr bwMode="auto">
            <a:xfrm>
              <a:off x="3840" y="1509"/>
              <a:ext cx="96" cy="11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58"/>
                </a:cxn>
                <a:cxn ang="0">
                  <a:pos x="37" y="103"/>
                </a:cxn>
                <a:cxn ang="0">
                  <a:pos x="85" y="112"/>
                </a:cxn>
                <a:cxn ang="0">
                  <a:pos x="96" y="102"/>
                </a:cxn>
                <a:cxn ang="0">
                  <a:pos x="91" y="76"/>
                </a:cxn>
                <a:cxn ang="0">
                  <a:pos x="66" y="57"/>
                </a:cxn>
                <a:cxn ang="0">
                  <a:pos x="46" y="57"/>
                </a:cxn>
                <a:cxn ang="0">
                  <a:pos x="39" y="0"/>
                </a:cxn>
                <a:cxn ang="0">
                  <a:pos x="0" y="1"/>
                </a:cxn>
              </a:cxnLst>
              <a:rect l="0" t="0" r="r" b="b"/>
              <a:pathLst>
                <a:path w="96" h="112">
                  <a:moveTo>
                    <a:pt x="0" y="1"/>
                  </a:moveTo>
                  <a:lnTo>
                    <a:pt x="0" y="58"/>
                  </a:lnTo>
                  <a:lnTo>
                    <a:pt x="37" y="103"/>
                  </a:lnTo>
                  <a:lnTo>
                    <a:pt x="85" y="112"/>
                  </a:lnTo>
                  <a:lnTo>
                    <a:pt x="96" y="102"/>
                  </a:lnTo>
                  <a:lnTo>
                    <a:pt x="91" y="76"/>
                  </a:lnTo>
                  <a:lnTo>
                    <a:pt x="66" y="57"/>
                  </a:lnTo>
                  <a:lnTo>
                    <a:pt x="46" y="57"/>
                  </a:lnTo>
                  <a:lnTo>
                    <a:pt x="39" y="0"/>
                  </a:lnTo>
                  <a:lnTo>
                    <a:pt x="0" y="1"/>
                  </a:lnTo>
                  <a:close/>
                </a:path>
              </a:pathLst>
            </a:custGeom>
            <a:gradFill rotWithShape="1">
              <a:gsLst>
                <a:gs pos="0">
                  <a:srgbClr val="F68E54"/>
                </a:gs>
                <a:gs pos="100000">
                  <a:srgbClr val="FABE9C"/>
                </a:gs>
              </a:gsLst>
              <a:lin ang="0" scaled="1"/>
            </a:gradFill>
            <a:ln w="9525">
              <a:solidFill>
                <a:srgbClr val="F6905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e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381000"/>
            <a:ext cx="8839200" cy="728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55955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1466374" y="1059267"/>
            <a:ext cx="279047" cy="343480"/>
          </a:xfrm>
          <a:prstGeom prst="upArrow">
            <a:avLst>
              <a:gd name="adj1" fmla="val 41667"/>
              <a:gd name="adj2" fmla="val 51389"/>
            </a:avLst>
          </a:prstGeom>
          <a:gradFill rotWithShape="1">
            <a:gsLst>
              <a:gs pos="0">
                <a:srgbClr val="00FF00"/>
              </a:gs>
              <a:gs pos="100000">
                <a:srgbClr val="FF690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" name="AutoShape 19"/>
          <p:cNvSpPr>
            <a:spLocks/>
          </p:cNvSpPr>
          <p:nvPr/>
        </p:nvSpPr>
        <p:spPr bwMode="auto">
          <a:xfrm>
            <a:off x="839893" y="762000"/>
            <a:ext cx="1750907" cy="228600"/>
          </a:xfrm>
          <a:prstGeom prst="callout1">
            <a:avLst>
              <a:gd name="adj1" fmla="val 63157"/>
              <a:gd name="adj2" fmla="val -5454"/>
              <a:gd name="adj3" fmla="val 68459"/>
              <a:gd name="adj4" fmla="val -7982"/>
            </a:avLst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r>
              <a:rPr lang="en-US" sz="1200" b="1" dirty="0"/>
              <a:t>Bridge </a:t>
            </a:r>
            <a:r>
              <a:rPr lang="en-US" sz="1200" b="1" dirty="0" smtClean="0"/>
              <a:t>12 </a:t>
            </a:r>
            <a:r>
              <a:rPr lang="en-US" sz="1200" b="1" dirty="0"/>
              <a:t>= </a:t>
            </a:r>
            <a:r>
              <a:rPr lang="en-US" sz="1200" b="1" dirty="0" smtClean="0"/>
              <a:t>material model</a:t>
            </a:r>
            <a:endParaRPr lang="en-US" sz="1200" b="1" dirty="0"/>
          </a:p>
        </p:txBody>
      </p:sp>
      <p:sp>
        <p:nvSpPr>
          <p:cNvPr id="7" name="Text Box 52"/>
          <p:cNvSpPr txBox="1">
            <a:spLocks noChangeArrowheads="1"/>
          </p:cNvSpPr>
          <p:nvPr/>
        </p:nvSpPr>
        <p:spPr bwMode="auto">
          <a:xfrm>
            <a:off x="2311489" y="3957037"/>
            <a:ext cx="1170005" cy="55399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Bridge </a:t>
            </a:r>
            <a:r>
              <a:rPr lang="en-US" sz="1200" b="1" dirty="0" smtClean="0"/>
              <a:t>7 </a:t>
            </a:r>
            <a:r>
              <a:rPr lang="en-US" sz="1200" b="1" dirty="0"/>
              <a:t>=</a:t>
            </a:r>
            <a:br>
              <a:rPr lang="en-US" sz="1200" b="1" dirty="0"/>
            </a:br>
            <a:r>
              <a:rPr lang="en-US" sz="1200" b="1" dirty="0" smtClean="0"/>
              <a:t>Crack tip</a:t>
            </a:r>
          </a:p>
          <a:p>
            <a:pPr algn="ctr"/>
            <a:r>
              <a:rPr lang="en-US" sz="1200" b="1" dirty="0" smtClean="0"/>
              <a:t>driving force</a:t>
            </a:r>
            <a:endParaRPr lang="en-US" sz="1200" b="1" dirty="0"/>
          </a:p>
        </p:txBody>
      </p:sp>
      <p:sp>
        <p:nvSpPr>
          <p:cNvPr id="8" name="Text Box 54"/>
          <p:cNvSpPr txBox="1">
            <a:spLocks noChangeArrowheads="1"/>
          </p:cNvSpPr>
          <p:nvPr/>
        </p:nvSpPr>
        <p:spPr bwMode="auto">
          <a:xfrm>
            <a:off x="4370458" y="3695337"/>
            <a:ext cx="1024502" cy="553998"/>
          </a:xfrm>
          <a:prstGeom prst="rect">
            <a:avLst/>
          </a:prstGeom>
          <a:solidFill>
            <a:srgbClr val="FFFF99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Bridge </a:t>
            </a:r>
            <a:r>
              <a:rPr lang="en-US" sz="1200" b="1" dirty="0" smtClean="0"/>
              <a:t>9=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 smtClean="0"/>
              <a:t>Crack Incubation</a:t>
            </a:r>
            <a:endParaRPr lang="en-US" sz="1200" b="1" dirty="0"/>
          </a:p>
        </p:txBody>
      </p:sp>
      <p:sp>
        <p:nvSpPr>
          <p:cNvPr id="9" name="Text Box 55"/>
          <p:cNvSpPr txBox="1">
            <a:spLocks noChangeArrowheads="1"/>
          </p:cNvSpPr>
          <p:nvPr/>
        </p:nvSpPr>
        <p:spPr bwMode="auto">
          <a:xfrm>
            <a:off x="6090584" y="2910241"/>
            <a:ext cx="1026496" cy="369332"/>
          </a:xfrm>
          <a:prstGeom prst="rect">
            <a:avLst/>
          </a:prstGeom>
          <a:solidFill>
            <a:srgbClr val="FFFF99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Bridge </a:t>
            </a:r>
            <a:r>
              <a:rPr lang="en-US" sz="1200" b="1" dirty="0" smtClean="0"/>
              <a:t>10 </a:t>
            </a:r>
            <a:r>
              <a:rPr lang="en-US" sz="1200" b="1" dirty="0"/>
              <a:t>=</a:t>
            </a:r>
            <a:br>
              <a:rPr lang="en-US" sz="1200" b="1" dirty="0"/>
            </a:br>
            <a:r>
              <a:rPr lang="en-US" sz="1200" b="1" dirty="0" smtClean="0"/>
              <a:t>MSC growth</a:t>
            </a:r>
            <a:endParaRPr lang="en-US" sz="1200" b="1" dirty="0"/>
          </a:p>
        </p:txBody>
      </p:sp>
      <p:sp>
        <p:nvSpPr>
          <p:cNvPr id="10" name="Rectangle 56"/>
          <p:cNvSpPr>
            <a:spLocks noChangeArrowheads="1"/>
          </p:cNvSpPr>
          <p:nvPr/>
        </p:nvSpPr>
        <p:spPr bwMode="auto">
          <a:xfrm>
            <a:off x="1143000" y="1402747"/>
            <a:ext cx="6172200" cy="273653"/>
          </a:xfrm>
          <a:prstGeom prst="rect">
            <a:avLst/>
          </a:prstGeom>
          <a:gradFill rotWithShape="1">
            <a:gsLst>
              <a:gs pos="0">
                <a:srgbClr val="E28B4A">
                  <a:alpha val="50000"/>
                </a:srgbClr>
              </a:gs>
              <a:gs pos="50000">
                <a:srgbClr val="FFCC99"/>
              </a:gs>
              <a:gs pos="100000">
                <a:srgbClr val="E28B4A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 err="1"/>
              <a:t>Macroscale</a:t>
            </a:r>
            <a:r>
              <a:rPr lang="en-US" sz="1200" b="1" dirty="0"/>
              <a:t> </a:t>
            </a:r>
            <a:r>
              <a:rPr lang="en-US" sz="1200" b="1" dirty="0" smtClean="0"/>
              <a:t>MSF Model</a:t>
            </a:r>
            <a:endParaRPr lang="en-US" sz="1200" b="1" dirty="0"/>
          </a:p>
        </p:txBody>
      </p:sp>
      <p:sp>
        <p:nvSpPr>
          <p:cNvPr id="11" name="Freeform 57"/>
          <p:cNvSpPr>
            <a:spLocks/>
          </p:cNvSpPr>
          <p:nvPr/>
        </p:nvSpPr>
        <p:spPr bwMode="auto">
          <a:xfrm>
            <a:off x="2646345" y="1601746"/>
            <a:ext cx="426544" cy="2205359"/>
          </a:xfrm>
          <a:custGeom>
            <a:avLst/>
            <a:gdLst/>
            <a:ahLst/>
            <a:cxnLst>
              <a:cxn ang="0">
                <a:pos x="169" y="0"/>
              </a:cxn>
              <a:cxn ang="0">
                <a:pos x="170" y="1018"/>
              </a:cxn>
              <a:cxn ang="0">
                <a:pos x="171" y="1055"/>
              </a:cxn>
              <a:cxn ang="0">
                <a:pos x="197" y="1081"/>
              </a:cxn>
              <a:cxn ang="0">
                <a:pos x="210" y="1105"/>
              </a:cxn>
              <a:cxn ang="0">
                <a:pos x="219" y="1136"/>
              </a:cxn>
              <a:cxn ang="0">
                <a:pos x="219" y="1247"/>
              </a:cxn>
              <a:cxn ang="0">
                <a:pos x="195" y="1268"/>
              </a:cxn>
              <a:cxn ang="0">
                <a:pos x="171" y="1247"/>
              </a:cxn>
              <a:cxn ang="0">
                <a:pos x="171" y="1151"/>
              </a:cxn>
              <a:cxn ang="0">
                <a:pos x="171" y="1247"/>
              </a:cxn>
              <a:cxn ang="0">
                <a:pos x="146" y="1280"/>
              </a:cxn>
              <a:cxn ang="0">
                <a:pos x="123" y="1247"/>
              </a:cxn>
              <a:cxn ang="0">
                <a:pos x="123" y="1151"/>
              </a:cxn>
              <a:cxn ang="0">
                <a:pos x="123" y="1247"/>
              </a:cxn>
              <a:cxn ang="0">
                <a:pos x="101" y="1294"/>
              </a:cxn>
              <a:cxn ang="0">
                <a:pos x="77" y="1246"/>
              </a:cxn>
              <a:cxn ang="0">
                <a:pos x="77" y="1150"/>
              </a:cxn>
              <a:cxn ang="0">
                <a:pos x="77" y="1247"/>
              </a:cxn>
              <a:cxn ang="0">
                <a:pos x="56" y="1277"/>
              </a:cxn>
              <a:cxn ang="0">
                <a:pos x="38" y="1249"/>
              </a:cxn>
              <a:cxn ang="0">
                <a:pos x="38" y="1192"/>
              </a:cxn>
              <a:cxn ang="0">
                <a:pos x="2" y="1192"/>
              </a:cxn>
              <a:cxn ang="0">
                <a:pos x="0" y="1142"/>
              </a:cxn>
              <a:cxn ang="0">
                <a:pos x="12" y="1106"/>
              </a:cxn>
              <a:cxn ang="0">
                <a:pos x="33" y="1085"/>
              </a:cxn>
              <a:cxn ang="0">
                <a:pos x="75" y="1055"/>
              </a:cxn>
              <a:cxn ang="0">
                <a:pos x="70" y="0"/>
              </a:cxn>
            </a:cxnLst>
            <a:rect l="0" t="0" r="r" b="b"/>
            <a:pathLst>
              <a:path w="219" h="1294">
                <a:moveTo>
                  <a:pt x="169" y="0"/>
                </a:moveTo>
                <a:lnTo>
                  <a:pt x="170" y="1018"/>
                </a:lnTo>
                <a:lnTo>
                  <a:pt x="171" y="1055"/>
                </a:lnTo>
                <a:cubicBezTo>
                  <a:pt x="175" y="1065"/>
                  <a:pt x="191" y="1073"/>
                  <a:pt x="197" y="1081"/>
                </a:cubicBezTo>
                <a:cubicBezTo>
                  <a:pt x="203" y="1089"/>
                  <a:pt x="206" y="1096"/>
                  <a:pt x="210" y="1105"/>
                </a:cubicBezTo>
                <a:cubicBezTo>
                  <a:pt x="214" y="1114"/>
                  <a:pt x="217" y="1112"/>
                  <a:pt x="219" y="1136"/>
                </a:cubicBezTo>
                <a:lnTo>
                  <a:pt x="219" y="1247"/>
                </a:lnTo>
                <a:cubicBezTo>
                  <a:pt x="215" y="1269"/>
                  <a:pt x="203" y="1268"/>
                  <a:pt x="195" y="1268"/>
                </a:cubicBezTo>
                <a:cubicBezTo>
                  <a:pt x="187" y="1268"/>
                  <a:pt x="175" y="1266"/>
                  <a:pt x="171" y="1247"/>
                </a:cubicBezTo>
                <a:lnTo>
                  <a:pt x="171" y="1151"/>
                </a:lnTo>
                <a:lnTo>
                  <a:pt x="171" y="1247"/>
                </a:lnTo>
                <a:cubicBezTo>
                  <a:pt x="167" y="1268"/>
                  <a:pt x="154" y="1280"/>
                  <a:pt x="146" y="1280"/>
                </a:cubicBezTo>
                <a:cubicBezTo>
                  <a:pt x="138" y="1280"/>
                  <a:pt x="127" y="1268"/>
                  <a:pt x="123" y="1247"/>
                </a:cubicBezTo>
                <a:lnTo>
                  <a:pt x="123" y="1151"/>
                </a:lnTo>
                <a:lnTo>
                  <a:pt x="123" y="1247"/>
                </a:lnTo>
                <a:cubicBezTo>
                  <a:pt x="119" y="1271"/>
                  <a:pt x="109" y="1294"/>
                  <a:pt x="101" y="1294"/>
                </a:cubicBezTo>
                <a:cubicBezTo>
                  <a:pt x="93" y="1294"/>
                  <a:pt x="81" y="1270"/>
                  <a:pt x="77" y="1246"/>
                </a:cubicBezTo>
                <a:lnTo>
                  <a:pt x="77" y="1150"/>
                </a:lnTo>
                <a:lnTo>
                  <a:pt x="77" y="1247"/>
                </a:lnTo>
                <a:cubicBezTo>
                  <a:pt x="74" y="1268"/>
                  <a:pt x="62" y="1277"/>
                  <a:pt x="56" y="1277"/>
                </a:cubicBezTo>
                <a:cubicBezTo>
                  <a:pt x="50" y="1277"/>
                  <a:pt x="41" y="1263"/>
                  <a:pt x="38" y="1249"/>
                </a:cubicBezTo>
                <a:lnTo>
                  <a:pt x="38" y="1192"/>
                </a:lnTo>
                <a:lnTo>
                  <a:pt x="2" y="1192"/>
                </a:lnTo>
                <a:lnTo>
                  <a:pt x="0" y="1142"/>
                </a:lnTo>
                <a:cubicBezTo>
                  <a:pt x="2" y="1128"/>
                  <a:pt x="7" y="1115"/>
                  <a:pt x="12" y="1106"/>
                </a:cubicBezTo>
                <a:cubicBezTo>
                  <a:pt x="17" y="1097"/>
                  <a:pt x="22" y="1094"/>
                  <a:pt x="33" y="1085"/>
                </a:cubicBezTo>
                <a:lnTo>
                  <a:pt x="75" y="1055"/>
                </a:lnTo>
                <a:lnTo>
                  <a:pt x="70" y="0"/>
                </a:lnTo>
              </a:path>
            </a:pathLst>
          </a:custGeom>
          <a:gradFill rotWithShape="1">
            <a:gsLst>
              <a:gs pos="0">
                <a:srgbClr val="E28B4A"/>
              </a:gs>
              <a:gs pos="50000">
                <a:srgbClr val="FFCC99"/>
              </a:gs>
              <a:gs pos="100000">
                <a:srgbClr val="E28B4A"/>
              </a:gs>
            </a:gsLst>
            <a:lin ang="0" scaled="1"/>
          </a:gradFill>
          <a:ln w="9525">
            <a:solidFill>
              <a:srgbClr val="E28B4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Freeform 69"/>
          <p:cNvSpPr>
            <a:spLocks/>
          </p:cNvSpPr>
          <p:nvPr/>
        </p:nvSpPr>
        <p:spPr bwMode="auto">
          <a:xfrm>
            <a:off x="4615622" y="1629006"/>
            <a:ext cx="426544" cy="1908221"/>
          </a:xfrm>
          <a:custGeom>
            <a:avLst/>
            <a:gdLst/>
            <a:ahLst/>
            <a:cxnLst>
              <a:cxn ang="0">
                <a:pos x="176" y="0"/>
              </a:cxn>
              <a:cxn ang="0">
                <a:pos x="170" y="522"/>
              </a:cxn>
              <a:cxn ang="0">
                <a:pos x="171" y="559"/>
              </a:cxn>
              <a:cxn ang="0">
                <a:pos x="197" y="585"/>
              </a:cxn>
              <a:cxn ang="0">
                <a:pos x="210" y="609"/>
              </a:cxn>
              <a:cxn ang="0">
                <a:pos x="219" y="640"/>
              </a:cxn>
              <a:cxn ang="0">
                <a:pos x="219" y="751"/>
              </a:cxn>
              <a:cxn ang="0">
                <a:pos x="195" y="772"/>
              </a:cxn>
              <a:cxn ang="0">
                <a:pos x="171" y="751"/>
              </a:cxn>
              <a:cxn ang="0">
                <a:pos x="171" y="655"/>
              </a:cxn>
              <a:cxn ang="0">
                <a:pos x="171" y="751"/>
              </a:cxn>
              <a:cxn ang="0">
                <a:pos x="146" y="784"/>
              </a:cxn>
              <a:cxn ang="0">
                <a:pos x="123" y="751"/>
              </a:cxn>
              <a:cxn ang="0">
                <a:pos x="123" y="655"/>
              </a:cxn>
              <a:cxn ang="0">
                <a:pos x="123" y="751"/>
              </a:cxn>
              <a:cxn ang="0">
                <a:pos x="101" y="798"/>
              </a:cxn>
              <a:cxn ang="0">
                <a:pos x="77" y="750"/>
              </a:cxn>
              <a:cxn ang="0">
                <a:pos x="77" y="654"/>
              </a:cxn>
              <a:cxn ang="0">
                <a:pos x="77" y="751"/>
              </a:cxn>
              <a:cxn ang="0">
                <a:pos x="56" y="781"/>
              </a:cxn>
              <a:cxn ang="0">
                <a:pos x="38" y="753"/>
              </a:cxn>
              <a:cxn ang="0">
                <a:pos x="38" y="696"/>
              </a:cxn>
              <a:cxn ang="0">
                <a:pos x="2" y="696"/>
              </a:cxn>
              <a:cxn ang="0">
                <a:pos x="0" y="646"/>
              </a:cxn>
              <a:cxn ang="0">
                <a:pos x="12" y="610"/>
              </a:cxn>
              <a:cxn ang="0">
                <a:pos x="33" y="589"/>
              </a:cxn>
              <a:cxn ang="0">
                <a:pos x="75" y="559"/>
              </a:cxn>
              <a:cxn ang="0">
                <a:pos x="80" y="0"/>
              </a:cxn>
            </a:cxnLst>
            <a:rect l="0" t="0" r="r" b="b"/>
            <a:pathLst>
              <a:path w="219" h="798">
                <a:moveTo>
                  <a:pt x="176" y="0"/>
                </a:moveTo>
                <a:lnTo>
                  <a:pt x="170" y="522"/>
                </a:lnTo>
                <a:lnTo>
                  <a:pt x="171" y="559"/>
                </a:lnTo>
                <a:cubicBezTo>
                  <a:pt x="175" y="569"/>
                  <a:pt x="191" y="577"/>
                  <a:pt x="197" y="585"/>
                </a:cubicBezTo>
                <a:cubicBezTo>
                  <a:pt x="203" y="593"/>
                  <a:pt x="206" y="600"/>
                  <a:pt x="210" y="609"/>
                </a:cubicBezTo>
                <a:cubicBezTo>
                  <a:pt x="214" y="618"/>
                  <a:pt x="217" y="616"/>
                  <a:pt x="219" y="640"/>
                </a:cubicBezTo>
                <a:lnTo>
                  <a:pt x="219" y="751"/>
                </a:lnTo>
                <a:cubicBezTo>
                  <a:pt x="215" y="773"/>
                  <a:pt x="203" y="772"/>
                  <a:pt x="195" y="772"/>
                </a:cubicBezTo>
                <a:cubicBezTo>
                  <a:pt x="187" y="772"/>
                  <a:pt x="175" y="770"/>
                  <a:pt x="171" y="751"/>
                </a:cubicBezTo>
                <a:lnTo>
                  <a:pt x="171" y="655"/>
                </a:lnTo>
                <a:lnTo>
                  <a:pt x="171" y="751"/>
                </a:lnTo>
                <a:cubicBezTo>
                  <a:pt x="167" y="772"/>
                  <a:pt x="154" y="784"/>
                  <a:pt x="146" y="784"/>
                </a:cubicBezTo>
                <a:cubicBezTo>
                  <a:pt x="138" y="784"/>
                  <a:pt x="127" y="772"/>
                  <a:pt x="123" y="751"/>
                </a:cubicBezTo>
                <a:lnTo>
                  <a:pt x="123" y="655"/>
                </a:lnTo>
                <a:lnTo>
                  <a:pt x="123" y="751"/>
                </a:lnTo>
                <a:cubicBezTo>
                  <a:pt x="119" y="775"/>
                  <a:pt x="109" y="798"/>
                  <a:pt x="101" y="798"/>
                </a:cubicBezTo>
                <a:cubicBezTo>
                  <a:pt x="93" y="798"/>
                  <a:pt x="81" y="774"/>
                  <a:pt x="77" y="750"/>
                </a:cubicBezTo>
                <a:lnTo>
                  <a:pt x="77" y="654"/>
                </a:lnTo>
                <a:lnTo>
                  <a:pt x="77" y="751"/>
                </a:lnTo>
                <a:cubicBezTo>
                  <a:pt x="74" y="772"/>
                  <a:pt x="62" y="781"/>
                  <a:pt x="56" y="781"/>
                </a:cubicBezTo>
                <a:cubicBezTo>
                  <a:pt x="50" y="781"/>
                  <a:pt x="41" y="767"/>
                  <a:pt x="38" y="753"/>
                </a:cubicBezTo>
                <a:lnTo>
                  <a:pt x="38" y="696"/>
                </a:lnTo>
                <a:lnTo>
                  <a:pt x="2" y="696"/>
                </a:lnTo>
                <a:lnTo>
                  <a:pt x="0" y="646"/>
                </a:lnTo>
                <a:cubicBezTo>
                  <a:pt x="2" y="632"/>
                  <a:pt x="7" y="619"/>
                  <a:pt x="12" y="610"/>
                </a:cubicBezTo>
                <a:cubicBezTo>
                  <a:pt x="17" y="601"/>
                  <a:pt x="22" y="598"/>
                  <a:pt x="33" y="589"/>
                </a:cubicBezTo>
                <a:lnTo>
                  <a:pt x="75" y="559"/>
                </a:lnTo>
                <a:lnTo>
                  <a:pt x="80" y="0"/>
                </a:lnTo>
              </a:path>
            </a:pathLst>
          </a:custGeom>
          <a:gradFill rotWithShape="1">
            <a:gsLst>
              <a:gs pos="0">
                <a:srgbClr val="E28B4A"/>
              </a:gs>
              <a:gs pos="50000">
                <a:srgbClr val="FFCC99"/>
              </a:gs>
              <a:gs pos="100000">
                <a:srgbClr val="E28B4A"/>
              </a:gs>
            </a:gsLst>
            <a:lin ang="0" scaled="1"/>
          </a:gradFill>
          <a:ln w="9525">
            <a:solidFill>
              <a:srgbClr val="E28B4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Freeform 89"/>
          <p:cNvSpPr>
            <a:spLocks/>
          </p:cNvSpPr>
          <p:nvPr/>
        </p:nvSpPr>
        <p:spPr bwMode="auto">
          <a:xfrm>
            <a:off x="6256020" y="1629006"/>
            <a:ext cx="426544" cy="1215809"/>
          </a:xfrm>
          <a:custGeom>
            <a:avLst/>
            <a:gdLst/>
            <a:ahLst/>
            <a:cxnLst>
              <a:cxn ang="0">
                <a:pos x="170" y="0"/>
              </a:cxn>
              <a:cxn ang="0">
                <a:pos x="170" y="233"/>
              </a:cxn>
              <a:cxn ang="0">
                <a:pos x="171" y="270"/>
              </a:cxn>
              <a:cxn ang="0">
                <a:pos x="197" y="296"/>
              </a:cxn>
              <a:cxn ang="0">
                <a:pos x="210" y="320"/>
              </a:cxn>
              <a:cxn ang="0">
                <a:pos x="219" y="351"/>
              </a:cxn>
              <a:cxn ang="0">
                <a:pos x="219" y="462"/>
              </a:cxn>
              <a:cxn ang="0">
                <a:pos x="195" y="483"/>
              </a:cxn>
              <a:cxn ang="0">
                <a:pos x="171" y="462"/>
              </a:cxn>
              <a:cxn ang="0">
                <a:pos x="171" y="366"/>
              </a:cxn>
              <a:cxn ang="0">
                <a:pos x="171" y="462"/>
              </a:cxn>
              <a:cxn ang="0">
                <a:pos x="146" y="495"/>
              </a:cxn>
              <a:cxn ang="0">
                <a:pos x="123" y="462"/>
              </a:cxn>
              <a:cxn ang="0">
                <a:pos x="123" y="366"/>
              </a:cxn>
              <a:cxn ang="0">
                <a:pos x="123" y="462"/>
              </a:cxn>
              <a:cxn ang="0">
                <a:pos x="101" y="509"/>
              </a:cxn>
              <a:cxn ang="0">
                <a:pos x="77" y="461"/>
              </a:cxn>
              <a:cxn ang="0">
                <a:pos x="77" y="365"/>
              </a:cxn>
              <a:cxn ang="0">
                <a:pos x="77" y="462"/>
              </a:cxn>
              <a:cxn ang="0">
                <a:pos x="56" y="492"/>
              </a:cxn>
              <a:cxn ang="0">
                <a:pos x="38" y="464"/>
              </a:cxn>
              <a:cxn ang="0">
                <a:pos x="38" y="407"/>
              </a:cxn>
              <a:cxn ang="0">
                <a:pos x="2" y="407"/>
              </a:cxn>
              <a:cxn ang="0">
                <a:pos x="0" y="357"/>
              </a:cxn>
              <a:cxn ang="0">
                <a:pos x="12" y="321"/>
              </a:cxn>
              <a:cxn ang="0">
                <a:pos x="33" y="300"/>
              </a:cxn>
              <a:cxn ang="0">
                <a:pos x="75" y="270"/>
              </a:cxn>
              <a:cxn ang="0">
                <a:pos x="72" y="2"/>
              </a:cxn>
            </a:cxnLst>
            <a:rect l="0" t="0" r="r" b="b"/>
            <a:pathLst>
              <a:path w="219" h="509">
                <a:moveTo>
                  <a:pt x="170" y="0"/>
                </a:moveTo>
                <a:lnTo>
                  <a:pt x="170" y="233"/>
                </a:lnTo>
                <a:lnTo>
                  <a:pt x="171" y="270"/>
                </a:lnTo>
                <a:cubicBezTo>
                  <a:pt x="175" y="280"/>
                  <a:pt x="191" y="288"/>
                  <a:pt x="197" y="296"/>
                </a:cubicBezTo>
                <a:cubicBezTo>
                  <a:pt x="203" y="304"/>
                  <a:pt x="206" y="311"/>
                  <a:pt x="210" y="320"/>
                </a:cubicBezTo>
                <a:cubicBezTo>
                  <a:pt x="214" y="329"/>
                  <a:pt x="217" y="327"/>
                  <a:pt x="219" y="351"/>
                </a:cubicBezTo>
                <a:lnTo>
                  <a:pt x="219" y="462"/>
                </a:lnTo>
                <a:cubicBezTo>
                  <a:pt x="215" y="484"/>
                  <a:pt x="203" y="483"/>
                  <a:pt x="195" y="483"/>
                </a:cubicBezTo>
                <a:cubicBezTo>
                  <a:pt x="187" y="483"/>
                  <a:pt x="175" y="481"/>
                  <a:pt x="171" y="462"/>
                </a:cubicBezTo>
                <a:lnTo>
                  <a:pt x="171" y="366"/>
                </a:lnTo>
                <a:lnTo>
                  <a:pt x="171" y="462"/>
                </a:lnTo>
                <a:cubicBezTo>
                  <a:pt x="167" y="483"/>
                  <a:pt x="154" y="495"/>
                  <a:pt x="146" y="495"/>
                </a:cubicBezTo>
                <a:cubicBezTo>
                  <a:pt x="138" y="495"/>
                  <a:pt x="127" y="483"/>
                  <a:pt x="123" y="462"/>
                </a:cubicBezTo>
                <a:lnTo>
                  <a:pt x="123" y="366"/>
                </a:lnTo>
                <a:lnTo>
                  <a:pt x="123" y="462"/>
                </a:lnTo>
                <a:cubicBezTo>
                  <a:pt x="119" y="486"/>
                  <a:pt x="109" y="509"/>
                  <a:pt x="101" y="509"/>
                </a:cubicBezTo>
                <a:cubicBezTo>
                  <a:pt x="93" y="509"/>
                  <a:pt x="81" y="485"/>
                  <a:pt x="77" y="461"/>
                </a:cubicBezTo>
                <a:lnTo>
                  <a:pt x="77" y="365"/>
                </a:lnTo>
                <a:lnTo>
                  <a:pt x="77" y="462"/>
                </a:lnTo>
                <a:cubicBezTo>
                  <a:pt x="74" y="483"/>
                  <a:pt x="62" y="492"/>
                  <a:pt x="56" y="492"/>
                </a:cubicBezTo>
                <a:cubicBezTo>
                  <a:pt x="50" y="492"/>
                  <a:pt x="41" y="478"/>
                  <a:pt x="38" y="464"/>
                </a:cubicBezTo>
                <a:lnTo>
                  <a:pt x="38" y="407"/>
                </a:lnTo>
                <a:lnTo>
                  <a:pt x="2" y="407"/>
                </a:lnTo>
                <a:lnTo>
                  <a:pt x="0" y="357"/>
                </a:lnTo>
                <a:cubicBezTo>
                  <a:pt x="2" y="343"/>
                  <a:pt x="7" y="330"/>
                  <a:pt x="12" y="321"/>
                </a:cubicBezTo>
                <a:cubicBezTo>
                  <a:pt x="17" y="312"/>
                  <a:pt x="22" y="309"/>
                  <a:pt x="33" y="300"/>
                </a:cubicBezTo>
                <a:lnTo>
                  <a:pt x="75" y="270"/>
                </a:lnTo>
                <a:lnTo>
                  <a:pt x="72" y="2"/>
                </a:lnTo>
              </a:path>
            </a:pathLst>
          </a:custGeom>
          <a:gradFill rotWithShape="1">
            <a:gsLst>
              <a:gs pos="0">
                <a:srgbClr val="E28B4A"/>
              </a:gs>
              <a:gs pos="50000">
                <a:srgbClr val="FFCC99"/>
              </a:gs>
              <a:gs pos="100000">
                <a:srgbClr val="E28B4A"/>
              </a:gs>
            </a:gsLst>
            <a:lin ang="0" scaled="1"/>
          </a:gradFill>
          <a:ln w="9525">
            <a:solidFill>
              <a:srgbClr val="E28B4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667000" y="4572000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(nm)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11354" y="4267200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(</a:t>
            </a:r>
            <a:r>
              <a:rPr lang="en-US" sz="1200" b="1" dirty="0" smtClean="0">
                <a:latin typeface="Symbol" pitchFamily="18" charset="2"/>
              </a:rPr>
              <a:t>m</a:t>
            </a:r>
            <a:r>
              <a:rPr lang="en-US" sz="1200" b="1" dirty="0" smtClean="0"/>
              <a:t>m)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219200" y="3810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(mm-m)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096000" y="3505200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(10-100 </a:t>
            </a:r>
            <a:r>
              <a:rPr lang="en-US" sz="1200" b="1" dirty="0" smtClean="0">
                <a:latin typeface="Symbol" pitchFamily="18" charset="2"/>
              </a:rPr>
              <a:t>m</a:t>
            </a:r>
            <a:r>
              <a:rPr lang="en-US" sz="1200" b="1" dirty="0" smtClean="0"/>
              <a:t>m)</a:t>
            </a:r>
            <a:endParaRPr lang="en-US" sz="1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li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9120" y="-1828800"/>
            <a:ext cx="13316591" cy="998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-914400" y="6324600"/>
            <a:ext cx="108204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411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411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2057400" y="1752600"/>
            <a:ext cx="609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27"/>
          <p:cNvSpPr>
            <a:spLocks noChangeShapeType="1"/>
          </p:cNvSpPr>
          <p:nvPr/>
        </p:nvSpPr>
        <p:spPr bwMode="auto">
          <a:xfrm>
            <a:off x="2057400" y="2209800"/>
            <a:ext cx="28194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 flipV="1">
            <a:off x="2667000" y="1676400"/>
            <a:ext cx="6248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965325" y="1255713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(a)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6537325" y="1255713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(b)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937125" y="1157288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casting pore</a:t>
            </a:r>
          </a:p>
        </p:txBody>
      </p:sp>
      <p:sp>
        <p:nvSpPr>
          <p:cNvPr id="13" name="Line 32"/>
          <p:cNvSpPr>
            <a:spLocks noChangeShapeType="1"/>
          </p:cNvSpPr>
          <p:nvPr/>
        </p:nvSpPr>
        <p:spPr bwMode="auto">
          <a:xfrm>
            <a:off x="5867400" y="1524000"/>
            <a:ext cx="609600" cy="1143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_RO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411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411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65325" y="874713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(a)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537325" y="798513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(b)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438400" y="2286000"/>
            <a:ext cx="2362200" cy="2514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3352800" y="1295400"/>
            <a:ext cx="5486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937125" y="722313"/>
            <a:ext cx="154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casting pores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6019800" y="1066800"/>
            <a:ext cx="1143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6019800" y="1066800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6019800" y="1066800"/>
            <a:ext cx="457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6019800" y="1066800"/>
            <a:ext cx="16764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356_b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-76200"/>
            <a:ext cx="7298176" cy="692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356_mean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-76200"/>
            <a:ext cx="7315200" cy="696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90600" y="6284913"/>
            <a:ext cx="8915400" cy="801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2029051" y="2647159"/>
            <a:ext cx="3804329" cy="20863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98" name="Picture 34"/>
          <p:cNvPicPr>
            <a:picLocks noChangeAspect="1" noChangeArrowheads="1"/>
          </p:cNvPicPr>
          <p:nvPr/>
        </p:nvPicPr>
        <p:blipFill>
          <a:blip r:embed="rId2" cstate="print"/>
          <a:srcRect b="18137"/>
          <a:stretch>
            <a:fillRect/>
          </a:stretch>
        </p:blipFill>
        <p:spPr bwMode="auto">
          <a:xfrm>
            <a:off x="2147936" y="2718284"/>
            <a:ext cx="3590335" cy="2019173"/>
          </a:xfrm>
          <a:prstGeom prst="rect">
            <a:avLst/>
          </a:prstGeom>
          <a:noFill/>
        </p:spPr>
      </p:pic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5258768" y="3733798"/>
            <a:ext cx="39945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/>
              <a:t>Mesoscale</a:t>
            </a:r>
            <a:r>
              <a:rPr lang="en-US" b="1" dirty="0" smtClean="0"/>
              <a:t> FEA</a:t>
            </a:r>
            <a:r>
              <a:rPr lang="en-US" b="1" dirty="0"/>
              <a:t> </a:t>
            </a:r>
            <a:r>
              <a:rPr lang="en-US" b="1" dirty="0" smtClean="0"/>
              <a:t>Simulations</a:t>
            </a:r>
            <a:endParaRPr lang="en-US" b="1" dirty="0"/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381000" y="3581400"/>
            <a:ext cx="20448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10-100 µm</a:t>
            </a:r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>
            <a:off x="3480063" y="3657600"/>
            <a:ext cx="7397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1219200" y="1371600"/>
            <a:ext cx="2093196" cy="553998"/>
          </a:xfrm>
          <a:prstGeom prst="rect">
            <a:avLst/>
          </a:prstGeom>
          <a:solidFill>
            <a:srgbClr val="FFFF99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Bridge </a:t>
            </a:r>
            <a:r>
              <a:rPr lang="en-US" b="1" dirty="0" smtClean="0"/>
              <a:t>10 </a:t>
            </a:r>
            <a:r>
              <a:rPr lang="en-US" b="1" dirty="0"/>
              <a:t>=</a:t>
            </a:r>
            <a:br>
              <a:rPr lang="en-US" b="1" dirty="0"/>
            </a:br>
            <a:r>
              <a:rPr lang="en-US" b="1" dirty="0" smtClean="0"/>
              <a:t>MSC Growth</a:t>
            </a:r>
            <a:endParaRPr lang="en-US" b="1" dirty="0"/>
          </a:p>
        </p:txBody>
      </p:sp>
      <p:sp>
        <p:nvSpPr>
          <p:cNvPr id="11355" name="Freeform 91"/>
          <p:cNvSpPr>
            <a:spLocks/>
          </p:cNvSpPr>
          <p:nvPr/>
        </p:nvSpPr>
        <p:spPr bwMode="auto">
          <a:xfrm>
            <a:off x="3381971" y="708344"/>
            <a:ext cx="866273" cy="1920781"/>
          </a:xfrm>
          <a:custGeom>
            <a:avLst/>
            <a:gdLst/>
            <a:ahLst/>
            <a:cxnLst>
              <a:cxn ang="0">
                <a:pos x="171" y="486"/>
              </a:cxn>
              <a:cxn ang="0">
                <a:pos x="170" y="277"/>
              </a:cxn>
              <a:cxn ang="0">
                <a:pos x="171" y="239"/>
              </a:cxn>
              <a:cxn ang="0">
                <a:pos x="197" y="213"/>
              </a:cxn>
              <a:cxn ang="0">
                <a:pos x="210" y="189"/>
              </a:cxn>
              <a:cxn ang="0">
                <a:pos x="219" y="158"/>
              </a:cxn>
              <a:cxn ang="0">
                <a:pos x="219" y="47"/>
              </a:cxn>
              <a:cxn ang="0">
                <a:pos x="195" y="26"/>
              </a:cxn>
              <a:cxn ang="0">
                <a:pos x="171" y="47"/>
              </a:cxn>
              <a:cxn ang="0">
                <a:pos x="171" y="143"/>
              </a:cxn>
              <a:cxn ang="0">
                <a:pos x="171" y="47"/>
              </a:cxn>
              <a:cxn ang="0">
                <a:pos x="146" y="14"/>
              </a:cxn>
              <a:cxn ang="0">
                <a:pos x="123" y="47"/>
              </a:cxn>
              <a:cxn ang="0">
                <a:pos x="123" y="143"/>
              </a:cxn>
              <a:cxn ang="0">
                <a:pos x="123" y="47"/>
              </a:cxn>
              <a:cxn ang="0">
                <a:pos x="101" y="0"/>
              </a:cxn>
              <a:cxn ang="0">
                <a:pos x="77" y="48"/>
              </a:cxn>
              <a:cxn ang="0">
                <a:pos x="77" y="144"/>
              </a:cxn>
              <a:cxn ang="0">
                <a:pos x="77" y="47"/>
              </a:cxn>
              <a:cxn ang="0">
                <a:pos x="56" y="17"/>
              </a:cxn>
              <a:cxn ang="0">
                <a:pos x="38" y="45"/>
              </a:cxn>
              <a:cxn ang="0">
                <a:pos x="38" y="103"/>
              </a:cxn>
              <a:cxn ang="0">
                <a:pos x="2" y="103"/>
              </a:cxn>
              <a:cxn ang="0">
                <a:pos x="0" y="152"/>
              </a:cxn>
              <a:cxn ang="0">
                <a:pos x="12" y="188"/>
              </a:cxn>
              <a:cxn ang="0">
                <a:pos x="33" y="209"/>
              </a:cxn>
              <a:cxn ang="0">
                <a:pos x="75" y="239"/>
              </a:cxn>
              <a:cxn ang="0">
                <a:pos x="77" y="486"/>
              </a:cxn>
              <a:cxn ang="0">
                <a:pos x="171" y="486"/>
              </a:cxn>
            </a:cxnLst>
            <a:rect l="0" t="0" r="r" b="b"/>
            <a:pathLst>
              <a:path w="219" h="486">
                <a:moveTo>
                  <a:pt x="171" y="486"/>
                </a:moveTo>
                <a:lnTo>
                  <a:pt x="170" y="277"/>
                </a:lnTo>
                <a:lnTo>
                  <a:pt x="171" y="239"/>
                </a:lnTo>
                <a:cubicBezTo>
                  <a:pt x="175" y="229"/>
                  <a:pt x="191" y="221"/>
                  <a:pt x="197" y="213"/>
                </a:cubicBezTo>
                <a:cubicBezTo>
                  <a:pt x="203" y="205"/>
                  <a:pt x="206" y="198"/>
                  <a:pt x="210" y="189"/>
                </a:cubicBezTo>
                <a:cubicBezTo>
                  <a:pt x="214" y="180"/>
                  <a:pt x="217" y="182"/>
                  <a:pt x="219" y="158"/>
                </a:cubicBezTo>
                <a:lnTo>
                  <a:pt x="219" y="47"/>
                </a:lnTo>
                <a:cubicBezTo>
                  <a:pt x="215" y="25"/>
                  <a:pt x="203" y="26"/>
                  <a:pt x="195" y="26"/>
                </a:cubicBezTo>
                <a:cubicBezTo>
                  <a:pt x="187" y="26"/>
                  <a:pt x="175" y="28"/>
                  <a:pt x="171" y="47"/>
                </a:cubicBezTo>
                <a:lnTo>
                  <a:pt x="171" y="143"/>
                </a:lnTo>
                <a:lnTo>
                  <a:pt x="171" y="47"/>
                </a:lnTo>
                <a:cubicBezTo>
                  <a:pt x="167" y="26"/>
                  <a:pt x="154" y="14"/>
                  <a:pt x="146" y="14"/>
                </a:cubicBezTo>
                <a:cubicBezTo>
                  <a:pt x="138" y="14"/>
                  <a:pt x="127" y="26"/>
                  <a:pt x="123" y="47"/>
                </a:cubicBezTo>
                <a:lnTo>
                  <a:pt x="123" y="143"/>
                </a:lnTo>
                <a:lnTo>
                  <a:pt x="123" y="47"/>
                </a:lnTo>
                <a:cubicBezTo>
                  <a:pt x="119" y="23"/>
                  <a:pt x="109" y="0"/>
                  <a:pt x="101" y="0"/>
                </a:cubicBezTo>
                <a:cubicBezTo>
                  <a:pt x="93" y="0"/>
                  <a:pt x="81" y="24"/>
                  <a:pt x="77" y="48"/>
                </a:cubicBezTo>
                <a:lnTo>
                  <a:pt x="77" y="144"/>
                </a:lnTo>
                <a:lnTo>
                  <a:pt x="77" y="47"/>
                </a:lnTo>
                <a:cubicBezTo>
                  <a:pt x="74" y="26"/>
                  <a:pt x="62" y="17"/>
                  <a:pt x="56" y="17"/>
                </a:cubicBezTo>
                <a:cubicBezTo>
                  <a:pt x="50" y="17"/>
                  <a:pt x="41" y="31"/>
                  <a:pt x="38" y="45"/>
                </a:cubicBezTo>
                <a:lnTo>
                  <a:pt x="38" y="103"/>
                </a:lnTo>
                <a:lnTo>
                  <a:pt x="2" y="103"/>
                </a:lnTo>
                <a:lnTo>
                  <a:pt x="0" y="152"/>
                </a:lnTo>
                <a:cubicBezTo>
                  <a:pt x="2" y="166"/>
                  <a:pt x="7" y="179"/>
                  <a:pt x="12" y="188"/>
                </a:cubicBezTo>
                <a:cubicBezTo>
                  <a:pt x="17" y="197"/>
                  <a:pt x="22" y="200"/>
                  <a:pt x="33" y="209"/>
                </a:cubicBezTo>
                <a:lnTo>
                  <a:pt x="75" y="239"/>
                </a:lnTo>
                <a:lnTo>
                  <a:pt x="77" y="486"/>
                </a:lnTo>
                <a:lnTo>
                  <a:pt x="171" y="486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" name="Text Box 38"/>
          <p:cNvSpPr txBox="1">
            <a:spLocks noChangeArrowheads="1"/>
          </p:cNvSpPr>
          <p:nvPr/>
        </p:nvSpPr>
        <p:spPr bwMode="auto">
          <a:xfrm>
            <a:off x="2057400" y="304800"/>
            <a:ext cx="41148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/>
              <a:t>Macroscale</a:t>
            </a:r>
            <a:r>
              <a:rPr lang="en-US" b="1" dirty="0" smtClean="0"/>
              <a:t> MSF Model</a:t>
            </a:r>
            <a:endParaRPr lang="en-US" b="1" dirty="0"/>
          </a:p>
        </p:txBody>
      </p:sp>
      <p:sp>
        <p:nvSpPr>
          <p:cNvPr id="192" name="Rectangle 191"/>
          <p:cNvSpPr/>
          <p:nvPr/>
        </p:nvSpPr>
        <p:spPr>
          <a:xfrm>
            <a:off x="3819144" y="3486912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nt.20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60325"/>
            <a:ext cx="6477000" cy="64613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85800"/>
            <a:ext cx="25146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Macroscale: </a:t>
            </a:r>
          </a:p>
          <a:p>
            <a:r>
              <a:rPr lang="en-US" dirty="0" smtClean="0"/>
              <a:t>Continuum Point (mm)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905000" y="0"/>
            <a:ext cx="4953000" cy="22860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438400" y="5562600"/>
            <a:ext cx="3886200" cy="1143000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4400" y="3962400"/>
            <a:ext cx="381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114800" y="3810000"/>
            <a:ext cx="381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89725" y="2362200"/>
            <a:ext cx="78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Bridge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4114800" y="3810000"/>
            <a:ext cx="396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800100" y="4000500"/>
            <a:ext cx="3886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2819400" y="1905000"/>
            <a:ext cx="1752600" cy="35814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76600" y="18288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44659" y="2286000"/>
            <a:ext cx="92877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down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caling:</a:t>
            </a:r>
          </a:p>
          <a:p>
            <a:pPr algn="ctr"/>
            <a:endParaRPr lang="en-US" dirty="0" smtClean="0"/>
          </a:p>
          <a:p>
            <a:pPr algn="ctr"/>
            <a:r>
              <a:rPr lang="en-US" sz="1400" dirty="0" smtClean="0"/>
              <a:t>Grain size </a:t>
            </a:r>
          </a:p>
          <a:p>
            <a:pPr algn="ctr"/>
            <a:r>
              <a:rPr lang="en-US" sz="1400" dirty="0" smtClean="0"/>
              <a:t>effect on </a:t>
            </a:r>
          </a:p>
          <a:p>
            <a:pPr algn="ctr"/>
            <a:r>
              <a:rPr lang="en-US" sz="1400" dirty="0" smtClean="0"/>
              <a:t>MSC </a:t>
            </a:r>
          </a:p>
          <a:p>
            <a:pPr algn="ctr"/>
            <a:r>
              <a:rPr lang="en-US" sz="1400" dirty="0" smtClean="0"/>
              <a:t>regime</a:t>
            </a:r>
            <a:endParaRPr lang="en-US" sz="1400" dirty="0"/>
          </a:p>
        </p:txBody>
      </p:sp>
      <p:sp>
        <p:nvSpPr>
          <p:cNvPr id="24" name="Up Arrow 23"/>
          <p:cNvSpPr/>
          <p:nvPr/>
        </p:nvSpPr>
        <p:spPr>
          <a:xfrm>
            <a:off x="4191000" y="2362200"/>
            <a:ext cx="1828800" cy="3352800"/>
          </a:xfrm>
          <a:prstGeom prst="up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680004" y="55626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15099" y="3048000"/>
            <a:ext cx="9831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up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caling:</a:t>
            </a:r>
          </a:p>
          <a:p>
            <a:pPr algn="ctr"/>
            <a:endParaRPr lang="en-US" dirty="0" smtClean="0"/>
          </a:p>
          <a:p>
            <a:pPr algn="ctr"/>
            <a:r>
              <a:rPr lang="en-US" sz="1400" dirty="0" smtClean="0"/>
              <a:t>Grain size</a:t>
            </a:r>
          </a:p>
          <a:p>
            <a:pPr algn="ctr"/>
            <a:r>
              <a:rPr lang="en-US" sz="1400" dirty="0"/>
              <a:t>p</a:t>
            </a:r>
            <a:r>
              <a:rPr lang="en-US" sz="1400" dirty="0" smtClean="0"/>
              <a:t>arametric</a:t>
            </a:r>
          </a:p>
          <a:p>
            <a:pPr algn="ctr"/>
            <a:r>
              <a:rPr lang="en-US" sz="1400" dirty="0" smtClean="0"/>
              <a:t>effects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5486400" y="60960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71800" y="5754469"/>
            <a:ext cx="32004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Mesoscale 1: realistic particles and pores in FEA (10-100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tod_A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9568" y="0"/>
            <a:ext cx="4444432" cy="3333324"/>
          </a:xfrm>
          <a:prstGeom prst="rect">
            <a:avLst/>
          </a:prstGeom>
        </p:spPr>
      </p:pic>
      <p:pic>
        <p:nvPicPr>
          <p:cNvPr id="7" name="Picture 6" descr="ctod_B_f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6600"/>
            <a:ext cx="4470400" cy="3352800"/>
          </a:xfrm>
          <a:prstGeom prst="rect">
            <a:avLst/>
          </a:prstGeom>
        </p:spPr>
      </p:pic>
      <p:pic>
        <p:nvPicPr>
          <p:cNvPr id="9" name="Picture 8" descr="ctod_D_f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7968" y="3448476"/>
            <a:ext cx="4546032" cy="3409524"/>
          </a:xfrm>
          <a:prstGeom prst="rect">
            <a:avLst/>
          </a:prstGeom>
        </p:spPr>
      </p:pic>
      <p:pic>
        <p:nvPicPr>
          <p:cNvPr id="10" name="Picture 9" descr="front.20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0"/>
            <a:ext cx="3505200" cy="349672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tod_C_f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7898832" cy="59241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85800"/>
            <a:ext cx="25146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Macroscale: </a:t>
            </a:r>
          </a:p>
          <a:p>
            <a:r>
              <a:rPr lang="en-US" dirty="0" smtClean="0"/>
              <a:t>Continuum Point (mm)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905000" y="0"/>
            <a:ext cx="4953000" cy="22860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438400" y="5562600"/>
            <a:ext cx="3886200" cy="1143000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4400" y="3962400"/>
            <a:ext cx="381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114800" y="3810000"/>
            <a:ext cx="381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89725" y="2362200"/>
            <a:ext cx="78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Bridge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4114800" y="3810000"/>
            <a:ext cx="396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800100" y="4000500"/>
            <a:ext cx="3886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2819400" y="1905000"/>
            <a:ext cx="1752600" cy="35814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76600" y="18288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08303" y="2286000"/>
            <a:ext cx="100149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down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caling:</a:t>
            </a:r>
          </a:p>
          <a:p>
            <a:pPr algn="ctr"/>
            <a:endParaRPr lang="en-US" dirty="0" smtClean="0"/>
          </a:p>
          <a:p>
            <a:pPr algn="ctr"/>
            <a:r>
              <a:rPr lang="en-US" sz="1400" dirty="0" smtClean="0"/>
              <a:t>Grain </a:t>
            </a:r>
          </a:p>
          <a:p>
            <a:pPr algn="ctr"/>
            <a:r>
              <a:rPr lang="en-US" sz="1400" dirty="0" smtClean="0"/>
              <a:t>orientation</a:t>
            </a:r>
          </a:p>
          <a:p>
            <a:pPr algn="ctr"/>
            <a:r>
              <a:rPr lang="en-US" sz="1400" dirty="0" smtClean="0"/>
              <a:t>effect on </a:t>
            </a:r>
          </a:p>
          <a:p>
            <a:pPr algn="ctr"/>
            <a:r>
              <a:rPr lang="en-US" sz="1400" dirty="0" smtClean="0"/>
              <a:t>MSC </a:t>
            </a:r>
          </a:p>
          <a:p>
            <a:pPr algn="ctr"/>
            <a:r>
              <a:rPr lang="en-US" sz="1400" dirty="0" smtClean="0"/>
              <a:t>regime</a:t>
            </a:r>
            <a:endParaRPr lang="en-US" sz="1400" dirty="0"/>
          </a:p>
        </p:txBody>
      </p:sp>
      <p:sp>
        <p:nvSpPr>
          <p:cNvPr id="24" name="Up Arrow 23"/>
          <p:cNvSpPr/>
          <p:nvPr/>
        </p:nvSpPr>
        <p:spPr>
          <a:xfrm>
            <a:off x="4191000" y="2362200"/>
            <a:ext cx="1828800" cy="3352800"/>
          </a:xfrm>
          <a:prstGeom prst="up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680004" y="55626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66651" y="3048000"/>
            <a:ext cx="8800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up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caling:</a:t>
            </a:r>
          </a:p>
          <a:p>
            <a:pPr algn="ctr"/>
            <a:endParaRPr lang="en-US" dirty="0" smtClean="0"/>
          </a:p>
          <a:p>
            <a:pPr algn="ctr"/>
            <a:r>
              <a:rPr lang="en-US" sz="1400" dirty="0" err="1" smtClean="0"/>
              <a:t>Schmid</a:t>
            </a:r>
            <a:endParaRPr lang="en-US" sz="1400" dirty="0" smtClean="0"/>
          </a:p>
          <a:p>
            <a:pPr algn="ctr"/>
            <a:r>
              <a:rPr lang="en-US" sz="1400" dirty="0" smtClean="0"/>
              <a:t>Factor</a:t>
            </a:r>
          </a:p>
          <a:p>
            <a:pPr algn="ctr"/>
            <a:r>
              <a:rPr lang="en-US" sz="1400" dirty="0" smtClean="0"/>
              <a:t>effects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5486400" y="60960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71800" y="5754469"/>
            <a:ext cx="32004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Mesoscale 1: realistic particles and pores in FEA (10-100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85800"/>
            <a:ext cx="25146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Macroscale: </a:t>
            </a:r>
          </a:p>
          <a:p>
            <a:r>
              <a:rPr lang="en-US" dirty="0" smtClean="0"/>
              <a:t>Continuum Point (mm)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905000" y="0"/>
            <a:ext cx="4953000" cy="22860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438400" y="5562600"/>
            <a:ext cx="3886200" cy="1143000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4400" y="3962400"/>
            <a:ext cx="381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114800" y="3810000"/>
            <a:ext cx="381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89725" y="2362200"/>
            <a:ext cx="78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Bridge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4114800" y="3810000"/>
            <a:ext cx="396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800100" y="4000500"/>
            <a:ext cx="3886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2819400" y="1905000"/>
            <a:ext cx="1752600" cy="35814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76600" y="18288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28012" y="2286000"/>
            <a:ext cx="9620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down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caling:</a:t>
            </a:r>
          </a:p>
          <a:p>
            <a:pPr algn="ctr"/>
            <a:endParaRPr lang="en-US" dirty="0" smtClean="0"/>
          </a:p>
          <a:p>
            <a:pPr algn="ctr"/>
            <a:r>
              <a:rPr lang="en-US" sz="1400" dirty="0" smtClean="0"/>
              <a:t>Crack</a:t>
            </a:r>
          </a:p>
          <a:p>
            <a:pPr algn="ctr"/>
            <a:r>
              <a:rPr lang="en-US" sz="1400" dirty="0" smtClean="0"/>
              <a:t>incubation</a:t>
            </a:r>
          </a:p>
          <a:p>
            <a:pPr algn="ctr"/>
            <a:r>
              <a:rPr lang="en-US" sz="1400" dirty="0" smtClean="0"/>
              <a:t>plasticity</a:t>
            </a:r>
            <a:endParaRPr lang="en-US" sz="1400" dirty="0"/>
          </a:p>
        </p:txBody>
      </p:sp>
      <p:sp>
        <p:nvSpPr>
          <p:cNvPr id="24" name="Up Arrow 23"/>
          <p:cNvSpPr/>
          <p:nvPr/>
        </p:nvSpPr>
        <p:spPr>
          <a:xfrm>
            <a:off x="4191000" y="2362200"/>
            <a:ext cx="1828800" cy="3352800"/>
          </a:xfrm>
          <a:prstGeom prst="up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680004" y="55626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25647" y="3048000"/>
            <a:ext cx="96205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up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caling:</a:t>
            </a:r>
          </a:p>
          <a:p>
            <a:pPr algn="ctr"/>
            <a:endParaRPr lang="en-US" dirty="0" smtClean="0"/>
          </a:p>
          <a:p>
            <a:pPr algn="ctr"/>
            <a:r>
              <a:rPr lang="en-US" sz="1400" dirty="0" smtClean="0"/>
              <a:t>Nonlocal</a:t>
            </a:r>
          </a:p>
          <a:p>
            <a:pPr algn="ctr"/>
            <a:r>
              <a:rPr lang="en-US" sz="1400" dirty="0" smtClean="0"/>
              <a:t>plasticity</a:t>
            </a:r>
          </a:p>
          <a:p>
            <a:pPr algn="ctr"/>
            <a:r>
              <a:rPr lang="en-US" sz="1400" dirty="0" smtClean="0"/>
              <a:t>parameter</a:t>
            </a:r>
          </a:p>
          <a:p>
            <a:pPr algn="ctr"/>
            <a:r>
              <a:rPr lang="en-US" sz="1400" dirty="0" smtClean="0"/>
              <a:t>for</a:t>
            </a:r>
          </a:p>
          <a:p>
            <a:pPr algn="ctr"/>
            <a:r>
              <a:rPr lang="en-US" sz="1400" dirty="0" smtClean="0"/>
              <a:t>incubation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5486400" y="60960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71800" y="5754469"/>
            <a:ext cx="32004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Microscale: DOE FEA with particles (1-20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905000" y="0"/>
            <a:ext cx="4953000" cy="22860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438400" y="5562600"/>
            <a:ext cx="3886200" cy="1143000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4400" y="3962400"/>
            <a:ext cx="381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114800" y="3810000"/>
            <a:ext cx="381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89725" y="2362200"/>
            <a:ext cx="78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Bridge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4114800" y="3810000"/>
            <a:ext cx="396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800100" y="4000500"/>
            <a:ext cx="3886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2819400" y="1905000"/>
            <a:ext cx="1752600" cy="35814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76600" y="18288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32052" y="1981200"/>
            <a:ext cx="95397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down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caling:</a:t>
            </a:r>
          </a:p>
          <a:p>
            <a:pPr algn="ctr"/>
            <a:endParaRPr lang="en-US" dirty="0" smtClean="0"/>
          </a:p>
          <a:p>
            <a:pPr algn="ctr"/>
            <a:r>
              <a:rPr lang="en-US" sz="1400" dirty="0" smtClean="0"/>
              <a:t>Crack tip</a:t>
            </a:r>
          </a:p>
          <a:p>
            <a:pPr algn="ctr"/>
            <a:r>
              <a:rPr lang="en-US" sz="1400" dirty="0" smtClean="0"/>
              <a:t>driving</a:t>
            </a:r>
          </a:p>
          <a:p>
            <a:pPr algn="ctr"/>
            <a:r>
              <a:rPr lang="en-US" sz="1400" dirty="0" smtClean="0"/>
              <a:t>force</a:t>
            </a:r>
          </a:p>
          <a:p>
            <a:pPr algn="ctr"/>
            <a:r>
              <a:rPr lang="en-US" sz="1400" dirty="0" smtClean="0"/>
              <a:t>parameter</a:t>
            </a:r>
            <a:endParaRPr lang="en-US" sz="1400" dirty="0"/>
          </a:p>
        </p:txBody>
      </p:sp>
      <p:sp>
        <p:nvSpPr>
          <p:cNvPr id="24" name="Up Arrow 23"/>
          <p:cNvSpPr/>
          <p:nvPr/>
        </p:nvSpPr>
        <p:spPr>
          <a:xfrm>
            <a:off x="4191000" y="2362200"/>
            <a:ext cx="1828800" cy="3352800"/>
          </a:xfrm>
          <a:prstGeom prst="up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680004" y="55626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31257" y="3048000"/>
            <a:ext cx="9508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up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caling:</a:t>
            </a:r>
          </a:p>
          <a:p>
            <a:pPr algn="ctr"/>
            <a:endParaRPr lang="en-US" dirty="0" smtClean="0"/>
          </a:p>
          <a:p>
            <a:pPr algn="ctr"/>
            <a:r>
              <a:rPr lang="en-US" sz="1400" dirty="0" smtClean="0"/>
              <a:t>MSC</a:t>
            </a:r>
          </a:p>
          <a:p>
            <a:pPr algn="ctr"/>
            <a:r>
              <a:rPr lang="en-US" sz="1400" dirty="0" smtClean="0">
                <a:latin typeface="Symbol" pitchFamily="18" charset="2"/>
              </a:rPr>
              <a:t>D</a:t>
            </a:r>
            <a:r>
              <a:rPr lang="en-US" sz="1400" dirty="0" smtClean="0"/>
              <a:t>CTD</a:t>
            </a:r>
          </a:p>
          <a:p>
            <a:pPr algn="ctr"/>
            <a:r>
              <a:rPr lang="en-US" sz="1400" dirty="0" smtClean="0"/>
              <a:t>coefficient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5486400" y="60960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71800" y="5754469"/>
            <a:ext cx="32004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Nanoscale: MD simulations of</a:t>
            </a:r>
          </a:p>
          <a:p>
            <a:r>
              <a:rPr lang="en-US" smtClean="0"/>
              <a:t>Al (</a:t>
            </a:r>
            <a:r>
              <a:rPr lang="en-US" dirty="0" smtClean="0"/>
              <a:t>10-100 nm)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43200" y="649069"/>
            <a:ext cx="32004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Macroscale</a:t>
            </a:r>
            <a:r>
              <a:rPr lang="en-US" dirty="0" smtClean="0"/>
              <a:t>: </a:t>
            </a:r>
          </a:p>
          <a:p>
            <a:r>
              <a:rPr lang="en-US" dirty="0" smtClean="0"/>
              <a:t>Continuum Point (mm)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533400" y="457200"/>
            <a:ext cx="10591800" cy="8991600"/>
            <a:chOff x="990600" y="228600"/>
            <a:chExt cx="8915400" cy="662940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990600" y="6056313"/>
              <a:ext cx="8915400" cy="8016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924251" y="3429000"/>
              <a:ext cx="207674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/>
                <a:t>Atomistic Simulations</a:t>
              </a:r>
              <a:r>
                <a:rPr lang="en-US" b="1" dirty="0"/>
                <a:t/>
              </a:r>
              <a:br>
                <a:rPr lang="en-US" b="1" dirty="0"/>
              </a:br>
              <a:r>
                <a:rPr lang="en-US" b="1" dirty="0"/>
                <a:t>(</a:t>
              </a:r>
              <a:r>
                <a:rPr lang="en-US" b="1" dirty="0" smtClean="0"/>
                <a:t>EAM,MEAM,MD,MS)</a:t>
              </a:r>
              <a:endParaRPr lang="en-US" b="1" dirty="0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 l="2892" t="5624" r="2892" b="11250"/>
            <a:stretch>
              <a:fillRect/>
            </a:stretch>
          </p:blipFill>
          <p:spPr bwMode="auto">
            <a:xfrm>
              <a:off x="2832398" y="2833016"/>
              <a:ext cx="3018345" cy="1428474"/>
            </a:xfrm>
            <a:prstGeom prst="rect">
              <a:avLst/>
            </a:prstGeom>
            <a:noFill/>
          </p:spPr>
        </p:pic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286000" y="3422657"/>
              <a:ext cx="82105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/>
                <a:t>Nm</a:t>
              </a:r>
            </a:p>
          </p:txBody>
        </p:sp>
        <p:sp>
          <p:nvSpPr>
            <p:cNvPr id="49" name="Text Box 52"/>
            <p:cNvSpPr txBox="1">
              <a:spLocks noChangeArrowheads="1"/>
            </p:cNvSpPr>
            <p:nvPr/>
          </p:nvSpPr>
          <p:spPr bwMode="auto">
            <a:xfrm>
              <a:off x="2514600" y="1371600"/>
              <a:ext cx="1706309" cy="83099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b="1" dirty="0"/>
                <a:t>Bridge </a:t>
              </a:r>
              <a:r>
                <a:rPr lang="en-US" b="1" dirty="0" smtClean="0"/>
                <a:t>7 </a:t>
              </a:r>
              <a:r>
                <a:rPr lang="en-US" b="1" dirty="0"/>
                <a:t>=</a:t>
              </a:r>
              <a:br>
                <a:rPr lang="en-US" b="1" dirty="0"/>
              </a:br>
              <a:r>
                <a:rPr lang="en-US" b="1" dirty="0" smtClean="0"/>
                <a:t>Crack tip</a:t>
              </a:r>
            </a:p>
            <a:p>
              <a:pPr algn="ctr"/>
              <a:r>
                <a:rPr lang="en-US" b="1" dirty="0" smtClean="0"/>
                <a:t>driving force</a:t>
              </a:r>
              <a:endParaRPr lang="en-US" b="1" dirty="0"/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auto">
            <a:xfrm>
              <a:off x="4129083" y="685800"/>
              <a:ext cx="625617" cy="2246505"/>
            </a:xfrm>
            <a:custGeom>
              <a:avLst/>
              <a:gdLst/>
              <a:ahLst/>
              <a:cxnLst>
                <a:cxn ang="0">
                  <a:pos x="171" y="1239"/>
                </a:cxn>
                <a:cxn ang="0">
                  <a:pos x="170" y="277"/>
                </a:cxn>
                <a:cxn ang="0">
                  <a:pos x="171" y="239"/>
                </a:cxn>
                <a:cxn ang="0">
                  <a:pos x="197" y="213"/>
                </a:cxn>
                <a:cxn ang="0">
                  <a:pos x="210" y="189"/>
                </a:cxn>
                <a:cxn ang="0">
                  <a:pos x="219" y="158"/>
                </a:cxn>
                <a:cxn ang="0">
                  <a:pos x="219" y="47"/>
                </a:cxn>
                <a:cxn ang="0">
                  <a:pos x="195" y="26"/>
                </a:cxn>
                <a:cxn ang="0">
                  <a:pos x="171" y="47"/>
                </a:cxn>
                <a:cxn ang="0">
                  <a:pos x="171" y="143"/>
                </a:cxn>
                <a:cxn ang="0">
                  <a:pos x="171" y="47"/>
                </a:cxn>
                <a:cxn ang="0">
                  <a:pos x="146" y="14"/>
                </a:cxn>
                <a:cxn ang="0">
                  <a:pos x="123" y="47"/>
                </a:cxn>
                <a:cxn ang="0">
                  <a:pos x="123" y="143"/>
                </a:cxn>
                <a:cxn ang="0">
                  <a:pos x="123" y="47"/>
                </a:cxn>
                <a:cxn ang="0">
                  <a:pos x="101" y="0"/>
                </a:cxn>
                <a:cxn ang="0">
                  <a:pos x="77" y="48"/>
                </a:cxn>
                <a:cxn ang="0">
                  <a:pos x="77" y="144"/>
                </a:cxn>
                <a:cxn ang="0">
                  <a:pos x="77" y="47"/>
                </a:cxn>
                <a:cxn ang="0">
                  <a:pos x="56" y="17"/>
                </a:cxn>
                <a:cxn ang="0">
                  <a:pos x="38" y="45"/>
                </a:cxn>
                <a:cxn ang="0">
                  <a:pos x="38" y="103"/>
                </a:cxn>
                <a:cxn ang="0">
                  <a:pos x="2" y="103"/>
                </a:cxn>
                <a:cxn ang="0">
                  <a:pos x="0" y="152"/>
                </a:cxn>
                <a:cxn ang="0">
                  <a:pos x="12" y="188"/>
                </a:cxn>
                <a:cxn ang="0">
                  <a:pos x="33" y="209"/>
                </a:cxn>
                <a:cxn ang="0">
                  <a:pos x="75" y="239"/>
                </a:cxn>
                <a:cxn ang="0">
                  <a:pos x="75" y="1244"/>
                </a:cxn>
                <a:cxn ang="0">
                  <a:pos x="171" y="1239"/>
                </a:cxn>
              </a:cxnLst>
              <a:rect l="0" t="0" r="r" b="b"/>
              <a:pathLst>
                <a:path w="219" h="1244">
                  <a:moveTo>
                    <a:pt x="171" y="1239"/>
                  </a:moveTo>
                  <a:lnTo>
                    <a:pt x="170" y="277"/>
                  </a:lnTo>
                  <a:lnTo>
                    <a:pt x="171" y="239"/>
                  </a:lnTo>
                  <a:cubicBezTo>
                    <a:pt x="175" y="229"/>
                    <a:pt x="191" y="221"/>
                    <a:pt x="197" y="213"/>
                  </a:cubicBezTo>
                  <a:cubicBezTo>
                    <a:pt x="203" y="205"/>
                    <a:pt x="206" y="198"/>
                    <a:pt x="210" y="189"/>
                  </a:cubicBezTo>
                  <a:cubicBezTo>
                    <a:pt x="214" y="180"/>
                    <a:pt x="217" y="182"/>
                    <a:pt x="219" y="158"/>
                  </a:cubicBezTo>
                  <a:lnTo>
                    <a:pt x="219" y="47"/>
                  </a:lnTo>
                  <a:cubicBezTo>
                    <a:pt x="215" y="25"/>
                    <a:pt x="203" y="26"/>
                    <a:pt x="195" y="26"/>
                  </a:cubicBezTo>
                  <a:cubicBezTo>
                    <a:pt x="187" y="26"/>
                    <a:pt x="175" y="28"/>
                    <a:pt x="171" y="47"/>
                  </a:cubicBezTo>
                  <a:lnTo>
                    <a:pt x="171" y="143"/>
                  </a:lnTo>
                  <a:lnTo>
                    <a:pt x="171" y="47"/>
                  </a:lnTo>
                  <a:cubicBezTo>
                    <a:pt x="167" y="26"/>
                    <a:pt x="154" y="14"/>
                    <a:pt x="146" y="14"/>
                  </a:cubicBezTo>
                  <a:cubicBezTo>
                    <a:pt x="138" y="14"/>
                    <a:pt x="127" y="26"/>
                    <a:pt x="123" y="47"/>
                  </a:cubicBezTo>
                  <a:lnTo>
                    <a:pt x="123" y="143"/>
                  </a:lnTo>
                  <a:lnTo>
                    <a:pt x="123" y="47"/>
                  </a:lnTo>
                  <a:cubicBezTo>
                    <a:pt x="119" y="23"/>
                    <a:pt x="109" y="0"/>
                    <a:pt x="101" y="0"/>
                  </a:cubicBezTo>
                  <a:cubicBezTo>
                    <a:pt x="93" y="0"/>
                    <a:pt x="81" y="24"/>
                    <a:pt x="77" y="48"/>
                  </a:cubicBezTo>
                  <a:lnTo>
                    <a:pt x="77" y="144"/>
                  </a:lnTo>
                  <a:lnTo>
                    <a:pt x="77" y="47"/>
                  </a:lnTo>
                  <a:cubicBezTo>
                    <a:pt x="74" y="26"/>
                    <a:pt x="62" y="17"/>
                    <a:pt x="56" y="17"/>
                  </a:cubicBezTo>
                  <a:cubicBezTo>
                    <a:pt x="50" y="17"/>
                    <a:pt x="41" y="31"/>
                    <a:pt x="38" y="45"/>
                  </a:cubicBezTo>
                  <a:lnTo>
                    <a:pt x="38" y="103"/>
                  </a:lnTo>
                  <a:lnTo>
                    <a:pt x="2" y="103"/>
                  </a:lnTo>
                  <a:lnTo>
                    <a:pt x="0" y="152"/>
                  </a:lnTo>
                  <a:cubicBezTo>
                    <a:pt x="2" y="166"/>
                    <a:pt x="7" y="179"/>
                    <a:pt x="12" y="188"/>
                  </a:cubicBezTo>
                  <a:cubicBezTo>
                    <a:pt x="17" y="197"/>
                    <a:pt x="22" y="200"/>
                    <a:pt x="33" y="209"/>
                  </a:cubicBezTo>
                  <a:lnTo>
                    <a:pt x="75" y="239"/>
                  </a:lnTo>
                  <a:lnTo>
                    <a:pt x="75" y="1244"/>
                  </a:lnTo>
                  <a:lnTo>
                    <a:pt x="171" y="1239"/>
                  </a:lnTo>
                  <a:close/>
                </a:path>
              </a:pathLst>
            </a:custGeom>
            <a:gradFill rotWithShape="1">
              <a:gsLst>
                <a:gs pos="0">
                  <a:srgbClr val="00CC66"/>
                </a:gs>
                <a:gs pos="100000">
                  <a:srgbClr val="FF5050"/>
                </a:gs>
              </a:gsLst>
              <a:lin ang="0" scaled="1"/>
            </a:gradFill>
            <a:ln w="9525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Text Box 28"/>
            <p:cNvSpPr txBox="1">
              <a:spLocks noChangeArrowheads="1"/>
            </p:cNvSpPr>
            <p:nvPr/>
          </p:nvSpPr>
          <p:spPr bwMode="auto">
            <a:xfrm>
              <a:off x="2819400" y="228600"/>
              <a:ext cx="3581400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err="1" smtClean="0"/>
                <a:t>Macroscale</a:t>
              </a:r>
              <a:r>
                <a:rPr lang="en-US" b="1" dirty="0" smtClean="0"/>
                <a:t> MSF Model </a:t>
              </a:r>
              <a:endParaRPr lang="en-US" b="1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52400" y="609600"/>
            <a:ext cx="10896600" cy="9067800"/>
            <a:chOff x="990600" y="304800"/>
            <a:chExt cx="8915400" cy="6553200"/>
          </a:xfrm>
        </p:grpSpPr>
        <p:sp>
          <p:nvSpPr>
            <p:cNvPr id="11267" name="Rectangle 3"/>
            <p:cNvSpPr>
              <a:spLocks noChangeArrowheads="1"/>
            </p:cNvSpPr>
            <p:nvPr/>
          </p:nvSpPr>
          <p:spPr bwMode="auto">
            <a:xfrm>
              <a:off x="990600" y="6056313"/>
              <a:ext cx="8915400" cy="8016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2362199" y="836697"/>
              <a:ext cx="4578447" cy="3705889"/>
              <a:chOff x="3034181" y="3055928"/>
              <a:chExt cx="2206192" cy="1191812"/>
            </a:xfrm>
          </p:grpSpPr>
          <p:sp>
            <p:nvSpPr>
              <p:cNvPr id="11302" name="Text Box 38"/>
              <p:cNvSpPr txBox="1">
                <a:spLocks noChangeArrowheads="1"/>
              </p:cNvSpPr>
              <p:nvPr/>
            </p:nvSpPr>
            <p:spPr bwMode="auto">
              <a:xfrm>
                <a:off x="4356032" y="3938624"/>
                <a:ext cx="884341" cy="267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 err="1" smtClean="0"/>
                  <a:t>Microscale</a:t>
                </a:r>
                <a:r>
                  <a:rPr lang="en-US" b="1" dirty="0" smtClean="0"/>
                  <a:t> Crystal </a:t>
                </a:r>
                <a:r>
                  <a:rPr lang="en-US" b="1" dirty="0"/>
                  <a:t>Plasticity</a:t>
                </a:r>
                <a:br>
                  <a:rPr lang="en-US" b="1" dirty="0"/>
                </a:br>
                <a:r>
                  <a:rPr lang="en-US" b="1" dirty="0"/>
                  <a:t>(ISV + FEA)</a:t>
                </a:r>
              </a:p>
            </p:txBody>
          </p:sp>
          <p:grpSp>
            <p:nvGrpSpPr>
              <p:cNvPr id="5" name="Group 39"/>
              <p:cNvGrpSpPr>
                <a:grpSpLocks/>
              </p:cNvGrpSpPr>
              <p:nvPr/>
            </p:nvGrpSpPr>
            <p:grpSpPr bwMode="auto">
              <a:xfrm>
                <a:off x="3460750" y="3671886"/>
                <a:ext cx="882650" cy="575854"/>
                <a:chOff x="2784" y="2538"/>
                <a:chExt cx="570" cy="414"/>
              </a:xfrm>
            </p:grpSpPr>
            <p:grpSp>
              <p:nvGrpSpPr>
                <p:cNvPr id="6" name="Group 40"/>
                <p:cNvGrpSpPr>
                  <a:grpSpLocks/>
                </p:cNvGrpSpPr>
                <p:nvPr/>
              </p:nvGrpSpPr>
              <p:grpSpPr bwMode="auto">
                <a:xfrm>
                  <a:off x="2784" y="2538"/>
                  <a:ext cx="570" cy="414"/>
                  <a:chOff x="3028" y="2986"/>
                  <a:chExt cx="810" cy="766"/>
                </a:xfrm>
              </p:grpSpPr>
              <p:sp>
                <p:nvSpPr>
                  <p:cNvPr id="1130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028" y="2986"/>
                    <a:ext cx="810" cy="766"/>
                  </a:xfrm>
                  <a:prstGeom prst="rect">
                    <a:avLst/>
                  </a:prstGeom>
                  <a:solidFill>
                    <a:srgbClr val="B3B3B3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6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3271" y="3314"/>
                    <a:ext cx="45" cy="110"/>
                  </a:xfrm>
                  <a:prstGeom prst="ellipse">
                    <a:avLst/>
                  </a:prstGeom>
                  <a:solidFill>
                    <a:srgbClr val="191919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7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3535" y="3322"/>
                    <a:ext cx="46" cy="102"/>
                  </a:xfrm>
                  <a:prstGeom prst="ellipse">
                    <a:avLst/>
                  </a:prstGeom>
                  <a:solidFill>
                    <a:srgbClr val="0C0C0C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8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3422" y="3227"/>
                    <a:ext cx="23" cy="14"/>
                  </a:xfrm>
                  <a:prstGeom prst="ellipse">
                    <a:avLst/>
                  </a:prstGeom>
                  <a:solidFill>
                    <a:srgbClr val="0C0C0C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9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3422" y="3489"/>
                    <a:ext cx="23" cy="22"/>
                  </a:xfrm>
                  <a:prstGeom prst="ellipse">
                    <a:avLst/>
                  </a:prstGeom>
                  <a:solidFill>
                    <a:srgbClr val="0C0C0C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10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868" y="2828"/>
                  <a:ext cx="432" cy="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b="1" dirty="0"/>
                    <a:t>µm</a:t>
                  </a:r>
                </a:p>
              </p:txBody>
            </p:sp>
          </p:grpSp>
          <p:sp>
            <p:nvSpPr>
              <p:cNvPr id="11318" name="Text Box 54"/>
              <p:cNvSpPr txBox="1">
                <a:spLocks noChangeArrowheads="1"/>
              </p:cNvSpPr>
              <p:nvPr/>
            </p:nvSpPr>
            <p:spPr bwMode="auto">
              <a:xfrm>
                <a:off x="3034181" y="3178941"/>
                <a:ext cx="815975" cy="267248"/>
              </a:xfrm>
              <a:prstGeom prst="rect">
                <a:avLst/>
              </a:prstGeom>
              <a:solidFill>
                <a:srgbClr val="FFFF99">
                  <a:alpha val="75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/>
                  <a:t>Bridge </a:t>
                </a:r>
                <a:r>
                  <a:rPr lang="en-US" b="1" dirty="0" smtClean="0"/>
                  <a:t>9=</a:t>
                </a:r>
                <a:r>
                  <a:rPr lang="en-US" b="1" dirty="0"/>
                  <a:t/>
                </a:r>
                <a:br>
                  <a:rPr lang="en-US" b="1" dirty="0"/>
                </a:br>
                <a:r>
                  <a:rPr lang="en-US" b="1" dirty="0" smtClean="0"/>
                  <a:t>Crack </a:t>
                </a:r>
              </a:p>
              <a:p>
                <a:pPr algn="ctr"/>
                <a:r>
                  <a:rPr lang="en-US" b="1" dirty="0" smtClean="0"/>
                  <a:t>Incubation</a:t>
                </a:r>
                <a:endParaRPr lang="en-US" b="1" dirty="0"/>
              </a:p>
            </p:txBody>
          </p:sp>
          <p:grpSp>
            <p:nvGrpSpPr>
              <p:cNvPr id="12" name="Group 71"/>
              <p:cNvGrpSpPr>
                <a:grpSpLocks/>
              </p:cNvGrpSpPr>
              <p:nvPr/>
            </p:nvGrpSpPr>
            <p:grpSpPr bwMode="auto">
              <a:xfrm>
                <a:off x="3800228" y="3055928"/>
                <a:ext cx="336797" cy="611193"/>
                <a:chOff x="2941" y="2017"/>
                <a:chExt cx="219" cy="431"/>
              </a:xfrm>
            </p:grpSpPr>
            <p:sp>
              <p:nvSpPr>
                <p:cNvPr id="11336" name="Freeform 72"/>
                <p:cNvSpPr>
                  <a:spLocks/>
                </p:cNvSpPr>
                <p:nvPr/>
              </p:nvSpPr>
              <p:spPr bwMode="auto">
                <a:xfrm>
                  <a:off x="2941" y="2017"/>
                  <a:ext cx="219" cy="431"/>
                </a:xfrm>
                <a:custGeom>
                  <a:avLst/>
                  <a:gdLst/>
                  <a:ahLst/>
                  <a:cxnLst>
                    <a:cxn ang="0">
                      <a:pos x="167" y="759"/>
                    </a:cxn>
                    <a:cxn ang="0">
                      <a:pos x="170" y="277"/>
                    </a:cxn>
                    <a:cxn ang="0">
                      <a:pos x="171" y="239"/>
                    </a:cxn>
                    <a:cxn ang="0">
                      <a:pos x="197" y="213"/>
                    </a:cxn>
                    <a:cxn ang="0">
                      <a:pos x="210" y="189"/>
                    </a:cxn>
                    <a:cxn ang="0">
                      <a:pos x="219" y="158"/>
                    </a:cxn>
                    <a:cxn ang="0">
                      <a:pos x="219" y="47"/>
                    </a:cxn>
                    <a:cxn ang="0">
                      <a:pos x="195" y="26"/>
                    </a:cxn>
                    <a:cxn ang="0">
                      <a:pos x="171" y="47"/>
                    </a:cxn>
                    <a:cxn ang="0">
                      <a:pos x="171" y="143"/>
                    </a:cxn>
                    <a:cxn ang="0">
                      <a:pos x="171" y="47"/>
                    </a:cxn>
                    <a:cxn ang="0">
                      <a:pos x="146" y="14"/>
                    </a:cxn>
                    <a:cxn ang="0">
                      <a:pos x="123" y="47"/>
                    </a:cxn>
                    <a:cxn ang="0">
                      <a:pos x="123" y="143"/>
                    </a:cxn>
                    <a:cxn ang="0">
                      <a:pos x="123" y="47"/>
                    </a:cxn>
                    <a:cxn ang="0">
                      <a:pos x="101" y="0"/>
                    </a:cxn>
                    <a:cxn ang="0">
                      <a:pos x="77" y="48"/>
                    </a:cxn>
                    <a:cxn ang="0">
                      <a:pos x="77" y="144"/>
                    </a:cxn>
                    <a:cxn ang="0">
                      <a:pos x="77" y="47"/>
                    </a:cxn>
                    <a:cxn ang="0">
                      <a:pos x="56" y="17"/>
                    </a:cxn>
                    <a:cxn ang="0">
                      <a:pos x="38" y="45"/>
                    </a:cxn>
                    <a:cxn ang="0">
                      <a:pos x="38" y="103"/>
                    </a:cxn>
                    <a:cxn ang="0">
                      <a:pos x="2" y="103"/>
                    </a:cxn>
                    <a:cxn ang="0">
                      <a:pos x="0" y="152"/>
                    </a:cxn>
                    <a:cxn ang="0">
                      <a:pos x="12" y="188"/>
                    </a:cxn>
                    <a:cxn ang="0">
                      <a:pos x="33" y="209"/>
                    </a:cxn>
                    <a:cxn ang="0">
                      <a:pos x="75" y="239"/>
                    </a:cxn>
                    <a:cxn ang="0">
                      <a:pos x="71" y="759"/>
                    </a:cxn>
                    <a:cxn ang="0">
                      <a:pos x="167" y="759"/>
                    </a:cxn>
                  </a:cxnLst>
                  <a:rect l="0" t="0" r="r" b="b"/>
                  <a:pathLst>
                    <a:path w="219" h="759">
                      <a:moveTo>
                        <a:pt x="167" y="759"/>
                      </a:moveTo>
                      <a:lnTo>
                        <a:pt x="170" y="277"/>
                      </a:lnTo>
                      <a:lnTo>
                        <a:pt x="171" y="239"/>
                      </a:lnTo>
                      <a:cubicBezTo>
                        <a:pt x="175" y="229"/>
                        <a:pt x="191" y="221"/>
                        <a:pt x="197" y="213"/>
                      </a:cubicBezTo>
                      <a:cubicBezTo>
                        <a:pt x="203" y="205"/>
                        <a:pt x="206" y="198"/>
                        <a:pt x="210" y="189"/>
                      </a:cubicBezTo>
                      <a:cubicBezTo>
                        <a:pt x="214" y="180"/>
                        <a:pt x="217" y="182"/>
                        <a:pt x="219" y="158"/>
                      </a:cubicBezTo>
                      <a:lnTo>
                        <a:pt x="219" y="47"/>
                      </a:lnTo>
                      <a:cubicBezTo>
                        <a:pt x="215" y="25"/>
                        <a:pt x="203" y="26"/>
                        <a:pt x="195" y="26"/>
                      </a:cubicBezTo>
                      <a:cubicBezTo>
                        <a:pt x="187" y="26"/>
                        <a:pt x="175" y="28"/>
                        <a:pt x="171" y="47"/>
                      </a:cubicBezTo>
                      <a:lnTo>
                        <a:pt x="171" y="143"/>
                      </a:lnTo>
                      <a:lnTo>
                        <a:pt x="171" y="47"/>
                      </a:lnTo>
                      <a:cubicBezTo>
                        <a:pt x="167" y="26"/>
                        <a:pt x="154" y="14"/>
                        <a:pt x="146" y="14"/>
                      </a:cubicBezTo>
                      <a:cubicBezTo>
                        <a:pt x="138" y="14"/>
                        <a:pt x="127" y="26"/>
                        <a:pt x="123" y="47"/>
                      </a:cubicBezTo>
                      <a:lnTo>
                        <a:pt x="123" y="143"/>
                      </a:lnTo>
                      <a:lnTo>
                        <a:pt x="123" y="47"/>
                      </a:lnTo>
                      <a:cubicBezTo>
                        <a:pt x="119" y="23"/>
                        <a:pt x="109" y="0"/>
                        <a:pt x="101" y="0"/>
                      </a:cubicBezTo>
                      <a:cubicBezTo>
                        <a:pt x="93" y="0"/>
                        <a:pt x="81" y="24"/>
                        <a:pt x="77" y="48"/>
                      </a:cubicBezTo>
                      <a:lnTo>
                        <a:pt x="77" y="144"/>
                      </a:lnTo>
                      <a:lnTo>
                        <a:pt x="77" y="47"/>
                      </a:lnTo>
                      <a:cubicBezTo>
                        <a:pt x="74" y="26"/>
                        <a:pt x="62" y="17"/>
                        <a:pt x="56" y="17"/>
                      </a:cubicBezTo>
                      <a:cubicBezTo>
                        <a:pt x="50" y="17"/>
                        <a:pt x="41" y="31"/>
                        <a:pt x="38" y="45"/>
                      </a:cubicBezTo>
                      <a:lnTo>
                        <a:pt x="38" y="103"/>
                      </a:lnTo>
                      <a:lnTo>
                        <a:pt x="2" y="103"/>
                      </a:lnTo>
                      <a:lnTo>
                        <a:pt x="0" y="152"/>
                      </a:lnTo>
                      <a:cubicBezTo>
                        <a:pt x="2" y="166"/>
                        <a:pt x="7" y="179"/>
                        <a:pt x="12" y="188"/>
                      </a:cubicBezTo>
                      <a:cubicBezTo>
                        <a:pt x="17" y="197"/>
                        <a:pt x="22" y="200"/>
                        <a:pt x="33" y="209"/>
                      </a:cubicBezTo>
                      <a:lnTo>
                        <a:pt x="75" y="239"/>
                      </a:lnTo>
                      <a:lnTo>
                        <a:pt x="71" y="759"/>
                      </a:lnTo>
                      <a:lnTo>
                        <a:pt x="167" y="75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7" name="Oval 73"/>
                <p:cNvSpPr>
                  <a:spLocks noChangeArrowheads="1"/>
                </p:cNvSpPr>
                <p:nvPr/>
              </p:nvSpPr>
              <p:spPr bwMode="auto">
                <a:xfrm>
                  <a:off x="3031" y="2374"/>
                  <a:ext cx="48" cy="23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292929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8" name="Oval 74"/>
                <p:cNvSpPr>
                  <a:spLocks noChangeArrowheads="1"/>
                </p:cNvSpPr>
                <p:nvPr/>
              </p:nvSpPr>
              <p:spPr bwMode="auto">
                <a:xfrm>
                  <a:off x="3033" y="2205"/>
                  <a:ext cx="48" cy="23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292929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9" name="Oval 75"/>
                <p:cNvSpPr>
                  <a:spLocks noChangeArrowheads="1"/>
                </p:cNvSpPr>
                <p:nvPr/>
              </p:nvSpPr>
              <p:spPr bwMode="auto">
                <a:xfrm>
                  <a:off x="3036" y="2048"/>
                  <a:ext cx="48" cy="23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292929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2" name="Oval 78"/>
                <p:cNvSpPr>
                  <a:spLocks noChangeArrowheads="1"/>
                </p:cNvSpPr>
                <p:nvPr/>
              </p:nvSpPr>
              <p:spPr bwMode="auto">
                <a:xfrm>
                  <a:off x="3030" y="2288"/>
                  <a:ext cx="6" cy="12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292929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3" name="Oval 79"/>
                <p:cNvSpPr>
                  <a:spLocks noChangeArrowheads="1"/>
                </p:cNvSpPr>
                <p:nvPr/>
              </p:nvSpPr>
              <p:spPr bwMode="auto">
                <a:xfrm>
                  <a:off x="3081" y="2289"/>
                  <a:ext cx="6" cy="12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292929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4" name="Oval 80"/>
                <p:cNvSpPr>
                  <a:spLocks noChangeArrowheads="1"/>
                </p:cNvSpPr>
                <p:nvPr/>
              </p:nvSpPr>
              <p:spPr bwMode="auto">
                <a:xfrm>
                  <a:off x="3030" y="2136"/>
                  <a:ext cx="6" cy="12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292929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5" name="Oval 81"/>
                <p:cNvSpPr>
                  <a:spLocks noChangeArrowheads="1"/>
                </p:cNvSpPr>
                <p:nvPr/>
              </p:nvSpPr>
              <p:spPr bwMode="auto">
                <a:xfrm>
                  <a:off x="3082" y="2136"/>
                  <a:ext cx="6" cy="12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292929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92" name="TextBox 191"/>
            <p:cNvSpPr txBox="1"/>
            <p:nvPr/>
          </p:nvSpPr>
          <p:spPr>
            <a:xfrm>
              <a:off x="2996719" y="304800"/>
              <a:ext cx="241348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Macroscale</a:t>
              </a:r>
              <a:r>
                <a:rPr lang="en-US" b="1" dirty="0" smtClean="0"/>
                <a:t> MSF Model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al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80884"/>
            <a:ext cx="5562600" cy="408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inc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98" y="4038600"/>
            <a:ext cx="247490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be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1075" y="3962400"/>
            <a:ext cx="393191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al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7998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244</Words>
  <Application>Microsoft Office PowerPoint</Application>
  <PresentationFormat>On-screen Show (4:3)</PresentationFormat>
  <Paragraphs>114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f horstemeyer</dc:creator>
  <cp:lastModifiedBy>mfhorst</cp:lastModifiedBy>
  <cp:revision>58</cp:revision>
  <dcterms:created xsi:type="dcterms:W3CDTF">2010-12-20T18:45:45Z</dcterms:created>
  <dcterms:modified xsi:type="dcterms:W3CDTF">2011-09-08T12:20:01Z</dcterms:modified>
</cp:coreProperties>
</file>