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259" r:id="rId5"/>
    <p:sldId id="306" r:id="rId6"/>
    <p:sldId id="327" r:id="rId7"/>
    <p:sldId id="344" r:id="rId8"/>
    <p:sldId id="346" r:id="rId9"/>
    <p:sldId id="347" r:id="rId10"/>
    <p:sldId id="348" r:id="rId11"/>
    <p:sldId id="345" r:id="rId12"/>
    <p:sldId id="353" r:id="rId13"/>
    <p:sldId id="350" r:id="rId14"/>
    <p:sldId id="352" r:id="rId15"/>
    <p:sldId id="28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116" autoAdjust="0"/>
    <p:restoredTop sz="95501" autoAdjust="0"/>
  </p:normalViewPr>
  <p:slideViewPr>
    <p:cSldViewPr snapToGrid="0">
      <p:cViewPr varScale="1">
        <p:scale>
          <a:sx n="97" d="100"/>
          <a:sy n="97" d="100"/>
        </p:scale>
        <p:origin x="224" y="20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1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E41E8D62-E870-694C-854A-DBF675C015AD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71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7059711-3C64-CF44-A96B-4C7100B7E205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5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2C4E3C7-FFD2-B644-8D23-C0D229407CCB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7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06E8B7F-B3EF-9745-B8B2-8D262ACA79C3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1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7C116BF-5ACC-5F44-AA1A-FD773626EEEB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7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852D1BB-BA9D-F147-8EF7-027D22BFB6C5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4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DA91FCD-FA81-1C4A-B20E-1412649CA90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5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ED4120C-46D3-6847-88B8-08129663232E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2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E443F5B9-5358-544F-984A-36ED62BD06A8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9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0C929EB-3A57-6E4D-A490-BB1202F5103F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3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terms" TargetMode="External"/><Relationship Id="rId2" Type="http://schemas.openxmlformats.org/officeDocument/2006/relationships/hyperlink" Target="https://ocw.mit.ed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cw.mit.edu/fairuse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https://ocw.mit.edu/fairu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cw.mit.edu/fairuse" TargetMode="Externa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Lecture 6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618" y="1363579"/>
            <a:ext cx="66755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Last time:  </a:t>
            </a:r>
            <a:br>
              <a:rPr lang="en-US" sz="2400" baseline="0" dirty="0"/>
            </a:br>
            <a:r>
              <a:rPr lang="en-US" sz="2000" dirty="0"/>
              <a:t>- Proving languages not Context Free</a:t>
            </a:r>
          </a:p>
          <a:p>
            <a:r>
              <a:rPr lang="en-US" sz="2000" dirty="0"/>
              <a:t>- Turing machines</a:t>
            </a:r>
          </a:p>
          <a:p>
            <a:r>
              <a:rPr lang="en-US" sz="2000" dirty="0"/>
              <a:t>- Recognizers and deciders</a:t>
            </a:r>
          </a:p>
          <a:p>
            <a:r>
              <a:rPr lang="en-US" sz="2000" dirty="0"/>
              <a:t>- T-recognizable and T-decidable languages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Today: 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(Sipser §3.2 </a:t>
            </a:r>
            <a:r>
              <a:rPr lang="en-US" sz="2000">
                <a:solidFill>
                  <a:schemeClr val="accent1">
                    <a:lumMod val="60000"/>
                    <a:lumOff val="40000"/>
                  </a:schemeClr>
                </a:solidFill>
              </a:rPr>
              <a:t>– §3.3) </a:t>
            </a:r>
            <a:b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Equivalence of variants of the Turing machine model</a:t>
            </a: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a.  Multi-tape TMs</a:t>
            </a: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b.  Nondeterministic TMs</a:t>
            </a: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c.  Enumerators</a:t>
            </a: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Church-Turing Thesis</a:t>
            </a: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Notation for encodings and TMs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E4874-EE48-564D-B105-3D361B2590DC}"/>
              </a:ext>
            </a:extLst>
          </p:cNvPr>
          <p:cNvSpPr txBox="1"/>
          <p:nvPr/>
        </p:nvSpPr>
        <p:spPr>
          <a:xfrm>
            <a:off x="5929745" y="62622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 Set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06196" y="1130403"/>
                <a:ext cx="730039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00" dirty="0"/>
                  <a:t>#5)  Show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is T-recognizable  iff  there is a decidable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where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b="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sz="2000" dirty="0"/>
                  <a:t>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is an encoding of the pair of strings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into a single string.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Think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as a collection of pairs of strings.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96" y="1130403"/>
                <a:ext cx="7300390" cy="1938992"/>
              </a:xfrm>
              <a:prstGeom prst="rect">
                <a:avLst/>
              </a:prstGeom>
              <a:blipFill>
                <a:blip r:embed="rId3"/>
                <a:stretch>
                  <a:fillRect l="-919" t="-1567" r="-2089" b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707376" y="3749948"/>
            <a:ext cx="4991675" cy="2197343"/>
            <a:chOff x="707376" y="3749948"/>
            <a:chExt cx="4991675" cy="219734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88558" y="3753293"/>
              <a:ext cx="0" cy="207334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44009" y="5613991"/>
              <a:ext cx="4455042" cy="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962887" y="5577959"/>
                  <a:ext cx="7361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/>
                    <a:t>-axis</a:t>
                  </a: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887" y="5577959"/>
                  <a:ext cx="73616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743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707376" y="3749948"/>
                  <a:ext cx="7395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dirty="0"/>
                    <a:t>-axis</a:t>
                  </a: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76" y="3749948"/>
                  <a:ext cx="739561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r="-826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303166" y="4157027"/>
                <a:ext cx="6447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166" y="4157027"/>
                <a:ext cx="644727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265752" y="4406108"/>
            <a:ext cx="73024" cy="73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2634446" y="3565282"/>
            <a:ext cx="2051706" cy="1357552"/>
            <a:chOff x="2634446" y="3565282"/>
            <a:chExt cx="2051706" cy="1357552"/>
          </a:xfrm>
        </p:grpSpPr>
        <p:sp>
          <p:nvSpPr>
            <p:cNvPr id="12" name="Freeform 11"/>
            <p:cNvSpPr/>
            <p:nvPr/>
          </p:nvSpPr>
          <p:spPr>
            <a:xfrm>
              <a:off x="2634446" y="3812266"/>
              <a:ext cx="2051706" cy="1110568"/>
            </a:xfrm>
            <a:custGeom>
              <a:avLst/>
              <a:gdLst>
                <a:gd name="connsiteX0" fmla="*/ 549326 w 2054128"/>
                <a:gd name="connsiteY0" fmla="*/ 44450 h 1119183"/>
                <a:gd name="connsiteX1" fmla="*/ 79426 w 2054128"/>
                <a:gd name="connsiteY1" fmla="*/ 374650 h 1119183"/>
                <a:gd name="connsiteX2" fmla="*/ 60376 w 2054128"/>
                <a:gd name="connsiteY2" fmla="*/ 933450 h 1119183"/>
                <a:gd name="connsiteX3" fmla="*/ 682676 w 2054128"/>
                <a:gd name="connsiteY3" fmla="*/ 1104900 h 1119183"/>
                <a:gd name="connsiteX4" fmla="*/ 1476426 w 2054128"/>
                <a:gd name="connsiteY4" fmla="*/ 1054100 h 1119183"/>
                <a:gd name="connsiteX5" fmla="*/ 2041576 w 2054128"/>
                <a:gd name="connsiteY5" fmla="*/ 615950 h 1119183"/>
                <a:gd name="connsiteX6" fmla="*/ 1812976 w 2054128"/>
                <a:gd name="connsiteY6" fmla="*/ 184150 h 1119183"/>
                <a:gd name="connsiteX7" fmla="*/ 1184326 w 2054128"/>
                <a:gd name="connsiteY7" fmla="*/ 152400 h 1119183"/>
                <a:gd name="connsiteX8" fmla="*/ 600126 w 2054128"/>
                <a:gd name="connsiteY8" fmla="*/ 0 h 1119183"/>
                <a:gd name="connsiteX0" fmla="*/ 549326 w 2054128"/>
                <a:gd name="connsiteY0" fmla="*/ 44450 h 1119183"/>
                <a:gd name="connsiteX1" fmla="*/ 79426 w 2054128"/>
                <a:gd name="connsiteY1" fmla="*/ 374650 h 1119183"/>
                <a:gd name="connsiteX2" fmla="*/ 60376 w 2054128"/>
                <a:gd name="connsiteY2" fmla="*/ 933450 h 1119183"/>
                <a:gd name="connsiteX3" fmla="*/ 682676 w 2054128"/>
                <a:gd name="connsiteY3" fmla="*/ 1104900 h 1119183"/>
                <a:gd name="connsiteX4" fmla="*/ 1476426 w 2054128"/>
                <a:gd name="connsiteY4" fmla="*/ 1054100 h 1119183"/>
                <a:gd name="connsiteX5" fmla="*/ 2041576 w 2054128"/>
                <a:gd name="connsiteY5" fmla="*/ 615950 h 1119183"/>
                <a:gd name="connsiteX6" fmla="*/ 1812976 w 2054128"/>
                <a:gd name="connsiteY6" fmla="*/ 184150 h 1119183"/>
                <a:gd name="connsiteX7" fmla="*/ 1184326 w 2054128"/>
                <a:gd name="connsiteY7" fmla="*/ 152400 h 1119183"/>
                <a:gd name="connsiteX8" fmla="*/ 600126 w 2054128"/>
                <a:gd name="connsiteY8" fmla="*/ 0 h 1119183"/>
                <a:gd name="connsiteX9" fmla="*/ 549326 w 2054128"/>
                <a:gd name="connsiteY9" fmla="*/ 44450 h 1119183"/>
                <a:gd name="connsiteX0" fmla="*/ 499279 w 2051706"/>
                <a:gd name="connsiteY0" fmla="*/ 23018 h 1119183"/>
                <a:gd name="connsiteX1" fmla="*/ 77004 w 2051706"/>
                <a:gd name="connsiteY1" fmla="*/ 374650 h 1119183"/>
                <a:gd name="connsiteX2" fmla="*/ 57954 w 2051706"/>
                <a:gd name="connsiteY2" fmla="*/ 933450 h 1119183"/>
                <a:gd name="connsiteX3" fmla="*/ 680254 w 2051706"/>
                <a:gd name="connsiteY3" fmla="*/ 1104900 h 1119183"/>
                <a:gd name="connsiteX4" fmla="*/ 1474004 w 2051706"/>
                <a:gd name="connsiteY4" fmla="*/ 1054100 h 1119183"/>
                <a:gd name="connsiteX5" fmla="*/ 2039154 w 2051706"/>
                <a:gd name="connsiteY5" fmla="*/ 615950 h 1119183"/>
                <a:gd name="connsiteX6" fmla="*/ 1810554 w 2051706"/>
                <a:gd name="connsiteY6" fmla="*/ 184150 h 1119183"/>
                <a:gd name="connsiteX7" fmla="*/ 1181904 w 2051706"/>
                <a:gd name="connsiteY7" fmla="*/ 152400 h 1119183"/>
                <a:gd name="connsiteX8" fmla="*/ 597704 w 2051706"/>
                <a:gd name="connsiteY8" fmla="*/ 0 h 1119183"/>
                <a:gd name="connsiteX9" fmla="*/ 499279 w 2051706"/>
                <a:gd name="connsiteY9" fmla="*/ 23018 h 1119183"/>
                <a:gd name="connsiteX0" fmla="*/ 499279 w 2051706"/>
                <a:gd name="connsiteY0" fmla="*/ 11111 h 1107276"/>
                <a:gd name="connsiteX1" fmla="*/ 77004 w 2051706"/>
                <a:gd name="connsiteY1" fmla="*/ 362743 h 1107276"/>
                <a:gd name="connsiteX2" fmla="*/ 57954 w 2051706"/>
                <a:gd name="connsiteY2" fmla="*/ 921543 h 1107276"/>
                <a:gd name="connsiteX3" fmla="*/ 680254 w 2051706"/>
                <a:gd name="connsiteY3" fmla="*/ 1092993 h 1107276"/>
                <a:gd name="connsiteX4" fmla="*/ 1474004 w 2051706"/>
                <a:gd name="connsiteY4" fmla="*/ 1042193 h 1107276"/>
                <a:gd name="connsiteX5" fmla="*/ 2039154 w 2051706"/>
                <a:gd name="connsiteY5" fmla="*/ 604043 h 1107276"/>
                <a:gd name="connsiteX6" fmla="*/ 1810554 w 2051706"/>
                <a:gd name="connsiteY6" fmla="*/ 172243 h 1107276"/>
                <a:gd name="connsiteX7" fmla="*/ 1181904 w 2051706"/>
                <a:gd name="connsiteY7" fmla="*/ 140493 h 1107276"/>
                <a:gd name="connsiteX8" fmla="*/ 609610 w 2051706"/>
                <a:gd name="connsiteY8" fmla="*/ 0 h 1107276"/>
                <a:gd name="connsiteX9" fmla="*/ 499279 w 2051706"/>
                <a:gd name="connsiteY9" fmla="*/ 11111 h 1107276"/>
                <a:gd name="connsiteX0" fmla="*/ 499279 w 2051706"/>
                <a:gd name="connsiteY0" fmla="*/ 11111 h 1107276"/>
                <a:gd name="connsiteX1" fmla="*/ 77004 w 2051706"/>
                <a:gd name="connsiteY1" fmla="*/ 362743 h 1107276"/>
                <a:gd name="connsiteX2" fmla="*/ 57954 w 2051706"/>
                <a:gd name="connsiteY2" fmla="*/ 921543 h 1107276"/>
                <a:gd name="connsiteX3" fmla="*/ 680254 w 2051706"/>
                <a:gd name="connsiteY3" fmla="*/ 1092993 h 1107276"/>
                <a:gd name="connsiteX4" fmla="*/ 1474004 w 2051706"/>
                <a:gd name="connsiteY4" fmla="*/ 1042193 h 1107276"/>
                <a:gd name="connsiteX5" fmla="*/ 2039154 w 2051706"/>
                <a:gd name="connsiteY5" fmla="*/ 604043 h 1107276"/>
                <a:gd name="connsiteX6" fmla="*/ 1810554 w 2051706"/>
                <a:gd name="connsiteY6" fmla="*/ 172243 h 1107276"/>
                <a:gd name="connsiteX7" fmla="*/ 1181904 w 2051706"/>
                <a:gd name="connsiteY7" fmla="*/ 140493 h 1107276"/>
                <a:gd name="connsiteX8" fmla="*/ 609610 w 2051706"/>
                <a:gd name="connsiteY8" fmla="*/ 0 h 1107276"/>
                <a:gd name="connsiteX9" fmla="*/ 499279 w 2051706"/>
                <a:gd name="connsiteY9" fmla="*/ 11111 h 1107276"/>
                <a:gd name="connsiteX0" fmla="*/ 499279 w 2051706"/>
                <a:gd name="connsiteY0" fmla="*/ 14403 h 1110568"/>
                <a:gd name="connsiteX1" fmla="*/ 77004 w 2051706"/>
                <a:gd name="connsiteY1" fmla="*/ 366035 h 1110568"/>
                <a:gd name="connsiteX2" fmla="*/ 57954 w 2051706"/>
                <a:gd name="connsiteY2" fmla="*/ 924835 h 1110568"/>
                <a:gd name="connsiteX3" fmla="*/ 680254 w 2051706"/>
                <a:gd name="connsiteY3" fmla="*/ 1096285 h 1110568"/>
                <a:gd name="connsiteX4" fmla="*/ 1474004 w 2051706"/>
                <a:gd name="connsiteY4" fmla="*/ 1045485 h 1110568"/>
                <a:gd name="connsiteX5" fmla="*/ 2039154 w 2051706"/>
                <a:gd name="connsiteY5" fmla="*/ 607335 h 1110568"/>
                <a:gd name="connsiteX6" fmla="*/ 1810554 w 2051706"/>
                <a:gd name="connsiteY6" fmla="*/ 175535 h 1110568"/>
                <a:gd name="connsiteX7" fmla="*/ 1181904 w 2051706"/>
                <a:gd name="connsiteY7" fmla="*/ 143785 h 1110568"/>
                <a:gd name="connsiteX8" fmla="*/ 609610 w 2051706"/>
                <a:gd name="connsiteY8" fmla="*/ 3292 h 1110568"/>
                <a:gd name="connsiteX9" fmla="*/ 499279 w 2051706"/>
                <a:gd name="connsiteY9" fmla="*/ 14403 h 11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1706" h="1110568">
                  <a:moveTo>
                    <a:pt x="499279" y="14403"/>
                  </a:moveTo>
                  <a:cubicBezTo>
                    <a:pt x="305075" y="105419"/>
                    <a:pt x="150558" y="214296"/>
                    <a:pt x="77004" y="366035"/>
                  </a:cubicBezTo>
                  <a:cubicBezTo>
                    <a:pt x="3450" y="517774"/>
                    <a:pt x="-42588" y="803127"/>
                    <a:pt x="57954" y="924835"/>
                  </a:cubicBezTo>
                  <a:cubicBezTo>
                    <a:pt x="158496" y="1046543"/>
                    <a:pt x="444246" y="1076177"/>
                    <a:pt x="680254" y="1096285"/>
                  </a:cubicBezTo>
                  <a:cubicBezTo>
                    <a:pt x="916262" y="1116393"/>
                    <a:pt x="1247521" y="1126977"/>
                    <a:pt x="1474004" y="1045485"/>
                  </a:cubicBezTo>
                  <a:cubicBezTo>
                    <a:pt x="1700487" y="963993"/>
                    <a:pt x="1983062" y="752327"/>
                    <a:pt x="2039154" y="607335"/>
                  </a:cubicBezTo>
                  <a:cubicBezTo>
                    <a:pt x="2095246" y="462343"/>
                    <a:pt x="1953429" y="252793"/>
                    <a:pt x="1810554" y="175535"/>
                  </a:cubicBezTo>
                  <a:cubicBezTo>
                    <a:pt x="1667679" y="98277"/>
                    <a:pt x="1382061" y="172492"/>
                    <a:pt x="1181904" y="143785"/>
                  </a:cubicBezTo>
                  <a:cubicBezTo>
                    <a:pt x="981747" y="115078"/>
                    <a:pt x="729202" y="23665"/>
                    <a:pt x="609610" y="3292"/>
                  </a:cubicBezTo>
                  <a:cubicBezTo>
                    <a:pt x="537114" y="-7291"/>
                    <a:pt x="536056" y="10699"/>
                    <a:pt x="499279" y="14403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717687" y="3565282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7687" y="3565282"/>
                  <a:ext cx="4045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2634446" y="4345781"/>
            <a:ext cx="2054869" cy="1268210"/>
            <a:chOff x="2634446" y="4345781"/>
            <a:chExt cx="2054869" cy="126821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634446" y="4479132"/>
              <a:ext cx="0" cy="113485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689315" y="4345781"/>
              <a:ext cx="0" cy="126821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34446" y="5597526"/>
              <a:ext cx="2051706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95843" y="5244660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843" y="5244660"/>
                <a:ext cx="3855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30969" y="4759188"/>
                <a:ext cx="236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“projection”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69" y="4759188"/>
                <a:ext cx="2360262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3122285" y="4479132"/>
            <a:ext cx="367985" cy="1409300"/>
            <a:chOff x="3122285" y="4479132"/>
            <a:chExt cx="367985" cy="14093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301778" y="4479132"/>
              <a:ext cx="0" cy="113485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3122285" y="5519100"/>
                  <a:ext cx="3679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285" y="5519100"/>
                  <a:ext cx="36798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1" name="Straight Arrow Connector 70"/>
          <p:cNvCxnSpPr/>
          <p:nvPr/>
        </p:nvCxnSpPr>
        <p:spPr>
          <a:xfrm flipH="1">
            <a:off x="3378402" y="1045818"/>
            <a:ext cx="26264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F3D12D-E4D4-C140-B622-2A13FA171A8B}"/>
              </a:ext>
            </a:extLst>
          </p:cNvPr>
          <p:cNvSpPr txBox="1"/>
          <p:nvPr/>
        </p:nvSpPr>
        <p:spPr>
          <a:xfrm>
            <a:off x="6222380" y="64565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1165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allAtOnce"/>
      <p:bldP spid="8" grpId="0"/>
      <p:bldP spid="10" grpId="0" animBg="1"/>
      <p:bldP spid="26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615" y="1464754"/>
            <a:ext cx="79923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spc="200" dirty="0">
                <a:solidFill>
                  <a:prstClr val="white"/>
                </a:solidFill>
                <a:latin typeface="Calibri Light" panose="020F0302020204030204"/>
              </a:rPr>
              <a:t>We showed that various TM variants </a:t>
            </a:r>
            <a:br>
              <a:rPr lang="en-US" sz="2400" b="1" spc="200" dirty="0">
                <a:solidFill>
                  <a:prstClr val="white"/>
                </a:solidFill>
                <a:latin typeface="Calibri Light" panose="020F0302020204030204"/>
              </a:rPr>
            </a:br>
            <a:r>
              <a:rPr lang="en-US" sz="2400" b="1" spc="200" dirty="0">
                <a:solidFill>
                  <a:prstClr val="white"/>
                </a:solidFill>
                <a:latin typeface="Calibri Light" panose="020F0302020204030204"/>
              </a:rPr>
              <a:t>(multi-tape, nondeterministic, enumerator) </a:t>
            </a:r>
            <a:br>
              <a:rPr lang="en-US" sz="2400" b="1" spc="200" dirty="0">
                <a:solidFill>
                  <a:prstClr val="white"/>
                </a:solidFill>
                <a:latin typeface="Calibri Light" panose="020F0302020204030204"/>
              </a:rPr>
            </a:br>
            <a:r>
              <a:rPr lang="en-US" sz="2400" b="1" spc="200" dirty="0">
                <a:solidFill>
                  <a:prstClr val="white"/>
                </a:solidFill>
                <a:latin typeface="Calibri Light" panose="020F0302020204030204"/>
              </a:rPr>
              <a:t>are all equivalent to the single-tape model.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spc="200" dirty="0">
                <a:solidFill>
                  <a:prstClr val="white"/>
                </a:solidFill>
                <a:latin typeface="Calibri Light" panose="020F0302020204030204"/>
              </a:rPr>
              <a:t>Concluded that all “reasonable” models with unrestricted memory access are equivalent.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spc="200" dirty="0">
                <a:solidFill>
                  <a:prstClr val="white"/>
                </a:solidFill>
                <a:latin typeface="Calibri Light" panose="020F0302020204030204"/>
              </a:rPr>
              <a:t>Discussed the Church-Turing Thesis:</a:t>
            </a:r>
            <a:br>
              <a:rPr lang="en-US" sz="2400" b="1" spc="200" dirty="0">
                <a:solidFill>
                  <a:prstClr val="white"/>
                </a:solidFill>
                <a:latin typeface="Calibri Light" panose="020F0302020204030204"/>
              </a:rPr>
            </a:br>
            <a:r>
              <a:rPr lang="en-US" sz="2400" b="1" spc="200" dirty="0">
                <a:solidFill>
                  <a:prstClr val="white"/>
                </a:solidFill>
                <a:latin typeface="Calibri Light" panose="020F0302020204030204"/>
              </a:rPr>
              <a:t>Turing machines are equivalent to “algorithms”.</a:t>
            </a:r>
            <a:endParaRPr lang="en-US" sz="2400" b="1" spc="2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spc="200" dirty="0">
                <a:latin typeface="+mj-lt"/>
              </a:rPr>
              <a:t>Notation for encoding objects and describing TMs.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spc="200" dirty="0">
                <a:latin typeface="+mj-lt"/>
              </a:rPr>
              <a:t>Discussed Pset 2 Problem 5.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33CE0-7BC5-4249-9108-A000A24538C4}"/>
              </a:ext>
            </a:extLst>
          </p:cNvPr>
          <p:cNvSpPr txBox="1"/>
          <p:nvPr/>
        </p:nvSpPr>
        <p:spPr>
          <a:xfrm>
            <a:off x="5776332" y="64788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006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EB3551-F897-FE4A-B346-E310DEF2A8BD}"/>
              </a:ext>
            </a:extLst>
          </p:cNvPr>
          <p:cNvSpPr txBox="1"/>
          <p:nvPr/>
        </p:nvSpPr>
        <p:spPr>
          <a:xfrm>
            <a:off x="448886" y="1250467"/>
            <a:ext cx="115380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MIT </a:t>
            </a:r>
            <a:r>
              <a:rPr lang="en-US" sz="2400" dirty="0" err="1"/>
              <a:t>OpenCourseWare</a:t>
            </a:r>
            <a:endParaRPr lang="en-US" sz="2400" dirty="0"/>
          </a:p>
          <a:p>
            <a:r>
              <a:rPr lang="en-US" sz="2400" dirty="0">
                <a:hlinkClick r:id="rId2"/>
              </a:rPr>
              <a:t>https://ocw.mit.edu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800" dirty="0"/>
              <a:t>18.404J Theory of Computation</a:t>
            </a:r>
          </a:p>
          <a:p>
            <a:r>
              <a:rPr lang="en-US" sz="2400" dirty="0"/>
              <a:t>Fall 2020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/>
              <a:t>For information about citing these materials or our Terms of Use, visit: </a:t>
            </a:r>
            <a:r>
              <a:rPr lang="en-US" sz="2200" dirty="0">
                <a:hlinkClick r:id="rId3"/>
              </a:rPr>
              <a:t>https://ocw.mit.edu/terms</a:t>
            </a:r>
            <a:r>
              <a:rPr lang="en-US" sz="2200" dirty="0"/>
              <a:t>.</a:t>
            </a:r>
          </a:p>
          <a:p>
            <a:pPr>
              <a:spcBef>
                <a:spcPts val="1200"/>
              </a:spcBef>
            </a:pPr>
            <a:endParaRPr lang="en-US" sz="2400" b="1" spc="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5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Turing machine model – review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48379" y="965339"/>
            <a:ext cx="4676017" cy="1345993"/>
            <a:chOff x="629329" y="739221"/>
            <a:chExt cx="4676017" cy="1345993"/>
          </a:xfrm>
        </p:grpSpPr>
        <p:sp>
          <p:nvSpPr>
            <p:cNvPr id="8" name="PDA box"/>
            <p:cNvSpPr/>
            <p:nvPr/>
          </p:nvSpPr>
          <p:spPr>
            <a:xfrm>
              <a:off x="629329" y="1191457"/>
              <a:ext cx="1430767" cy="8937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inite Control"/>
            <p:cNvSpPr/>
            <p:nvPr/>
          </p:nvSpPr>
          <p:spPr>
            <a:xfrm>
              <a:off x="919627" y="1297779"/>
              <a:ext cx="8501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Finite</a:t>
              </a:r>
              <a:br>
                <a:rPr lang="en-US" dirty="0"/>
              </a:br>
              <a:r>
                <a:rPr lang="en-US" dirty="0"/>
                <a:t>control</a:t>
              </a:r>
            </a:p>
          </p:txBody>
        </p:sp>
        <p:sp>
          <p:nvSpPr>
            <p:cNvPr id="10" name="Rectangle 4"/>
            <p:cNvSpPr/>
            <p:nvPr/>
          </p:nvSpPr>
          <p:spPr>
            <a:xfrm>
              <a:off x="2485017" y="1190466"/>
              <a:ext cx="2818503" cy="317979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96988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1510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446032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70554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95076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501714" y="1139113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21034" y="1139113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38735" y="1141492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56436" y="1143871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74137" y="1146250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21345" y="1081057"/>
              <a:ext cx="4924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. . 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399876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21345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571306" y="850600"/>
              <a:ext cx="1086487" cy="340025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487" h="340025">
                  <a:moveTo>
                    <a:pt x="319" y="340025"/>
                  </a:moveTo>
                  <a:cubicBezTo>
                    <a:pt x="-1269" y="223343"/>
                    <a:pt x="-2856" y="106662"/>
                    <a:pt x="152719" y="54275"/>
                  </a:cubicBezTo>
                  <a:cubicBezTo>
                    <a:pt x="308294" y="1888"/>
                    <a:pt x="778194" y="-21925"/>
                    <a:pt x="933769" y="25700"/>
                  </a:cubicBezTo>
                  <a:cubicBezTo>
                    <a:pt x="1089344" y="73325"/>
                    <a:pt x="1087756" y="206675"/>
                    <a:pt x="1086169" y="34002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77457" y="1467504"/>
              <a:ext cx="22105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read/write input tape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77457" y="739221"/>
              <a:ext cx="654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head</a:t>
              </a:r>
            </a:p>
          </p:txBody>
        </p:sp>
        <p:sp>
          <p:nvSpPr>
            <p:cNvPr id="29" name="Freeform 28"/>
            <p:cNvSpPr/>
            <p:nvPr/>
          </p:nvSpPr>
          <p:spPr>
            <a:xfrm rot="16200000">
              <a:off x="5100087" y="1300804"/>
              <a:ext cx="320022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09974" y="1082774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14626" y="1082774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1399" y="2747602"/>
                <a:ext cx="5403863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00" b="0" dirty="0"/>
                  <a:t>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/>
                  <a:t> a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/>
                  <a:t> may halt (enter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or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rej</m:t>
                    </m:r>
                  </m:oMath>
                </a14:m>
                <a:r>
                  <a:rPr lang="en-US" sz="2000" b="0" dirty="0"/>
                  <a:t>)</a:t>
                </a:r>
                <a:br>
                  <a:rPr lang="en-US" sz="2000" b="0" dirty="0"/>
                </a:br>
                <a:r>
                  <a:rPr lang="en-US" sz="2000" b="0" dirty="0"/>
                  <a:t>or loop (run forever).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/>
                  <a:t>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/>
                  <a:t> has 3 possible outcomes for each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/>
                  <a:t>:</a:t>
                </a:r>
              </a:p>
              <a:p>
                <a:pPr marL="288925" indent="-288925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u="sng" dirty="0"/>
                  <a:t>Accept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(enter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/>
                  <a:t>)</a:t>
                </a:r>
              </a:p>
              <a:p>
                <a:pPr marL="288925" indent="-288925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u="sng" dirty="0"/>
                  <a:t>Reject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by halting  (enter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rej</m:t>
                    </m:r>
                  </m:oMath>
                </a14:m>
                <a:r>
                  <a:rPr lang="en-US" sz="2000" b="0" dirty="0"/>
                  <a:t> )</a:t>
                </a:r>
              </a:p>
              <a:p>
                <a:pPr marL="288925" indent="-288925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u="sng" dirty="0"/>
                  <a:t>Reject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by looping  (running forever)</a:t>
                </a:r>
                <a:endParaRPr lang="en-US" sz="2000" b="0" i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99" y="2747602"/>
                <a:ext cx="5403863" cy="2400657"/>
              </a:xfrm>
              <a:prstGeom prst="rect">
                <a:avLst/>
              </a:prstGeom>
              <a:blipFill>
                <a:blip r:embed="rId3"/>
                <a:stretch>
                  <a:fillRect l="-1242" t="-1523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41952" y="2747602"/>
                <a:ext cx="589670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s </a:t>
                </a:r>
                <a:r>
                  <a:rPr lang="en-US" sz="2000" b="0" u="sng" dirty="0">
                    <a:solidFill>
                      <a:schemeClr val="tx1"/>
                    </a:solidFill>
                  </a:rPr>
                  <a:t>T-recognizable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 for some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is 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T-decidable</a:t>
                </a:r>
                <a:r>
                  <a:rPr lang="en-US" sz="20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for some TM decider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		              halts on all inputs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Turing machines model general-purpose computation.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Q:  Why pick this model?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A:   Choice of model doesn't matter.   </a:t>
                </a:r>
                <a:br>
                  <a:rPr lang="en-US" sz="2000" dirty="0"/>
                </a:br>
                <a:r>
                  <a:rPr lang="en-US" sz="2000" dirty="0"/>
                  <a:t>       All reasonable models are equivalent in power.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Virtues of TMs:  simplicity, familiarity.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952" y="2747602"/>
                <a:ext cx="5896708" cy="3170099"/>
              </a:xfrm>
              <a:prstGeom prst="rect">
                <a:avLst/>
              </a:prstGeom>
              <a:blipFill>
                <a:blip r:embed="rId4"/>
                <a:stretch>
                  <a:fillRect l="-1138" t="-1154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flipV="1">
            <a:off x="10599420" y="3200400"/>
            <a:ext cx="511126" cy="512391"/>
          </a:xfrm>
          <a:prstGeom prst="arc">
            <a:avLst>
              <a:gd name="adj1" fmla="val 16200000"/>
              <a:gd name="adj2" fmla="val 21421404"/>
            </a:avLst>
          </a:prstGeom>
          <a:ln w="190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3375B-7AB5-8048-A746-E35A434DFD7D}"/>
              </a:ext>
            </a:extLst>
          </p:cNvPr>
          <p:cNvSpPr txBox="1"/>
          <p:nvPr/>
        </p:nvSpPr>
        <p:spPr>
          <a:xfrm>
            <a:off x="5583382" y="64285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123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allAtOnce"/>
      <p:bldP spid="35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9167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Multi-tape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2540" y="2448067"/>
                <a:ext cx="85422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Theorem: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is T-recognizable iff some multi-tape TM recognizes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b="1" dirty="0"/>
                  <a:t>Proof: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(→)</m:t>
                    </m:r>
                  </m:oMath>
                </a14:m>
                <a:r>
                  <a:rPr lang="en-US" sz="2400" dirty="0"/>
                  <a:t>  immediate.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convert multi-tape to single tape: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40" y="2448067"/>
                <a:ext cx="8542213" cy="830997"/>
              </a:xfrm>
              <a:prstGeom prst="rect">
                <a:avLst/>
              </a:prstGeom>
              <a:blipFill>
                <a:blip r:embed="rId3"/>
                <a:stretch>
                  <a:fillRect l="-1071" t="-5882" r="-99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193144" y="1055216"/>
            <a:ext cx="1154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input tape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0808" y="983816"/>
            <a:ext cx="4674191" cy="1101035"/>
            <a:chOff x="706437" y="1210297"/>
            <a:chExt cx="4674191" cy="1101035"/>
          </a:xfrm>
        </p:grpSpPr>
        <p:sp>
          <p:nvSpPr>
            <p:cNvPr id="52" name="PDA box"/>
            <p:cNvSpPr/>
            <p:nvPr/>
          </p:nvSpPr>
          <p:spPr>
            <a:xfrm>
              <a:off x="706437" y="1417575"/>
              <a:ext cx="1430767" cy="8937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inite Control"/>
            <p:cNvSpPr/>
            <p:nvPr/>
          </p:nvSpPr>
          <p:spPr>
            <a:xfrm>
              <a:off x="996735" y="1523897"/>
              <a:ext cx="8501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Finite</a:t>
              </a:r>
              <a:br>
                <a:rPr lang="en-US" dirty="0"/>
              </a:br>
              <a:r>
                <a:rPr lang="en-US" dirty="0"/>
                <a:t>control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1977325" y="1210297"/>
              <a:ext cx="757285" cy="206447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954 w 1107641"/>
                <a:gd name="connsiteY0" fmla="*/ 298533 h 298533"/>
                <a:gd name="connsiteX1" fmla="*/ 153354 w 1107641"/>
                <a:gd name="connsiteY1" fmla="*/ 12783 h 298533"/>
                <a:gd name="connsiteX2" fmla="*/ 1010604 w 1107641"/>
                <a:gd name="connsiteY2" fmla="*/ 74696 h 298533"/>
                <a:gd name="connsiteX3" fmla="*/ 1086804 w 1107641"/>
                <a:gd name="connsiteY3" fmla="*/ 298533 h 298533"/>
                <a:gd name="connsiteX0" fmla="*/ 954 w 1088780"/>
                <a:gd name="connsiteY0" fmla="*/ 298533 h 298533"/>
                <a:gd name="connsiteX1" fmla="*/ 153354 w 1088780"/>
                <a:gd name="connsiteY1" fmla="*/ 12783 h 298533"/>
                <a:gd name="connsiteX2" fmla="*/ 1010604 w 1088780"/>
                <a:gd name="connsiteY2" fmla="*/ 74696 h 298533"/>
                <a:gd name="connsiteX3" fmla="*/ 1086804 w 1088780"/>
                <a:gd name="connsiteY3" fmla="*/ 298533 h 298533"/>
                <a:gd name="connsiteX0" fmla="*/ 954 w 1087070"/>
                <a:gd name="connsiteY0" fmla="*/ 298533 h 298533"/>
                <a:gd name="connsiteX1" fmla="*/ 153354 w 1087070"/>
                <a:gd name="connsiteY1" fmla="*/ 12783 h 298533"/>
                <a:gd name="connsiteX2" fmla="*/ 1010604 w 1087070"/>
                <a:gd name="connsiteY2" fmla="*/ 74696 h 298533"/>
                <a:gd name="connsiteX3" fmla="*/ 1086804 w 1087070"/>
                <a:gd name="connsiteY3" fmla="*/ 298533 h 298533"/>
                <a:gd name="connsiteX0" fmla="*/ 19 w 1086135"/>
                <a:gd name="connsiteY0" fmla="*/ 269108 h 269108"/>
                <a:gd name="connsiteX1" fmla="*/ 266719 w 1086135"/>
                <a:gd name="connsiteY1" fmla="*/ 21458 h 269108"/>
                <a:gd name="connsiteX2" fmla="*/ 1009669 w 1086135"/>
                <a:gd name="connsiteY2" fmla="*/ 45271 h 269108"/>
                <a:gd name="connsiteX3" fmla="*/ 1085869 w 1086135"/>
                <a:gd name="connsiteY3" fmla="*/ 269108 h 269108"/>
                <a:gd name="connsiteX0" fmla="*/ 100357 w 857860"/>
                <a:gd name="connsiteY0" fmla="*/ 258894 h 268419"/>
                <a:gd name="connsiteX1" fmla="*/ 38444 w 857860"/>
                <a:gd name="connsiteY1" fmla="*/ 20769 h 268419"/>
                <a:gd name="connsiteX2" fmla="*/ 781394 w 857860"/>
                <a:gd name="connsiteY2" fmla="*/ 44582 h 268419"/>
                <a:gd name="connsiteX3" fmla="*/ 857594 w 857860"/>
                <a:gd name="connsiteY3" fmla="*/ 268419 h 268419"/>
                <a:gd name="connsiteX0" fmla="*/ 26 w 757529"/>
                <a:gd name="connsiteY0" fmla="*/ 231244 h 240769"/>
                <a:gd name="connsiteX1" fmla="*/ 185763 w 757529"/>
                <a:gd name="connsiteY1" fmla="*/ 69319 h 240769"/>
                <a:gd name="connsiteX2" fmla="*/ 681063 w 757529"/>
                <a:gd name="connsiteY2" fmla="*/ 16932 h 240769"/>
                <a:gd name="connsiteX3" fmla="*/ 757263 w 757529"/>
                <a:gd name="connsiteY3" fmla="*/ 240769 h 240769"/>
                <a:gd name="connsiteX0" fmla="*/ 22 w 757285"/>
                <a:gd name="connsiteY0" fmla="*/ 196922 h 206447"/>
                <a:gd name="connsiteX1" fmla="*/ 185759 w 757285"/>
                <a:gd name="connsiteY1" fmla="*/ 34997 h 206447"/>
                <a:gd name="connsiteX2" fmla="*/ 614384 w 757285"/>
                <a:gd name="connsiteY2" fmla="*/ 25473 h 206447"/>
                <a:gd name="connsiteX3" fmla="*/ 757259 w 757285"/>
                <a:gd name="connsiteY3" fmla="*/ 206447 h 20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5" h="206447">
                  <a:moveTo>
                    <a:pt x="22" y="196922"/>
                  </a:moveTo>
                  <a:cubicBezTo>
                    <a:pt x="-1566" y="80240"/>
                    <a:pt x="83365" y="63572"/>
                    <a:pt x="185759" y="34997"/>
                  </a:cubicBezTo>
                  <a:cubicBezTo>
                    <a:pt x="288153" y="6422"/>
                    <a:pt x="458809" y="-22152"/>
                    <a:pt x="614384" y="25473"/>
                  </a:cubicBezTo>
                  <a:cubicBezTo>
                    <a:pt x="688997" y="73098"/>
                    <a:pt x="758846" y="73097"/>
                    <a:pt x="757259" y="206447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62125" y="1410495"/>
              <a:ext cx="2818503" cy="113402"/>
              <a:chOff x="2562125" y="1410495"/>
              <a:chExt cx="2818503" cy="113402"/>
            </a:xfrm>
          </p:grpSpPr>
          <p:sp>
            <p:nvSpPr>
              <p:cNvPr id="54" name="Rectangle 4"/>
              <p:cNvSpPr/>
              <p:nvPr/>
            </p:nvSpPr>
            <p:spPr>
              <a:xfrm>
                <a:off x="2562125" y="1416584"/>
                <a:ext cx="2818503" cy="107313"/>
              </a:xfrm>
              <a:custGeom>
                <a:avLst/>
                <a:gdLst>
                  <a:gd name="connsiteX0" fmla="*/ 0 w 2742303"/>
                  <a:gd name="connsiteY0" fmla="*/ 0 h 317979"/>
                  <a:gd name="connsiteX1" fmla="*/ 2742303 w 2742303"/>
                  <a:gd name="connsiteY1" fmla="*/ 0 h 317979"/>
                  <a:gd name="connsiteX2" fmla="*/ 2742303 w 2742303"/>
                  <a:gd name="connsiteY2" fmla="*/ 317979 h 317979"/>
                  <a:gd name="connsiteX3" fmla="*/ 0 w 2742303"/>
                  <a:gd name="connsiteY3" fmla="*/ 317979 h 317979"/>
                  <a:gd name="connsiteX4" fmla="*/ 0 w 2742303"/>
                  <a:gd name="connsiteY4" fmla="*/ 0 h 317979"/>
                  <a:gd name="connsiteX0" fmla="*/ 2742303 w 2833743"/>
                  <a:gd name="connsiteY0" fmla="*/ 317979 h 409419"/>
                  <a:gd name="connsiteX1" fmla="*/ 0 w 2833743"/>
                  <a:gd name="connsiteY1" fmla="*/ 317979 h 409419"/>
                  <a:gd name="connsiteX2" fmla="*/ 0 w 2833743"/>
                  <a:gd name="connsiteY2" fmla="*/ 0 h 409419"/>
                  <a:gd name="connsiteX3" fmla="*/ 2742303 w 2833743"/>
                  <a:gd name="connsiteY3" fmla="*/ 0 h 409419"/>
                  <a:gd name="connsiteX4" fmla="*/ 2833743 w 2833743"/>
                  <a:gd name="connsiteY4" fmla="*/ 409419 h 409419"/>
                  <a:gd name="connsiteX0" fmla="*/ 2742303 w 2742303"/>
                  <a:gd name="connsiteY0" fmla="*/ 317979 h 317979"/>
                  <a:gd name="connsiteX1" fmla="*/ 0 w 2742303"/>
                  <a:gd name="connsiteY1" fmla="*/ 317979 h 317979"/>
                  <a:gd name="connsiteX2" fmla="*/ 0 w 2742303"/>
                  <a:gd name="connsiteY2" fmla="*/ 0 h 317979"/>
                  <a:gd name="connsiteX3" fmla="*/ 2742303 w 2742303"/>
                  <a:gd name="connsiteY3" fmla="*/ 0 h 317979"/>
                  <a:gd name="connsiteX0" fmla="*/ 2818503 w 2818503"/>
                  <a:gd name="connsiteY0" fmla="*/ 317979 h 317979"/>
                  <a:gd name="connsiteX1" fmla="*/ 0 w 2818503"/>
                  <a:gd name="connsiteY1" fmla="*/ 317979 h 317979"/>
                  <a:gd name="connsiteX2" fmla="*/ 0 w 2818503"/>
                  <a:gd name="connsiteY2" fmla="*/ 0 h 317979"/>
                  <a:gd name="connsiteX3" fmla="*/ 2742303 w 2818503"/>
                  <a:gd name="connsiteY3" fmla="*/ 0 h 31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8503" h="317979">
                    <a:moveTo>
                      <a:pt x="2818503" y="317979"/>
                    </a:moveTo>
                    <a:lnTo>
                      <a:pt x="0" y="317979"/>
                    </a:lnTo>
                    <a:lnTo>
                      <a:pt x="0" y="0"/>
                    </a:lnTo>
                    <a:lnTo>
                      <a:pt x="274230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 rot="16200000">
                <a:off x="5279511" y="1421115"/>
                <a:ext cx="111737" cy="90497"/>
              </a:xfrm>
              <a:custGeom>
                <a:avLst/>
                <a:gdLst>
                  <a:gd name="connsiteX0" fmla="*/ 0 w 369096"/>
                  <a:gd name="connsiteY0" fmla="*/ 76200 h 171450"/>
                  <a:gd name="connsiteX1" fmla="*/ 71438 w 369096"/>
                  <a:gd name="connsiteY1" fmla="*/ 0 h 171450"/>
                  <a:gd name="connsiteX2" fmla="*/ 107156 w 369096"/>
                  <a:gd name="connsiteY2" fmla="*/ 78581 h 171450"/>
                  <a:gd name="connsiteX3" fmla="*/ 178594 w 369096"/>
                  <a:gd name="connsiteY3" fmla="*/ 4762 h 171450"/>
                  <a:gd name="connsiteX4" fmla="*/ 219075 w 369096"/>
                  <a:gd name="connsiteY4" fmla="*/ 80962 h 171450"/>
                  <a:gd name="connsiteX5" fmla="*/ 309563 w 369096"/>
                  <a:gd name="connsiteY5" fmla="*/ 14287 h 171450"/>
                  <a:gd name="connsiteX6" fmla="*/ 369094 w 369096"/>
                  <a:gd name="connsiteY6" fmla="*/ 111918 h 171450"/>
                  <a:gd name="connsiteX7" fmla="*/ 307181 w 369096"/>
                  <a:gd name="connsiteY7" fmla="*/ 171450 h 171450"/>
                  <a:gd name="connsiteX0" fmla="*/ 0 w 369096"/>
                  <a:gd name="connsiteY0" fmla="*/ 76200 h 111918"/>
                  <a:gd name="connsiteX1" fmla="*/ 71438 w 369096"/>
                  <a:gd name="connsiteY1" fmla="*/ 0 h 111918"/>
                  <a:gd name="connsiteX2" fmla="*/ 107156 w 369096"/>
                  <a:gd name="connsiteY2" fmla="*/ 78581 h 111918"/>
                  <a:gd name="connsiteX3" fmla="*/ 178594 w 369096"/>
                  <a:gd name="connsiteY3" fmla="*/ 4762 h 111918"/>
                  <a:gd name="connsiteX4" fmla="*/ 219075 w 369096"/>
                  <a:gd name="connsiteY4" fmla="*/ 80962 h 111918"/>
                  <a:gd name="connsiteX5" fmla="*/ 309563 w 369096"/>
                  <a:gd name="connsiteY5" fmla="*/ 14287 h 111918"/>
                  <a:gd name="connsiteX6" fmla="*/ 369094 w 369096"/>
                  <a:gd name="connsiteY6" fmla="*/ 111918 h 111918"/>
                  <a:gd name="connsiteX0" fmla="*/ 0 w 361953"/>
                  <a:gd name="connsiteY0" fmla="*/ 76200 h 107155"/>
                  <a:gd name="connsiteX1" fmla="*/ 71438 w 361953"/>
                  <a:gd name="connsiteY1" fmla="*/ 0 h 107155"/>
                  <a:gd name="connsiteX2" fmla="*/ 107156 w 361953"/>
                  <a:gd name="connsiteY2" fmla="*/ 78581 h 107155"/>
                  <a:gd name="connsiteX3" fmla="*/ 178594 w 361953"/>
                  <a:gd name="connsiteY3" fmla="*/ 4762 h 107155"/>
                  <a:gd name="connsiteX4" fmla="*/ 219075 w 361953"/>
                  <a:gd name="connsiteY4" fmla="*/ 80962 h 107155"/>
                  <a:gd name="connsiteX5" fmla="*/ 309563 w 361953"/>
                  <a:gd name="connsiteY5" fmla="*/ 14287 h 107155"/>
                  <a:gd name="connsiteX6" fmla="*/ 361950 w 361953"/>
                  <a:gd name="connsiteY6" fmla="*/ 107155 h 107155"/>
                  <a:gd name="connsiteX0" fmla="*/ 0 w 361950"/>
                  <a:gd name="connsiteY0" fmla="*/ 76200 h 107155"/>
                  <a:gd name="connsiteX1" fmla="*/ 71438 w 361950"/>
                  <a:gd name="connsiteY1" fmla="*/ 0 h 107155"/>
                  <a:gd name="connsiteX2" fmla="*/ 107156 w 361950"/>
                  <a:gd name="connsiteY2" fmla="*/ 78581 h 107155"/>
                  <a:gd name="connsiteX3" fmla="*/ 178594 w 361950"/>
                  <a:gd name="connsiteY3" fmla="*/ 4762 h 107155"/>
                  <a:gd name="connsiteX4" fmla="*/ 219075 w 361950"/>
                  <a:gd name="connsiteY4" fmla="*/ 80962 h 107155"/>
                  <a:gd name="connsiteX5" fmla="*/ 309563 w 361950"/>
                  <a:gd name="connsiteY5" fmla="*/ 14287 h 107155"/>
                  <a:gd name="connsiteX6" fmla="*/ 361950 w 361950"/>
                  <a:gd name="connsiteY6" fmla="*/ 107155 h 107155"/>
                  <a:gd name="connsiteX0" fmla="*/ 0 w 309563"/>
                  <a:gd name="connsiteY0" fmla="*/ 76200 h 80962"/>
                  <a:gd name="connsiteX1" fmla="*/ 71438 w 309563"/>
                  <a:gd name="connsiteY1" fmla="*/ 0 h 80962"/>
                  <a:gd name="connsiteX2" fmla="*/ 107156 w 309563"/>
                  <a:gd name="connsiteY2" fmla="*/ 78581 h 80962"/>
                  <a:gd name="connsiteX3" fmla="*/ 178594 w 309563"/>
                  <a:gd name="connsiteY3" fmla="*/ 4762 h 80962"/>
                  <a:gd name="connsiteX4" fmla="*/ 219075 w 309563"/>
                  <a:gd name="connsiteY4" fmla="*/ 80962 h 80962"/>
                  <a:gd name="connsiteX5" fmla="*/ 309563 w 309563"/>
                  <a:gd name="connsiteY5" fmla="*/ 14287 h 80962"/>
                  <a:gd name="connsiteX0" fmla="*/ 0 w 316992"/>
                  <a:gd name="connsiteY0" fmla="*/ 76200 h 80962"/>
                  <a:gd name="connsiteX1" fmla="*/ 71438 w 316992"/>
                  <a:gd name="connsiteY1" fmla="*/ 0 h 80962"/>
                  <a:gd name="connsiteX2" fmla="*/ 107156 w 316992"/>
                  <a:gd name="connsiteY2" fmla="*/ 78581 h 80962"/>
                  <a:gd name="connsiteX3" fmla="*/ 178594 w 316992"/>
                  <a:gd name="connsiteY3" fmla="*/ 4762 h 80962"/>
                  <a:gd name="connsiteX4" fmla="*/ 219075 w 316992"/>
                  <a:gd name="connsiteY4" fmla="*/ 80962 h 80962"/>
                  <a:gd name="connsiteX5" fmla="*/ 309563 w 316992"/>
                  <a:gd name="connsiteY5" fmla="*/ 14287 h 80962"/>
                  <a:gd name="connsiteX6" fmla="*/ 311946 w 316992"/>
                  <a:gd name="connsiteY6" fmla="*/ 21432 h 80962"/>
                  <a:gd name="connsiteX0" fmla="*/ 0 w 364333"/>
                  <a:gd name="connsiteY0" fmla="*/ 76200 h 80962"/>
                  <a:gd name="connsiteX1" fmla="*/ 71438 w 364333"/>
                  <a:gd name="connsiteY1" fmla="*/ 0 h 80962"/>
                  <a:gd name="connsiteX2" fmla="*/ 107156 w 364333"/>
                  <a:gd name="connsiteY2" fmla="*/ 78581 h 80962"/>
                  <a:gd name="connsiteX3" fmla="*/ 178594 w 364333"/>
                  <a:gd name="connsiteY3" fmla="*/ 4762 h 80962"/>
                  <a:gd name="connsiteX4" fmla="*/ 219075 w 364333"/>
                  <a:gd name="connsiteY4" fmla="*/ 80962 h 80962"/>
                  <a:gd name="connsiteX5" fmla="*/ 309563 w 364333"/>
                  <a:gd name="connsiteY5" fmla="*/ 14287 h 80962"/>
                  <a:gd name="connsiteX6" fmla="*/ 364333 w 364333"/>
                  <a:gd name="connsiteY6" fmla="*/ 76201 h 80962"/>
                  <a:gd name="connsiteX0" fmla="*/ 0 w 364333"/>
                  <a:gd name="connsiteY0" fmla="*/ 76200 h 78581"/>
                  <a:gd name="connsiteX1" fmla="*/ 71438 w 364333"/>
                  <a:gd name="connsiteY1" fmla="*/ 0 h 78581"/>
                  <a:gd name="connsiteX2" fmla="*/ 107156 w 364333"/>
                  <a:gd name="connsiteY2" fmla="*/ 78581 h 78581"/>
                  <a:gd name="connsiteX3" fmla="*/ 178594 w 364333"/>
                  <a:gd name="connsiteY3" fmla="*/ 4762 h 78581"/>
                  <a:gd name="connsiteX4" fmla="*/ 226219 w 364333"/>
                  <a:gd name="connsiteY4" fmla="*/ 76200 h 78581"/>
                  <a:gd name="connsiteX5" fmla="*/ 309563 w 364333"/>
                  <a:gd name="connsiteY5" fmla="*/ 14287 h 78581"/>
                  <a:gd name="connsiteX6" fmla="*/ 364333 w 364333"/>
                  <a:gd name="connsiteY6" fmla="*/ 76201 h 7858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26219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11944 w 364333"/>
                  <a:gd name="connsiteY5" fmla="*/ 7143 h 76201"/>
                  <a:gd name="connsiteX6" fmla="*/ 364333 w 364333"/>
                  <a:gd name="connsiteY6" fmla="*/ 76201 h 76201"/>
                  <a:gd name="connsiteX0" fmla="*/ 0 w 311944"/>
                  <a:gd name="connsiteY0" fmla="*/ 76200 h 76200"/>
                  <a:gd name="connsiteX1" fmla="*/ 71438 w 311944"/>
                  <a:gd name="connsiteY1" fmla="*/ 0 h 76200"/>
                  <a:gd name="connsiteX2" fmla="*/ 121444 w 311944"/>
                  <a:gd name="connsiteY2" fmla="*/ 76199 h 76200"/>
                  <a:gd name="connsiteX3" fmla="*/ 178594 w 311944"/>
                  <a:gd name="connsiteY3" fmla="*/ 4762 h 76200"/>
                  <a:gd name="connsiteX4" fmla="*/ 242888 w 311944"/>
                  <a:gd name="connsiteY4" fmla="*/ 76200 h 76200"/>
                  <a:gd name="connsiteX5" fmla="*/ 311944 w 311944"/>
                  <a:gd name="connsiteY5" fmla="*/ 7143 h 76200"/>
                  <a:gd name="connsiteX0" fmla="*/ 0 w 321469"/>
                  <a:gd name="connsiteY0" fmla="*/ 78582 h 78582"/>
                  <a:gd name="connsiteX1" fmla="*/ 71438 w 321469"/>
                  <a:gd name="connsiteY1" fmla="*/ 2382 h 78582"/>
                  <a:gd name="connsiteX2" fmla="*/ 121444 w 321469"/>
                  <a:gd name="connsiteY2" fmla="*/ 78581 h 78582"/>
                  <a:gd name="connsiteX3" fmla="*/ 178594 w 321469"/>
                  <a:gd name="connsiteY3" fmla="*/ 7144 h 78582"/>
                  <a:gd name="connsiteX4" fmla="*/ 242888 w 321469"/>
                  <a:gd name="connsiteY4" fmla="*/ 78582 h 78582"/>
                  <a:gd name="connsiteX5" fmla="*/ 321469 w 321469"/>
                  <a:gd name="connsiteY5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469" h="78582">
                    <a:moveTo>
                      <a:pt x="0" y="78582"/>
                    </a:moveTo>
                    <a:lnTo>
                      <a:pt x="71438" y="2382"/>
                    </a:lnTo>
                    <a:lnTo>
                      <a:pt x="121444" y="78581"/>
                    </a:lnTo>
                    <a:lnTo>
                      <a:pt x="178594" y="7144"/>
                    </a:lnTo>
                    <a:lnTo>
                      <a:pt x="242888" y="78582"/>
                    </a:lnTo>
                    <a:lnTo>
                      <a:pt x="321469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554505" y="1686216"/>
              <a:ext cx="2818503" cy="113402"/>
              <a:chOff x="2562125" y="1410495"/>
              <a:chExt cx="2818503" cy="113402"/>
            </a:xfrm>
          </p:grpSpPr>
          <p:sp>
            <p:nvSpPr>
              <p:cNvPr id="95" name="Rectangle 4"/>
              <p:cNvSpPr/>
              <p:nvPr/>
            </p:nvSpPr>
            <p:spPr>
              <a:xfrm>
                <a:off x="2562125" y="1416584"/>
                <a:ext cx="2818503" cy="107313"/>
              </a:xfrm>
              <a:custGeom>
                <a:avLst/>
                <a:gdLst>
                  <a:gd name="connsiteX0" fmla="*/ 0 w 2742303"/>
                  <a:gd name="connsiteY0" fmla="*/ 0 h 317979"/>
                  <a:gd name="connsiteX1" fmla="*/ 2742303 w 2742303"/>
                  <a:gd name="connsiteY1" fmla="*/ 0 h 317979"/>
                  <a:gd name="connsiteX2" fmla="*/ 2742303 w 2742303"/>
                  <a:gd name="connsiteY2" fmla="*/ 317979 h 317979"/>
                  <a:gd name="connsiteX3" fmla="*/ 0 w 2742303"/>
                  <a:gd name="connsiteY3" fmla="*/ 317979 h 317979"/>
                  <a:gd name="connsiteX4" fmla="*/ 0 w 2742303"/>
                  <a:gd name="connsiteY4" fmla="*/ 0 h 317979"/>
                  <a:gd name="connsiteX0" fmla="*/ 2742303 w 2833743"/>
                  <a:gd name="connsiteY0" fmla="*/ 317979 h 409419"/>
                  <a:gd name="connsiteX1" fmla="*/ 0 w 2833743"/>
                  <a:gd name="connsiteY1" fmla="*/ 317979 h 409419"/>
                  <a:gd name="connsiteX2" fmla="*/ 0 w 2833743"/>
                  <a:gd name="connsiteY2" fmla="*/ 0 h 409419"/>
                  <a:gd name="connsiteX3" fmla="*/ 2742303 w 2833743"/>
                  <a:gd name="connsiteY3" fmla="*/ 0 h 409419"/>
                  <a:gd name="connsiteX4" fmla="*/ 2833743 w 2833743"/>
                  <a:gd name="connsiteY4" fmla="*/ 409419 h 409419"/>
                  <a:gd name="connsiteX0" fmla="*/ 2742303 w 2742303"/>
                  <a:gd name="connsiteY0" fmla="*/ 317979 h 317979"/>
                  <a:gd name="connsiteX1" fmla="*/ 0 w 2742303"/>
                  <a:gd name="connsiteY1" fmla="*/ 317979 h 317979"/>
                  <a:gd name="connsiteX2" fmla="*/ 0 w 2742303"/>
                  <a:gd name="connsiteY2" fmla="*/ 0 h 317979"/>
                  <a:gd name="connsiteX3" fmla="*/ 2742303 w 2742303"/>
                  <a:gd name="connsiteY3" fmla="*/ 0 h 317979"/>
                  <a:gd name="connsiteX0" fmla="*/ 2818503 w 2818503"/>
                  <a:gd name="connsiteY0" fmla="*/ 317979 h 317979"/>
                  <a:gd name="connsiteX1" fmla="*/ 0 w 2818503"/>
                  <a:gd name="connsiteY1" fmla="*/ 317979 h 317979"/>
                  <a:gd name="connsiteX2" fmla="*/ 0 w 2818503"/>
                  <a:gd name="connsiteY2" fmla="*/ 0 h 317979"/>
                  <a:gd name="connsiteX3" fmla="*/ 2742303 w 2818503"/>
                  <a:gd name="connsiteY3" fmla="*/ 0 h 31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8503" h="317979">
                    <a:moveTo>
                      <a:pt x="2818503" y="317979"/>
                    </a:moveTo>
                    <a:lnTo>
                      <a:pt x="0" y="317979"/>
                    </a:lnTo>
                    <a:lnTo>
                      <a:pt x="0" y="0"/>
                    </a:lnTo>
                    <a:lnTo>
                      <a:pt x="274230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 rot="16200000">
                <a:off x="5279511" y="1421115"/>
                <a:ext cx="111737" cy="90497"/>
              </a:xfrm>
              <a:custGeom>
                <a:avLst/>
                <a:gdLst>
                  <a:gd name="connsiteX0" fmla="*/ 0 w 369096"/>
                  <a:gd name="connsiteY0" fmla="*/ 76200 h 171450"/>
                  <a:gd name="connsiteX1" fmla="*/ 71438 w 369096"/>
                  <a:gd name="connsiteY1" fmla="*/ 0 h 171450"/>
                  <a:gd name="connsiteX2" fmla="*/ 107156 w 369096"/>
                  <a:gd name="connsiteY2" fmla="*/ 78581 h 171450"/>
                  <a:gd name="connsiteX3" fmla="*/ 178594 w 369096"/>
                  <a:gd name="connsiteY3" fmla="*/ 4762 h 171450"/>
                  <a:gd name="connsiteX4" fmla="*/ 219075 w 369096"/>
                  <a:gd name="connsiteY4" fmla="*/ 80962 h 171450"/>
                  <a:gd name="connsiteX5" fmla="*/ 309563 w 369096"/>
                  <a:gd name="connsiteY5" fmla="*/ 14287 h 171450"/>
                  <a:gd name="connsiteX6" fmla="*/ 369094 w 369096"/>
                  <a:gd name="connsiteY6" fmla="*/ 111918 h 171450"/>
                  <a:gd name="connsiteX7" fmla="*/ 307181 w 369096"/>
                  <a:gd name="connsiteY7" fmla="*/ 171450 h 171450"/>
                  <a:gd name="connsiteX0" fmla="*/ 0 w 369096"/>
                  <a:gd name="connsiteY0" fmla="*/ 76200 h 111918"/>
                  <a:gd name="connsiteX1" fmla="*/ 71438 w 369096"/>
                  <a:gd name="connsiteY1" fmla="*/ 0 h 111918"/>
                  <a:gd name="connsiteX2" fmla="*/ 107156 w 369096"/>
                  <a:gd name="connsiteY2" fmla="*/ 78581 h 111918"/>
                  <a:gd name="connsiteX3" fmla="*/ 178594 w 369096"/>
                  <a:gd name="connsiteY3" fmla="*/ 4762 h 111918"/>
                  <a:gd name="connsiteX4" fmla="*/ 219075 w 369096"/>
                  <a:gd name="connsiteY4" fmla="*/ 80962 h 111918"/>
                  <a:gd name="connsiteX5" fmla="*/ 309563 w 369096"/>
                  <a:gd name="connsiteY5" fmla="*/ 14287 h 111918"/>
                  <a:gd name="connsiteX6" fmla="*/ 369094 w 369096"/>
                  <a:gd name="connsiteY6" fmla="*/ 111918 h 111918"/>
                  <a:gd name="connsiteX0" fmla="*/ 0 w 361953"/>
                  <a:gd name="connsiteY0" fmla="*/ 76200 h 107155"/>
                  <a:gd name="connsiteX1" fmla="*/ 71438 w 361953"/>
                  <a:gd name="connsiteY1" fmla="*/ 0 h 107155"/>
                  <a:gd name="connsiteX2" fmla="*/ 107156 w 361953"/>
                  <a:gd name="connsiteY2" fmla="*/ 78581 h 107155"/>
                  <a:gd name="connsiteX3" fmla="*/ 178594 w 361953"/>
                  <a:gd name="connsiteY3" fmla="*/ 4762 h 107155"/>
                  <a:gd name="connsiteX4" fmla="*/ 219075 w 361953"/>
                  <a:gd name="connsiteY4" fmla="*/ 80962 h 107155"/>
                  <a:gd name="connsiteX5" fmla="*/ 309563 w 361953"/>
                  <a:gd name="connsiteY5" fmla="*/ 14287 h 107155"/>
                  <a:gd name="connsiteX6" fmla="*/ 361950 w 361953"/>
                  <a:gd name="connsiteY6" fmla="*/ 107155 h 107155"/>
                  <a:gd name="connsiteX0" fmla="*/ 0 w 361950"/>
                  <a:gd name="connsiteY0" fmla="*/ 76200 h 107155"/>
                  <a:gd name="connsiteX1" fmla="*/ 71438 w 361950"/>
                  <a:gd name="connsiteY1" fmla="*/ 0 h 107155"/>
                  <a:gd name="connsiteX2" fmla="*/ 107156 w 361950"/>
                  <a:gd name="connsiteY2" fmla="*/ 78581 h 107155"/>
                  <a:gd name="connsiteX3" fmla="*/ 178594 w 361950"/>
                  <a:gd name="connsiteY3" fmla="*/ 4762 h 107155"/>
                  <a:gd name="connsiteX4" fmla="*/ 219075 w 361950"/>
                  <a:gd name="connsiteY4" fmla="*/ 80962 h 107155"/>
                  <a:gd name="connsiteX5" fmla="*/ 309563 w 361950"/>
                  <a:gd name="connsiteY5" fmla="*/ 14287 h 107155"/>
                  <a:gd name="connsiteX6" fmla="*/ 361950 w 361950"/>
                  <a:gd name="connsiteY6" fmla="*/ 107155 h 107155"/>
                  <a:gd name="connsiteX0" fmla="*/ 0 w 309563"/>
                  <a:gd name="connsiteY0" fmla="*/ 76200 h 80962"/>
                  <a:gd name="connsiteX1" fmla="*/ 71438 w 309563"/>
                  <a:gd name="connsiteY1" fmla="*/ 0 h 80962"/>
                  <a:gd name="connsiteX2" fmla="*/ 107156 w 309563"/>
                  <a:gd name="connsiteY2" fmla="*/ 78581 h 80962"/>
                  <a:gd name="connsiteX3" fmla="*/ 178594 w 309563"/>
                  <a:gd name="connsiteY3" fmla="*/ 4762 h 80962"/>
                  <a:gd name="connsiteX4" fmla="*/ 219075 w 309563"/>
                  <a:gd name="connsiteY4" fmla="*/ 80962 h 80962"/>
                  <a:gd name="connsiteX5" fmla="*/ 309563 w 309563"/>
                  <a:gd name="connsiteY5" fmla="*/ 14287 h 80962"/>
                  <a:gd name="connsiteX0" fmla="*/ 0 w 316992"/>
                  <a:gd name="connsiteY0" fmla="*/ 76200 h 80962"/>
                  <a:gd name="connsiteX1" fmla="*/ 71438 w 316992"/>
                  <a:gd name="connsiteY1" fmla="*/ 0 h 80962"/>
                  <a:gd name="connsiteX2" fmla="*/ 107156 w 316992"/>
                  <a:gd name="connsiteY2" fmla="*/ 78581 h 80962"/>
                  <a:gd name="connsiteX3" fmla="*/ 178594 w 316992"/>
                  <a:gd name="connsiteY3" fmla="*/ 4762 h 80962"/>
                  <a:gd name="connsiteX4" fmla="*/ 219075 w 316992"/>
                  <a:gd name="connsiteY4" fmla="*/ 80962 h 80962"/>
                  <a:gd name="connsiteX5" fmla="*/ 309563 w 316992"/>
                  <a:gd name="connsiteY5" fmla="*/ 14287 h 80962"/>
                  <a:gd name="connsiteX6" fmla="*/ 311946 w 316992"/>
                  <a:gd name="connsiteY6" fmla="*/ 21432 h 80962"/>
                  <a:gd name="connsiteX0" fmla="*/ 0 w 364333"/>
                  <a:gd name="connsiteY0" fmla="*/ 76200 h 80962"/>
                  <a:gd name="connsiteX1" fmla="*/ 71438 w 364333"/>
                  <a:gd name="connsiteY1" fmla="*/ 0 h 80962"/>
                  <a:gd name="connsiteX2" fmla="*/ 107156 w 364333"/>
                  <a:gd name="connsiteY2" fmla="*/ 78581 h 80962"/>
                  <a:gd name="connsiteX3" fmla="*/ 178594 w 364333"/>
                  <a:gd name="connsiteY3" fmla="*/ 4762 h 80962"/>
                  <a:gd name="connsiteX4" fmla="*/ 219075 w 364333"/>
                  <a:gd name="connsiteY4" fmla="*/ 80962 h 80962"/>
                  <a:gd name="connsiteX5" fmla="*/ 309563 w 364333"/>
                  <a:gd name="connsiteY5" fmla="*/ 14287 h 80962"/>
                  <a:gd name="connsiteX6" fmla="*/ 364333 w 364333"/>
                  <a:gd name="connsiteY6" fmla="*/ 76201 h 80962"/>
                  <a:gd name="connsiteX0" fmla="*/ 0 w 364333"/>
                  <a:gd name="connsiteY0" fmla="*/ 76200 h 78581"/>
                  <a:gd name="connsiteX1" fmla="*/ 71438 w 364333"/>
                  <a:gd name="connsiteY1" fmla="*/ 0 h 78581"/>
                  <a:gd name="connsiteX2" fmla="*/ 107156 w 364333"/>
                  <a:gd name="connsiteY2" fmla="*/ 78581 h 78581"/>
                  <a:gd name="connsiteX3" fmla="*/ 178594 w 364333"/>
                  <a:gd name="connsiteY3" fmla="*/ 4762 h 78581"/>
                  <a:gd name="connsiteX4" fmla="*/ 226219 w 364333"/>
                  <a:gd name="connsiteY4" fmla="*/ 76200 h 78581"/>
                  <a:gd name="connsiteX5" fmla="*/ 309563 w 364333"/>
                  <a:gd name="connsiteY5" fmla="*/ 14287 h 78581"/>
                  <a:gd name="connsiteX6" fmla="*/ 364333 w 364333"/>
                  <a:gd name="connsiteY6" fmla="*/ 76201 h 7858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26219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11944 w 364333"/>
                  <a:gd name="connsiteY5" fmla="*/ 7143 h 76201"/>
                  <a:gd name="connsiteX6" fmla="*/ 364333 w 364333"/>
                  <a:gd name="connsiteY6" fmla="*/ 76201 h 76201"/>
                  <a:gd name="connsiteX0" fmla="*/ 0 w 311944"/>
                  <a:gd name="connsiteY0" fmla="*/ 76200 h 76200"/>
                  <a:gd name="connsiteX1" fmla="*/ 71438 w 311944"/>
                  <a:gd name="connsiteY1" fmla="*/ 0 h 76200"/>
                  <a:gd name="connsiteX2" fmla="*/ 121444 w 311944"/>
                  <a:gd name="connsiteY2" fmla="*/ 76199 h 76200"/>
                  <a:gd name="connsiteX3" fmla="*/ 178594 w 311944"/>
                  <a:gd name="connsiteY3" fmla="*/ 4762 h 76200"/>
                  <a:gd name="connsiteX4" fmla="*/ 242888 w 311944"/>
                  <a:gd name="connsiteY4" fmla="*/ 76200 h 76200"/>
                  <a:gd name="connsiteX5" fmla="*/ 311944 w 311944"/>
                  <a:gd name="connsiteY5" fmla="*/ 7143 h 76200"/>
                  <a:gd name="connsiteX0" fmla="*/ 0 w 321469"/>
                  <a:gd name="connsiteY0" fmla="*/ 78582 h 78582"/>
                  <a:gd name="connsiteX1" fmla="*/ 71438 w 321469"/>
                  <a:gd name="connsiteY1" fmla="*/ 2382 h 78582"/>
                  <a:gd name="connsiteX2" fmla="*/ 121444 w 321469"/>
                  <a:gd name="connsiteY2" fmla="*/ 78581 h 78582"/>
                  <a:gd name="connsiteX3" fmla="*/ 178594 w 321469"/>
                  <a:gd name="connsiteY3" fmla="*/ 7144 h 78582"/>
                  <a:gd name="connsiteX4" fmla="*/ 242888 w 321469"/>
                  <a:gd name="connsiteY4" fmla="*/ 78582 h 78582"/>
                  <a:gd name="connsiteX5" fmla="*/ 321469 w 321469"/>
                  <a:gd name="connsiteY5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469" h="78582">
                    <a:moveTo>
                      <a:pt x="0" y="78582"/>
                    </a:moveTo>
                    <a:lnTo>
                      <a:pt x="71438" y="2382"/>
                    </a:lnTo>
                    <a:lnTo>
                      <a:pt x="121444" y="78581"/>
                    </a:lnTo>
                    <a:lnTo>
                      <a:pt x="178594" y="7144"/>
                    </a:lnTo>
                    <a:lnTo>
                      <a:pt x="242888" y="78582"/>
                    </a:lnTo>
                    <a:lnTo>
                      <a:pt x="321469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562124" y="2192887"/>
              <a:ext cx="2818503" cy="113402"/>
              <a:chOff x="2562125" y="1410495"/>
              <a:chExt cx="2818503" cy="113402"/>
            </a:xfrm>
          </p:grpSpPr>
          <p:sp>
            <p:nvSpPr>
              <p:cNvPr id="98" name="Rectangle 4"/>
              <p:cNvSpPr/>
              <p:nvPr/>
            </p:nvSpPr>
            <p:spPr>
              <a:xfrm>
                <a:off x="2562125" y="1416584"/>
                <a:ext cx="2818503" cy="107313"/>
              </a:xfrm>
              <a:custGeom>
                <a:avLst/>
                <a:gdLst>
                  <a:gd name="connsiteX0" fmla="*/ 0 w 2742303"/>
                  <a:gd name="connsiteY0" fmla="*/ 0 h 317979"/>
                  <a:gd name="connsiteX1" fmla="*/ 2742303 w 2742303"/>
                  <a:gd name="connsiteY1" fmla="*/ 0 h 317979"/>
                  <a:gd name="connsiteX2" fmla="*/ 2742303 w 2742303"/>
                  <a:gd name="connsiteY2" fmla="*/ 317979 h 317979"/>
                  <a:gd name="connsiteX3" fmla="*/ 0 w 2742303"/>
                  <a:gd name="connsiteY3" fmla="*/ 317979 h 317979"/>
                  <a:gd name="connsiteX4" fmla="*/ 0 w 2742303"/>
                  <a:gd name="connsiteY4" fmla="*/ 0 h 317979"/>
                  <a:gd name="connsiteX0" fmla="*/ 2742303 w 2833743"/>
                  <a:gd name="connsiteY0" fmla="*/ 317979 h 409419"/>
                  <a:gd name="connsiteX1" fmla="*/ 0 w 2833743"/>
                  <a:gd name="connsiteY1" fmla="*/ 317979 h 409419"/>
                  <a:gd name="connsiteX2" fmla="*/ 0 w 2833743"/>
                  <a:gd name="connsiteY2" fmla="*/ 0 h 409419"/>
                  <a:gd name="connsiteX3" fmla="*/ 2742303 w 2833743"/>
                  <a:gd name="connsiteY3" fmla="*/ 0 h 409419"/>
                  <a:gd name="connsiteX4" fmla="*/ 2833743 w 2833743"/>
                  <a:gd name="connsiteY4" fmla="*/ 409419 h 409419"/>
                  <a:gd name="connsiteX0" fmla="*/ 2742303 w 2742303"/>
                  <a:gd name="connsiteY0" fmla="*/ 317979 h 317979"/>
                  <a:gd name="connsiteX1" fmla="*/ 0 w 2742303"/>
                  <a:gd name="connsiteY1" fmla="*/ 317979 h 317979"/>
                  <a:gd name="connsiteX2" fmla="*/ 0 w 2742303"/>
                  <a:gd name="connsiteY2" fmla="*/ 0 h 317979"/>
                  <a:gd name="connsiteX3" fmla="*/ 2742303 w 2742303"/>
                  <a:gd name="connsiteY3" fmla="*/ 0 h 317979"/>
                  <a:gd name="connsiteX0" fmla="*/ 2818503 w 2818503"/>
                  <a:gd name="connsiteY0" fmla="*/ 317979 h 317979"/>
                  <a:gd name="connsiteX1" fmla="*/ 0 w 2818503"/>
                  <a:gd name="connsiteY1" fmla="*/ 317979 h 317979"/>
                  <a:gd name="connsiteX2" fmla="*/ 0 w 2818503"/>
                  <a:gd name="connsiteY2" fmla="*/ 0 h 317979"/>
                  <a:gd name="connsiteX3" fmla="*/ 2742303 w 2818503"/>
                  <a:gd name="connsiteY3" fmla="*/ 0 h 31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8503" h="317979">
                    <a:moveTo>
                      <a:pt x="2818503" y="317979"/>
                    </a:moveTo>
                    <a:lnTo>
                      <a:pt x="0" y="317979"/>
                    </a:lnTo>
                    <a:lnTo>
                      <a:pt x="0" y="0"/>
                    </a:lnTo>
                    <a:lnTo>
                      <a:pt x="274230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 rot="16200000">
                <a:off x="5279511" y="1421115"/>
                <a:ext cx="111737" cy="90497"/>
              </a:xfrm>
              <a:custGeom>
                <a:avLst/>
                <a:gdLst>
                  <a:gd name="connsiteX0" fmla="*/ 0 w 369096"/>
                  <a:gd name="connsiteY0" fmla="*/ 76200 h 171450"/>
                  <a:gd name="connsiteX1" fmla="*/ 71438 w 369096"/>
                  <a:gd name="connsiteY1" fmla="*/ 0 h 171450"/>
                  <a:gd name="connsiteX2" fmla="*/ 107156 w 369096"/>
                  <a:gd name="connsiteY2" fmla="*/ 78581 h 171450"/>
                  <a:gd name="connsiteX3" fmla="*/ 178594 w 369096"/>
                  <a:gd name="connsiteY3" fmla="*/ 4762 h 171450"/>
                  <a:gd name="connsiteX4" fmla="*/ 219075 w 369096"/>
                  <a:gd name="connsiteY4" fmla="*/ 80962 h 171450"/>
                  <a:gd name="connsiteX5" fmla="*/ 309563 w 369096"/>
                  <a:gd name="connsiteY5" fmla="*/ 14287 h 171450"/>
                  <a:gd name="connsiteX6" fmla="*/ 369094 w 369096"/>
                  <a:gd name="connsiteY6" fmla="*/ 111918 h 171450"/>
                  <a:gd name="connsiteX7" fmla="*/ 307181 w 369096"/>
                  <a:gd name="connsiteY7" fmla="*/ 171450 h 171450"/>
                  <a:gd name="connsiteX0" fmla="*/ 0 w 369096"/>
                  <a:gd name="connsiteY0" fmla="*/ 76200 h 111918"/>
                  <a:gd name="connsiteX1" fmla="*/ 71438 w 369096"/>
                  <a:gd name="connsiteY1" fmla="*/ 0 h 111918"/>
                  <a:gd name="connsiteX2" fmla="*/ 107156 w 369096"/>
                  <a:gd name="connsiteY2" fmla="*/ 78581 h 111918"/>
                  <a:gd name="connsiteX3" fmla="*/ 178594 w 369096"/>
                  <a:gd name="connsiteY3" fmla="*/ 4762 h 111918"/>
                  <a:gd name="connsiteX4" fmla="*/ 219075 w 369096"/>
                  <a:gd name="connsiteY4" fmla="*/ 80962 h 111918"/>
                  <a:gd name="connsiteX5" fmla="*/ 309563 w 369096"/>
                  <a:gd name="connsiteY5" fmla="*/ 14287 h 111918"/>
                  <a:gd name="connsiteX6" fmla="*/ 369094 w 369096"/>
                  <a:gd name="connsiteY6" fmla="*/ 111918 h 111918"/>
                  <a:gd name="connsiteX0" fmla="*/ 0 w 361953"/>
                  <a:gd name="connsiteY0" fmla="*/ 76200 h 107155"/>
                  <a:gd name="connsiteX1" fmla="*/ 71438 w 361953"/>
                  <a:gd name="connsiteY1" fmla="*/ 0 h 107155"/>
                  <a:gd name="connsiteX2" fmla="*/ 107156 w 361953"/>
                  <a:gd name="connsiteY2" fmla="*/ 78581 h 107155"/>
                  <a:gd name="connsiteX3" fmla="*/ 178594 w 361953"/>
                  <a:gd name="connsiteY3" fmla="*/ 4762 h 107155"/>
                  <a:gd name="connsiteX4" fmla="*/ 219075 w 361953"/>
                  <a:gd name="connsiteY4" fmla="*/ 80962 h 107155"/>
                  <a:gd name="connsiteX5" fmla="*/ 309563 w 361953"/>
                  <a:gd name="connsiteY5" fmla="*/ 14287 h 107155"/>
                  <a:gd name="connsiteX6" fmla="*/ 361950 w 361953"/>
                  <a:gd name="connsiteY6" fmla="*/ 107155 h 107155"/>
                  <a:gd name="connsiteX0" fmla="*/ 0 w 361950"/>
                  <a:gd name="connsiteY0" fmla="*/ 76200 h 107155"/>
                  <a:gd name="connsiteX1" fmla="*/ 71438 w 361950"/>
                  <a:gd name="connsiteY1" fmla="*/ 0 h 107155"/>
                  <a:gd name="connsiteX2" fmla="*/ 107156 w 361950"/>
                  <a:gd name="connsiteY2" fmla="*/ 78581 h 107155"/>
                  <a:gd name="connsiteX3" fmla="*/ 178594 w 361950"/>
                  <a:gd name="connsiteY3" fmla="*/ 4762 h 107155"/>
                  <a:gd name="connsiteX4" fmla="*/ 219075 w 361950"/>
                  <a:gd name="connsiteY4" fmla="*/ 80962 h 107155"/>
                  <a:gd name="connsiteX5" fmla="*/ 309563 w 361950"/>
                  <a:gd name="connsiteY5" fmla="*/ 14287 h 107155"/>
                  <a:gd name="connsiteX6" fmla="*/ 361950 w 361950"/>
                  <a:gd name="connsiteY6" fmla="*/ 107155 h 107155"/>
                  <a:gd name="connsiteX0" fmla="*/ 0 w 309563"/>
                  <a:gd name="connsiteY0" fmla="*/ 76200 h 80962"/>
                  <a:gd name="connsiteX1" fmla="*/ 71438 w 309563"/>
                  <a:gd name="connsiteY1" fmla="*/ 0 h 80962"/>
                  <a:gd name="connsiteX2" fmla="*/ 107156 w 309563"/>
                  <a:gd name="connsiteY2" fmla="*/ 78581 h 80962"/>
                  <a:gd name="connsiteX3" fmla="*/ 178594 w 309563"/>
                  <a:gd name="connsiteY3" fmla="*/ 4762 h 80962"/>
                  <a:gd name="connsiteX4" fmla="*/ 219075 w 309563"/>
                  <a:gd name="connsiteY4" fmla="*/ 80962 h 80962"/>
                  <a:gd name="connsiteX5" fmla="*/ 309563 w 309563"/>
                  <a:gd name="connsiteY5" fmla="*/ 14287 h 80962"/>
                  <a:gd name="connsiteX0" fmla="*/ 0 w 316992"/>
                  <a:gd name="connsiteY0" fmla="*/ 76200 h 80962"/>
                  <a:gd name="connsiteX1" fmla="*/ 71438 w 316992"/>
                  <a:gd name="connsiteY1" fmla="*/ 0 h 80962"/>
                  <a:gd name="connsiteX2" fmla="*/ 107156 w 316992"/>
                  <a:gd name="connsiteY2" fmla="*/ 78581 h 80962"/>
                  <a:gd name="connsiteX3" fmla="*/ 178594 w 316992"/>
                  <a:gd name="connsiteY3" fmla="*/ 4762 h 80962"/>
                  <a:gd name="connsiteX4" fmla="*/ 219075 w 316992"/>
                  <a:gd name="connsiteY4" fmla="*/ 80962 h 80962"/>
                  <a:gd name="connsiteX5" fmla="*/ 309563 w 316992"/>
                  <a:gd name="connsiteY5" fmla="*/ 14287 h 80962"/>
                  <a:gd name="connsiteX6" fmla="*/ 311946 w 316992"/>
                  <a:gd name="connsiteY6" fmla="*/ 21432 h 80962"/>
                  <a:gd name="connsiteX0" fmla="*/ 0 w 364333"/>
                  <a:gd name="connsiteY0" fmla="*/ 76200 h 80962"/>
                  <a:gd name="connsiteX1" fmla="*/ 71438 w 364333"/>
                  <a:gd name="connsiteY1" fmla="*/ 0 h 80962"/>
                  <a:gd name="connsiteX2" fmla="*/ 107156 w 364333"/>
                  <a:gd name="connsiteY2" fmla="*/ 78581 h 80962"/>
                  <a:gd name="connsiteX3" fmla="*/ 178594 w 364333"/>
                  <a:gd name="connsiteY3" fmla="*/ 4762 h 80962"/>
                  <a:gd name="connsiteX4" fmla="*/ 219075 w 364333"/>
                  <a:gd name="connsiteY4" fmla="*/ 80962 h 80962"/>
                  <a:gd name="connsiteX5" fmla="*/ 309563 w 364333"/>
                  <a:gd name="connsiteY5" fmla="*/ 14287 h 80962"/>
                  <a:gd name="connsiteX6" fmla="*/ 364333 w 364333"/>
                  <a:gd name="connsiteY6" fmla="*/ 76201 h 80962"/>
                  <a:gd name="connsiteX0" fmla="*/ 0 w 364333"/>
                  <a:gd name="connsiteY0" fmla="*/ 76200 h 78581"/>
                  <a:gd name="connsiteX1" fmla="*/ 71438 w 364333"/>
                  <a:gd name="connsiteY1" fmla="*/ 0 h 78581"/>
                  <a:gd name="connsiteX2" fmla="*/ 107156 w 364333"/>
                  <a:gd name="connsiteY2" fmla="*/ 78581 h 78581"/>
                  <a:gd name="connsiteX3" fmla="*/ 178594 w 364333"/>
                  <a:gd name="connsiteY3" fmla="*/ 4762 h 78581"/>
                  <a:gd name="connsiteX4" fmla="*/ 226219 w 364333"/>
                  <a:gd name="connsiteY4" fmla="*/ 76200 h 78581"/>
                  <a:gd name="connsiteX5" fmla="*/ 309563 w 364333"/>
                  <a:gd name="connsiteY5" fmla="*/ 14287 h 78581"/>
                  <a:gd name="connsiteX6" fmla="*/ 364333 w 364333"/>
                  <a:gd name="connsiteY6" fmla="*/ 76201 h 7858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26219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11944 w 364333"/>
                  <a:gd name="connsiteY5" fmla="*/ 7143 h 76201"/>
                  <a:gd name="connsiteX6" fmla="*/ 364333 w 364333"/>
                  <a:gd name="connsiteY6" fmla="*/ 76201 h 76201"/>
                  <a:gd name="connsiteX0" fmla="*/ 0 w 311944"/>
                  <a:gd name="connsiteY0" fmla="*/ 76200 h 76200"/>
                  <a:gd name="connsiteX1" fmla="*/ 71438 w 311944"/>
                  <a:gd name="connsiteY1" fmla="*/ 0 h 76200"/>
                  <a:gd name="connsiteX2" fmla="*/ 121444 w 311944"/>
                  <a:gd name="connsiteY2" fmla="*/ 76199 h 76200"/>
                  <a:gd name="connsiteX3" fmla="*/ 178594 w 311944"/>
                  <a:gd name="connsiteY3" fmla="*/ 4762 h 76200"/>
                  <a:gd name="connsiteX4" fmla="*/ 242888 w 311944"/>
                  <a:gd name="connsiteY4" fmla="*/ 76200 h 76200"/>
                  <a:gd name="connsiteX5" fmla="*/ 311944 w 311944"/>
                  <a:gd name="connsiteY5" fmla="*/ 7143 h 76200"/>
                  <a:gd name="connsiteX0" fmla="*/ 0 w 321469"/>
                  <a:gd name="connsiteY0" fmla="*/ 78582 h 78582"/>
                  <a:gd name="connsiteX1" fmla="*/ 71438 w 321469"/>
                  <a:gd name="connsiteY1" fmla="*/ 2382 h 78582"/>
                  <a:gd name="connsiteX2" fmla="*/ 121444 w 321469"/>
                  <a:gd name="connsiteY2" fmla="*/ 78581 h 78582"/>
                  <a:gd name="connsiteX3" fmla="*/ 178594 w 321469"/>
                  <a:gd name="connsiteY3" fmla="*/ 7144 h 78582"/>
                  <a:gd name="connsiteX4" fmla="*/ 242888 w 321469"/>
                  <a:gd name="connsiteY4" fmla="*/ 78582 h 78582"/>
                  <a:gd name="connsiteX5" fmla="*/ 321469 w 321469"/>
                  <a:gd name="connsiteY5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469" h="78582">
                    <a:moveTo>
                      <a:pt x="0" y="78582"/>
                    </a:moveTo>
                    <a:lnTo>
                      <a:pt x="71438" y="2382"/>
                    </a:lnTo>
                    <a:lnTo>
                      <a:pt x="121444" y="78581"/>
                    </a:lnTo>
                    <a:lnTo>
                      <a:pt x="178594" y="7144"/>
                    </a:lnTo>
                    <a:lnTo>
                      <a:pt x="242888" y="78582"/>
                    </a:lnTo>
                    <a:lnTo>
                      <a:pt x="321469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0" name="Rectangle 99"/>
            <p:cNvSpPr/>
            <p:nvPr/>
          </p:nvSpPr>
          <p:spPr>
            <a:xfrm rot="5400000">
              <a:off x="3853533" y="1810891"/>
              <a:ext cx="4315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. . .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137201" y="1558855"/>
              <a:ext cx="597699" cy="133085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0 w 933768"/>
                <a:gd name="connsiteY0" fmla="*/ 54275 h 340025"/>
                <a:gd name="connsiteX1" fmla="*/ 781050 w 933768"/>
                <a:gd name="connsiteY1" fmla="*/ 25700 h 340025"/>
                <a:gd name="connsiteX2" fmla="*/ 933450 w 933768"/>
                <a:gd name="connsiteY2" fmla="*/ 340025 h 340025"/>
                <a:gd name="connsiteX0" fmla="*/ 0 w 943293"/>
                <a:gd name="connsiteY0" fmla="*/ 35313 h 354401"/>
                <a:gd name="connsiteX1" fmla="*/ 790575 w 943293"/>
                <a:gd name="connsiteY1" fmla="*/ 40076 h 354401"/>
                <a:gd name="connsiteX2" fmla="*/ 942975 w 943293"/>
                <a:gd name="connsiteY2" fmla="*/ 354401 h 354401"/>
                <a:gd name="connsiteX0" fmla="*/ 0 w 943293"/>
                <a:gd name="connsiteY0" fmla="*/ 24668 h 343756"/>
                <a:gd name="connsiteX1" fmla="*/ 790575 w 943293"/>
                <a:gd name="connsiteY1" fmla="*/ 29431 h 343756"/>
                <a:gd name="connsiteX2" fmla="*/ 942975 w 943293"/>
                <a:gd name="connsiteY2" fmla="*/ 343756 h 343756"/>
                <a:gd name="connsiteX0" fmla="*/ 0 w 945615"/>
                <a:gd name="connsiteY0" fmla="*/ 24668 h 131824"/>
                <a:gd name="connsiteX1" fmla="*/ 790575 w 945615"/>
                <a:gd name="connsiteY1" fmla="*/ 29431 h 131824"/>
                <a:gd name="connsiteX2" fmla="*/ 945356 w 945615"/>
                <a:gd name="connsiteY2" fmla="*/ 131824 h 131824"/>
                <a:gd name="connsiteX0" fmla="*/ 0 w 945615"/>
                <a:gd name="connsiteY0" fmla="*/ 16467 h 123623"/>
                <a:gd name="connsiteX1" fmla="*/ 790575 w 945615"/>
                <a:gd name="connsiteY1" fmla="*/ 21230 h 123623"/>
                <a:gd name="connsiteX2" fmla="*/ 945356 w 945615"/>
                <a:gd name="connsiteY2" fmla="*/ 123623 h 123623"/>
                <a:gd name="connsiteX0" fmla="*/ 0 w 975203"/>
                <a:gd name="connsiteY0" fmla="*/ 25929 h 133085"/>
                <a:gd name="connsiteX1" fmla="*/ 885825 w 975203"/>
                <a:gd name="connsiteY1" fmla="*/ 14023 h 133085"/>
                <a:gd name="connsiteX2" fmla="*/ 945356 w 975203"/>
                <a:gd name="connsiteY2" fmla="*/ 133085 h 133085"/>
                <a:gd name="connsiteX0" fmla="*/ 0 w 945507"/>
                <a:gd name="connsiteY0" fmla="*/ 25929 h 133085"/>
                <a:gd name="connsiteX1" fmla="*/ 885825 w 945507"/>
                <a:gd name="connsiteY1" fmla="*/ 14023 h 133085"/>
                <a:gd name="connsiteX2" fmla="*/ 945356 w 945507"/>
                <a:gd name="connsiteY2" fmla="*/ 133085 h 13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507" h="133085">
                  <a:moveTo>
                    <a:pt x="0" y="25929"/>
                  </a:moveTo>
                  <a:cubicBezTo>
                    <a:pt x="169862" y="2117"/>
                    <a:pt x="730250" y="-12171"/>
                    <a:pt x="885825" y="14023"/>
                  </a:cubicBezTo>
                  <a:cubicBezTo>
                    <a:pt x="936625" y="28311"/>
                    <a:pt x="946943" y="-265"/>
                    <a:pt x="945356" y="13308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137201" y="2065475"/>
              <a:ext cx="597699" cy="133085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0 w 933768"/>
                <a:gd name="connsiteY0" fmla="*/ 54275 h 340025"/>
                <a:gd name="connsiteX1" fmla="*/ 781050 w 933768"/>
                <a:gd name="connsiteY1" fmla="*/ 25700 h 340025"/>
                <a:gd name="connsiteX2" fmla="*/ 933450 w 933768"/>
                <a:gd name="connsiteY2" fmla="*/ 340025 h 340025"/>
                <a:gd name="connsiteX0" fmla="*/ 0 w 943293"/>
                <a:gd name="connsiteY0" fmla="*/ 35313 h 354401"/>
                <a:gd name="connsiteX1" fmla="*/ 790575 w 943293"/>
                <a:gd name="connsiteY1" fmla="*/ 40076 h 354401"/>
                <a:gd name="connsiteX2" fmla="*/ 942975 w 943293"/>
                <a:gd name="connsiteY2" fmla="*/ 354401 h 354401"/>
                <a:gd name="connsiteX0" fmla="*/ 0 w 943293"/>
                <a:gd name="connsiteY0" fmla="*/ 24668 h 343756"/>
                <a:gd name="connsiteX1" fmla="*/ 790575 w 943293"/>
                <a:gd name="connsiteY1" fmla="*/ 29431 h 343756"/>
                <a:gd name="connsiteX2" fmla="*/ 942975 w 943293"/>
                <a:gd name="connsiteY2" fmla="*/ 343756 h 343756"/>
                <a:gd name="connsiteX0" fmla="*/ 0 w 945615"/>
                <a:gd name="connsiteY0" fmla="*/ 24668 h 131824"/>
                <a:gd name="connsiteX1" fmla="*/ 790575 w 945615"/>
                <a:gd name="connsiteY1" fmla="*/ 29431 h 131824"/>
                <a:gd name="connsiteX2" fmla="*/ 945356 w 945615"/>
                <a:gd name="connsiteY2" fmla="*/ 131824 h 131824"/>
                <a:gd name="connsiteX0" fmla="*/ 0 w 945615"/>
                <a:gd name="connsiteY0" fmla="*/ 16467 h 123623"/>
                <a:gd name="connsiteX1" fmla="*/ 790575 w 945615"/>
                <a:gd name="connsiteY1" fmla="*/ 21230 h 123623"/>
                <a:gd name="connsiteX2" fmla="*/ 945356 w 945615"/>
                <a:gd name="connsiteY2" fmla="*/ 123623 h 123623"/>
                <a:gd name="connsiteX0" fmla="*/ 0 w 975203"/>
                <a:gd name="connsiteY0" fmla="*/ 25929 h 133085"/>
                <a:gd name="connsiteX1" fmla="*/ 885825 w 975203"/>
                <a:gd name="connsiteY1" fmla="*/ 14023 h 133085"/>
                <a:gd name="connsiteX2" fmla="*/ 945356 w 975203"/>
                <a:gd name="connsiteY2" fmla="*/ 133085 h 133085"/>
                <a:gd name="connsiteX0" fmla="*/ 0 w 945507"/>
                <a:gd name="connsiteY0" fmla="*/ 25929 h 133085"/>
                <a:gd name="connsiteX1" fmla="*/ 885825 w 945507"/>
                <a:gd name="connsiteY1" fmla="*/ 14023 h 133085"/>
                <a:gd name="connsiteX2" fmla="*/ 945356 w 945507"/>
                <a:gd name="connsiteY2" fmla="*/ 133085 h 13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507" h="133085">
                  <a:moveTo>
                    <a:pt x="0" y="25929"/>
                  </a:moveTo>
                  <a:cubicBezTo>
                    <a:pt x="169862" y="2117"/>
                    <a:pt x="730250" y="-12171"/>
                    <a:pt x="885825" y="14023"/>
                  </a:cubicBezTo>
                  <a:cubicBezTo>
                    <a:pt x="936625" y="28311"/>
                    <a:pt x="946943" y="-265"/>
                    <a:pt x="945356" y="13308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5793569" y="1988904"/>
            <a:ext cx="2021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tapes read/write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915770" y="1150825"/>
            <a:ext cx="7393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437557" y="1558305"/>
            <a:ext cx="2571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 tapes, initially blank</a:t>
            </a:r>
          </a:p>
        </p:txBody>
      </p:sp>
      <p:sp>
        <p:nvSpPr>
          <p:cNvPr id="214" name="Down Arrow 213"/>
          <p:cNvSpPr/>
          <p:nvPr/>
        </p:nvSpPr>
        <p:spPr>
          <a:xfrm>
            <a:off x="1711248" y="4977177"/>
            <a:ext cx="215206" cy="2705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block 1"/>
          <p:cNvGrpSpPr/>
          <p:nvPr/>
        </p:nvGrpSpPr>
        <p:grpSpPr>
          <a:xfrm>
            <a:off x="2634581" y="5702741"/>
            <a:ext cx="1147883" cy="354299"/>
            <a:chOff x="2634581" y="5702741"/>
            <a:chExt cx="1147883" cy="354299"/>
          </a:xfrm>
        </p:grpSpPr>
        <p:sp>
          <p:nvSpPr>
            <p:cNvPr id="177" name="Rectangle 176"/>
            <p:cNvSpPr/>
            <p:nvPr/>
          </p:nvSpPr>
          <p:spPr>
            <a:xfrm>
              <a:off x="2634581" y="5702741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849996" y="5702741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500014" y="5702741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068999" y="5718486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284414" y="5718486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</p:grpSp>
      <p:grpSp>
        <p:nvGrpSpPr>
          <p:cNvPr id="17" name="block 2"/>
          <p:cNvGrpSpPr/>
          <p:nvPr/>
        </p:nvGrpSpPr>
        <p:grpSpPr>
          <a:xfrm>
            <a:off x="3941093" y="5718444"/>
            <a:ext cx="731390" cy="338638"/>
            <a:chOff x="3941093" y="5718444"/>
            <a:chExt cx="731390" cy="338638"/>
          </a:xfrm>
        </p:grpSpPr>
        <p:sp>
          <p:nvSpPr>
            <p:cNvPr id="188" name="Rectangle 187"/>
            <p:cNvSpPr/>
            <p:nvPr/>
          </p:nvSpPr>
          <p:spPr>
            <a:xfrm>
              <a:off x="3941093" y="5718486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159201" y="5718528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383621" y="5718444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</p:grpSp>
      <p:grpSp>
        <p:nvGrpSpPr>
          <p:cNvPr id="18" name="block 3"/>
          <p:cNvGrpSpPr/>
          <p:nvPr/>
        </p:nvGrpSpPr>
        <p:grpSpPr>
          <a:xfrm>
            <a:off x="5287280" y="5666474"/>
            <a:ext cx="1353864" cy="400110"/>
            <a:chOff x="5287280" y="5666474"/>
            <a:chExt cx="1353864" cy="400110"/>
          </a:xfrm>
        </p:grpSpPr>
        <p:sp>
          <p:nvSpPr>
            <p:cNvPr id="183" name="Rectangle 182"/>
            <p:cNvSpPr/>
            <p:nvPr/>
          </p:nvSpPr>
          <p:spPr>
            <a:xfrm>
              <a:off x="6169129" y="5666474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365106" y="5666474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5287280" y="5698365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c</a:t>
              </a: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506252" y="5702216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c</a:t>
              </a: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5721667" y="5698365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c</a:t>
              </a: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940639" y="5697979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</p:grpSp>
      <p:sp>
        <p:nvSpPr>
          <p:cNvPr id="210" name="Oval 209"/>
          <p:cNvSpPr/>
          <p:nvPr/>
        </p:nvSpPr>
        <p:spPr>
          <a:xfrm>
            <a:off x="3201843" y="57650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4278505" y="576501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5401813" y="57650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/>
              <p:cNvSpPr/>
              <p:nvPr/>
            </p:nvSpPr>
            <p:spPr>
              <a:xfrm>
                <a:off x="7222393" y="3368895"/>
                <a:ext cx="5175219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simulates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by storing the contents of multiple tapes on a single tape in “blocks”.</a:t>
                </a:r>
              </a:p>
              <a:p>
                <a:r>
                  <a:rPr lang="en-US" sz="2000" dirty="0"/>
                  <a:t>Record head positions with dotted symbols.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Some details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marL="292100" indent="-292100">
                  <a:buAutoNum type="arabicParenR"/>
                </a:pPr>
                <a:r>
                  <a:rPr lang="en-US" sz="2000" dirty="0"/>
                  <a:t>To simulate each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’s steps</a:t>
                </a:r>
              </a:p>
              <a:p>
                <a:pPr marL="571500" lvl="1" indent="-279400">
                  <a:buAutoNum type="alphaLcPeriod"/>
                </a:pPr>
                <a:r>
                  <a:rPr lang="en-US" sz="2000" dirty="0"/>
                  <a:t>Scan entire tape to find dotted symbols.</a:t>
                </a:r>
              </a:p>
              <a:p>
                <a:pPr marL="571500" lvl="1" indent="-279400">
                  <a:buAutoNum type="alphaLcPeriod"/>
                </a:pPr>
                <a:r>
                  <a:rPr lang="en-US" sz="2000" dirty="0"/>
                  <a:t>Scan again to update according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’s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571500" lvl="1" indent="-279400">
                  <a:buAutoNum type="alphaLcPeriod"/>
                </a:pPr>
                <a:r>
                  <a:rPr lang="en-US" sz="2000" dirty="0"/>
                  <a:t>Shift to add room as needed.</a:t>
                </a:r>
              </a:p>
              <a:p>
                <a:pPr marL="114300" indent="-279400">
                  <a:buAutoNum type="arabicParenR"/>
                </a:pPr>
                <a:r>
                  <a:rPr lang="en-US" sz="2000" dirty="0"/>
                  <a:t>Accept/reject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does. </a:t>
                </a:r>
              </a:p>
            </p:txBody>
          </p:sp>
        </mc:Choice>
        <mc:Fallback xmlns="">
          <p:sp>
            <p:nvSpPr>
              <p:cNvPr id="217" name="Rectangle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393" y="3368895"/>
                <a:ext cx="5175219" cy="3016210"/>
              </a:xfrm>
              <a:prstGeom prst="rect">
                <a:avLst/>
              </a:prstGeom>
              <a:blipFill>
                <a:blip r:embed="rId4"/>
                <a:stretch>
                  <a:fillRect l="-1296" t="-1215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80568" y="3881499"/>
            <a:ext cx="4866247" cy="1467797"/>
            <a:chOff x="180568" y="3881499"/>
            <a:chExt cx="4866247" cy="1467797"/>
          </a:xfrm>
        </p:grpSpPr>
        <p:sp>
          <p:nvSpPr>
            <p:cNvPr id="107" name="PDA box"/>
            <p:cNvSpPr/>
            <p:nvPr/>
          </p:nvSpPr>
          <p:spPr>
            <a:xfrm>
              <a:off x="1394460" y="4092369"/>
              <a:ext cx="875092" cy="685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Finite Control"/>
                <p:cNvSpPr/>
                <p:nvPr/>
              </p:nvSpPr>
              <p:spPr>
                <a:xfrm>
                  <a:off x="1573095" y="4171477"/>
                  <a:ext cx="5813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8" name="Finite Contro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095" y="4171477"/>
                  <a:ext cx="58137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Freeform 108"/>
            <p:cNvSpPr/>
            <p:nvPr/>
          </p:nvSpPr>
          <p:spPr>
            <a:xfrm>
              <a:off x="2109672" y="3896086"/>
              <a:ext cx="1130511" cy="193070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954 w 1107641"/>
                <a:gd name="connsiteY0" fmla="*/ 298533 h 298533"/>
                <a:gd name="connsiteX1" fmla="*/ 153354 w 1107641"/>
                <a:gd name="connsiteY1" fmla="*/ 12783 h 298533"/>
                <a:gd name="connsiteX2" fmla="*/ 1010604 w 1107641"/>
                <a:gd name="connsiteY2" fmla="*/ 74696 h 298533"/>
                <a:gd name="connsiteX3" fmla="*/ 1086804 w 1107641"/>
                <a:gd name="connsiteY3" fmla="*/ 298533 h 298533"/>
                <a:gd name="connsiteX0" fmla="*/ 954 w 1088780"/>
                <a:gd name="connsiteY0" fmla="*/ 298533 h 298533"/>
                <a:gd name="connsiteX1" fmla="*/ 153354 w 1088780"/>
                <a:gd name="connsiteY1" fmla="*/ 12783 h 298533"/>
                <a:gd name="connsiteX2" fmla="*/ 1010604 w 1088780"/>
                <a:gd name="connsiteY2" fmla="*/ 74696 h 298533"/>
                <a:gd name="connsiteX3" fmla="*/ 1086804 w 1088780"/>
                <a:gd name="connsiteY3" fmla="*/ 298533 h 298533"/>
                <a:gd name="connsiteX0" fmla="*/ 954 w 1087070"/>
                <a:gd name="connsiteY0" fmla="*/ 298533 h 298533"/>
                <a:gd name="connsiteX1" fmla="*/ 153354 w 1087070"/>
                <a:gd name="connsiteY1" fmla="*/ 12783 h 298533"/>
                <a:gd name="connsiteX2" fmla="*/ 1010604 w 1087070"/>
                <a:gd name="connsiteY2" fmla="*/ 74696 h 298533"/>
                <a:gd name="connsiteX3" fmla="*/ 1086804 w 1087070"/>
                <a:gd name="connsiteY3" fmla="*/ 298533 h 298533"/>
                <a:gd name="connsiteX0" fmla="*/ 19 w 1086135"/>
                <a:gd name="connsiteY0" fmla="*/ 269108 h 269108"/>
                <a:gd name="connsiteX1" fmla="*/ 266719 w 1086135"/>
                <a:gd name="connsiteY1" fmla="*/ 21458 h 269108"/>
                <a:gd name="connsiteX2" fmla="*/ 1009669 w 1086135"/>
                <a:gd name="connsiteY2" fmla="*/ 45271 h 269108"/>
                <a:gd name="connsiteX3" fmla="*/ 1085869 w 1086135"/>
                <a:gd name="connsiteY3" fmla="*/ 269108 h 269108"/>
                <a:gd name="connsiteX0" fmla="*/ 100357 w 857860"/>
                <a:gd name="connsiteY0" fmla="*/ 258894 h 268419"/>
                <a:gd name="connsiteX1" fmla="*/ 38444 w 857860"/>
                <a:gd name="connsiteY1" fmla="*/ 20769 h 268419"/>
                <a:gd name="connsiteX2" fmla="*/ 781394 w 857860"/>
                <a:gd name="connsiteY2" fmla="*/ 44582 h 268419"/>
                <a:gd name="connsiteX3" fmla="*/ 857594 w 857860"/>
                <a:gd name="connsiteY3" fmla="*/ 268419 h 268419"/>
                <a:gd name="connsiteX0" fmla="*/ 26 w 757529"/>
                <a:gd name="connsiteY0" fmla="*/ 231244 h 240769"/>
                <a:gd name="connsiteX1" fmla="*/ 185763 w 757529"/>
                <a:gd name="connsiteY1" fmla="*/ 69319 h 240769"/>
                <a:gd name="connsiteX2" fmla="*/ 681063 w 757529"/>
                <a:gd name="connsiteY2" fmla="*/ 16932 h 240769"/>
                <a:gd name="connsiteX3" fmla="*/ 757263 w 757529"/>
                <a:gd name="connsiteY3" fmla="*/ 240769 h 240769"/>
                <a:gd name="connsiteX0" fmla="*/ 22 w 757285"/>
                <a:gd name="connsiteY0" fmla="*/ 196922 h 206447"/>
                <a:gd name="connsiteX1" fmla="*/ 185759 w 757285"/>
                <a:gd name="connsiteY1" fmla="*/ 34997 h 206447"/>
                <a:gd name="connsiteX2" fmla="*/ 614384 w 757285"/>
                <a:gd name="connsiteY2" fmla="*/ 25473 h 206447"/>
                <a:gd name="connsiteX3" fmla="*/ 757259 w 757285"/>
                <a:gd name="connsiteY3" fmla="*/ 206447 h 206447"/>
                <a:gd name="connsiteX0" fmla="*/ 22 w 754905"/>
                <a:gd name="connsiteY0" fmla="*/ 196922 h 196922"/>
                <a:gd name="connsiteX1" fmla="*/ 185759 w 754905"/>
                <a:gd name="connsiteY1" fmla="*/ 34997 h 196922"/>
                <a:gd name="connsiteX2" fmla="*/ 614384 w 754905"/>
                <a:gd name="connsiteY2" fmla="*/ 25473 h 196922"/>
                <a:gd name="connsiteX3" fmla="*/ 754878 w 754905"/>
                <a:gd name="connsiteY3" fmla="*/ 139772 h 196922"/>
                <a:gd name="connsiteX0" fmla="*/ 22 w 754878"/>
                <a:gd name="connsiteY0" fmla="*/ 196922 h 196922"/>
                <a:gd name="connsiteX1" fmla="*/ 185759 w 754878"/>
                <a:gd name="connsiteY1" fmla="*/ 34997 h 196922"/>
                <a:gd name="connsiteX2" fmla="*/ 614384 w 754878"/>
                <a:gd name="connsiteY2" fmla="*/ 25473 h 196922"/>
                <a:gd name="connsiteX3" fmla="*/ 754878 w 754878"/>
                <a:gd name="connsiteY3" fmla="*/ 139772 h 196922"/>
                <a:gd name="connsiteX0" fmla="*/ 22 w 754878"/>
                <a:gd name="connsiteY0" fmla="*/ 196922 h 196922"/>
                <a:gd name="connsiteX1" fmla="*/ 185759 w 754878"/>
                <a:gd name="connsiteY1" fmla="*/ 34997 h 196922"/>
                <a:gd name="connsiteX2" fmla="*/ 614384 w 754878"/>
                <a:gd name="connsiteY2" fmla="*/ 25473 h 196922"/>
                <a:gd name="connsiteX3" fmla="*/ 754878 w 754878"/>
                <a:gd name="connsiteY3" fmla="*/ 139772 h 196922"/>
                <a:gd name="connsiteX0" fmla="*/ 22 w 754878"/>
                <a:gd name="connsiteY0" fmla="*/ 196922 h 196922"/>
                <a:gd name="connsiteX1" fmla="*/ 185759 w 754878"/>
                <a:gd name="connsiteY1" fmla="*/ 34997 h 196922"/>
                <a:gd name="connsiteX2" fmla="*/ 614384 w 754878"/>
                <a:gd name="connsiteY2" fmla="*/ 25473 h 196922"/>
                <a:gd name="connsiteX3" fmla="*/ 754878 w 754878"/>
                <a:gd name="connsiteY3" fmla="*/ 139772 h 196922"/>
                <a:gd name="connsiteX0" fmla="*/ 22 w 754878"/>
                <a:gd name="connsiteY0" fmla="*/ 196922 h 196922"/>
                <a:gd name="connsiteX1" fmla="*/ 185759 w 754878"/>
                <a:gd name="connsiteY1" fmla="*/ 34997 h 196922"/>
                <a:gd name="connsiteX2" fmla="*/ 614384 w 754878"/>
                <a:gd name="connsiteY2" fmla="*/ 25473 h 196922"/>
                <a:gd name="connsiteX3" fmla="*/ 754878 w 754878"/>
                <a:gd name="connsiteY3" fmla="*/ 139772 h 196922"/>
                <a:gd name="connsiteX0" fmla="*/ 22 w 754878"/>
                <a:gd name="connsiteY0" fmla="*/ 191759 h 191759"/>
                <a:gd name="connsiteX1" fmla="*/ 185759 w 754878"/>
                <a:gd name="connsiteY1" fmla="*/ 29834 h 191759"/>
                <a:gd name="connsiteX2" fmla="*/ 614384 w 754878"/>
                <a:gd name="connsiteY2" fmla="*/ 20310 h 191759"/>
                <a:gd name="connsiteX3" fmla="*/ 754878 w 754878"/>
                <a:gd name="connsiteY3" fmla="*/ 134609 h 191759"/>
                <a:gd name="connsiteX0" fmla="*/ 22 w 754878"/>
                <a:gd name="connsiteY0" fmla="*/ 191759 h 191759"/>
                <a:gd name="connsiteX1" fmla="*/ 185759 w 754878"/>
                <a:gd name="connsiteY1" fmla="*/ 29834 h 191759"/>
                <a:gd name="connsiteX2" fmla="*/ 614384 w 754878"/>
                <a:gd name="connsiteY2" fmla="*/ 20310 h 191759"/>
                <a:gd name="connsiteX3" fmla="*/ 754878 w 754878"/>
                <a:gd name="connsiteY3" fmla="*/ 134609 h 191759"/>
                <a:gd name="connsiteX0" fmla="*/ 22 w 754878"/>
                <a:gd name="connsiteY0" fmla="*/ 191759 h 191759"/>
                <a:gd name="connsiteX1" fmla="*/ 185759 w 754878"/>
                <a:gd name="connsiteY1" fmla="*/ 29834 h 191759"/>
                <a:gd name="connsiteX2" fmla="*/ 614384 w 754878"/>
                <a:gd name="connsiteY2" fmla="*/ 20310 h 191759"/>
                <a:gd name="connsiteX3" fmla="*/ 754878 w 754878"/>
                <a:gd name="connsiteY3" fmla="*/ 134609 h 191759"/>
                <a:gd name="connsiteX0" fmla="*/ 22 w 692965"/>
                <a:gd name="connsiteY0" fmla="*/ 191759 h 191759"/>
                <a:gd name="connsiteX1" fmla="*/ 185759 w 692965"/>
                <a:gd name="connsiteY1" fmla="*/ 29834 h 191759"/>
                <a:gd name="connsiteX2" fmla="*/ 614384 w 692965"/>
                <a:gd name="connsiteY2" fmla="*/ 20310 h 191759"/>
                <a:gd name="connsiteX3" fmla="*/ 692965 w 692965"/>
                <a:gd name="connsiteY3" fmla="*/ 134609 h 191759"/>
                <a:gd name="connsiteX0" fmla="*/ 22 w 692965"/>
                <a:gd name="connsiteY0" fmla="*/ 191759 h 191759"/>
                <a:gd name="connsiteX1" fmla="*/ 185759 w 692965"/>
                <a:gd name="connsiteY1" fmla="*/ 29834 h 191759"/>
                <a:gd name="connsiteX2" fmla="*/ 614384 w 692965"/>
                <a:gd name="connsiteY2" fmla="*/ 20310 h 191759"/>
                <a:gd name="connsiteX3" fmla="*/ 692965 w 692965"/>
                <a:gd name="connsiteY3" fmla="*/ 134609 h 191759"/>
                <a:gd name="connsiteX0" fmla="*/ 22 w 692965"/>
                <a:gd name="connsiteY0" fmla="*/ 191759 h 191759"/>
                <a:gd name="connsiteX1" fmla="*/ 185759 w 692965"/>
                <a:gd name="connsiteY1" fmla="*/ 29834 h 191759"/>
                <a:gd name="connsiteX2" fmla="*/ 614384 w 692965"/>
                <a:gd name="connsiteY2" fmla="*/ 20310 h 191759"/>
                <a:gd name="connsiteX3" fmla="*/ 692965 w 692965"/>
                <a:gd name="connsiteY3" fmla="*/ 134609 h 191759"/>
                <a:gd name="connsiteX0" fmla="*/ 22 w 692965"/>
                <a:gd name="connsiteY0" fmla="*/ 191759 h 191759"/>
                <a:gd name="connsiteX1" fmla="*/ 185759 w 692965"/>
                <a:gd name="connsiteY1" fmla="*/ 29834 h 191759"/>
                <a:gd name="connsiteX2" fmla="*/ 614384 w 692965"/>
                <a:gd name="connsiteY2" fmla="*/ 20310 h 191759"/>
                <a:gd name="connsiteX3" fmla="*/ 692965 w 692965"/>
                <a:gd name="connsiteY3" fmla="*/ 134609 h 191759"/>
                <a:gd name="connsiteX0" fmla="*/ 21 w 692964"/>
                <a:gd name="connsiteY0" fmla="*/ 196877 h 196877"/>
                <a:gd name="connsiteX1" fmla="*/ 185758 w 692964"/>
                <a:gd name="connsiteY1" fmla="*/ 34952 h 196877"/>
                <a:gd name="connsiteX2" fmla="*/ 576283 w 692964"/>
                <a:gd name="connsiteY2" fmla="*/ 18284 h 196877"/>
                <a:gd name="connsiteX3" fmla="*/ 692964 w 692964"/>
                <a:gd name="connsiteY3" fmla="*/ 139727 h 196877"/>
                <a:gd name="connsiteX0" fmla="*/ 21 w 692964"/>
                <a:gd name="connsiteY0" fmla="*/ 196877 h 196877"/>
                <a:gd name="connsiteX1" fmla="*/ 185758 w 692964"/>
                <a:gd name="connsiteY1" fmla="*/ 34952 h 196877"/>
                <a:gd name="connsiteX2" fmla="*/ 576283 w 692964"/>
                <a:gd name="connsiteY2" fmla="*/ 18284 h 196877"/>
                <a:gd name="connsiteX3" fmla="*/ 692964 w 692964"/>
                <a:gd name="connsiteY3" fmla="*/ 139727 h 196877"/>
                <a:gd name="connsiteX0" fmla="*/ 21 w 693005"/>
                <a:gd name="connsiteY0" fmla="*/ 196877 h 196877"/>
                <a:gd name="connsiteX1" fmla="*/ 185758 w 693005"/>
                <a:gd name="connsiteY1" fmla="*/ 34952 h 196877"/>
                <a:gd name="connsiteX2" fmla="*/ 576283 w 693005"/>
                <a:gd name="connsiteY2" fmla="*/ 18284 h 196877"/>
                <a:gd name="connsiteX3" fmla="*/ 692964 w 693005"/>
                <a:gd name="connsiteY3" fmla="*/ 139727 h 196877"/>
                <a:gd name="connsiteX0" fmla="*/ 21 w 914428"/>
                <a:gd name="connsiteY0" fmla="*/ 196877 h 196877"/>
                <a:gd name="connsiteX1" fmla="*/ 185758 w 914428"/>
                <a:gd name="connsiteY1" fmla="*/ 34952 h 196877"/>
                <a:gd name="connsiteX2" fmla="*/ 576283 w 914428"/>
                <a:gd name="connsiteY2" fmla="*/ 18284 h 196877"/>
                <a:gd name="connsiteX3" fmla="*/ 914421 w 914428"/>
                <a:gd name="connsiteY3" fmla="*/ 139727 h 196877"/>
                <a:gd name="connsiteX0" fmla="*/ 25 w 914437"/>
                <a:gd name="connsiteY0" fmla="*/ 200472 h 200472"/>
                <a:gd name="connsiteX1" fmla="*/ 185762 w 914437"/>
                <a:gd name="connsiteY1" fmla="*/ 38547 h 200472"/>
                <a:gd name="connsiteX2" fmla="*/ 695350 w 914437"/>
                <a:gd name="connsiteY2" fmla="*/ 17117 h 200472"/>
                <a:gd name="connsiteX3" fmla="*/ 914425 w 914437"/>
                <a:gd name="connsiteY3" fmla="*/ 143322 h 200472"/>
                <a:gd name="connsiteX0" fmla="*/ 25 w 914437"/>
                <a:gd name="connsiteY0" fmla="*/ 193070 h 193070"/>
                <a:gd name="connsiteX1" fmla="*/ 185762 w 914437"/>
                <a:gd name="connsiteY1" fmla="*/ 31145 h 193070"/>
                <a:gd name="connsiteX2" fmla="*/ 695350 w 914437"/>
                <a:gd name="connsiteY2" fmla="*/ 9715 h 193070"/>
                <a:gd name="connsiteX3" fmla="*/ 914425 w 914437"/>
                <a:gd name="connsiteY3" fmla="*/ 135920 h 193070"/>
                <a:gd name="connsiteX0" fmla="*/ 25 w 914442"/>
                <a:gd name="connsiteY0" fmla="*/ 193070 h 193070"/>
                <a:gd name="connsiteX1" fmla="*/ 185762 w 914442"/>
                <a:gd name="connsiteY1" fmla="*/ 31145 h 193070"/>
                <a:gd name="connsiteX2" fmla="*/ 695350 w 914442"/>
                <a:gd name="connsiteY2" fmla="*/ 9715 h 193070"/>
                <a:gd name="connsiteX3" fmla="*/ 914425 w 914442"/>
                <a:gd name="connsiteY3" fmla="*/ 135920 h 193070"/>
                <a:gd name="connsiteX0" fmla="*/ 25 w 914528"/>
                <a:gd name="connsiteY0" fmla="*/ 193070 h 193070"/>
                <a:gd name="connsiteX1" fmla="*/ 185762 w 914528"/>
                <a:gd name="connsiteY1" fmla="*/ 31145 h 193070"/>
                <a:gd name="connsiteX2" fmla="*/ 695350 w 914528"/>
                <a:gd name="connsiteY2" fmla="*/ 9715 h 193070"/>
                <a:gd name="connsiteX3" fmla="*/ 914425 w 914528"/>
                <a:gd name="connsiteY3" fmla="*/ 135920 h 193070"/>
                <a:gd name="connsiteX0" fmla="*/ 25 w 914528"/>
                <a:gd name="connsiteY0" fmla="*/ 193070 h 193070"/>
                <a:gd name="connsiteX1" fmla="*/ 185762 w 914528"/>
                <a:gd name="connsiteY1" fmla="*/ 31145 h 193070"/>
                <a:gd name="connsiteX2" fmla="*/ 695350 w 914528"/>
                <a:gd name="connsiteY2" fmla="*/ 9715 h 193070"/>
                <a:gd name="connsiteX3" fmla="*/ 914425 w 914528"/>
                <a:gd name="connsiteY3" fmla="*/ 135920 h 193070"/>
                <a:gd name="connsiteX0" fmla="*/ 25 w 914589"/>
                <a:gd name="connsiteY0" fmla="*/ 193070 h 193070"/>
                <a:gd name="connsiteX1" fmla="*/ 185762 w 914589"/>
                <a:gd name="connsiteY1" fmla="*/ 31145 h 193070"/>
                <a:gd name="connsiteX2" fmla="*/ 695350 w 914589"/>
                <a:gd name="connsiteY2" fmla="*/ 9715 h 193070"/>
                <a:gd name="connsiteX3" fmla="*/ 914425 w 914589"/>
                <a:gd name="connsiteY3" fmla="*/ 135920 h 1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589" h="193070">
                  <a:moveTo>
                    <a:pt x="25" y="193070"/>
                  </a:moveTo>
                  <a:cubicBezTo>
                    <a:pt x="-1563" y="76388"/>
                    <a:pt x="69875" y="61704"/>
                    <a:pt x="185762" y="31145"/>
                  </a:cubicBezTo>
                  <a:cubicBezTo>
                    <a:pt x="301649" y="586"/>
                    <a:pt x="520725" y="-9335"/>
                    <a:pt x="695350" y="9715"/>
                  </a:cubicBezTo>
                  <a:cubicBezTo>
                    <a:pt x="850926" y="24003"/>
                    <a:pt x="918393" y="188"/>
                    <a:pt x="914425" y="13592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4"/>
            <p:cNvSpPr/>
            <p:nvPr/>
          </p:nvSpPr>
          <p:spPr>
            <a:xfrm>
              <a:off x="2694474" y="4036189"/>
              <a:ext cx="2344722" cy="194910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 rot="16200000">
              <a:off x="4900094" y="4087703"/>
              <a:ext cx="202945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4"/>
            <p:cNvSpPr/>
            <p:nvPr/>
          </p:nvSpPr>
          <p:spPr>
            <a:xfrm>
              <a:off x="2686854" y="4419695"/>
              <a:ext cx="2332822" cy="194910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rot="16200000">
              <a:off x="4892474" y="4471209"/>
              <a:ext cx="202945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4"/>
            <p:cNvSpPr/>
            <p:nvPr/>
          </p:nvSpPr>
          <p:spPr>
            <a:xfrm>
              <a:off x="2694473" y="4961291"/>
              <a:ext cx="2325204" cy="194910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rot="16200000">
              <a:off x="4895331" y="5010424"/>
              <a:ext cx="202945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 rot="5400000">
              <a:off x="3107759" y="4788133"/>
              <a:ext cx="7837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. . .</a:t>
              </a: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269549" y="4302279"/>
              <a:ext cx="754944" cy="116841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0 w 933768"/>
                <a:gd name="connsiteY0" fmla="*/ 54275 h 340025"/>
                <a:gd name="connsiteX1" fmla="*/ 781050 w 933768"/>
                <a:gd name="connsiteY1" fmla="*/ 25700 h 340025"/>
                <a:gd name="connsiteX2" fmla="*/ 933450 w 933768"/>
                <a:gd name="connsiteY2" fmla="*/ 340025 h 340025"/>
                <a:gd name="connsiteX0" fmla="*/ 0 w 943293"/>
                <a:gd name="connsiteY0" fmla="*/ 35313 h 354401"/>
                <a:gd name="connsiteX1" fmla="*/ 790575 w 943293"/>
                <a:gd name="connsiteY1" fmla="*/ 40076 h 354401"/>
                <a:gd name="connsiteX2" fmla="*/ 942975 w 943293"/>
                <a:gd name="connsiteY2" fmla="*/ 354401 h 354401"/>
                <a:gd name="connsiteX0" fmla="*/ 0 w 943293"/>
                <a:gd name="connsiteY0" fmla="*/ 24668 h 343756"/>
                <a:gd name="connsiteX1" fmla="*/ 790575 w 943293"/>
                <a:gd name="connsiteY1" fmla="*/ 29431 h 343756"/>
                <a:gd name="connsiteX2" fmla="*/ 942975 w 943293"/>
                <a:gd name="connsiteY2" fmla="*/ 343756 h 343756"/>
                <a:gd name="connsiteX0" fmla="*/ 0 w 945615"/>
                <a:gd name="connsiteY0" fmla="*/ 24668 h 131824"/>
                <a:gd name="connsiteX1" fmla="*/ 790575 w 945615"/>
                <a:gd name="connsiteY1" fmla="*/ 29431 h 131824"/>
                <a:gd name="connsiteX2" fmla="*/ 945356 w 945615"/>
                <a:gd name="connsiteY2" fmla="*/ 131824 h 131824"/>
                <a:gd name="connsiteX0" fmla="*/ 0 w 945615"/>
                <a:gd name="connsiteY0" fmla="*/ 16467 h 123623"/>
                <a:gd name="connsiteX1" fmla="*/ 790575 w 945615"/>
                <a:gd name="connsiteY1" fmla="*/ 21230 h 123623"/>
                <a:gd name="connsiteX2" fmla="*/ 945356 w 945615"/>
                <a:gd name="connsiteY2" fmla="*/ 123623 h 123623"/>
                <a:gd name="connsiteX0" fmla="*/ 0 w 975203"/>
                <a:gd name="connsiteY0" fmla="*/ 25929 h 133085"/>
                <a:gd name="connsiteX1" fmla="*/ 885825 w 975203"/>
                <a:gd name="connsiteY1" fmla="*/ 14023 h 133085"/>
                <a:gd name="connsiteX2" fmla="*/ 945356 w 975203"/>
                <a:gd name="connsiteY2" fmla="*/ 133085 h 133085"/>
                <a:gd name="connsiteX0" fmla="*/ 0 w 945507"/>
                <a:gd name="connsiteY0" fmla="*/ 25929 h 133085"/>
                <a:gd name="connsiteX1" fmla="*/ 885825 w 945507"/>
                <a:gd name="connsiteY1" fmla="*/ 14023 h 133085"/>
                <a:gd name="connsiteX2" fmla="*/ 945356 w 945507"/>
                <a:gd name="connsiteY2" fmla="*/ 133085 h 133085"/>
                <a:gd name="connsiteX0" fmla="*/ 0 w 945507"/>
                <a:gd name="connsiteY0" fmla="*/ 18717 h 125873"/>
                <a:gd name="connsiteX1" fmla="*/ 885825 w 945507"/>
                <a:gd name="connsiteY1" fmla="*/ 6811 h 125873"/>
                <a:gd name="connsiteX2" fmla="*/ 945356 w 945507"/>
                <a:gd name="connsiteY2" fmla="*/ 125873 h 125873"/>
                <a:gd name="connsiteX0" fmla="*/ 0 w 945437"/>
                <a:gd name="connsiteY0" fmla="*/ 14945 h 122101"/>
                <a:gd name="connsiteX1" fmla="*/ 874523 w 945437"/>
                <a:gd name="connsiteY1" fmla="*/ 10183 h 122101"/>
                <a:gd name="connsiteX2" fmla="*/ 945356 w 945437"/>
                <a:gd name="connsiteY2" fmla="*/ 122101 h 122101"/>
                <a:gd name="connsiteX0" fmla="*/ 0 w 945437"/>
                <a:gd name="connsiteY0" fmla="*/ 9738 h 116894"/>
                <a:gd name="connsiteX1" fmla="*/ 874523 w 945437"/>
                <a:gd name="connsiteY1" fmla="*/ 4976 h 116894"/>
                <a:gd name="connsiteX2" fmla="*/ 945356 w 945437"/>
                <a:gd name="connsiteY2" fmla="*/ 116894 h 116894"/>
                <a:gd name="connsiteX0" fmla="*/ 0 w 945437"/>
                <a:gd name="connsiteY0" fmla="*/ 4762 h 111918"/>
                <a:gd name="connsiteX1" fmla="*/ 874523 w 945437"/>
                <a:gd name="connsiteY1" fmla="*/ 0 h 111918"/>
                <a:gd name="connsiteX2" fmla="*/ 945356 w 945437"/>
                <a:gd name="connsiteY2" fmla="*/ 111918 h 111918"/>
                <a:gd name="connsiteX0" fmla="*/ 0 w 945356"/>
                <a:gd name="connsiteY0" fmla="*/ 4762 h 111918"/>
                <a:gd name="connsiteX1" fmla="*/ 874523 w 945356"/>
                <a:gd name="connsiteY1" fmla="*/ 0 h 111918"/>
                <a:gd name="connsiteX2" fmla="*/ 945356 w 945356"/>
                <a:gd name="connsiteY2" fmla="*/ 111918 h 111918"/>
                <a:gd name="connsiteX0" fmla="*/ 0 w 945356"/>
                <a:gd name="connsiteY0" fmla="*/ 3661 h 110817"/>
                <a:gd name="connsiteX1" fmla="*/ 835116 w 945356"/>
                <a:gd name="connsiteY1" fmla="*/ 4009 h 110817"/>
                <a:gd name="connsiteX2" fmla="*/ 945356 w 945356"/>
                <a:gd name="connsiteY2" fmla="*/ 110817 h 110817"/>
                <a:gd name="connsiteX0" fmla="*/ 0 w 945356"/>
                <a:gd name="connsiteY0" fmla="*/ 6697 h 113853"/>
                <a:gd name="connsiteX1" fmla="*/ 835116 w 945356"/>
                <a:gd name="connsiteY1" fmla="*/ 7045 h 113853"/>
                <a:gd name="connsiteX2" fmla="*/ 945356 w 945356"/>
                <a:gd name="connsiteY2" fmla="*/ 113853 h 113853"/>
                <a:gd name="connsiteX0" fmla="*/ 0 w 945356"/>
                <a:gd name="connsiteY0" fmla="*/ 7760 h 114916"/>
                <a:gd name="connsiteX1" fmla="*/ 783885 w 945356"/>
                <a:gd name="connsiteY1" fmla="*/ 5553 h 114916"/>
                <a:gd name="connsiteX2" fmla="*/ 945356 w 945356"/>
                <a:gd name="connsiteY2" fmla="*/ 114916 h 114916"/>
                <a:gd name="connsiteX0" fmla="*/ 0 w 945356"/>
                <a:gd name="connsiteY0" fmla="*/ 7760 h 114916"/>
                <a:gd name="connsiteX1" fmla="*/ 783885 w 945356"/>
                <a:gd name="connsiteY1" fmla="*/ 5553 h 114916"/>
                <a:gd name="connsiteX2" fmla="*/ 945356 w 945356"/>
                <a:gd name="connsiteY2" fmla="*/ 114916 h 114916"/>
                <a:gd name="connsiteX0" fmla="*/ 0 w 945356"/>
                <a:gd name="connsiteY0" fmla="*/ 7760 h 114916"/>
                <a:gd name="connsiteX1" fmla="*/ 783885 w 945356"/>
                <a:gd name="connsiteY1" fmla="*/ 5553 h 114916"/>
                <a:gd name="connsiteX2" fmla="*/ 945356 w 945356"/>
                <a:gd name="connsiteY2" fmla="*/ 114916 h 114916"/>
                <a:gd name="connsiteX0" fmla="*/ 0 w 945356"/>
                <a:gd name="connsiteY0" fmla="*/ 15094 h 122250"/>
                <a:gd name="connsiteX1" fmla="*/ 783885 w 945356"/>
                <a:gd name="connsiteY1" fmla="*/ 12887 h 122250"/>
                <a:gd name="connsiteX2" fmla="*/ 945356 w 945356"/>
                <a:gd name="connsiteY2" fmla="*/ 122250 h 122250"/>
                <a:gd name="connsiteX0" fmla="*/ 0 w 945356"/>
                <a:gd name="connsiteY0" fmla="*/ 20492 h 127648"/>
                <a:gd name="connsiteX1" fmla="*/ 786868 w 945356"/>
                <a:gd name="connsiteY1" fmla="*/ 10621 h 127648"/>
                <a:gd name="connsiteX2" fmla="*/ 945356 w 945356"/>
                <a:gd name="connsiteY2" fmla="*/ 127648 h 127648"/>
                <a:gd name="connsiteX0" fmla="*/ 0 w 945356"/>
                <a:gd name="connsiteY0" fmla="*/ 20492 h 127648"/>
                <a:gd name="connsiteX1" fmla="*/ 786868 w 945356"/>
                <a:gd name="connsiteY1" fmla="*/ 10621 h 127648"/>
                <a:gd name="connsiteX2" fmla="*/ 945356 w 945356"/>
                <a:gd name="connsiteY2" fmla="*/ 127648 h 127648"/>
                <a:gd name="connsiteX0" fmla="*/ 0 w 945356"/>
                <a:gd name="connsiteY0" fmla="*/ 18224 h 125380"/>
                <a:gd name="connsiteX1" fmla="*/ 786868 w 945356"/>
                <a:gd name="connsiteY1" fmla="*/ 8353 h 125380"/>
                <a:gd name="connsiteX2" fmla="*/ 945356 w 945356"/>
                <a:gd name="connsiteY2" fmla="*/ 125380 h 125380"/>
                <a:gd name="connsiteX0" fmla="*/ 0 w 945647"/>
                <a:gd name="connsiteY0" fmla="*/ 18223 h 125379"/>
                <a:gd name="connsiteX1" fmla="*/ 786868 w 945647"/>
                <a:gd name="connsiteY1" fmla="*/ 8352 h 125379"/>
                <a:gd name="connsiteX2" fmla="*/ 945356 w 945647"/>
                <a:gd name="connsiteY2" fmla="*/ 125379 h 12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647" h="125379">
                  <a:moveTo>
                    <a:pt x="0" y="18223"/>
                  </a:moveTo>
                  <a:cubicBezTo>
                    <a:pt x="188697" y="6318"/>
                    <a:pt x="548646" y="-10231"/>
                    <a:pt x="786868" y="8352"/>
                  </a:cubicBezTo>
                  <a:cubicBezTo>
                    <a:pt x="918202" y="27750"/>
                    <a:pt x="949077" y="-10526"/>
                    <a:pt x="945356" y="125379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w="sm" len="sm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274616" y="4669360"/>
              <a:ext cx="535144" cy="288130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0 w 933768"/>
                <a:gd name="connsiteY0" fmla="*/ 54275 h 340025"/>
                <a:gd name="connsiteX1" fmla="*/ 781050 w 933768"/>
                <a:gd name="connsiteY1" fmla="*/ 25700 h 340025"/>
                <a:gd name="connsiteX2" fmla="*/ 933450 w 933768"/>
                <a:gd name="connsiteY2" fmla="*/ 340025 h 340025"/>
                <a:gd name="connsiteX0" fmla="*/ 0 w 943293"/>
                <a:gd name="connsiteY0" fmla="*/ 35313 h 354401"/>
                <a:gd name="connsiteX1" fmla="*/ 790575 w 943293"/>
                <a:gd name="connsiteY1" fmla="*/ 40076 h 354401"/>
                <a:gd name="connsiteX2" fmla="*/ 942975 w 943293"/>
                <a:gd name="connsiteY2" fmla="*/ 354401 h 354401"/>
                <a:gd name="connsiteX0" fmla="*/ 0 w 943293"/>
                <a:gd name="connsiteY0" fmla="*/ 24668 h 343756"/>
                <a:gd name="connsiteX1" fmla="*/ 790575 w 943293"/>
                <a:gd name="connsiteY1" fmla="*/ 29431 h 343756"/>
                <a:gd name="connsiteX2" fmla="*/ 942975 w 943293"/>
                <a:gd name="connsiteY2" fmla="*/ 343756 h 343756"/>
                <a:gd name="connsiteX0" fmla="*/ 0 w 945615"/>
                <a:gd name="connsiteY0" fmla="*/ 24668 h 131824"/>
                <a:gd name="connsiteX1" fmla="*/ 790575 w 945615"/>
                <a:gd name="connsiteY1" fmla="*/ 29431 h 131824"/>
                <a:gd name="connsiteX2" fmla="*/ 945356 w 945615"/>
                <a:gd name="connsiteY2" fmla="*/ 131824 h 131824"/>
                <a:gd name="connsiteX0" fmla="*/ 0 w 945615"/>
                <a:gd name="connsiteY0" fmla="*/ 16467 h 123623"/>
                <a:gd name="connsiteX1" fmla="*/ 790575 w 945615"/>
                <a:gd name="connsiteY1" fmla="*/ 21230 h 123623"/>
                <a:gd name="connsiteX2" fmla="*/ 945356 w 945615"/>
                <a:gd name="connsiteY2" fmla="*/ 123623 h 123623"/>
                <a:gd name="connsiteX0" fmla="*/ 0 w 975203"/>
                <a:gd name="connsiteY0" fmla="*/ 25929 h 133085"/>
                <a:gd name="connsiteX1" fmla="*/ 885825 w 975203"/>
                <a:gd name="connsiteY1" fmla="*/ 14023 h 133085"/>
                <a:gd name="connsiteX2" fmla="*/ 945356 w 975203"/>
                <a:gd name="connsiteY2" fmla="*/ 133085 h 133085"/>
                <a:gd name="connsiteX0" fmla="*/ 0 w 945507"/>
                <a:gd name="connsiteY0" fmla="*/ 25929 h 133085"/>
                <a:gd name="connsiteX1" fmla="*/ 885825 w 945507"/>
                <a:gd name="connsiteY1" fmla="*/ 14023 h 133085"/>
                <a:gd name="connsiteX2" fmla="*/ 945356 w 945507"/>
                <a:gd name="connsiteY2" fmla="*/ 133085 h 133085"/>
                <a:gd name="connsiteX0" fmla="*/ 0 w 949240"/>
                <a:gd name="connsiteY0" fmla="*/ 25929 h 175947"/>
                <a:gd name="connsiteX1" fmla="*/ 885825 w 949240"/>
                <a:gd name="connsiteY1" fmla="*/ 14023 h 175947"/>
                <a:gd name="connsiteX2" fmla="*/ 949123 w 949240"/>
                <a:gd name="connsiteY2" fmla="*/ 175947 h 175947"/>
                <a:gd name="connsiteX0" fmla="*/ 0 w 949172"/>
                <a:gd name="connsiteY0" fmla="*/ 25929 h 175947"/>
                <a:gd name="connsiteX1" fmla="*/ 863222 w 949172"/>
                <a:gd name="connsiteY1" fmla="*/ 14023 h 175947"/>
                <a:gd name="connsiteX2" fmla="*/ 949123 w 949172"/>
                <a:gd name="connsiteY2" fmla="*/ 175947 h 175947"/>
                <a:gd name="connsiteX0" fmla="*/ 0 w 949238"/>
                <a:gd name="connsiteY0" fmla="*/ 25929 h 175947"/>
                <a:gd name="connsiteX1" fmla="*/ 863222 w 949238"/>
                <a:gd name="connsiteY1" fmla="*/ 14023 h 175947"/>
                <a:gd name="connsiteX2" fmla="*/ 949123 w 949238"/>
                <a:gd name="connsiteY2" fmla="*/ 175947 h 175947"/>
                <a:gd name="connsiteX0" fmla="*/ 0 w 929148"/>
                <a:gd name="connsiteY0" fmla="*/ 0 h 283368"/>
                <a:gd name="connsiteX1" fmla="*/ 843132 w 929148"/>
                <a:gd name="connsiteY1" fmla="*/ 121444 h 283368"/>
                <a:gd name="connsiteX2" fmla="*/ 929033 w 929148"/>
                <a:gd name="connsiteY2" fmla="*/ 283368 h 283368"/>
                <a:gd name="connsiteX0" fmla="*/ 0 w 929148"/>
                <a:gd name="connsiteY0" fmla="*/ 1895 h 285263"/>
                <a:gd name="connsiteX1" fmla="*/ 843132 w 929148"/>
                <a:gd name="connsiteY1" fmla="*/ 123339 h 285263"/>
                <a:gd name="connsiteX2" fmla="*/ 929033 w 929148"/>
                <a:gd name="connsiteY2" fmla="*/ 285263 h 285263"/>
                <a:gd name="connsiteX0" fmla="*/ 0 w 929148"/>
                <a:gd name="connsiteY0" fmla="*/ 2814 h 286182"/>
                <a:gd name="connsiteX1" fmla="*/ 843132 w 929148"/>
                <a:gd name="connsiteY1" fmla="*/ 124258 h 286182"/>
                <a:gd name="connsiteX2" fmla="*/ 929033 w 929148"/>
                <a:gd name="connsiteY2" fmla="*/ 286182 h 286182"/>
                <a:gd name="connsiteX0" fmla="*/ 0 w 929051"/>
                <a:gd name="connsiteY0" fmla="*/ 3856 h 287224"/>
                <a:gd name="connsiteX1" fmla="*/ 753897 w 929051"/>
                <a:gd name="connsiteY1" fmla="*/ 103869 h 287224"/>
                <a:gd name="connsiteX2" fmla="*/ 929033 w 929051"/>
                <a:gd name="connsiteY2" fmla="*/ 287224 h 287224"/>
                <a:gd name="connsiteX0" fmla="*/ 0 w 929071"/>
                <a:gd name="connsiteY0" fmla="*/ 3856 h 287224"/>
                <a:gd name="connsiteX1" fmla="*/ 753897 w 929071"/>
                <a:gd name="connsiteY1" fmla="*/ 103869 h 287224"/>
                <a:gd name="connsiteX2" fmla="*/ 929033 w 929071"/>
                <a:gd name="connsiteY2" fmla="*/ 287224 h 287224"/>
                <a:gd name="connsiteX0" fmla="*/ 0 w 969633"/>
                <a:gd name="connsiteY0" fmla="*/ 3568 h 291698"/>
                <a:gd name="connsiteX1" fmla="*/ 794458 w 969633"/>
                <a:gd name="connsiteY1" fmla="*/ 108343 h 291698"/>
                <a:gd name="connsiteX2" fmla="*/ 969594 w 969633"/>
                <a:gd name="connsiteY2" fmla="*/ 291698 h 291698"/>
                <a:gd name="connsiteX0" fmla="*/ 0 w 969633"/>
                <a:gd name="connsiteY0" fmla="*/ 0 h 288130"/>
                <a:gd name="connsiteX1" fmla="*/ 794458 w 969633"/>
                <a:gd name="connsiteY1" fmla="*/ 104775 h 288130"/>
                <a:gd name="connsiteX2" fmla="*/ 969594 w 969633"/>
                <a:gd name="connsiteY2" fmla="*/ 288130 h 28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633" h="288130">
                  <a:moveTo>
                    <a:pt x="0" y="0"/>
                  </a:moveTo>
                  <a:cubicBezTo>
                    <a:pt x="385742" y="4762"/>
                    <a:pt x="493323" y="26194"/>
                    <a:pt x="794458" y="104775"/>
                  </a:cubicBezTo>
                  <a:cubicBezTo>
                    <a:pt x="924645" y="140494"/>
                    <a:pt x="971181" y="154780"/>
                    <a:pt x="969594" y="28813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14650" y="4031478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134827" y="403385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352623" y="403526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570419" y="403526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778469" y="4038622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998646" y="4038622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4216442" y="403527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671398" y="3945777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886813" y="3945777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536831" y="3945777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120102" y="3961522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335517" y="3961522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2912269" y="441536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132446" y="441775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350242" y="441916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568038" y="441916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908432" y="495740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128609" y="495979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346405" y="496120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564201" y="4956438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3772251" y="495741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47"/>
            <p:cNvSpPr/>
            <p:nvPr/>
          </p:nvSpPr>
          <p:spPr>
            <a:xfrm>
              <a:off x="2658474" y="4345070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876582" y="434511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101002" y="4345028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664332" y="4863649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c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883304" y="4867500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c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098719" y="4863649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c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317691" y="4863263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973649" y="3907230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766323" y="3909510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325730" y="4299675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529804" y="4831640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271853" y="3881499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. . .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591377" y="4262722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. . .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772251" y="4801670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. . .</a:t>
              </a: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80568" y="4258577"/>
              <a:ext cx="11660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multi-tape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7404" y="5447160"/>
            <a:ext cx="6687421" cy="685375"/>
            <a:chOff x="167404" y="5447160"/>
            <a:chExt cx="6687421" cy="685375"/>
          </a:xfrm>
        </p:grpSpPr>
        <p:grpSp>
          <p:nvGrpSpPr>
            <p:cNvPr id="10" name="Group 9"/>
            <p:cNvGrpSpPr/>
            <p:nvPr/>
          </p:nvGrpSpPr>
          <p:grpSpPr>
            <a:xfrm>
              <a:off x="167404" y="5447160"/>
              <a:ext cx="2597687" cy="685375"/>
              <a:chOff x="167404" y="5447160"/>
              <a:chExt cx="2597687" cy="685375"/>
            </a:xfrm>
          </p:grpSpPr>
          <p:sp>
            <p:nvSpPr>
              <p:cNvPr id="165" name="PDA box"/>
              <p:cNvSpPr/>
              <p:nvPr/>
            </p:nvSpPr>
            <p:spPr>
              <a:xfrm>
                <a:off x="1394457" y="5447160"/>
                <a:ext cx="875092" cy="6853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Finite Control"/>
                  <p:cNvSpPr/>
                  <p:nvPr/>
                </p:nvSpPr>
                <p:spPr>
                  <a:xfrm>
                    <a:off x="1631698" y="5526268"/>
                    <a:ext cx="464165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6" name="Finite Control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1698" y="5526268"/>
                    <a:ext cx="464165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3" name="Freeform 212"/>
              <p:cNvSpPr/>
              <p:nvPr/>
            </p:nvSpPr>
            <p:spPr>
              <a:xfrm>
                <a:off x="2269548" y="5550326"/>
                <a:ext cx="495543" cy="180792"/>
              </a:xfrm>
              <a:custGeom>
                <a:avLst/>
                <a:gdLst>
                  <a:gd name="connsiteX0" fmla="*/ 319 w 1086487"/>
                  <a:gd name="connsiteY0" fmla="*/ 340025 h 340025"/>
                  <a:gd name="connsiteX1" fmla="*/ 152719 w 1086487"/>
                  <a:gd name="connsiteY1" fmla="*/ 54275 h 340025"/>
                  <a:gd name="connsiteX2" fmla="*/ 933769 w 1086487"/>
                  <a:gd name="connsiteY2" fmla="*/ 25700 h 340025"/>
                  <a:gd name="connsiteX3" fmla="*/ 1086169 w 1086487"/>
                  <a:gd name="connsiteY3" fmla="*/ 340025 h 340025"/>
                  <a:gd name="connsiteX0" fmla="*/ 0 w 933768"/>
                  <a:gd name="connsiteY0" fmla="*/ 54275 h 340025"/>
                  <a:gd name="connsiteX1" fmla="*/ 781050 w 933768"/>
                  <a:gd name="connsiteY1" fmla="*/ 25700 h 340025"/>
                  <a:gd name="connsiteX2" fmla="*/ 933450 w 933768"/>
                  <a:gd name="connsiteY2" fmla="*/ 340025 h 340025"/>
                  <a:gd name="connsiteX0" fmla="*/ 0 w 943293"/>
                  <a:gd name="connsiteY0" fmla="*/ 35313 h 354401"/>
                  <a:gd name="connsiteX1" fmla="*/ 790575 w 943293"/>
                  <a:gd name="connsiteY1" fmla="*/ 40076 h 354401"/>
                  <a:gd name="connsiteX2" fmla="*/ 942975 w 943293"/>
                  <a:gd name="connsiteY2" fmla="*/ 354401 h 354401"/>
                  <a:gd name="connsiteX0" fmla="*/ 0 w 943293"/>
                  <a:gd name="connsiteY0" fmla="*/ 24668 h 343756"/>
                  <a:gd name="connsiteX1" fmla="*/ 790575 w 943293"/>
                  <a:gd name="connsiteY1" fmla="*/ 29431 h 343756"/>
                  <a:gd name="connsiteX2" fmla="*/ 942975 w 943293"/>
                  <a:gd name="connsiteY2" fmla="*/ 343756 h 343756"/>
                  <a:gd name="connsiteX0" fmla="*/ 0 w 945615"/>
                  <a:gd name="connsiteY0" fmla="*/ 24668 h 131824"/>
                  <a:gd name="connsiteX1" fmla="*/ 790575 w 945615"/>
                  <a:gd name="connsiteY1" fmla="*/ 29431 h 131824"/>
                  <a:gd name="connsiteX2" fmla="*/ 945356 w 945615"/>
                  <a:gd name="connsiteY2" fmla="*/ 131824 h 131824"/>
                  <a:gd name="connsiteX0" fmla="*/ 0 w 945615"/>
                  <a:gd name="connsiteY0" fmla="*/ 16467 h 123623"/>
                  <a:gd name="connsiteX1" fmla="*/ 790575 w 945615"/>
                  <a:gd name="connsiteY1" fmla="*/ 21230 h 123623"/>
                  <a:gd name="connsiteX2" fmla="*/ 945356 w 945615"/>
                  <a:gd name="connsiteY2" fmla="*/ 123623 h 123623"/>
                  <a:gd name="connsiteX0" fmla="*/ 0 w 975203"/>
                  <a:gd name="connsiteY0" fmla="*/ 25929 h 133085"/>
                  <a:gd name="connsiteX1" fmla="*/ 885825 w 975203"/>
                  <a:gd name="connsiteY1" fmla="*/ 14023 h 133085"/>
                  <a:gd name="connsiteX2" fmla="*/ 945356 w 975203"/>
                  <a:gd name="connsiteY2" fmla="*/ 133085 h 133085"/>
                  <a:gd name="connsiteX0" fmla="*/ 0 w 945507"/>
                  <a:gd name="connsiteY0" fmla="*/ 25929 h 133085"/>
                  <a:gd name="connsiteX1" fmla="*/ 885825 w 945507"/>
                  <a:gd name="connsiteY1" fmla="*/ 14023 h 133085"/>
                  <a:gd name="connsiteX2" fmla="*/ 945356 w 945507"/>
                  <a:gd name="connsiteY2" fmla="*/ 133085 h 133085"/>
                  <a:gd name="connsiteX0" fmla="*/ 0 w 949240"/>
                  <a:gd name="connsiteY0" fmla="*/ 25929 h 175947"/>
                  <a:gd name="connsiteX1" fmla="*/ 885825 w 949240"/>
                  <a:gd name="connsiteY1" fmla="*/ 14023 h 175947"/>
                  <a:gd name="connsiteX2" fmla="*/ 949123 w 949240"/>
                  <a:gd name="connsiteY2" fmla="*/ 175947 h 175947"/>
                  <a:gd name="connsiteX0" fmla="*/ 0 w 949172"/>
                  <a:gd name="connsiteY0" fmla="*/ 25929 h 175947"/>
                  <a:gd name="connsiteX1" fmla="*/ 863222 w 949172"/>
                  <a:gd name="connsiteY1" fmla="*/ 14023 h 175947"/>
                  <a:gd name="connsiteX2" fmla="*/ 949123 w 949172"/>
                  <a:gd name="connsiteY2" fmla="*/ 175947 h 175947"/>
                  <a:gd name="connsiteX0" fmla="*/ 0 w 949238"/>
                  <a:gd name="connsiteY0" fmla="*/ 25929 h 175947"/>
                  <a:gd name="connsiteX1" fmla="*/ 863222 w 949238"/>
                  <a:gd name="connsiteY1" fmla="*/ 14023 h 175947"/>
                  <a:gd name="connsiteX2" fmla="*/ 949123 w 949238"/>
                  <a:gd name="connsiteY2" fmla="*/ 175947 h 175947"/>
                  <a:gd name="connsiteX0" fmla="*/ 0 w 929148"/>
                  <a:gd name="connsiteY0" fmla="*/ 0 h 283368"/>
                  <a:gd name="connsiteX1" fmla="*/ 843132 w 929148"/>
                  <a:gd name="connsiteY1" fmla="*/ 121444 h 283368"/>
                  <a:gd name="connsiteX2" fmla="*/ 929033 w 929148"/>
                  <a:gd name="connsiteY2" fmla="*/ 283368 h 283368"/>
                  <a:gd name="connsiteX0" fmla="*/ 0 w 929148"/>
                  <a:gd name="connsiteY0" fmla="*/ 1895 h 285263"/>
                  <a:gd name="connsiteX1" fmla="*/ 843132 w 929148"/>
                  <a:gd name="connsiteY1" fmla="*/ 123339 h 285263"/>
                  <a:gd name="connsiteX2" fmla="*/ 929033 w 929148"/>
                  <a:gd name="connsiteY2" fmla="*/ 285263 h 285263"/>
                  <a:gd name="connsiteX0" fmla="*/ 0 w 929148"/>
                  <a:gd name="connsiteY0" fmla="*/ 2814 h 286182"/>
                  <a:gd name="connsiteX1" fmla="*/ 843132 w 929148"/>
                  <a:gd name="connsiteY1" fmla="*/ 124258 h 286182"/>
                  <a:gd name="connsiteX2" fmla="*/ 929033 w 929148"/>
                  <a:gd name="connsiteY2" fmla="*/ 286182 h 286182"/>
                  <a:gd name="connsiteX0" fmla="*/ 0 w 929051"/>
                  <a:gd name="connsiteY0" fmla="*/ 3856 h 287224"/>
                  <a:gd name="connsiteX1" fmla="*/ 753897 w 929051"/>
                  <a:gd name="connsiteY1" fmla="*/ 103869 h 287224"/>
                  <a:gd name="connsiteX2" fmla="*/ 929033 w 929051"/>
                  <a:gd name="connsiteY2" fmla="*/ 287224 h 287224"/>
                  <a:gd name="connsiteX0" fmla="*/ 0 w 929071"/>
                  <a:gd name="connsiteY0" fmla="*/ 3856 h 287224"/>
                  <a:gd name="connsiteX1" fmla="*/ 753897 w 929071"/>
                  <a:gd name="connsiteY1" fmla="*/ 103869 h 287224"/>
                  <a:gd name="connsiteX2" fmla="*/ 929033 w 929071"/>
                  <a:gd name="connsiteY2" fmla="*/ 287224 h 287224"/>
                  <a:gd name="connsiteX0" fmla="*/ 0 w 969633"/>
                  <a:gd name="connsiteY0" fmla="*/ 3568 h 291698"/>
                  <a:gd name="connsiteX1" fmla="*/ 794458 w 969633"/>
                  <a:gd name="connsiteY1" fmla="*/ 108343 h 291698"/>
                  <a:gd name="connsiteX2" fmla="*/ 969594 w 969633"/>
                  <a:gd name="connsiteY2" fmla="*/ 291698 h 291698"/>
                  <a:gd name="connsiteX0" fmla="*/ 0 w 969633"/>
                  <a:gd name="connsiteY0" fmla="*/ 0 h 288130"/>
                  <a:gd name="connsiteX1" fmla="*/ 794458 w 969633"/>
                  <a:gd name="connsiteY1" fmla="*/ 104775 h 288130"/>
                  <a:gd name="connsiteX2" fmla="*/ 969594 w 969633"/>
                  <a:gd name="connsiteY2" fmla="*/ 288130 h 28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9633" h="288130">
                    <a:moveTo>
                      <a:pt x="0" y="0"/>
                    </a:moveTo>
                    <a:cubicBezTo>
                      <a:pt x="385742" y="4762"/>
                      <a:pt x="493323" y="26194"/>
                      <a:pt x="794458" y="104775"/>
                    </a:cubicBezTo>
                    <a:cubicBezTo>
                      <a:pt x="924645" y="140494"/>
                      <a:pt x="971181" y="154780"/>
                      <a:pt x="969594" y="28813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67404" y="5529577"/>
                <a:ext cx="12013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single tape</a:t>
                </a: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2658473" y="5728438"/>
              <a:ext cx="4196352" cy="262386"/>
              <a:chOff x="2562125" y="1413991"/>
              <a:chExt cx="2818503" cy="111737"/>
            </a:xfrm>
          </p:grpSpPr>
          <p:sp>
            <p:nvSpPr>
              <p:cNvPr id="168" name="Rectangle 4"/>
              <p:cNvSpPr/>
              <p:nvPr/>
            </p:nvSpPr>
            <p:spPr>
              <a:xfrm>
                <a:off x="2562125" y="1416584"/>
                <a:ext cx="2818503" cy="107313"/>
              </a:xfrm>
              <a:custGeom>
                <a:avLst/>
                <a:gdLst>
                  <a:gd name="connsiteX0" fmla="*/ 0 w 2742303"/>
                  <a:gd name="connsiteY0" fmla="*/ 0 h 317979"/>
                  <a:gd name="connsiteX1" fmla="*/ 2742303 w 2742303"/>
                  <a:gd name="connsiteY1" fmla="*/ 0 h 317979"/>
                  <a:gd name="connsiteX2" fmla="*/ 2742303 w 2742303"/>
                  <a:gd name="connsiteY2" fmla="*/ 317979 h 317979"/>
                  <a:gd name="connsiteX3" fmla="*/ 0 w 2742303"/>
                  <a:gd name="connsiteY3" fmla="*/ 317979 h 317979"/>
                  <a:gd name="connsiteX4" fmla="*/ 0 w 2742303"/>
                  <a:gd name="connsiteY4" fmla="*/ 0 h 317979"/>
                  <a:gd name="connsiteX0" fmla="*/ 2742303 w 2833743"/>
                  <a:gd name="connsiteY0" fmla="*/ 317979 h 409419"/>
                  <a:gd name="connsiteX1" fmla="*/ 0 w 2833743"/>
                  <a:gd name="connsiteY1" fmla="*/ 317979 h 409419"/>
                  <a:gd name="connsiteX2" fmla="*/ 0 w 2833743"/>
                  <a:gd name="connsiteY2" fmla="*/ 0 h 409419"/>
                  <a:gd name="connsiteX3" fmla="*/ 2742303 w 2833743"/>
                  <a:gd name="connsiteY3" fmla="*/ 0 h 409419"/>
                  <a:gd name="connsiteX4" fmla="*/ 2833743 w 2833743"/>
                  <a:gd name="connsiteY4" fmla="*/ 409419 h 409419"/>
                  <a:gd name="connsiteX0" fmla="*/ 2742303 w 2742303"/>
                  <a:gd name="connsiteY0" fmla="*/ 317979 h 317979"/>
                  <a:gd name="connsiteX1" fmla="*/ 0 w 2742303"/>
                  <a:gd name="connsiteY1" fmla="*/ 317979 h 317979"/>
                  <a:gd name="connsiteX2" fmla="*/ 0 w 2742303"/>
                  <a:gd name="connsiteY2" fmla="*/ 0 h 317979"/>
                  <a:gd name="connsiteX3" fmla="*/ 2742303 w 2742303"/>
                  <a:gd name="connsiteY3" fmla="*/ 0 h 317979"/>
                  <a:gd name="connsiteX0" fmla="*/ 2818503 w 2818503"/>
                  <a:gd name="connsiteY0" fmla="*/ 317979 h 317979"/>
                  <a:gd name="connsiteX1" fmla="*/ 0 w 2818503"/>
                  <a:gd name="connsiteY1" fmla="*/ 317979 h 317979"/>
                  <a:gd name="connsiteX2" fmla="*/ 0 w 2818503"/>
                  <a:gd name="connsiteY2" fmla="*/ 0 h 317979"/>
                  <a:gd name="connsiteX3" fmla="*/ 2742303 w 2818503"/>
                  <a:gd name="connsiteY3" fmla="*/ 0 h 31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8503" h="317979">
                    <a:moveTo>
                      <a:pt x="2818503" y="317979"/>
                    </a:moveTo>
                    <a:lnTo>
                      <a:pt x="0" y="317979"/>
                    </a:lnTo>
                    <a:lnTo>
                      <a:pt x="0" y="0"/>
                    </a:lnTo>
                    <a:lnTo>
                      <a:pt x="274230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 rot="16200000">
                <a:off x="5283677" y="1428777"/>
                <a:ext cx="111737" cy="82165"/>
              </a:xfrm>
              <a:custGeom>
                <a:avLst/>
                <a:gdLst>
                  <a:gd name="connsiteX0" fmla="*/ 0 w 369096"/>
                  <a:gd name="connsiteY0" fmla="*/ 76200 h 171450"/>
                  <a:gd name="connsiteX1" fmla="*/ 71438 w 369096"/>
                  <a:gd name="connsiteY1" fmla="*/ 0 h 171450"/>
                  <a:gd name="connsiteX2" fmla="*/ 107156 w 369096"/>
                  <a:gd name="connsiteY2" fmla="*/ 78581 h 171450"/>
                  <a:gd name="connsiteX3" fmla="*/ 178594 w 369096"/>
                  <a:gd name="connsiteY3" fmla="*/ 4762 h 171450"/>
                  <a:gd name="connsiteX4" fmla="*/ 219075 w 369096"/>
                  <a:gd name="connsiteY4" fmla="*/ 80962 h 171450"/>
                  <a:gd name="connsiteX5" fmla="*/ 309563 w 369096"/>
                  <a:gd name="connsiteY5" fmla="*/ 14287 h 171450"/>
                  <a:gd name="connsiteX6" fmla="*/ 369094 w 369096"/>
                  <a:gd name="connsiteY6" fmla="*/ 111918 h 171450"/>
                  <a:gd name="connsiteX7" fmla="*/ 307181 w 369096"/>
                  <a:gd name="connsiteY7" fmla="*/ 171450 h 171450"/>
                  <a:gd name="connsiteX0" fmla="*/ 0 w 369096"/>
                  <a:gd name="connsiteY0" fmla="*/ 76200 h 111918"/>
                  <a:gd name="connsiteX1" fmla="*/ 71438 w 369096"/>
                  <a:gd name="connsiteY1" fmla="*/ 0 h 111918"/>
                  <a:gd name="connsiteX2" fmla="*/ 107156 w 369096"/>
                  <a:gd name="connsiteY2" fmla="*/ 78581 h 111918"/>
                  <a:gd name="connsiteX3" fmla="*/ 178594 w 369096"/>
                  <a:gd name="connsiteY3" fmla="*/ 4762 h 111918"/>
                  <a:gd name="connsiteX4" fmla="*/ 219075 w 369096"/>
                  <a:gd name="connsiteY4" fmla="*/ 80962 h 111918"/>
                  <a:gd name="connsiteX5" fmla="*/ 309563 w 369096"/>
                  <a:gd name="connsiteY5" fmla="*/ 14287 h 111918"/>
                  <a:gd name="connsiteX6" fmla="*/ 369094 w 369096"/>
                  <a:gd name="connsiteY6" fmla="*/ 111918 h 111918"/>
                  <a:gd name="connsiteX0" fmla="*/ 0 w 361953"/>
                  <a:gd name="connsiteY0" fmla="*/ 76200 h 107155"/>
                  <a:gd name="connsiteX1" fmla="*/ 71438 w 361953"/>
                  <a:gd name="connsiteY1" fmla="*/ 0 h 107155"/>
                  <a:gd name="connsiteX2" fmla="*/ 107156 w 361953"/>
                  <a:gd name="connsiteY2" fmla="*/ 78581 h 107155"/>
                  <a:gd name="connsiteX3" fmla="*/ 178594 w 361953"/>
                  <a:gd name="connsiteY3" fmla="*/ 4762 h 107155"/>
                  <a:gd name="connsiteX4" fmla="*/ 219075 w 361953"/>
                  <a:gd name="connsiteY4" fmla="*/ 80962 h 107155"/>
                  <a:gd name="connsiteX5" fmla="*/ 309563 w 361953"/>
                  <a:gd name="connsiteY5" fmla="*/ 14287 h 107155"/>
                  <a:gd name="connsiteX6" fmla="*/ 361950 w 361953"/>
                  <a:gd name="connsiteY6" fmla="*/ 107155 h 107155"/>
                  <a:gd name="connsiteX0" fmla="*/ 0 w 361950"/>
                  <a:gd name="connsiteY0" fmla="*/ 76200 h 107155"/>
                  <a:gd name="connsiteX1" fmla="*/ 71438 w 361950"/>
                  <a:gd name="connsiteY1" fmla="*/ 0 h 107155"/>
                  <a:gd name="connsiteX2" fmla="*/ 107156 w 361950"/>
                  <a:gd name="connsiteY2" fmla="*/ 78581 h 107155"/>
                  <a:gd name="connsiteX3" fmla="*/ 178594 w 361950"/>
                  <a:gd name="connsiteY3" fmla="*/ 4762 h 107155"/>
                  <a:gd name="connsiteX4" fmla="*/ 219075 w 361950"/>
                  <a:gd name="connsiteY4" fmla="*/ 80962 h 107155"/>
                  <a:gd name="connsiteX5" fmla="*/ 309563 w 361950"/>
                  <a:gd name="connsiteY5" fmla="*/ 14287 h 107155"/>
                  <a:gd name="connsiteX6" fmla="*/ 361950 w 361950"/>
                  <a:gd name="connsiteY6" fmla="*/ 107155 h 107155"/>
                  <a:gd name="connsiteX0" fmla="*/ 0 w 309563"/>
                  <a:gd name="connsiteY0" fmla="*/ 76200 h 80962"/>
                  <a:gd name="connsiteX1" fmla="*/ 71438 w 309563"/>
                  <a:gd name="connsiteY1" fmla="*/ 0 h 80962"/>
                  <a:gd name="connsiteX2" fmla="*/ 107156 w 309563"/>
                  <a:gd name="connsiteY2" fmla="*/ 78581 h 80962"/>
                  <a:gd name="connsiteX3" fmla="*/ 178594 w 309563"/>
                  <a:gd name="connsiteY3" fmla="*/ 4762 h 80962"/>
                  <a:gd name="connsiteX4" fmla="*/ 219075 w 309563"/>
                  <a:gd name="connsiteY4" fmla="*/ 80962 h 80962"/>
                  <a:gd name="connsiteX5" fmla="*/ 309563 w 309563"/>
                  <a:gd name="connsiteY5" fmla="*/ 14287 h 80962"/>
                  <a:gd name="connsiteX0" fmla="*/ 0 w 316992"/>
                  <a:gd name="connsiteY0" fmla="*/ 76200 h 80962"/>
                  <a:gd name="connsiteX1" fmla="*/ 71438 w 316992"/>
                  <a:gd name="connsiteY1" fmla="*/ 0 h 80962"/>
                  <a:gd name="connsiteX2" fmla="*/ 107156 w 316992"/>
                  <a:gd name="connsiteY2" fmla="*/ 78581 h 80962"/>
                  <a:gd name="connsiteX3" fmla="*/ 178594 w 316992"/>
                  <a:gd name="connsiteY3" fmla="*/ 4762 h 80962"/>
                  <a:gd name="connsiteX4" fmla="*/ 219075 w 316992"/>
                  <a:gd name="connsiteY4" fmla="*/ 80962 h 80962"/>
                  <a:gd name="connsiteX5" fmla="*/ 309563 w 316992"/>
                  <a:gd name="connsiteY5" fmla="*/ 14287 h 80962"/>
                  <a:gd name="connsiteX6" fmla="*/ 311946 w 316992"/>
                  <a:gd name="connsiteY6" fmla="*/ 21432 h 80962"/>
                  <a:gd name="connsiteX0" fmla="*/ 0 w 364333"/>
                  <a:gd name="connsiteY0" fmla="*/ 76200 h 80962"/>
                  <a:gd name="connsiteX1" fmla="*/ 71438 w 364333"/>
                  <a:gd name="connsiteY1" fmla="*/ 0 h 80962"/>
                  <a:gd name="connsiteX2" fmla="*/ 107156 w 364333"/>
                  <a:gd name="connsiteY2" fmla="*/ 78581 h 80962"/>
                  <a:gd name="connsiteX3" fmla="*/ 178594 w 364333"/>
                  <a:gd name="connsiteY3" fmla="*/ 4762 h 80962"/>
                  <a:gd name="connsiteX4" fmla="*/ 219075 w 364333"/>
                  <a:gd name="connsiteY4" fmla="*/ 80962 h 80962"/>
                  <a:gd name="connsiteX5" fmla="*/ 309563 w 364333"/>
                  <a:gd name="connsiteY5" fmla="*/ 14287 h 80962"/>
                  <a:gd name="connsiteX6" fmla="*/ 364333 w 364333"/>
                  <a:gd name="connsiteY6" fmla="*/ 76201 h 80962"/>
                  <a:gd name="connsiteX0" fmla="*/ 0 w 364333"/>
                  <a:gd name="connsiteY0" fmla="*/ 76200 h 78581"/>
                  <a:gd name="connsiteX1" fmla="*/ 71438 w 364333"/>
                  <a:gd name="connsiteY1" fmla="*/ 0 h 78581"/>
                  <a:gd name="connsiteX2" fmla="*/ 107156 w 364333"/>
                  <a:gd name="connsiteY2" fmla="*/ 78581 h 78581"/>
                  <a:gd name="connsiteX3" fmla="*/ 178594 w 364333"/>
                  <a:gd name="connsiteY3" fmla="*/ 4762 h 78581"/>
                  <a:gd name="connsiteX4" fmla="*/ 226219 w 364333"/>
                  <a:gd name="connsiteY4" fmla="*/ 76200 h 78581"/>
                  <a:gd name="connsiteX5" fmla="*/ 309563 w 364333"/>
                  <a:gd name="connsiteY5" fmla="*/ 14287 h 78581"/>
                  <a:gd name="connsiteX6" fmla="*/ 364333 w 364333"/>
                  <a:gd name="connsiteY6" fmla="*/ 76201 h 7858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26219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11944 w 364333"/>
                  <a:gd name="connsiteY5" fmla="*/ 7143 h 76201"/>
                  <a:gd name="connsiteX6" fmla="*/ 364333 w 364333"/>
                  <a:gd name="connsiteY6" fmla="*/ 76201 h 76201"/>
                  <a:gd name="connsiteX0" fmla="*/ 0 w 311944"/>
                  <a:gd name="connsiteY0" fmla="*/ 76200 h 76200"/>
                  <a:gd name="connsiteX1" fmla="*/ 71438 w 311944"/>
                  <a:gd name="connsiteY1" fmla="*/ 0 h 76200"/>
                  <a:gd name="connsiteX2" fmla="*/ 121444 w 311944"/>
                  <a:gd name="connsiteY2" fmla="*/ 76199 h 76200"/>
                  <a:gd name="connsiteX3" fmla="*/ 178594 w 311944"/>
                  <a:gd name="connsiteY3" fmla="*/ 4762 h 76200"/>
                  <a:gd name="connsiteX4" fmla="*/ 242888 w 311944"/>
                  <a:gd name="connsiteY4" fmla="*/ 76200 h 76200"/>
                  <a:gd name="connsiteX5" fmla="*/ 311944 w 311944"/>
                  <a:gd name="connsiteY5" fmla="*/ 7143 h 76200"/>
                  <a:gd name="connsiteX0" fmla="*/ 0 w 321469"/>
                  <a:gd name="connsiteY0" fmla="*/ 78582 h 78582"/>
                  <a:gd name="connsiteX1" fmla="*/ 71438 w 321469"/>
                  <a:gd name="connsiteY1" fmla="*/ 2382 h 78582"/>
                  <a:gd name="connsiteX2" fmla="*/ 121444 w 321469"/>
                  <a:gd name="connsiteY2" fmla="*/ 78581 h 78582"/>
                  <a:gd name="connsiteX3" fmla="*/ 178594 w 321469"/>
                  <a:gd name="connsiteY3" fmla="*/ 7144 h 78582"/>
                  <a:gd name="connsiteX4" fmla="*/ 242888 w 321469"/>
                  <a:gd name="connsiteY4" fmla="*/ 78582 h 78582"/>
                  <a:gd name="connsiteX5" fmla="*/ 321469 w 321469"/>
                  <a:gd name="connsiteY5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469" h="78582">
                    <a:moveTo>
                      <a:pt x="0" y="78582"/>
                    </a:moveTo>
                    <a:lnTo>
                      <a:pt x="71438" y="2382"/>
                    </a:lnTo>
                    <a:lnTo>
                      <a:pt x="121444" y="78581"/>
                    </a:lnTo>
                    <a:lnTo>
                      <a:pt x="178594" y="7144"/>
                    </a:lnTo>
                    <a:lnTo>
                      <a:pt x="242888" y="78582"/>
                    </a:lnTo>
                    <a:lnTo>
                      <a:pt x="321469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70" name="Straight Connector 169"/>
            <p:cNvCxnSpPr/>
            <p:nvPr/>
          </p:nvCxnSpPr>
          <p:spPr>
            <a:xfrm>
              <a:off x="2877833" y="5728437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098010" y="5731514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315806" y="5733337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533602" y="5733337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3741652" y="573767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3961829" y="573767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194888" y="572888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4415065" y="5731958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4632861" y="573378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5325795" y="573378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531380" y="5733197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5751557" y="5736274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5969353" y="5731942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187149" y="5731942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395199" y="5733198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6595211" y="573767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100908" y="573378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837206" y="573378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eparators"/>
          <p:cNvGrpSpPr/>
          <p:nvPr/>
        </p:nvGrpSpPr>
        <p:grpSpPr>
          <a:xfrm>
            <a:off x="3719734" y="5640722"/>
            <a:ext cx="1638587" cy="416017"/>
            <a:chOff x="3719734" y="5640722"/>
            <a:chExt cx="1638587" cy="416017"/>
          </a:xfrm>
        </p:grpSpPr>
        <p:sp>
          <p:nvSpPr>
            <p:cNvPr id="202" name="Rectangle 201"/>
            <p:cNvSpPr/>
            <p:nvPr/>
          </p:nvSpPr>
          <p:spPr>
            <a:xfrm>
              <a:off x="3719734" y="5708586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#</a:t>
              </a: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4593491" y="5718185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#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071063" y="5718185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#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807842" y="5640722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77240A-F5B8-6E4D-843F-A6FE0EE6DFC6}"/>
              </a:ext>
            </a:extLst>
          </p:cNvPr>
          <p:cNvSpPr txBox="1"/>
          <p:nvPr/>
        </p:nvSpPr>
        <p:spPr>
          <a:xfrm>
            <a:off x="5112327" y="6442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92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80" grpId="0"/>
      <p:bldP spid="103" grpId="0"/>
      <p:bldP spid="104" grpId="0"/>
      <p:bldP spid="105" grpId="0"/>
      <p:bldP spid="214" grpId="0" animBg="1"/>
      <p:bldP spid="210" grpId="0" animBg="1"/>
      <p:bldP spid="211" grpId="0" animBg="1"/>
      <p:bldP spid="212" grpId="0" animBg="1"/>
      <p:bldP spid="2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9167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Nondeterministic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0208" y="1054572"/>
                <a:ext cx="867352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</a:t>
                </a:r>
                <a:r>
                  <a:rPr lang="en-US" sz="2400" u="sng" dirty="0"/>
                  <a:t>Nondeterministic TM</a:t>
                </a:r>
                <a:r>
                  <a:rPr lang="en-US" sz="2400" dirty="0"/>
                  <a:t> (NTM) is similar to a Deterministic TM except for its transition function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{L, R}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/>
                  <a:t>Theorem: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is T-recognizable iff some NTM recognizes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b="1" dirty="0"/>
                  <a:t>Proof: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(→)</m:t>
                    </m:r>
                  </m:oMath>
                </a14:m>
                <a:r>
                  <a:rPr lang="en-US" sz="2400" dirty="0"/>
                  <a:t>  immediate.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convert NTM to Deterministic TM.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08" y="1054572"/>
                <a:ext cx="8673529" cy="1723549"/>
              </a:xfrm>
              <a:prstGeom prst="rect">
                <a:avLst/>
              </a:prstGeom>
              <a:blipFill>
                <a:blip r:embed="rId3"/>
                <a:stretch>
                  <a:fillRect l="-1054" t="-2827" r="-2178" b="-7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/>
              <p:cNvSpPr/>
              <p:nvPr/>
            </p:nvSpPr>
            <p:spPr>
              <a:xfrm>
                <a:off x="6637678" y="4042550"/>
                <a:ext cx="517521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simulates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by storing each thread’s tape in a separate “block” on its tape.  </a:t>
                </a:r>
              </a:p>
              <a:p>
                <a:r>
                  <a:rPr lang="en-US" sz="2000" dirty="0"/>
                  <a:t>Also need to store the head location,</a:t>
                </a:r>
              </a:p>
              <a:p>
                <a:r>
                  <a:rPr lang="en-US" sz="2000" dirty="0"/>
                  <a:t>and the state for each thread, in the block.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If a thread forks,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copies the block.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If a thread accepts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accepts.</a:t>
                </a:r>
              </a:p>
            </p:txBody>
          </p:sp>
        </mc:Choice>
        <mc:Fallback xmlns="">
          <p:sp>
            <p:nvSpPr>
              <p:cNvPr id="217" name="Rectangle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678" y="4042550"/>
                <a:ext cx="5175219" cy="2246769"/>
              </a:xfrm>
              <a:prstGeom prst="rect">
                <a:avLst/>
              </a:prstGeom>
              <a:blipFill>
                <a:blip r:embed="rId4"/>
                <a:stretch>
                  <a:fillRect l="-1296" t="-1355" r="-1885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block 1"/>
          <p:cNvGrpSpPr/>
          <p:nvPr/>
        </p:nvGrpSpPr>
        <p:grpSpPr>
          <a:xfrm>
            <a:off x="8230131" y="3380608"/>
            <a:ext cx="932468" cy="357602"/>
            <a:chOff x="8230131" y="3380608"/>
            <a:chExt cx="932468" cy="357602"/>
          </a:xfrm>
        </p:grpSpPr>
        <p:sp>
          <p:nvSpPr>
            <p:cNvPr id="178" name="Rectangle 177"/>
            <p:cNvSpPr/>
            <p:nvPr/>
          </p:nvSpPr>
          <p:spPr>
            <a:xfrm>
              <a:off x="8230131" y="3383911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880149" y="3383911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449134" y="3380608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664549" y="3399656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</p:grpSp>
      <p:grpSp>
        <p:nvGrpSpPr>
          <p:cNvPr id="16" name="block 2"/>
          <p:cNvGrpSpPr/>
          <p:nvPr/>
        </p:nvGrpSpPr>
        <p:grpSpPr>
          <a:xfrm>
            <a:off x="9539336" y="3375804"/>
            <a:ext cx="516488" cy="338638"/>
            <a:chOff x="9539336" y="3375804"/>
            <a:chExt cx="516488" cy="338638"/>
          </a:xfrm>
        </p:grpSpPr>
        <p:sp>
          <p:nvSpPr>
            <p:cNvPr id="189" name="Rectangle 188"/>
            <p:cNvSpPr/>
            <p:nvPr/>
          </p:nvSpPr>
          <p:spPr>
            <a:xfrm>
              <a:off x="9539336" y="3375888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c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9763756" y="3375804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</p:grpSp>
      <p:grpSp>
        <p:nvGrpSpPr>
          <p:cNvPr id="17" name="block 3"/>
          <p:cNvGrpSpPr/>
          <p:nvPr/>
        </p:nvGrpSpPr>
        <p:grpSpPr>
          <a:xfrm>
            <a:off x="10411249" y="3379149"/>
            <a:ext cx="726455" cy="342791"/>
            <a:chOff x="10411249" y="3379149"/>
            <a:chExt cx="726455" cy="342791"/>
          </a:xfrm>
        </p:grpSpPr>
        <p:sp>
          <p:nvSpPr>
            <p:cNvPr id="198" name="Rectangle 197"/>
            <p:cNvSpPr/>
            <p:nvPr/>
          </p:nvSpPr>
          <p:spPr>
            <a:xfrm>
              <a:off x="10411249" y="3383386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0626664" y="3379535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c</a:t>
              </a: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0845636" y="3379149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</p:grpSp>
      <p:grpSp>
        <p:nvGrpSpPr>
          <p:cNvPr id="12" name="separators"/>
          <p:cNvGrpSpPr/>
          <p:nvPr/>
        </p:nvGrpSpPr>
        <p:grpSpPr>
          <a:xfrm>
            <a:off x="9099869" y="3347644"/>
            <a:ext cx="2446272" cy="400110"/>
            <a:chOff x="9099869" y="3347644"/>
            <a:chExt cx="2446272" cy="400110"/>
          </a:xfrm>
        </p:grpSpPr>
        <p:sp>
          <p:nvSpPr>
            <p:cNvPr id="183" name="Rectangle 182"/>
            <p:cNvSpPr/>
            <p:nvPr/>
          </p:nvSpPr>
          <p:spPr>
            <a:xfrm>
              <a:off x="11074126" y="3347644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1270103" y="3347644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9099869" y="3389756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#</a:t>
              </a: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9973626" y="3399355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#</a:t>
              </a:r>
            </a:p>
          </p:txBody>
        </p:sp>
      </p:grpSp>
      <p:grpSp>
        <p:nvGrpSpPr>
          <p:cNvPr id="18" name="dots"/>
          <p:cNvGrpSpPr/>
          <p:nvPr/>
        </p:nvGrpSpPr>
        <p:grpSpPr>
          <a:xfrm>
            <a:off x="8791473" y="3446186"/>
            <a:ext cx="1807680" cy="46867"/>
            <a:chOff x="8791473" y="3446186"/>
            <a:chExt cx="1807680" cy="46867"/>
          </a:xfrm>
        </p:grpSpPr>
        <p:sp>
          <p:nvSpPr>
            <p:cNvPr id="210" name="Oval 209"/>
            <p:cNvSpPr/>
            <p:nvPr/>
          </p:nvSpPr>
          <p:spPr>
            <a:xfrm>
              <a:off x="8791473" y="34473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9658640" y="34461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10553434" y="34461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TM"/>
          <p:cNvGrpSpPr/>
          <p:nvPr/>
        </p:nvGrpSpPr>
        <p:grpSpPr>
          <a:xfrm>
            <a:off x="6774592" y="2952601"/>
            <a:ext cx="4939667" cy="861104"/>
            <a:chOff x="6774592" y="2952601"/>
            <a:chExt cx="4939667" cy="861104"/>
          </a:xfrm>
        </p:grpSpPr>
        <p:grpSp>
          <p:nvGrpSpPr>
            <p:cNvPr id="209" name="Group 208"/>
            <p:cNvGrpSpPr/>
            <p:nvPr/>
          </p:nvGrpSpPr>
          <p:grpSpPr>
            <a:xfrm>
              <a:off x="8257968" y="3409607"/>
              <a:ext cx="3244621" cy="265189"/>
              <a:chOff x="2877833" y="5788442"/>
              <a:chExt cx="3244621" cy="205184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2877833" y="5788442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3098010" y="5790823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3315806" y="5792233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3533602" y="5792233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3741652" y="579558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3961829" y="579558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4194888" y="5788785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4415065" y="579116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4632861" y="579257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4850657" y="579257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5056242" y="5792125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5276419" y="579450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5494215" y="5791154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5712011" y="5791154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5920061" y="579212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6120073" y="579558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6774592" y="2952601"/>
              <a:ext cx="4939667" cy="861104"/>
              <a:chOff x="6774592" y="2952601"/>
              <a:chExt cx="4939667" cy="861104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8038608" y="3409608"/>
                <a:ext cx="3675651" cy="262386"/>
                <a:chOff x="2562125" y="1413991"/>
                <a:chExt cx="2818503" cy="111737"/>
              </a:xfrm>
            </p:grpSpPr>
            <p:sp>
              <p:nvSpPr>
                <p:cNvPr id="168" name="Rectangle 4"/>
                <p:cNvSpPr/>
                <p:nvPr/>
              </p:nvSpPr>
              <p:spPr>
                <a:xfrm>
                  <a:off x="2562125" y="1416584"/>
                  <a:ext cx="2818503" cy="107313"/>
                </a:xfrm>
                <a:custGeom>
                  <a:avLst/>
                  <a:gdLst>
                    <a:gd name="connsiteX0" fmla="*/ 0 w 2742303"/>
                    <a:gd name="connsiteY0" fmla="*/ 0 h 317979"/>
                    <a:gd name="connsiteX1" fmla="*/ 2742303 w 2742303"/>
                    <a:gd name="connsiteY1" fmla="*/ 0 h 317979"/>
                    <a:gd name="connsiteX2" fmla="*/ 2742303 w 2742303"/>
                    <a:gd name="connsiteY2" fmla="*/ 317979 h 317979"/>
                    <a:gd name="connsiteX3" fmla="*/ 0 w 2742303"/>
                    <a:gd name="connsiteY3" fmla="*/ 317979 h 317979"/>
                    <a:gd name="connsiteX4" fmla="*/ 0 w 2742303"/>
                    <a:gd name="connsiteY4" fmla="*/ 0 h 317979"/>
                    <a:gd name="connsiteX0" fmla="*/ 2742303 w 2833743"/>
                    <a:gd name="connsiteY0" fmla="*/ 317979 h 409419"/>
                    <a:gd name="connsiteX1" fmla="*/ 0 w 2833743"/>
                    <a:gd name="connsiteY1" fmla="*/ 317979 h 409419"/>
                    <a:gd name="connsiteX2" fmla="*/ 0 w 2833743"/>
                    <a:gd name="connsiteY2" fmla="*/ 0 h 409419"/>
                    <a:gd name="connsiteX3" fmla="*/ 2742303 w 2833743"/>
                    <a:gd name="connsiteY3" fmla="*/ 0 h 409419"/>
                    <a:gd name="connsiteX4" fmla="*/ 2833743 w 2833743"/>
                    <a:gd name="connsiteY4" fmla="*/ 409419 h 409419"/>
                    <a:gd name="connsiteX0" fmla="*/ 2742303 w 2742303"/>
                    <a:gd name="connsiteY0" fmla="*/ 317979 h 317979"/>
                    <a:gd name="connsiteX1" fmla="*/ 0 w 2742303"/>
                    <a:gd name="connsiteY1" fmla="*/ 317979 h 317979"/>
                    <a:gd name="connsiteX2" fmla="*/ 0 w 2742303"/>
                    <a:gd name="connsiteY2" fmla="*/ 0 h 317979"/>
                    <a:gd name="connsiteX3" fmla="*/ 2742303 w 2742303"/>
                    <a:gd name="connsiteY3" fmla="*/ 0 h 317979"/>
                    <a:gd name="connsiteX0" fmla="*/ 2818503 w 2818503"/>
                    <a:gd name="connsiteY0" fmla="*/ 317979 h 317979"/>
                    <a:gd name="connsiteX1" fmla="*/ 0 w 2818503"/>
                    <a:gd name="connsiteY1" fmla="*/ 317979 h 317979"/>
                    <a:gd name="connsiteX2" fmla="*/ 0 w 2818503"/>
                    <a:gd name="connsiteY2" fmla="*/ 0 h 317979"/>
                    <a:gd name="connsiteX3" fmla="*/ 2742303 w 2818503"/>
                    <a:gd name="connsiteY3" fmla="*/ 0 h 317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18503" h="317979">
                      <a:moveTo>
                        <a:pt x="2818503" y="317979"/>
                      </a:moveTo>
                      <a:lnTo>
                        <a:pt x="0" y="317979"/>
                      </a:lnTo>
                      <a:lnTo>
                        <a:pt x="0" y="0"/>
                      </a:lnTo>
                      <a:lnTo>
                        <a:pt x="2742303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 rot="16200000">
                  <a:off x="5283677" y="1428777"/>
                  <a:ext cx="111737" cy="82165"/>
                </a:xfrm>
                <a:custGeom>
                  <a:avLst/>
                  <a:gdLst>
                    <a:gd name="connsiteX0" fmla="*/ 0 w 369096"/>
                    <a:gd name="connsiteY0" fmla="*/ 76200 h 171450"/>
                    <a:gd name="connsiteX1" fmla="*/ 71438 w 369096"/>
                    <a:gd name="connsiteY1" fmla="*/ 0 h 171450"/>
                    <a:gd name="connsiteX2" fmla="*/ 107156 w 369096"/>
                    <a:gd name="connsiteY2" fmla="*/ 78581 h 171450"/>
                    <a:gd name="connsiteX3" fmla="*/ 178594 w 369096"/>
                    <a:gd name="connsiteY3" fmla="*/ 4762 h 171450"/>
                    <a:gd name="connsiteX4" fmla="*/ 219075 w 369096"/>
                    <a:gd name="connsiteY4" fmla="*/ 80962 h 171450"/>
                    <a:gd name="connsiteX5" fmla="*/ 309563 w 369096"/>
                    <a:gd name="connsiteY5" fmla="*/ 14287 h 171450"/>
                    <a:gd name="connsiteX6" fmla="*/ 369094 w 369096"/>
                    <a:gd name="connsiteY6" fmla="*/ 111918 h 171450"/>
                    <a:gd name="connsiteX7" fmla="*/ 307181 w 369096"/>
                    <a:gd name="connsiteY7" fmla="*/ 171450 h 171450"/>
                    <a:gd name="connsiteX0" fmla="*/ 0 w 369096"/>
                    <a:gd name="connsiteY0" fmla="*/ 76200 h 111918"/>
                    <a:gd name="connsiteX1" fmla="*/ 71438 w 369096"/>
                    <a:gd name="connsiteY1" fmla="*/ 0 h 111918"/>
                    <a:gd name="connsiteX2" fmla="*/ 107156 w 369096"/>
                    <a:gd name="connsiteY2" fmla="*/ 78581 h 111918"/>
                    <a:gd name="connsiteX3" fmla="*/ 178594 w 369096"/>
                    <a:gd name="connsiteY3" fmla="*/ 4762 h 111918"/>
                    <a:gd name="connsiteX4" fmla="*/ 219075 w 369096"/>
                    <a:gd name="connsiteY4" fmla="*/ 80962 h 111918"/>
                    <a:gd name="connsiteX5" fmla="*/ 309563 w 369096"/>
                    <a:gd name="connsiteY5" fmla="*/ 14287 h 111918"/>
                    <a:gd name="connsiteX6" fmla="*/ 369094 w 369096"/>
                    <a:gd name="connsiteY6" fmla="*/ 111918 h 111918"/>
                    <a:gd name="connsiteX0" fmla="*/ 0 w 361953"/>
                    <a:gd name="connsiteY0" fmla="*/ 76200 h 107155"/>
                    <a:gd name="connsiteX1" fmla="*/ 71438 w 361953"/>
                    <a:gd name="connsiteY1" fmla="*/ 0 h 107155"/>
                    <a:gd name="connsiteX2" fmla="*/ 107156 w 361953"/>
                    <a:gd name="connsiteY2" fmla="*/ 78581 h 107155"/>
                    <a:gd name="connsiteX3" fmla="*/ 178594 w 361953"/>
                    <a:gd name="connsiteY3" fmla="*/ 4762 h 107155"/>
                    <a:gd name="connsiteX4" fmla="*/ 219075 w 361953"/>
                    <a:gd name="connsiteY4" fmla="*/ 80962 h 107155"/>
                    <a:gd name="connsiteX5" fmla="*/ 309563 w 361953"/>
                    <a:gd name="connsiteY5" fmla="*/ 14287 h 107155"/>
                    <a:gd name="connsiteX6" fmla="*/ 361950 w 361953"/>
                    <a:gd name="connsiteY6" fmla="*/ 107155 h 107155"/>
                    <a:gd name="connsiteX0" fmla="*/ 0 w 361950"/>
                    <a:gd name="connsiteY0" fmla="*/ 76200 h 107155"/>
                    <a:gd name="connsiteX1" fmla="*/ 71438 w 361950"/>
                    <a:gd name="connsiteY1" fmla="*/ 0 h 107155"/>
                    <a:gd name="connsiteX2" fmla="*/ 107156 w 361950"/>
                    <a:gd name="connsiteY2" fmla="*/ 78581 h 107155"/>
                    <a:gd name="connsiteX3" fmla="*/ 178594 w 361950"/>
                    <a:gd name="connsiteY3" fmla="*/ 4762 h 107155"/>
                    <a:gd name="connsiteX4" fmla="*/ 219075 w 361950"/>
                    <a:gd name="connsiteY4" fmla="*/ 80962 h 107155"/>
                    <a:gd name="connsiteX5" fmla="*/ 309563 w 361950"/>
                    <a:gd name="connsiteY5" fmla="*/ 14287 h 107155"/>
                    <a:gd name="connsiteX6" fmla="*/ 361950 w 361950"/>
                    <a:gd name="connsiteY6" fmla="*/ 107155 h 107155"/>
                    <a:gd name="connsiteX0" fmla="*/ 0 w 309563"/>
                    <a:gd name="connsiteY0" fmla="*/ 76200 h 80962"/>
                    <a:gd name="connsiteX1" fmla="*/ 71438 w 309563"/>
                    <a:gd name="connsiteY1" fmla="*/ 0 h 80962"/>
                    <a:gd name="connsiteX2" fmla="*/ 107156 w 309563"/>
                    <a:gd name="connsiteY2" fmla="*/ 78581 h 80962"/>
                    <a:gd name="connsiteX3" fmla="*/ 178594 w 309563"/>
                    <a:gd name="connsiteY3" fmla="*/ 4762 h 80962"/>
                    <a:gd name="connsiteX4" fmla="*/ 219075 w 309563"/>
                    <a:gd name="connsiteY4" fmla="*/ 80962 h 80962"/>
                    <a:gd name="connsiteX5" fmla="*/ 309563 w 309563"/>
                    <a:gd name="connsiteY5" fmla="*/ 14287 h 80962"/>
                    <a:gd name="connsiteX0" fmla="*/ 0 w 316992"/>
                    <a:gd name="connsiteY0" fmla="*/ 76200 h 80962"/>
                    <a:gd name="connsiteX1" fmla="*/ 71438 w 316992"/>
                    <a:gd name="connsiteY1" fmla="*/ 0 h 80962"/>
                    <a:gd name="connsiteX2" fmla="*/ 107156 w 316992"/>
                    <a:gd name="connsiteY2" fmla="*/ 78581 h 80962"/>
                    <a:gd name="connsiteX3" fmla="*/ 178594 w 316992"/>
                    <a:gd name="connsiteY3" fmla="*/ 4762 h 80962"/>
                    <a:gd name="connsiteX4" fmla="*/ 219075 w 316992"/>
                    <a:gd name="connsiteY4" fmla="*/ 80962 h 80962"/>
                    <a:gd name="connsiteX5" fmla="*/ 309563 w 316992"/>
                    <a:gd name="connsiteY5" fmla="*/ 14287 h 80962"/>
                    <a:gd name="connsiteX6" fmla="*/ 311946 w 316992"/>
                    <a:gd name="connsiteY6" fmla="*/ 21432 h 80962"/>
                    <a:gd name="connsiteX0" fmla="*/ 0 w 364333"/>
                    <a:gd name="connsiteY0" fmla="*/ 76200 h 80962"/>
                    <a:gd name="connsiteX1" fmla="*/ 71438 w 364333"/>
                    <a:gd name="connsiteY1" fmla="*/ 0 h 80962"/>
                    <a:gd name="connsiteX2" fmla="*/ 107156 w 364333"/>
                    <a:gd name="connsiteY2" fmla="*/ 78581 h 80962"/>
                    <a:gd name="connsiteX3" fmla="*/ 178594 w 364333"/>
                    <a:gd name="connsiteY3" fmla="*/ 4762 h 80962"/>
                    <a:gd name="connsiteX4" fmla="*/ 219075 w 364333"/>
                    <a:gd name="connsiteY4" fmla="*/ 80962 h 80962"/>
                    <a:gd name="connsiteX5" fmla="*/ 309563 w 364333"/>
                    <a:gd name="connsiteY5" fmla="*/ 14287 h 80962"/>
                    <a:gd name="connsiteX6" fmla="*/ 364333 w 364333"/>
                    <a:gd name="connsiteY6" fmla="*/ 76201 h 80962"/>
                    <a:gd name="connsiteX0" fmla="*/ 0 w 364333"/>
                    <a:gd name="connsiteY0" fmla="*/ 76200 h 78581"/>
                    <a:gd name="connsiteX1" fmla="*/ 71438 w 364333"/>
                    <a:gd name="connsiteY1" fmla="*/ 0 h 78581"/>
                    <a:gd name="connsiteX2" fmla="*/ 107156 w 364333"/>
                    <a:gd name="connsiteY2" fmla="*/ 78581 h 78581"/>
                    <a:gd name="connsiteX3" fmla="*/ 178594 w 364333"/>
                    <a:gd name="connsiteY3" fmla="*/ 4762 h 78581"/>
                    <a:gd name="connsiteX4" fmla="*/ 226219 w 364333"/>
                    <a:gd name="connsiteY4" fmla="*/ 76200 h 78581"/>
                    <a:gd name="connsiteX5" fmla="*/ 309563 w 364333"/>
                    <a:gd name="connsiteY5" fmla="*/ 14287 h 78581"/>
                    <a:gd name="connsiteX6" fmla="*/ 364333 w 364333"/>
                    <a:gd name="connsiteY6" fmla="*/ 76201 h 78581"/>
                    <a:gd name="connsiteX0" fmla="*/ 0 w 364333"/>
                    <a:gd name="connsiteY0" fmla="*/ 76200 h 76201"/>
                    <a:gd name="connsiteX1" fmla="*/ 71438 w 364333"/>
                    <a:gd name="connsiteY1" fmla="*/ 0 h 76201"/>
                    <a:gd name="connsiteX2" fmla="*/ 121444 w 364333"/>
                    <a:gd name="connsiteY2" fmla="*/ 76199 h 76201"/>
                    <a:gd name="connsiteX3" fmla="*/ 178594 w 364333"/>
                    <a:gd name="connsiteY3" fmla="*/ 4762 h 76201"/>
                    <a:gd name="connsiteX4" fmla="*/ 226219 w 364333"/>
                    <a:gd name="connsiteY4" fmla="*/ 76200 h 76201"/>
                    <a:gd name="connsiteX5" fmla="*/ 309563 w 364333"/>
                    <a:gd name="connsiteY5" fmla="*/ 14287 h 76201"/>
                    <a:gd name="connsiteX6" fmla="*/ 364333 w 364333"/>
                    <a:gd name="connsiteY6" fmla="*/ 76201 h 76201"/>
                    <a:gd name="connsiteX0" fmla="*/ 0 w 364333"/>
                    <a:gd name="connsiteY0" fmla="*/ 76200 h 76201"/>
                    <a:gd name="connsiteX1" fmla="*/ 71438 w 364333"/>
                    <a:gd name="connsiteY1" fmla="*/ 0 h 76201"/>
                    <a:gd name="connsiteX2" fmla="*/ 121444 w 364333"/>
                    <a:gd name="connsiteY2" fmla="*/ 76199 h 76201"/>
                    <a:gd name="connsiteX3" fmla="*/ 178594 w 364333"/>
                    <a:gd name="connsiteY3" fmla="*/ 4762 h 76201"/>
                    <a:gd name="connsiteX4" fmla="*/ 242888 w 364333"/>
                    <a:gd name="connsiteY4" fmla="*/ 76200 h 76201"/>
                    <a:gd name="connsiteX5" fmla="*/ 309563 w 364333"/>
                    <a:gd name="connsiteY5" fmla="*/ 14287 h 76201"/>
                    <a:gd name="connsiteX6" fmla="*/ 364333 w 364333"/>
                    <a:gd name="connsiteY6" fmla="*/ 76201 h 76201"/>
                    <a:gd name="connsiteX0" fmla="*/ 0 w 364333"/>
                    <a:gd name="connsiteY0" fmla="*/ 76200 h 76201"/>
                    <a:gd name="connsiteX1" fmla="*/ 71438 w 364333"/>
                    <a:gd name="connsiteY1" fmla="*/ 0 h 76201"/>
                    <a:gd name="connsiteX2" fmla="*/ 121444 w 364333"/>
                    <a:gd name="connsiteY2" fmla="*/ 76199 h 76201"/>
                    <a:gd name="connsiteX3" fmla="*/ 178594 w 364333"/>
                    <a:gd name="connsiteY3" fmla="*/ 4762 h 76201"/>
                    <a:gd name="connsiteX4" fmla="*/ 242888 w 364333"/>
                    <a:gd name="connsiteY4" fmla="*/ 76200 h 76201"/>
                    <a:gd name="connsiteX5" fmla="*/ 311944 w 364333"/>
                    <a:gd name="connsiteY5" fmla="*/ 7143 h 76201"/>
                    <a:gd name="connsiteX6" fmla="*/ 364333 w 364333"/>
                    <a:gd name="connsiteY6" fmla="*/ 76201 h 76201"/>
                    <a:gd name="connsiteX0" fmla="*/ 0 w 311944"/>
                    <a:gd name="connsiteY0" fmla="*/ 76200 h 76200"/>
                    <a:gd name="connsiteX1" fmla="*/ 71438 w 311944"/>
                    <a:gd name="connsiteY1" fmla="*/ 0 h 76200"/>
                    <a:gd name="connsiteX2" fmla="*/ 121444 w 311944"/>
                    <a:gd name="connsiteY2" fmla="*/ 76199 h 76200"/>
                    <a:gd name="connsiteX3" fmla="*/ 178594 w 311944"/>
                    <a:gd name="connsiteY3" fmla="*/ 4762 h 76200"/>
                    <a:gd name="connsiteX4" fmla="*/ 242888 w 311944"/>
                    <a:gd name="connsiteY4" fmla="*/ 76200 h 76200"/>
                    <a:gd name="connsiteX5" fmla="*/ 311944 w 311944"/>
                    <a:gd name="connsiteY5" fmla="*/ 7143 h 76200"/>
                    <a:gd name="connsiteX0" fmla="*/ 0 w 321469"/>
                    <a:gd name="connsiteY0" fmla="*/ 78582 h 78582"/>
                    <a:gd name="connsiteX1" fmla="*/ 71438 w 321469"/>
                    <a:gd name="connsiteY1" fmla="*/ 2382 h 78582"/>
                    <a:gd name="connsiteX2" fmla="*/ 121444 w 321469"/>
                    <a:gd name="connsiteY2" fmla="*/ 78581 h 78582"/>
                    <a:gd name="connsiteX3" fmla="*/ 178594 w 321469"/>
                    <a:gd name="connsiteY3" fmla="*/ 7144 h 78582"/>
                    <a:gd name="connsiteX4" fmla="*/ 242888 w 321469"/>
                    <a:gd name="connsiteY4" fmla="*/ 78582 h 78582"/>
                    <a:gd name="connsiteX5" fmla="*/ 321469 w 321469"/>
                    <a:gd name="connsiteY5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469" h="78582">
                      <a:moveTo>
                        <a:pt x="0" y="78582"/>
                      </a:moveTo>
                      <a:lnTo>
                        <a:pt x="71438" y="2382"/>
                      </a:lnTo>
                      <a:lnTo>
                        <a:pt x="121444" y="78581"/>
                      </a:lnTo>
                      <a:lnTo>
                        <a:pt x="178594" y="7144"/>
                      </a:lnTo>
                      <a:lnTo>
                        <a:pt x="242888" y="78582"/>
                      </a:lnTo>
                      <a:lnTo>
                        <a:pt x="321469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6774592" y="2952601"/>
                <a:ext cx="3913263" cy="861104"/>
                <a:chOff x="6774592" y="2952601"/>
                <a:chExt cx="3913263" cy="861104"/>
              </a:xfrm>
            </p:grpSpPr>
            <p:sp>
              <p:nvSpPr>
                <p:cNvPr id="165" name="PDA box"/>
                <p:cNvSpPr/>
                <p:nvPr/>
              </p:nvSpPr>
              <p:spPr>
                <a:xfrm>
                  <a:off x="6774592" y="3128330"/>
                  <a:ext cx="875092" cy="6853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6" name="Finite Control"/>
                    <p:cNvSpPr/>
                    <p:nvPr/>
                  </p:nvSpPr>
                  <p:spPr>
                    <a:xfrm>
                      <a:off x="6953227" y="3207438"/>
                      <a:ext cx="581378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66" name="Finite Control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53227" y="3207438"/>
                      <a:ext cx="581378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3" name="Freeform 212"/>
                <p:cNvSpPr/>
                <p:nvPr/>
              </p:nvSpPr>
              <p:spPr>
                <a:xfrm>
                  <a:off x="7649683" y="3231496"/>
                  <a:ext cx="495543" cy="180792"/>
                </a:xfrm>
                <a:custGeom>
                  <a:avLst/>
                  <a:gdLst>
                    <a:gd name="connsiteX0" fmla="*/ 319 w 1086487"/>
                    <a:gd name="connsiteY0" fmla="*/ 340025 h 340025"/>
                    <a:gd name="connsiteX1" fmla="*/ 152719 w 1086487"/>
                    <a:gd name="connsiteY1" fmla="*/ 54275 h 340025"/>
                    <a:gd name="connsiteX2" fmla="*/ 933769 w 1086487"/>
                    <a:gd name="connsiteY2" fmla="*/ 25700 h 340025"/>
                    <a:gd name="connsiteX3" fmla="*/ 1086169 w 1086487"/>
                    <a:gd name="connsiteY3" fmla="*/ 340025 h 340025"/>
                    <a:gd name="connsiteX0" fmla="*/ 0 w 933768"/>
                    <a:gd name="connsiteY0" fmla="*/ 54275 h 340025"/>
                    <a:gd name="connsiteX1" fmla="*/ 781050 w 933768"/>
                    <a:gd name="connsiteY1" fmla="*/ 25700 h 340025"/>
                    <a:gd name="connsiteX2" fmla="*/ 933450 w 933768"/>
                    <a:gd name="connsiteY2" fmla="*/ 340025 h 340025"/>
                    <a:gd name="connsiteX0" fmla="*/ 0 w 943293"/>
                    <a:gd name="connsiteY0" fmla="*/ 35313 h 354401"/>
                    <a:gd name="connsiteX1" fmla="*/ 790575 w 943293"/>
                    <a:gd name="connsiteY1" fmla="*/ 40076 h 354401"/>
                    <a:gd name="connsiteX2" fmla="*/ 942975 w 943293"/>
                    <a:gd name="connsiteY2" fmla="*/ 354401 h 354401"/>
                    <a:gd name="connsiteX0" fmla="*/ 0 w 943293"/>
                    <a:gd name="connsiteY0" fmla="*/ 24668 h 343756"/>
                    <a:gd name="connsiteX1" fmla="*/ 790575 w 943293"/>
                    <a:gd name="connsiteY1" fmla="*/ 29431 h 343756"/>
                    <a:gd name="connsiteX2" fmla="*/ 942975 w 943293"/>
                    <a:gd name="connsiteY2" fmla="*/ 343756 h 343756"/>
                    <a:gd name="connsiteX0" fmla="*/ 0 w 945615"/>
                    <a:gd name="connsiteY0" fmla="*/ 24668 h 131824"/>
                    <a:gd name="connsiteX1" fmla="*/ 790575 w 945615"/>
                    <a:gd name="connsiteY1" fmla="*/ 29431 h 131824"/>
                    <a:gd name="connsiteX2" fmla="*/ 945356 w 945615"/>
                    <a:gd name="connsiteY2" fmla="*/ 131824 h 131824"/>
                    <a:gd name="connsiteX0" fmla="*/ 0 w 945615"/>
                    <a:gd name="connsiteY0" fmla="*/ 16467 h 123623"/>
                    <a:gd name="connsiteX1" fmla="*/ 790575 w 945615"/>
                    <a:gd name="connsiteY1" fmla="*/ 21230 h 123623"/>
                    <a:gd name="connsiteX2" fmla="*/ 945356 w 945615"/>
                    <a:gd name="connsiteY2" fmla="*/ 123623 h 123623"/>
                    <a:gd name="connsiteX0" fmla="*/ 0 w 975203"/>
                    <a:gd name="connsiteY0" fmla="*/ 25929 h 133085"/>
                    <a:gd name="connsiteX1" fmla="*/ 885825 w 975203"/>
                    <a:gd name="connsiteY1" fmla="*/ 14023 h 133085"/>
                    <a:gd name="connsiteX2" fmla="*/ 945356 w 975203"/>
                    <a:gd name="connsiteY2" fmla="*/ 133085 h 133085"/>
                    <a:gd name="connsiteX0" fmla="*/ 0 w 945507"/>
                    <a:gd name="connsiteY0" fmla="*/ 25929 h 133085"/>
                    <a:gd name="connsiteX1" fmla="*/ 885825 w 945507"/>
                    <a:gd name="connsiteY1" fmla="*/ 14023 h 133085"/>
                    <a:gd name="connsiteX2" fmla="*/ 945356 w 945507"/>
                    <a:gd name="connsiteY2" fmla="*/ 133085 h 133085"/>
                    <a:gd name="connsiteX0" fmla="*/ 0 w 949240"/>
                    <a:gd name="connsiteY0" fmla="*/ 25929 h 175947"/>
                    <a:gd name="connsiteX1" fmla="*/ 885825 w 949240"/>
                    <a:gd name="connsiteY1" fmla="*/ 14023 h 175947"/>
                    <a:gd name="connsiteX2" fmla="*/ 949123 w 949240"/>
                    <a:gd name="connsiteY2" fmla="*/ 175947 h 175947"/>
                    <a:gd name="connsiteX0" fmla="*/ 0 w 949172"/>
                    <a:gd name="connsiteY0" fmla="*/ 25929 h 175947"/>
                    <a:gd name="connsiteX1" fmla="*/ 863222 w 949172"/>
                    <a:gd name="connsiteY1" fmla="*/ 14023 h 175947"/>
                    <a:gd name="connsiteX2" fmla="*/ 949123 w 949172"/>
                    <a:gd name="connsiteY2" fmla="*/ 175947 h 175947"/>
                    <a:gd name="connsiteX0" fmla="*/ 0 w 949238"/>
                    <a:gd name="connsiteY0" fmla="*/ 25929 h 175947"/>
                    <a:gd name="connsiteX1" fmla="*/ 863222 w 949238"/>
                    <a:gd name="connsiteY1" fmla="*/ 14023 h 175947"/>
                    <a:gd name="connsiteX2" fmla="*/ 949123 w 949238"/>
                    <a:gd name="connsiteY2" fmla="*/ 175947 h 175947"/>
                    <a:gd name="connsiteX0" fmla="*/ 0 w 929148"/>
                    <a:gd name="connsiteY0" fmla="*/ 0 h 283368"/>
                    <a:gd name="connsiteX1" fmla="*/ 843132 w 929148"/>
                    <a:gd name="connsiteY1" fmla="*/ 121444 h 283368"/>
                    <a:gd name="connsiteX2" fmla="*/ 929033 w 929148"/>
                    <a:gd name="connsiteY2" fmla="*/ 283368 h 283368"/>
                    <a:gd name="connsiteX0" fmla="*/ 0 w 929148"/>
                    <a:gd name="connsiteY0" fmla="*/ 1895 h 285263"/>
                    <a:gd name="connsiteX1" fmla="*/ 843132 w 929148"/>
                    <a:gd name="connsiteY1" fmla="*/ 123339 h 285263"/>
                    <a:gd name="connsiteX2" fmla="*/ 929033 w 929148"/>
                    <a:gd name="connsiteY2" fmla="*/ 285263 h 285263"/>
                    <a:gd name="connsiteX0" fmla="*/ 0 w 929148"/>
                    <a:gd name="connsiteY0" fmla="*/ 2814 h 286182"/>
                    <a:gd name="connsiteX1" fmla="*/ 843132 w 929148"/>
                    <a:gd name="connsiteY1" fmla="*/ 124258 h 286182"/>
                    <a:gd name="connsiteX2" fmla="*/ 929033 w 929148"/>
                    <a:gd name="connsiteY2" fmla="*/ 286182 h 286182"/>
                    <a:gd name="connsiteX0" fmla="*/ 0 w 929051"/>
                    <a:gd name="connsiteY0" fmla="*/ 3856 h 287224"/>
                    <a:gd name="connsiteX1" fmla="*/ 753897 w 929051"/>
                    <a:gd name="connsiteY1" fmla="*/ 103869 h 287224"/>
                    <a:gd name="connsiteX2" fmla="*/ 929033 w 929051"/>
                    <a:gd name="connsiteY2" fmla="*/ 287224 h 287224"/>
                    <a:gd name="connsiteX0" fmla="*/ 0 w 929071"/>
                    <a:gd name="connsiteY0" fmla="*/ 3856 h 287224"/>
                    <a:gd name="connsiteX1" fmla="*/ 753897 w 929071"/>
                    <a:gd name="connsiteY1" fmla="*/ 103869 h 287224"/>
                    <a:gd name="connsiteX2" fmla="*/ 929033 w 929071"/>
                    <a:gd name="connsiteY2" fmla="*/ 287224 h 287224"/>
                    <a:gd name="connsiteX0" fmla="*/ 0 w 969633"/>
                    <a:gd name="connsiteY0" fmla="*/ 3568 h 291698"/>
                    <a:gd name="connsiteX1" fmla="*/ 794458 w 969633"/>
                    <a:gd name="connsiteY1" fmla="*/ 108343 h 291698"/>
                    <a:gd name="connsiteX2" fmla="*/ 969594 w 969633"/>
                    <a:gd name="connsiteY2" fmla="*/ 291698 h 291698"/>
                    <a:gd name="connsiteX0" fmla="*/ 0 w 969633"/>
                    <a:gd name="connsiteY0" fmla="*/ 0 h 288130"/>
                    <a:gd name="connsiteX1" fmla="*/ 794458 w 969633"/>
                    <a:gd name="connsiteY1" fmla="*/ 104775 h 288130"/>
                    <a:gd name="connsiteX2" fmla="*/ 969594 w 969633"/>
                    <a:gd name="connsiteY2" fmla="*/ 288130 h 288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9633" h="288130">
                      <a:moveTo>
                        <a:pt x="0" y="0"/>
                      </a:moveTo>
                      <a:cubicBezTo>
                        <a:pt x="385742" y="4762"/>
                        <a:pt x="493323" y="26194"/>
                        <a:pt x="794458" y="104775"/>
                      </a:cubicBezTo>
                      <a:cubicBezTo>
                        <a:pt x="924645" y="140494"/>
                        <a:pt x="971181" y="154780"/>
                        <a:pt x="969594" y="28813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8675142" y="2952601"/>
                  <a:ext cx="201271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Deterministic TM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8895" y="3974860"/>
                <a:ext cx="35027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Nondeterministic computation tree</a:t>
                </a:r>
              </a:p>
              <a:p>
                <a:pPr algn="ctr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95" y="3974860"/>
                <a:ext cx="3502754" cy="646331"/>
              </a:xfrm>
              <a:prstGeom prst="rect">
                <a:avLst/>
              </a:prstGeom>
              <a:blipFill>
                <a:blip r:embed="rId7"/>
                <a:stretch>
                  <a:fillRect l="-1217" t="-4717" r="-104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tree"/>
          <p:cNvGrpSpPr/>
          <p:nvPr/>
        </p:nvGrpSpPr>
        <p:grpSpPr>
          <a:xfrm>
            <a:off x="831180" y="4575043"/>
            <a:ext cx="1657746" cy="1804386"/>
            <a:chOff x="831180" y="4575043"/>
            <a:chExt cx="1657746" cy="180438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415669" y="4575043"/>
              <a:ext cx="279348" cy="33020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1174109" y="4575043"/>
              <a:ext cx="232613" cy="33020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>
              <a:off x="949324" y="4919508"/>
              <a:ext cx="212574" cy="29532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>
              <a:off x="1160115" y="4919508"/>
              <a:ext cx="6061" cy="29532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1166176" y="4905243"/>
              <a:ext cx="176825" cy="30958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1695017" y="4935338"/>
              <a:ext cx="158629" cy="27949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H="1">
              <a:off x="1553792" y="4935338"/>
              <a:ext cx="141226" cy="27949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1550761" y="5232199"/>
              <a:ext cx="3032" cy="244567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1874382" y="5232199"/>
              <a:ext cx="130771" cy="244567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>
              <a:off x="1774331" y="5244900"/>
              <a:ext cx="96567" cy="23186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1341636" y="5219498"/>
              <a:ext cx="81386" cy="25726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1091014" y="5214828"/>
              <a:ext cx="79079" cy="26193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1210304" y="5214828"/>
              <a:ext cx="129064" cy="266789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>
              <a:off x="831180" y="5214828"/>
              <a:ext cx="129064" cy="266789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H="1">
              <a:off x="960244" y="5214828"/>
              <a:ext cx="3360" cy="26193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1581495" y="5881463"/>
              <a:ext cx="81386" cy="25726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1450163" y="5876793"/>
              <a:ext cx="129064" cy="266789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684923" y="6010097"/>
              <a:ext cx="804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accept</a:t>
              </a:r>
            </a:p>
          </p:txBody>
        </p:sp>
        <p:sp>
          <p:nvSpPr>
            <p:cNvPr id="265" name="Rectangle 264"/>
            <p:cNvSpPr/>
            <p:nvPr/>
          </p:nvSpPr>
          <p:spPr>
            <a:xfrm rot="5400000">
              <a:off x="1151616" y="5551913"/>
              <a:ext cx="4315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. . .</a:t>
              </a:r>
            </a:p>
          </p:txBody>
        </p:sp>
      </p:grpSp>
      <p:sp>
        <p:nvSpPr>
          <p:cNvPr id="3" name="Right Arrow 2"/>
          <p:cNvSpPr/>
          <p:nvPr/>
        </p:nvSpPr>
        <p:spPr>
          <a:xfrm>
            <a:off x="6022507" y="3172853"/>
            <a:ext cx="523240" cy="66340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NTM"/>
          <p:cNvGrpSpPr/>
          <p:nvPr/>
        </p:nvGrpSpPr>
        <p:grpSpPr>
          <a:xfrm>
            <a:off x="341779" y="2981741"/>
            <a:ext cx="2992602" cy="867473"/>
            <a:chOff x="341779" y="2981741"/>
            <a:chExt cx="2992602" cy="867473"/>
          </a:xfrm>
        </p:grpSpPr>
        <p:sp>
          <p:nvSpPr>
            <p:cNvPr id="123" name="PDA box"/>
            <p:cNvSpPr/>
            <p:nvPr/>
          </p:nvSpPr>
          <p:spPr>
            <a:xfrm>
              <a:off x="341779" y="3163839"/>
              <a:ext cx="875092" cy="685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Finite Control"/>
                <p:cNvSpPr/>
                <p:nvPr/>
              </p:nvSpPr>
              <p:spPr>
                <a:xfrm>
                  <a:off x="542055" y="3242947"/>
                  <a:ext cx="5380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0" name="Finite Contro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55" y="3242947"/>
                  <a:ext cx="538096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3" name="Group 132"/>
            <p:cNvGrpSpPr/>
            <p:nvPr/>
          </p:nvGrpSpPr>
          <p:grpSpPr>
            <a:xfrm>
              <a:off x="1605797" y="3445117"/>
              <a:ext cx="1565096" cy="262386"/>
              <a:chOff x="2562126" y="1413991"/>
              <a:chExt cx="2852124" cy="111737"/>
            </a:xfrm>
          </p:grpSpPr>
          <p:sp>
            <p:nvSpPr>
              <p:cNvPr id="244" name="Rectangle 4"/>
              <p:cNvSpPr/>
              <p:nvPr/>
            </p:nvSpPr>
            <p:spPr>
              <a:xfrm>
                <a:off x="2562126" y="1416584"/>
                <a:ext cx="2852124" cy="108327"/>
              </a:xfrm>
              <a:custGeom>
                <a:avLst/>
                <a:gdLst>
                  <a:gd name="connsiteX0" fmla="*/ 0 w 2742303"/>
                  <a:gd name="connsiteY0" fmla="*/ 0 h 317979"/>
                  <a:gd name="connsiteX1" fmla="*/ 2742303 w 2742303"/>
                  <a:gd name="connsiteY1" fmla="*/ 0 h 317979"/>
                  <a:gd name="connsiteX2" fmla="*/ 2742303 w 2742303"/>
                  <a:gd name="connsiteY2" fmla="*/ 317979 h 317979"/>
                  <a:gd name="connsiteX3" fmla="*/ 0 w 2742303"/>
                  <a:gd name="connsiteY3" fmla="*/ 317979 h 317979"/>
                  <a:gd name="connsiteX4" fmla="*/ 0 w 2742303"/>
                  <a:gd name="connsiteY4" fmla="*/ 0 h 317979"/>
                  <a:gd name="connsiteX0" fmla="*/ 2742303 w 2833743"/>
                  <a:gd name="connsiteY0" fmla="*/ 317979 h 409419"/>
                  <a:gd name="connsiteX1" fmla="*/ 0 w 2833743"/>
                  <a:gd name="connsiteY1" fmla="*/ 317979 h 409419"/>
                  <a:gd name="connsiteX2" fmla="*/ 0 w 2833743"/>
                  <a:gd name="connsiteY2" fmla="*/ 0 h 409419"/>
                  <a:gd name="connsiteX3" fmla="*/ 2742303 w 2833743"/>
                  <a:gd name="connsiteY3" fmla="*/ 0 h 409419"/>
                  <a:gd name="connsiteX4" fmla="*/ 2833743 w 2833743"/>
                  <a:gd name="connsiteY4" fmla="*/ 409419 h 409419"/>
                  <a:gd name="connsiteX0" fmla="*/ 2742303 w 2742303"/>
                  <a:gd name="connsiteY0" fmla="*/ 317979 h 317979"/>
                  <a:gd name="connsiteX1" fmla="*/ 0 w 2742303"/>
                  <a:gd name="connsiteY1" fmla="*/ 317979 h 317979"/>
                  <a:gd name="connsiteX2" fmla="*/ 0 w 2742303"/>
                  <a:gd name="connsiteY2" fmla="*/ 0 h 317979"/>
                  <a:gd name="connsiteX3" fmla="*/ 2742303 w 2742303"/>
                  <a:gd name="connsiteY3" fmla="*/ 0 h 317979"/>
                  <a:gd name="connsiteX0" fmla="*/ 2818503 w 2818503"/>
                  <a:gd name="connsiteY0" fmla="*/ 317979 h 317979"/>
                  <a:gd name="connsiteX1" fmla="*/ 0 w 2818503"/>
                  <a:gd name="connsiteY1" fmla="*/ 317979 h 317979"/>
                  <a:gd name="connsiteX2" fmla="*/ 0 w 2818503"/>
                  <a:gd name="connsiteY2" fmla="*/ 0 h 317979"/>
                  <a:gd name="connsiteX3" fmla="*/ 2742303 w 2818503"/>
                  <a:gd name="connsiteY3" fmla="*/ 0 h 317979"/>
                  <a:gd name="connsiteX0" fmla="*/ 2852124 w 2852124"/>
                  <a:gd name="connsiteY0" fmla="*/ 320983 h 320983"/>
                  <a:gd name="connsiteX1" fmla="*/ 0 w 2852124"/>
                  <a:gd name="connsiteY1" fmla="*/ 317979 h 320983"/>
                  <a:gd name="connsiteX2" fmla="*/ 0 w 2852124"/>
                  <a:gd name="connsiteY2" fmla="*/ 0 h 320983"/>
                  <a:gd name="connsiteX3" fmla="*/ 2742303 w 2852124"/>
                  <a:gd name="connsiteY3" fmla="*/ 0 h 320983"/>
                  <a:gd name="connsiteX0" fmla="*/ 2852124 w 2852124"/>
                  <a:gd name="connsiteY0" fmla="*/ 320983 h 320983"/>
                  <a:gd name="connsiteX1" fmla="*/ 0 w 2852124"/>
                  <a:gd name="connsiteY1" fmla="*/ 317979 h 320983"/>
                  <a:gd name="connsiteX2" fmla="*/ 0 w 2852124"/>
                  <a:gd name="connsiteY2" fmla="*/ 0 h 320983"/>
                  <a:gd name="connsiteX3" fmla="*/ 2728855 w 2852124"/>
                  <a:gd name="connsiteY3" fmla="*/ 0 h 32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2124" h="320983">
                    <a:moveTo>
                      <a:pt x="2852124" y="320983"/>
                    </a:moveTo>
                    <a:lnTo>
                      <a:pt x="0" y="317979"/>
                    </a:lnTo>
                    <a:lnTo>
                      <a:pt x="0" y="0"/>
                    </a:lnTo>
                    <a:lnTo>
                      <a:pt x="27288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Freeform 244"/>
              <p:cNvSpPr/>
              <p:nvPr/>
            </p:nvSpPr>
            <p:spPr>
              <a:xfrm rot="16200000">
                <a:off x="5290003" y="1408204"/>
                <a:ext cx="111737" cy="123311"/>
              </a:xfrm>
              <a:custGeom>
                <a:avLst/>
                <a:gdLst>
                  <a:gd name="connsiteX0" fmla="*/ 0 w 369096"/>
                  <a:gd name="connsiteY0" fmla="*/ 76200 h 171450"/>
                  <a:gd name="connsiteX1" fmla="*/ 71438 w 369096"/>
                  <a:gd name="connsiteY1" fmla="*/ 0 h 171450"/>
                  <a:gd name="connsiteX2" fmla="*/ 107156 w 369096"/>
                  <a:gd name="connsiteY2" fmla="*/ 78581 h 171450"/>
                  <a:gd name="connsiteX3" fmla="*/ 178594 w 369096"/>
                  <a:gd name="connsiteY3" fmla="*/ 4762 h 171450"/>
                  <a:gd name="connsiteX4" fmla="*/ 219075 w 369096"/>
                  <a:gd name="connsiteY4" fmla="*/ 80962 h 171450"/>
                  <a:gd name="connsiteX5" fmla="*/ 309563 w 369096"/>
                  <a:gd name="connsiteY5" fmla="*/ 14287 h 171450"/>
                  <a:gd name="connsiteX6" fmla="*/ 369094 w 369096"/>
                  <a:gd name="connsiteY6" fmla="*/ 111918 h 171450"/>
                  <a:gd name="connsiteX7" fmla="*/ 307181 w 369096"/>
                  <a:gd name="connsiteY7" fmla="*/ 171450 h 171450"/>
                  <a:gd name="connsiteX0" fmla="*/ 0 w 369096"/>
                  <a:gd name="connsiteY0" fmla="*/ 76200 h 111918"/>
                  <a:gd name="connsiteX1" fmla="*/ 71438 w 369096"/>
                  <a:gd name="connsiteY1" fmla="*/ 0 h 111918"/>
                  <a:gd name="connsiteX2" fmla="*/ 107156 w 369096"/>
                  <a:gd name="connsiteY2" fmla="*/ 78581 h 111918"/>
                  <a:gd name="connsiteX3" fmla="*/ 178594 w 369096"/>
                  <a:gd name="connsiteY3" fmla="*/ 4762 h 111918"/>
                  <a:gd name="connsiteX4" fmla="*/ 219075 w 369096"/>
                  <a:gd name="connsiteY4" fmla="*/ 80962 h 111918"/>
                  <a:gd name="connsiteX5" fmla="*/ 309563 w 369096"/>
                  <a:gd name="connsiteY5" fmla="*/ 14287 h 111918"/>
                  <a:gd name="connsiteX6" fmla="*/ 369094 w 369096"/>
                  <a:gd name="connsiteY6" fmla="*/ 111918 h 111918"/>
                  <a:gd name="connsiteX0" fmla="*/ 0 w 361953"/>
                  <a:gd name="connsiteY0" fmla="*/ 76200 h 107155"/>
                  <a:gd name="connsiteX1" fmla="*/ 71438 w 361953"/>
                  <a:gd name="connsiteY1" fmla="*/ 0 h 107155"/>
                  <a:gd name="connsiteX2" fmla="*/ 107156 w 361953"/>
                  <a:gd name="connsiteY2" fmla="*/ 78581 h 107155"/>
                  <a:gd name="connsiteX3" fmla="*/ 178594 w 361953"/>
                  <a:gd name="connsiteY3" fmla="*/ 4762 h 107155"/>
                  <a:gd name="connsiteX4" fmla="*/ 219075 w 361953"/>
                  <a:gd name="connsiteY4" fmla="*/ 80962 h 107155"/>
                  <a:gd name="connsiteX5" fmla="*/ 309563 w 361953"/>
                  <a:gd name="connsiteY5" fmla="*/ 14287 h 107155"/>
                  <a:gd name="connsiteX6" fmla="*/ 361950 w 361953"/>
                  <a:gd name="connsiteY6" fmla="*/ 107155 h 107155"/>
                  <a:gd name="connsiteX0" fmla="*/ 0 w 361950"/>
                  <a:gd name="connsiteY0" fmla="*/ 76200 h 107155"/>
                  <a:gd name="connsiteX1" fmla="*/ 71438 w 361950"/>
                  <a:gd name="connsiteY1" fmla="*/ 0 h 107155"/>
                  <a:gd name="connsiteX2" fmla="*/ 107156 w 361950"/>
                  <a:gd name="connsiteY2" fmla="*/ 78581 h 107155"/>
                  <a:gd name="connsiteX3" fmla="*/ 178594 w 361950"/>
                  <a:gd name="connsiteY3" fmla="*/ 4762 h 107155"/>
                  <a:gd name="connsiteX4" fmla="*/ 219075 w 361950"/>
                  <a:gd name="connsiteY4" fmla="*/ 80962 h 107155"/>
                  <a:gd name="connsiteX5" fmla="*/ 309563 w 361950"/>
                  <a:gd name="connsiteY5" fmla="*/ 14287 h 107155"/>
                  <a:gd name="connsiteX6" fmla="*/ 361950 w 361950"/>
                  <a:gd name="connsiteY6" fmla="*/ 107155 h 107155"/>
                  <a:gd name="connsiteX0" fmla="*/ 0 w 309563"/>
                  <a:gd name="connsiteY0" fmla="*/ 76200 h 80962"/>
                  <a:gd name="connsiteX1" fmla="*/ 71438 w 309563"/>
                  <a:gd name="connsiteY1" fmla="*/ 0 h 80962"/>
                  <a:gd name="connsiteX2" fmla="*/ 107156 w 309563"/>
                  <a:gd name="connsiteY2" fmla="*/ 78581 h 80962"/>
                  <a:gd name="connsiteX3" fmla="*/ 178594 w 309563"/>
                  <a:gd name="connsiteY3" fmla="*/ 4762 h 80962"/>
                  <a:gd name="connsiteX4" fmla="*/ 219075 w 309563"/>
                  <a:gd name="connsiteY4" fmla="*/ 80962 h 80962"/>
                  <a:gd name="connsiteX5" fmla="*/ 309563 w 309563"/>
                  <a:gd name="connsiteY5" fmla="*/ 14287 h 80962"/>
                  <a:gd name="connsiteX0" fmla="*/ 0 w 316992"/>
                  <a:gd name="connsiteY0" fmla="*/ 76200 h 80962"/>
                  <a:gd name="connsiteX1" fmla="*/ 71438 w 316992"/>
                  <a:gd name="connsiteY1" fmla="*/ 0 h 80962"/>
                  <a:gd name="connsiteX2" fmla="*/ 107156 w 316992"/>
                  <a:gd name="connsiteY2" fmla="*/ 78581 h 80962"/>
                  <a:gd name="connsiteX3" fmla="*/ 178594 w 316992"/>
                  <a:gd name="connsiteY3" fmla="*/ 4762 h 80962"/>
                  <a:gd name="connsiteX4" fmla="*/ 219075 w 316992"/>
                  <a:gd name="connsiteY4" fmla="*/ 80962 h 80962"/>
                  <a:gd name="connsiteX5" fmla="*/ 309563 w 316992"/>
                  <a:gd name="connsiteY5" fmla="*/ 14287 h 80962"/>
                  <a:gd name="connsiteX6" fmla="*/ 311946 w 316992"/>
                  <a:gd name="connsiteY6" fmla="*/ 21432 h 80962"/>
                  <a:gd name="connsiteX0" fmla="*/ 0 w 364333"/>
                  <a:gd name="connsiteY0" fmla="*/ 76200 h 80962"/>
                  <a:gd name="connsiteX1" fmla="*/ 71438 w 364333"/>
                  <a:gd name="connsiteY1" fmla="*/ 0 h 80962"/>
                  <a:gd name="connsiteX2" fmla="*/ 107156 w 364333"/>
                  <a:gd name="connsiteY2" fmla="*/ 78581 h 80962"/>
                  <a:gd name="connsiteX3" fmla="*/ 178594 w 364333"/>
                  <a:gd name="connsiteY3" fmla="*/ 4762 h 80962"/>
                  <a:gd name="connsiteX4" fmla="*/ 219075 w 364333"/>
                  <a:gd name="connsiteY4" fmla="*/ 80962 h 80962"/>
                  <a:gd name="connsiteX5" fmla="*/ 309563 w 364333"/>
                  <a:gd name="connsiteY5" fmla="*/ 14287 h 80962"/>
                  <a:gd name="connsiteX6" fmla="*/ 364333 w 364333"/>
                  <a:gd name="connsiteY6" fmla="*/ 76201 h 80962"/>
                  <a:gd name="connsiteX0" fmla="*/ 0 w 364333"/>
                  <a:gd name="connsiteY0" fmla="*/ 76200 h 78581"/>
                  <a:gd name="connsiteX1" fmla="*/ 71438 w 364333"/>
                  <a:gd name="connsiteY1" fmla="*/ 0 h 78581"/>
                  <a:gd name="connsiteX2" fmla="*/ 107156 w 364333"/>
                  <a:gd name="connsiteY2" fmla="*/ 78581 h 78581"/>
                  <a:gd name="connsiteX3" fmla="*/ 178594 w 364333"/>
                  <a:gd name="connsiteY3" fmla="*/ 4762 h 78581"/>
                  <a:gd name="connsiteX4" fmla="*/ 226219 w 364333"/>
                  <a:gd name="connsiteY4" fmla="*/ 76200 h 78581"/>
                  <a:gd name="connsiteX5" fmla="*/ 309563 w 364333"/>
                  <a:gd name="connsiteY5" fmla="*/ 14287 h 78581"/>
                  <a:gd name="connsiteX6" fmla="*/ 364333 w 364333"/>
                  <a:gd name="connsiteY6" fmla="*/ 76201 h 7858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26219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11944 w 364333"/>
                  <a:gd name="connsiteY5" fmla="*/ 7143 h 76201"/>
                  <a:gd name="connsiteX6" fmla="*/ 364333 w 364333"/>
                  <a:gd name="connsiteY6" fmla="*/ 76201 h 76201"/>
                  <a:gd name="connsiteX0" fmla="*/ 0 w 311944"/>
                  <a:gd name="connsiteY0" fmla="*/ 76200 h 76200"/>
                  <a:gd name="connsiteX1" fmla="*/ 71438 w 311944"/>
                  <a:gd name="connsiteY1" fmla="*/ 0 h 76200"/>
                  <a:gd name="connsiteX2" fmla="*/ 121444 w 311944"/>
                  <a:gd name="connsiteY2" fmla="*/ 76199 h 76200"/>
                  <a:gd name="connsiteX3" fmla="*/ 178594 w 311944"/>
                  <a:gd name="connsiteY3" fmla="*/ 4762 h 76200"/>
                  <a:gd name="connsiteX4" fmla="*/ 242888 w 311944"/>
                  <a:gd name="connsiteY4" fmla="*/ 76200 h 76200"/>
                  <a:gd name="connsiteX5" fmla="*/ 311944 w 311944"/>
                  <a:gd name="connsiteY5" fmla="*/ 7143 h 76200"/>
                  <a:gd name="connsiteX0" fmla="*/ 0 w 321469"/>
                  <a:gd name="connsiteY0" fmla="*/ 78582 h 78582"/>
                  <a:gd name="connsiteX1" fmla="*/ 71438 w 321469"/>
                  <a:gd name="connsiteY1" fmla="*/ 2382 h 78582"/>
                  <a:gd name="connsiteX2" fmla="*/ 121444 w 321469"/>
                  <a:gd name="connsiteY2" fmla="*/ 78581 h 78582"/>
                  <a:gd name="connsiteX3" fmla="*/ 178594 w 321469"/>
                  <a:gd name="connsiteY3" fmla="*/ 7144 h 78582"/>
                  <a:gd name="connsiteX4" fmla="*/ 242888 w 321469"/>
                  <a:gd name="connsiteY4" fmla="*/ 78582 h 78582"/>
                  <a:gd name="connsiteX5" fmla="*/ 321469 w 321469"/>
                  <a:gd name="connsiteY5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469" h="78582">
                    <a:moveTo>
                      <a:pt x="0" y="78582"/>
                    </a:moveTo>
                    <a:lnTo>
                      <a:pt x="71438" y="2382"/>
                    </a:lnTo>
                    <a:lnTo>
                      <a:pt x="121444" y="78581"/>
                    </a:lnTo>
                    <a:lnTo>
                      <a:pt x="178594" y="7144"/>
                    </a:lnTo>
                    <a:lnTo>
                      <a:pt x="242888" y="78582"/>
                    </a:lnTo>
                    <a:lnTo>
                      <a:pt x="321469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0" name="Rectangle 139"/>
            <p:cNvSpPr/>
            <p:nvPr/>
          </p:nvSpPr>
          <p:spPr>
            <a:xfrm>
              <a:off x="1581903" y="3419420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797318" y="3419420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016321" y="3435165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231736" y="3435165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680386" y="3383153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cxnSp>
          <p:nvCxnSpPr>
            <p:cNvPr id="228" name="Straight Connector 227"/>
            <p:cNvCxnSpPr/>
            <p:nvPr/>
          </p:nvCxnSpPr>
          <p:spPr>
            <a:xfrm>
              <a:off x="1825155" y="3445116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2045332" y="3448193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2263128" y="3450016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2482978" y="3454349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2703155" y="3454349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2917895" y="3449877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Freeform 224"/>
            <p:cNvSpPr/>
            <p:nvPr/>
          </p:nvSpPr>
          <p:spPr>
            <a:xfrm>
              <a:off x="1216870" y="3267005"/>
              <a:ext cx="929961" cy="180792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0 w 933768"/>
                <a:gd name="connsiteY0" fmla="*/ 54275 h 340025"/>
                <a:gd name="connsiteX1" fmla="*/ 781050 w 933768"/>
                <a:gd name="connsiteY1" fmla="*/ 25700 h 340025"/>
                <a:gd name="connsiteX2" fmla="*/ 933450 w 933768"/>
                <a:gd name="connsiteY2" fmla="*/ 340025 h 340025"/>
                <a:gd name="connsiteX0" fmla="*/ 0 w 943293"/>
                <a:gd name="connsiteY0" fmla="*/ 35313 h 354401"/>
                <a:gd name="connsiteX1" fmla="*/ 790575 w 943293"/>
                <a:gd name="connsiteY1" fmla="*/ 40076 h 354401"/>
                <a:gd name="connsiteX2" fmla="*/ 942975 w 943293"/>
                <a:gd name="connsiteY2" fmla="*/ 354401 h 354401"/>
                <a:gd name="connsiteX0" fmla="*/ 0 w 943293"/>
                <a:gd name="connsiteY0" fmla="*/ 24668 h 343756"/>
                <a:gd name="connsiteX1" fmla="*/ 790575 w 943293"/>
                <a:gd name="connsiteY1" fmla="*/ 29431 h 343756"/>
                <a:gd name="connsiteX2" fmla="*/ 942975 w 943293"/>
                <a:gd name="connsiteY2" fmla="*/ 343756 h 343756"/>
                <a:gd name="connsiteX0" fmla="*/ 0 w 945615"/>
                <a:gd name="connsiteY0" fmla="*/ 24668 h 131824"/>
                <a:gd name="connsiteX1" fmla="*/ 790575 w 945615"/>
                <a:gd name="connsiteY1" fmla="*/ 29431 h 131824"/>
                <a:gd name="connsiteX2" fmla="*/ 945356 w 945615"/>
                <a:gd name="connsiteY2" fmla="*/ 131824 h 131824"/>
                <a:gd name="connsiteX0" fmla="*/ 0 w 945615"/>
                <a:gd name="connsiteY0" fmla="*/ 16467 h 123623"/>
                <a:gd name="connsiteX1" fmla="*/ 790575 w 945615"/>
                <a:gd name="connsiteY1" fmla="*/ 21230 h 123623"/>
                <a:gd name="connsiteX2" fmla="*/ 945356 w 945615"/>
                <a:gd name="connsiteY2" fmla="*/ 123623 h 123623"/>
                <a:gd name="connsiteX0" fmla="*/ 0 w 975203"/>
                <a:gd name="connsiteY0" fmla="*/ 25929 h 133085"/>
                <a:gd name="connsiteX1" fmla="*/ 885825 w 975203"/>
                <a:gd name="connsiteY1" fmla="*/ 14023 h 133085"/>
                <a:gd name="connsiteX2" fmla="*/ 945356 w 975203"/>
                <a:gd name="connsiteY2" fmla="*/ 133085 h 133085"/>
                <a:gd name="connsiteX0" fmla="*/ 0 w 945507"/>
                <a:gd name="connsiteY0" fmla="*/ 25929 h 133085"/>
                <a:gd name="connsiteX1" fmla="*/ 885825 w 945507"/>
                <a:gd name="connsiteY1" fmla="*/ 14023 h 133085"/>
                <a:gd name="connsiteX2" fmla="*/ 945356 w 945507"/>
                <a:gd name="connsiteY2" fmla="*/ 133085 h 133085"/>
                <a:gd name="connsiteX0" fmla="*/ 0 w 949240"/>
                <a:gd name="connsiteY0" fmla="*/ 25929 h 175947"/>
                <a:gd name="connsiteX1" fmla="*/ 885825 w 949240"/>
                <a:gd name="connsiteY1" fmla="*/ 14023 h 175947"/>
                <a:gd name="connsiteX2" fmla="*/ 949123 w 949240"/>
                <a:gd name="connsiteY2" fmla="*/ 175947 h 175947"/>
                <a:gd name="connsiteX0" fmla="*/ 0 w 949172"/>
                <a:gd name="connsiteY0" fmla="*/ 25929 h 175947"/>
                <a:gd name="connsiteX1" fmla="*/ 863222 w 949172"/>
                <a:gd name="connsiteY1" fmla="*/ 14023 h 175947"/>
                <a:gd name="connsiteX2" fmla="*/ 949123 w 949172"/>
                <a:gd name="connsiteY2" fmla="*/ 175947 h 175947"/>
                <a:gd name="connsiteX0" fmla="*/ 0 w 949238"/>
                <a:gd name="connsiteY0" fmla="*/ 25929 h 175947"/>
                <a:gd name="connsiteX1" fmla="*/ 863222 w 949238"/>
                <a:gd name="connsiteY1" fmla="*/ 14023 h 175947"/>
                <a:gd name="connsiteX2" fmla="*/ 949123 w 949238"/>
                <a:gd name="connsiteY2" fmla="*/ 175947 h 175947"/>
                <a:gd name="connsiteX0" fmla="*/ 0 w 929148"/>
                <a:gd name="connsiteY0" fmla="*/ 0 h 283368"/>
                <a:gd name="connsiteX1" fmla="*/ 843132 w 929148"/>
                <a:gd name="connsiteY1" fmla="*/ 121444 h 283368"/>
                <a:gd name="connsiteX2" fmla="*/ 929033 w 929148"/>
                <a:gd name="connsiteY2" fmla="*/ 283368 h 283368"/>
                <a:gd name="connsiteX0" fmla="*/ 0 w 929148"/>
                <a:gd name="connsiteY0" fmla="*/ 1895 h 285263"/>
                <a:gd name="connsiteX1" fmla="*/ 843132 w 929148"/>
                <a:gd name="connsiteY1" fmla="*/ 123339 h 285263"/>
                <a:gd name="connsiteX2" fmla="*/ 929033 w 929148"/>
                <a:gd name="connsiteY2" fmla="*/ 285263 h 285263"/>
                <a:gd name="connsiteX0" fmla="*/ 0 w 929148"/>
                <a:gd name="connsiteY0" fmla="*/ 2814 h 286182"/>
                <a:gd name="connsiteX1" fmla="*/ 843132 w 929148"/>
                <a:gd name="connsiteY1" fmla="*/ 124258 h 286182"/>
                <a:gd name="connsiteX2" fmla="*/ 929033 w 929148"/>
                <a:gd name="connsiteY2" fmla="*/ 286182 h 286182"/>
                <a:gd name="connsiteX0" fmla="*/ 0 w 929051"/>
                <a:gd name="connsiteY0" fmla="*/ 3856 h 287224"/>
                <a:gd name="connsiteX1" fmla="*/ 753897 w 929051"/>
                <a:gd name="connsiteY1" fmla="*/ 103869 h 287224"/>
                <a:gd name="connsiteX2" fmla="*/ 929033 w 929051"/>
                <a:gd name="connsiteY2" fmla="*/ 287224 h 287224"/>
                <a:gd name="connsiteX0" fmla="*/ 0 w 929071"/>
                <a:gd name="connsiteY0" fmla="*/ 3856 h 287224"/>
                <a:gd name="connsiteX1" fmla="*/ 753897 w 929071"/>
                <a:gd name="connsiteY1" fmla="*/ 103869 h 287224"/>
                <a:gd name="connsiteX2" fmla="*/ 929033 w 929071"/>
                <a:gd name="connsiteY2" fmla="*/ 287224 h 287224"/>
                <a:gd name="connsiteX0" fmla="*/ 0 w 969633"/>
                <a:gd name="connsiteY0" fmla="*/ 3568 h 291698"/>
                <a:gd name="connsiteX1" fmla="*/ 794458 w 969633"/>
                <a:gd name="connsiteY1" fmla="*/ 108343 h 291698"/>
                <a:gd name="connsiteX2" fmla="*/ 969594 w 969633"/>
                <a:gd name="connsiteY2" fmla="*/ 291698 h 291698"/>
                <a:gd name="connsiteX0" fmla="*/ 0 w 969633"/>
                <a:gd name="connsiteY0" fmla="*/ 0 h 288130"/>
                <a:gd name="connsiteX1" fmla="*/ 794458 w 969633"/>
                <a:gd name="connsiteY1" fmla="*/ 104775 h 288130"/>
                <a:gd name="connsiteX2" fmla="*/ 969594 w 969633"/>
                <a:gd name="connsiteY2" fmla="*/ 288130 h 28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633" h="288130">
                  <a:moveTo>
                    <a:pt x="0" y="0"/>
                  </a:moveTo>
                  <a:cubicBezTo>
                    <a:pt x="385742" y="4762"/>
                    <a:pt x="493323" y="26194"/>
                    <a:pt x="794458" y="104775"/>
                  </a:cubicBezTo>
                  <a:cubicBezTo>
                    <a:pt x="924645" y="140494"/>
                    <a:pt x="971181" y="154780"/>
                    <a:pt x="969594" y="28813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949771" y="2981741"/>
              <a:ext cx="13846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NTM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458497" y="3383153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</p:grpSp>
      <p:grpSp>
        <p:nvGrpSpPr>
          <p:cNvPr id="19" name="states on tape"/>
          <p:cNvGrpSpPr/>
          <p:nvPr/>
        </p:nvGrpSpPr>
        <p:grpSpPr>
          <a:xfrm>
            <a:off x="7969640" y="3378318"/>
            <a:ext cx="2557137" cy="276999"/>
            <a:chOff x="7969640" y="3378318"/>
            <a:chExt cx="2557137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176"/>
                <p:cNvSpPr/>
                <p:nvPr/>
              </p:nvSpPr>
              <p:spPr>
                <a:xfrm>
                  <a:off x="9277003" y="3378318"/>
                  <a:ext cx="3724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7" name="Rectangle 1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7003" y="3378318"/>
                  <a:ext cx="372410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7969640" y="3378318"/>
                  <a:ext cx="3724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9640" y="3378318"/>
                  <a:ext cx="372410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/>
                <p:cNvSpPr/>
                <p:nvPr/>
              </p:nvSpPr>
              <p:spPr>
                <a:xfrm>
                  <a:off x="10154367" y="3378318"/>
                  <a:ext cx="3724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8" name="Rectangle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4367" y="3378318"/>
                  <a:ext cx="372410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8DE955D-2883-294D-AAE8-3075DEBA1236}"/>
              </a:ext>
            </a:extLst>
          </p:cNvPr>
          <p:cNvSpPr txBox="1"/>
          <p:nvPr/>
        </p:nvSpPr>
        <p:spPr>
          <a:xfrm>
            <a:off x="5680364" y="64839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798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17" grpId="0" uiExpand="1" build="p"/>
      <p:bldP spid="10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9167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Turing Enumerators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759" y="2035088"/>
                <a:ext cx="9468127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Defn:  </a:t>
                </a:r>
                <a:r>
                  <a:rPr lang="en-US" sz="2400" dirty="0"/>
                  <a:t>A </a:t>
                </a:r>
                <a:r>
                  <a:rPr lang="en-US" sz="2400" u="sng" dirty="0"/>
                  <a:t>Turing Enumerator</a:t>
                </a:r>
                <a:r>
                  <a:rPr lang="en-US" sz="2400" dirty="0"/>
                  <a:t> is a deterministic TM with a printer.  </a:t>
                </a:r>
                <a:br>
                  <a:rPr lang="en-US" sz="2400" dirty="0"/>
                </a:br>
                <a:r>
                  <a:rPr lang="en-US" sz="2000" dirty="0"/>
                  <a:t>It starts on a blank tape and it can print strings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000" dirty="0"/>
                  <a:t>   possibly going forever.</a:t>
                </a:r>
              </a:p>
              <a:p>
                <a:r>
                  <a:rPr lang="en-US" sz="2000" dirty="0"/>
                  <a:t>Its language is the set of all strings it prints.   It is a generator, not a recognizer.</a:t>
                </a:r>
              </a:p>
              <a:p>
                <a:r>
                  <a:rPr lang="en-US" sz="2000" dirty="0"/>
                  <a:t>For enumerator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we say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prints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/>
                  <a:t>Theorem:  </a:t>
                </a:r>
                <a:r>
                  <a:rPr lang="en-US" sz="2000" dirty="0"/>
                  <a:t>A is T-recognizable iff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some T-enumerator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.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" y="2035088"/>
                <a:ext cx="9468127" cy="1846659"/>
              </a:xfrm>
              <a:prstGeom prst="rect">
                <a:avLst/>
              </a:prstGeom>
              <a:blipFill>
                <a:blip r:embed="rId3"/>
                <a:stretch>
                  <a:fillRect l="-966" t="-2640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/>
              <p:cNvSpPr/>
              <p:nvPr/>
            </p:nvSpPr>
            <p:spPr>
              <a:xfrm>
                <a:off x="80632" y="3961585"/>
                <a:ext cx="5175219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Proof: 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dirty="0"/>
                  <a:t>)  Convert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to equivalent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 for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          Simulate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(on blank input). </a:t>
                </a:r>
              </a:p>
              <a:p>
                <a:r>
                  <a:rPr lang="en-US" sz="2000" dirty="0"/>
                  <a:t>          Whenever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prints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test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.  </a:t>
                </a:r>
              </a:p>
              <a:p>
                <a:r>
                  <a:rPr lang="en-US" sz="2000" dirty="0"/>
                  <a:t>          Accept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and continue otherwise.   </a:t>
                </a:r>
              </a:p>
            </p:txBody>
          </p:sp>
        </mc:Choice>
        <mc:Fallback xmlns="">
          <p:sp>
            <p:nvSpPr>
              <p:cNvPr id="217" name="Rectangle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" y="3961585"/>
                <a:ext cx="5175219" cy="1631216"/>
              </a:xfrm>
              <a:prstGeom prst="rect">
                <a:avLst/>
              </a:prstGeom>
              <a:blipFill>
                <a:blip r:embed="rId4"/>
                <a:stretch>
                  <a:fillRect l="-1178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tangle 136"/>
          <p:cNvSpPr/>
          <p:nvPr/>
        </p:nvSpPr>
        <p:spPr>
          <a:xfrm>
            <a:off x="3592601" y="1441412"/>
            <a:ext cx="312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read/write tape – initially blank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16518" y="732214"/>
            <a:ext cx="4676017" cy="1234614"/>
            <a:chOff x="2964559" y="1460273"/>
            <a:chExt cx="4676017" cy="1234614"/>
          </a:xfrm>
        </p:grpSpPr>
        <p:sp>
          <p:nvSpPr>
            <p:cNvPr id="117" name="PDA box"/>
            <p:cNvSpPr/>
            <p:nvPr/>
          </p:nvSpPr>
          <p:spPr>
            <a:xfrm>
              <a:off x="2964559" y="1801130"/>
              <a:ext cx="1430767" cy="8937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inite Control"/>
            <p:cNvSpPr/>
            <p:nvPr/>
          </p:nvSpPr>
          <p:spPr>
            <a:xfrm>
              <a:off x="3254857" y="1907452"/>
              <a:ext cx="8501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Finite</a:t>
              </a:r>
              <a:br>
                <a:rPr lang="en-US" dirty="0"/>
              </a:br>
              <a:r>
                <a:rPr lang="en-US" dirty="0"/>
                <a:t>control</a:t>
              </a:r>
            </a:p>
          </p:txBody>
        </p:sp>
        <p:sp>
          <p:nvSpPr>
            <p:cNvPr id="119" name="Rectangle 4"/>
            <p:cNvSpPr/>
            <p:nvPr/>
          </p:nvSpPr>
          <p:spPr>
            <a:xfrm>
              <a:off x="4820247" y="1800139"/>
              <a:ext cx="2818503" cy="317979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056575" y="1690730"/>
              <a:ext cx="4924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. . .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6735106" y="18001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056575" y="18001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Freeform 135"/>
            <p:cNvSpPr/>
            <p:nvPr/>
          </p:nvSpPr>
          <p:spPr>
            <a:xfrm>
              <a:off x="3906536" y="1460273"/>
              <a:ext cx="1086487" cy="340025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487" h="340025">
                  <a:moveTo>
                    <a:pt x="319" y="340025"/>
                  </a:moveTo>
                  <a:cubicBezTo>
                    <a:pt x="-1269" y="223343"/>
                    <a:pt x="-2856" y="106662"/>
                    <a:pt x="152719" y="54275"/>
                  </a:cubicBezTo>
                  <a:cubicBezTo>
                    <a:pt x="308294" y="1888"/>
                    <a:pt x="778194" y="-21925"/>
                    <a:pt x="933769" y="25700"/>
                  </a:cubicBezTo>
                  <a:cubicBezTo>
                    <a:pt x="1089344" y="73325"/>
                    <a:pt x="1087756" y="206675"/>
                    <a:pt x="1086169" y="34002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5132218" y="18001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456740" y="18001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781262" y="18001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105784" y="18001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430306" y="18001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Freeform 138"/>
            <p:cNvSpPr/>
            <p:nvPr/>
          </p:nvSpPr>
          <p:spPr>
            <a:xfrm rot="16200000">
              <a:off x="7435317" y="1910477"/>
              <a:ext cx="320022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445204" y="1692447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749856" y="1692447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128660" y="1692447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793125" y="1692447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476581" y="1692447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138032" y="1692447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821488" y="1692447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3892" y="827246"/>
            <a:ext cx="1446163" cy="1168164"/>
            <a:chOff x="373892" y="827246"/>
            <a:chExt cx="1446163" cy="11681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92" y="827246"/>
              <a:ext cx="848073" cy="848073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>
              <a:endCxn id="4" idx="3"/>
            </p:cNvCxnSpPr>
            <p:nvPr/>
          </p:nvCxnSpPr>
          <p:spPr>
            <a:xfrm flipH="1">
              <a:off x="1221965" y="1251282"/>
              <a:ext cx="598090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>
              <a:off x="373892" y="1626078"/>
              <a:ext cx="8292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printer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5415279" y="3926019"/>
                <a:ext cx="6764592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Proof:</a:t>
                </a:r>
                <a:r>
                  <a:rPr lang="en-US" sz="2000" dirty="0"/>
                  <a:t> 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)  Convert TM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to equivalent enumerator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 Simulate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on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0,1,00,01,10,…}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       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accepts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then 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.</a:t>
                </a:r>
              </a:p>
              <a:p>
                <a:r>
                  <a:rPr lang="en-US" sz="2000" dirty="0"/>
                  <a:t>         Continue with next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.</a:t>
                </a:r>
              </a:p>
              <a:p>
                <a:r>
                  <a:rPr lang="en-US" sz="2000" dirty="0"/>
                  <a:t>        </a:t>
                </a:r>
                <a:r>
                  <a:rPr lang="en-US" sz="2000" i="1" dirty="0"/>
                  <a:t>Problem:  </a:t>
                </a:r>
                <a:r>
                  <a:rPr lang="en-US" sz="2000" dirty="0"/>
                  <a:t>What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loops?</a:t>
                </a:r>
              </a:p>
              <a:p>
                <a:r>
                  <a:rPr lang="en-US" sz="2000" dirty="0"/>
                  <a:t>        </a:t>
                </a:r>
                <a:r>
                  <a:rPr lang="en-US" sz="2000" i="1" dirty="0"/>
                  <a:t>Fix:  </a:t>
                </a:r>
                <a:r>
                  <a:rPr lang="en-US" sz="2000" dirty="0"/>
                  <a:t>Simulate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steps,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Print those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which are accepted.</a:t>
                </a:r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279" y="3926019"/>
                <a:ext cx="6764592" cy="2246769"/>
              </a:xfrm>
              <a:prstGeom prst="rect">
                <a:avLst/>
              </a:prstGeom>
              <a:blipFill>
                <a:blip r:embed="rId6"/>
                <a:stretch>
                  <a:fillRect l="-901" t="-1355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Rectangle 157"/>
          <p:cNvSpPr/>
          <p:nvPr/>
        </p:nvSpPr>
        <p:spPr>
          <a:xfrm>
            <a:off x="10645765" y="6226881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Check-in 6.1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158422" y="4049129"/>
                <a:ext cx="5097430" cy="169277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</a:rPr>
                  <a:t>Check-in 6.1</a:t>
                </a:r>
              </a:p>
              <a:p>
                <a:r>
                  <a:rPr lang="en-US" sz="2000" dirty="0"/>
                  <a:t>When converting TM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to enumerator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, </a:t>
                </a:r>
                <a:br>
                  <a:rPr lang="en-US" sz="2000" dirty="0"/>
                </a:br>
                <a:r>
                  <a:rPr lang="en-US" sz="2000" dirty="0"/>
                  <a:t>does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always print the strings in </a:t>
                </a:r>
                <a:r>
                  <a:rPr lang="en-US" sz="2000" b="1" i="1" dirty="0"/>
                  <a:t>string order</a:t>
                </a:r>
                <a:r>
                  <a:rPr lang="en-US" sz="2000" dirty="0"/>
                  <a:t>?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/>
                  <a:t>Yes.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/>
                  <a:t>No. </a:t>
                </a: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22" y="4049129"/>
                <a:ext cx="5097430" cy="1692771"/>
              </a:xfrm>
              <a:prstGeom prst="rect">
                <a:avLst/>
              </a:prstGeom>
              <a:blipFill>
                <a:blip r:embed="rId7"/>
                <a:stretch>
                  <a:fillRect l="-1544" t="-1761" b="-4577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012E68E-56F5-AD48-B761-314AD3F84A1A}"/>
              </a:ext>
            </a:extLst>
          </p:cNvPr>
          <p:cNvSpPr txBox="1"/>
          <p:nvPr/>
        </p:nvSpPr>
        <p:spPr>
          <a:xfrm>
            <a:off x="6761018" y="63501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ED934D-B5EF-F14B-941A-F0E935A6F379}"/>
              </a:ext>
            </a:extLst>
          </p:cNvPr>
          <p:cNvSpPr/>
          <p:nvPr/>
        </p:nvSpPr>
        <p:spPr>
          <a:xfrm>
            <a:off x="114616" y="6128542"/>
            <a:ext cx="5925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 of the printer © Source unknown. All rights reserved. This content is excluded from our Creative Commons license. For more information, see </a:t>
            </a:r>
            <a:r>
              <a:rPr lang="en-US" sz="1200" dirty="0">
                <a:hlinkClick r:id="rId8"/>
              </a:rPr>
              <a:t>https://ocw.mit.edu/fairuse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43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17" grpId="0" build="p"/>
      <p:bldP spid="137" grpId="0"/>
      <p:bldP spid="156" grpId="0" build="p"/>
      <p:bldP spid="158" grpId="0" animBg="1"/>
      <p:bldP spid="160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9167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Church-Turing Thesis  ~1936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251373" y="790336"/>
            <a:ext cx="1943559" cy="3224873"/>
            <a:chOff x="7251373" y="790336"/>
            <a:chExt cx="1943559" cy="3224873"/>
          </a:xfrm>
        </p:grpSpPr>
        <p:pic>
          <p:nvPicPr>
            <p:cNvPr id="1028" name="Picture 4" descr="Alan Tur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373" y="790336"/>
              <a:ext cx="1943559" cy="256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691937" y="3368878"/>
              <a:ext cx="12395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Alan Turing</a:t>
              </a:r>
            </a:p>
            <a:p>
              <a:pPr algn="ctr"/>
              <a:r>
                <a:rPr lang="en-US" dirty="0"/>
                <a:t>1912–1954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4009" y="826850"/>
            <a:ext cx="1779762" cy="3172753"/>
            <a:chOff x="214009" y="826850"/>
            <a:chExt cx="1779762" cy="3172753"/>
          </a:xfrm>
        </p:grpSpPr>
        <p:pic>
          <p:nvPicPr>
            <p:cNvPr id="1026" name="Picture 2" descr="Alonzo Church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7" t="1416"/>
            <a:stretch/>
          </p:blipFill>
          <p:spPr bwMode="auto">
            <a:xfrm>
              <a:off x="214009" y="826850"/>
              <a:ext cx="1779762" cy="2542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40316" y="3353272"/>
              <a:ext cx="15387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Alonzo Church</a:t>
              </a:r>
            </a:p>
            <a:p>
              <a:pPr algn="ctr"/>
              <a:r>
                <a:rPr lang="en-US" dirty="0"/>
                <a:t>1903–1995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338680" y="1368842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=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363445" y="1428380"/>
            <a:ext cx="1767477" cy="946543"/>
            <a:chOff x="2363445" y="1428380"/>
            <a:chExt cx="1767477" cy="946543"/>
          </a:xfrm>
        </p:grpSpPr>
        <p:sp>
          <p:nvSpPr>
            <p:cNvPr id="8" name="Rectangle 7"/>
            <p:cNvSpPr/>
            <p:nvPr/>
          </p:nvSpPr>
          <p:spPr>
            <a:xfrm>
              <a:off x="2533809" y="1702333"/>
              <a:ext cx="1424877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Algorithm</a:t>
              </a:r>
              <a:endParaRPr lang="en-US" sz="4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3445" y="1428380"/>
              <a:ext cx="1767477" cy="9465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36526" y="1428380"/>
            <a:ext cx="1767477" cy="946543"/>
            <a:chOff x="5036526" y="1428380"/>
            <a:chExt cx="1767477" cy="946543"/>
          </a:xfrm>
        </p:grpSpPr>
        <p:sp>
          <p:nvSpPr>
            <p:cNvPr id="39" name="Rectangle 38"/>
            <p:cNvSpPr/>
            <p:nvPr/>
          </p:nvSpPr>
          <p:spPr>
            <a:xfrm>
              <a:off x="5296629" y="1495433"/>
              <a:ext cx="1255472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Turing</a:t>
              </a:r>
            </a:p>
            <a:p>
              <a:pPr algn="ctr"/>
              <a:r>
                <a:rPr lang="en-US" sz="2400" dirty="0"/>
                <a:t>machine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36526" y="1428380"/>
              <a:ext cx="1767477" cy="9465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2747469" y="2426773"/>
            <a:ext cx="1048620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Intuitive</a:t>
            </a:r>
            <a:endParaRPr lang="en-US" sz="4400" dirty="0"/>
          </a:p>
        </p:txBody>
      </p:sp>
      <p:sp>
        <p:nvSpPr>
          <p:cNvPr id="45" name="Rectangle 44"/>
          <p:cNvSpPr/>
          <p:nvPr/>
        </p:nvSpPr>
        <p:spPr>
          <a:xfrm>
            <a:off x="5390653" y="2426773"/>
            <a:ext cx="91210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Formal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459623" y="3003699"/>
                <a:ext cx="4298605" cy="163121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Instead of Turing machines, </a:t>
                </a:r>
                <a:br>
                  <a:rPr lang="en-US" sz="2000" dirty="0"/>
                </a:br>
                <a:r>
                  <a:rPr lang="en-US" sz="2000" dirty="0"/>
                  <a:t>can use any other “reasonable” model</a:t>
                </a:r>
                <a:br>
                  <a:rPr lang="en-US" sz="2000" dirty="0"/>
                </a:br>
                <a:r>
                  <a:rPr lang="en-US" sz="2000" dirty="0"/>
                  <a:t>of unrestricted computation: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-calculus, random access machine, your favorite programming language, …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23" y="3003699"/>
                <a:ext cx="4298605" cy="1631216"/>
              </a:xfrm>
              <a:prstGeom prst="rect">
                <a:avLst/>
              </a:prstGeom>
              <a:blipFill>
                <a:blip r:embed="rId5"/>
                <a:stretch>
                  <a:fillRect l="-590" t="-2326" r="-590" b="-54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2537578" y="5112673"/>
            <a:ext cx="475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Big impact on mathematics.</a:t>
            </a:r>
            <a:endParaRPr lang="en-US" sz="2800" b="0" dirty="0"/>
          </a:p>
        </p:txBody>
      </p:sp>
      <p:sp>
        <p:nvSpPr>
          <p:cNvPr id="53" name="Rectangle 52"/>
          <p:cNvSpPr/>
          <p:nvPr/>
        </p:nvSpPr>
        <p:spPr>
          <a:xfrm>
            <a:off x="10765837" y="5917462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Check-in 6.2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15010" y="3692043"/>
            <a:ext cx="5241793" cy="261610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Check-in 6.2</a:t>
            </a:r>
          </a:p>
          <a:p>
            <a:r>
              <a:rPr lang="en-US" sz="2000" dirty="0"/>
              <a:t>Which is the following is true about Alan Turing? Check all that apply.</a:t>
            </a:r>
          </a:p>
          <a:p>
            <a:pPr marL="457200" indent="-457200">
              <a:buAutoNum type="alphaLcParenR"/>
            </a:pPr>
            <a:r>
              <a:rPr lang="en-US" sz="2000" dirty="0"/>
              <a:t>Broke codes for England during WW2.</a:t>
            </a:r>
          </a:p>
          <a:p>
            <a:pPr marL="457200" indent="-457200">
              <a:buAutoNum type="alphaLcParenR"/>
            </a:pPr>
            <a:r>
              <a:rPr lang="en-US" sz="2000" dirty="0"/>
              <a:t>Worked in AI.</a:t>
            </a:r>
          </a:p>
          <a:p>
            <a:pPr marL="457200" indent="-457200">
              <a:buAutoNum type="alphaLcParenR"/>
            </a:pPr>
            <a:r>
              <a:rPr lang="en-US" sz="2000" dirty="0"/>
              <a:t>Worked in Biology.</a:t>
            </a:r>
          </a:p>
          <a:p>
            <a:pPr marL="457200" indent="-457200">
              <a:buAutoNum type="alphaLcParenR"/>
            </a:pPr>
            <a:r>
              <a:rPr lang="en-US" sz="2000" dirty="0"/>
              <a:t>Was imprisoned for being gay.</a:t>
            </a:r>
          </a:p>
          <a:p>
            <a:pPr marL="457200" indent="-457200">
              <a:buAutoNum type="alphaLcParenR"/>
            </a:pPr>
            <a:r>
              <a:rPr lang="en-US" sz="2000" dirty="0"/>
              <a:t>Appears on a British banknote.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853055" y="3368878"/>
            <a:ext cx="3338945" cy="2519304"/>
            <a:chOff x="9167446" y="3368877"/>
            <a:chExt cx="3024554" cy="2625523"/>
          </a:xfrm>
        </p:grpSpPr>
        <p:pic>
          <p:nvPicPr>
            <p:cNvPr id="1030" name="Picture 6" descr="£50 banknote concept image featuring Alan Turi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6" t="19844" r="15242" b="16542"/>
            <a:stretch/>
          </p:blipFill>
          <p:spPr bwMode="auto">
            <a:xfrm>
              <a:off x="9167446" y="3787560"/>
              <a:ext cx="3024554" cy="2206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9687889" y="3368877"/>
              <a:ext cx="22749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Will appear in 2021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9A6287-F1A3-594D-BA99-F9C343666212}"/>
              </a:ext>
            </a:extLst>
          </p:cNvPr>
          <p:cNvSpPr/>
          <p:nvPr/>
        </p:nvSpPr>
        <p:spPr>
          <a:xfrm>
            <a:off x="826058" y="6346090"/>
            <a:ext cx="90702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Photos of Alonzo Church and Alan Turing © Source unknown. Image of Alan Turing on the UK's £50 note © The Governor and Company of the Bank of England. All rights reserved. This content is excluded from our Creative Commons license. For more information, see </a:t>
            </a:r>
            <a:r>
              <a:rPr lang="en-US" sz="1100" dirty="0">
                <a:hlinkClick r:id="rId7"/>
              </a:rPr>
              <a:t>https://ocw.mit.edu/fairuse</a:t>
            </a:r>
            <a:r>
              <a:rPr lang="en-US" sz="11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6C911-D5FC-E24F-A294-D6D75E8DC80F}"/>
              </a:ext>
            </a:extLst>
          </p:cNvPr>
          <p:cNvSpPr txBox="1"/>
          <p:nvPr/>
        </p:nvSpPr>
        <p:spPr>
          <a:xfrm>
            <a:off x="10270273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714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  <p:bldP spid="45" grpId="0"/>
      <p:bldP spid="46" grpId="0"/>
      <p:bldP spid="46" grpId="1"/>
      <p:bldP spid="48" grpId="0" build="allAtOnce"/>
      <p:bldP spid="53" grpId="0" animBg="1"/>
      <p:bldP spid="54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00" y="0"/>
            <a:ext cx="845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Hilbert’s 10</a:t>
            </a:r>
            <a:r>
              <a:rPr lang="en-US" sz="40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79400" y="1075877"/>
                <a:ext cx="8358762" cy="49090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In 1900 David Hilbert posed 23 problems</a:t>
                </a:r>
                <a:endParaRPr lang="en-US" sz="2400" dirty="0"/>
              </a:p>
              <a:p>
                <a:r>
                  <a:rPr lang="en-US" sz="2000" dirty="0"/>
                  <a:t>#1)    Problem of the continuum  ( Does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exist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 ? ).</a:t>
                </a:r>
              </a:p>
              <a:p>
                <a:r>
                  <a:rPr lang="en-US" sz="2000" dirty="0"/>
                  <a:t>#2)    Prove that the axioms of mathematics are consistent.</a:t>
                </a:r>
              </a:p>
              <a:p>
                <a:r>
                  <a:rPr lang="en-US" sz="2000" dirty="0"/>
                  <a:t>#10)  Give an algorithm for solving </a:t>
                </a:r>
                <a:r>
                  <a:rPr lang="en-US" sz="2000" i="1" dirty="0"/>
                  <a:t>Diophantine equations. </a:t>
                </a:r>
              </a:p>
              <a:p>
                <a:endParaRPr lang="en-US" sz="2000" dirty="0"/>
              </a:p>
              <a:p>
                <a:r>
                  <a:rPr lang="en-US" sz="2400" b="1" dirty="0"/>
                  <a:t>Diophantine equations:</a:t>
                </a:r>
              </a:p>
              <a:p>
                <a:r>
                  <a:rPr lang="en-US" sz="2000" dirty="0"/>
                  <a:t>Equations of polynomials where </a:t>
                </a:r>
                <a:r>
                  <a:rPr lang="en-US" sz="2000" u="sng" dirty="0"/>
                  <a:t>solutions must be integers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Example: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000" dirty="0"/>
                  <a:t>     solution: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=−2  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:endPara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b="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/>
                  <a:t> polynomial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 has a </a:t>
                </a:r>
                <a:r>
                  <a:rPr lang="en-US" sz="2000" u="sng" dirty="0"/>
                  <a:t>solution in integers</a:t>
                </a:r>
                <a:r>
                  <a:rPr lang="en-US" sz="2000" dirty="0"/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Hilbert’s 10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problem:   Give an algorithm to decide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err="1"/>
                  <a:t>Matiyasevich</a:t>
                </a:r>
                <a:r>
                  <a:rPr lang="en-US" sz="2000" dirty="0"/>
                  <a:t> proved in 1970: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is not decidable.  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Note: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is T-recognizable. 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1075877"/>
                <a:ext cx="8358762" cy="4909036"/>
              </a:xfrm>
              <a:prstGeom prst="rect">
                <a:avLst/>
              </a:prstGeom>
              <a:blipFill>
                <a:blip r:embed="rId3"/>
                <a:stretch>
                  <a:fillRect l="-1062" t="-1034" b="-1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902118" y="1738413"/>
            <a:ext cx="2238625" cy="3663985"/>
            <a:chOff x="9042400" y="2320928"/>
            <a:chExt cx="2238625" cy="3663985"/>
          </a:xfrm>
        </p:grpSpPr>
        <p:pic>
          <p:nvPicPr>
            <p:cNvPr id="2052" name="Picture 4" descr="http://www.quotationof.com/images/david-hilberts-quotes-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2400" y="2320928"/>
              <a:ext cx="2238625" cy="301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9456551" y="5338582"/>
              <a:ext cx="14103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David Hilbert</a:t>
              </a:r>
            </a:p>
            <a:p>
              <a:pPr algn="ctr"/>
              <a:r>
                <a:rPr lang="en-US" dirty="0"/>
                <a:t>1862—1943 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578473E-4B6C-624E-BA22-2CF5B30DAB1F}"/>
              </a:ext>
            </a:extLst>
          </p:cNvPr>
          <p:cNvSpPr/>
          <p:nvPr/>
        </p:nvSpPr>
        <p:spPr>
          <a:xfrm>
            <a:off x="7308165" y="5461831"/>
            <a:ext cx="48838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© Source unknown. All rights reserved. This content is excluded from our Creative Commons license. For more information, see </a:t>
            </a:r>
            <a:r>
              <a:rPr lang="en-US" sz="1100" dirty="0">
                <a:hlinkClick r:id="rId5"/>
              </a:rPr>
              <a:t>https://ocw.mit.edu/fairuse</a:t>
            </a:r>
            <a:r>
              <a:rPr lang="en-US" sz="11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B749E0-6217-6B43-9D4C-D32603CE659B}"/>
              </a:ext>
            </a:extLst>
          </p:cNvPr>
          <p:cNvSpPr txBox="1"/>
          <p:nvPr/>
        </p:nvSpPr>
        <p:spPr>
          <a:xfrm>
            <a:off x="5832088" y="63227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879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Notation for encodings and TMs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32656" y="1130403"/>
                <a:ext cx="8691224" cy="4601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1" dirty="0"/>
                  <a:t>Notation for encoding objects into strings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-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000" dirty="0"/>
                  <a:t> is some object (e.g., polynomial, automaton, graph, etc.), </a:t>
                </a:r>
                <a:br>
                  <a:rPr lang="en-US" sz="2000" dirty="0"/>
                </a:br>
                <a:r>
                  <a:rPr lang="en-US" sz="2000" dirty="0"/>
                  <a:t>we write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to be an encoding of that object into a string.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-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is a list of objects then we write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to be an encoding of them together into a single string. 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400" b="1" dirty="0"/>
                  <a:t>Notation for writing Turing machines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We will use high-level English descriptions of algorithms when we describe TMs, knowing that we could (in principle) convert those descriptions into states, transition function, etc.  Our notation for writing a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is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           [English description of the algorithm]”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56" y="1130403"/>
                <a:ext cx="8691224" cy="4601260"/>
              </a:xfrm>
              <a:prstGeom prst="rect">
                <a:avLst/>
              </a:prstGeom>
              <a:blipFill>
                <a:blip r:embed="rId3"/>
                <a:stretch>
                  <a:fillRect l="-1123" t="-1060" b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93704" y="3531731"/>
                <a:ext cx="5904196" cy="169277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</a:rPr>
                  <a:t>Check-in 6.3</a:t>
                </a:r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are strings, would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000" dirty="0"/>
                  <a:t> be a good choice </a:t>
                </a:r>
                <a:br>
                  <a:rPr lang="en-US" sz="2000" dirty="0"/>
                </a:br>
                <a:r>
                  <a:rPr lang="en-US" sz="2000" dirty="0"/>
                  <a:t>for their encoding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into a single string?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/>
                  <a:t>Yes.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/>
                  <a:t>No.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704" y="3531731"/>
                <a:ext cx="5904196" cy="1692771"/>
              </a:xfrm>
              <a:prstGeom prst="rect">
                <a:avLst/>
              </a:prstGeom>
              <a:blipFill>
                <a:blip r:embed="rId4"/>
                <a:stretch>
                  <a:fillRect l="-1335" t="-1761" b="-4577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0821256" y="6194554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Check-in 6.3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CA666-80D3-A140-8A5A-D0A6AC8BFC57}"/>
              </a:ext>
            </a:extLst>
          </p:cNvPr>
          <p:cNvSpPr txBox="1"/>
          <p:nvPr/>
        </p:nvSpPr>
        <p:spPr>
          <a:xfrm>
            <a:off x="6144322" y="64342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3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allAtOnce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TM – example revisited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3163" y="1452936"/>
                <a:ext cx="7619565" cy="324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i="0" dirty="0"/>
                  <a:t>TM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i="0" dirty="0"/>
                  <a:t> recognizing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/>
                              <m:t>a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/>
                              <m:t>b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/>
                              <m:t>c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endParaRPr lang="en-US" sz="2400" dirty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“On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        1.  Check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a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b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c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 </a:t>
                </a:r>
                <a:r>
                  <a:rPr lang="en-US" sz="2400" i="1" dirty="0"/>
                  <a:t>reject</a:t>
                </a:r>
                <a:r>
                  <a:rPr lang="en-US" sz="2400" dirty="0"/>
                  <a:t> if not.</a:t>
                </a:r>
              </a:p>
              <a:p>
                <a:r>
                  <a:rPr lang="en-US" sz="2400" dirty="0"/>
                  <a:t>          2.  Count the number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a</m:t>
                    </m:r>
                  </m:oMath>
                </a14:m>
                <a:r>
                  <a:rPr lang="en-US" sz="2400" dirty="0"/>
                  <a:t>’s, b’s, and c’s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          3.  </a:t>
                </a:r>
                <a:r>
                  <a:rPr lang="en-US" sz="2400" i="1" dirty="0"/>
                  <a:t>Accept</a:t>
                </a:r>
                <a:r>
                  <a:rPr lang="en-US" sz="2400" dirty="0"/>
                  <a:t> if all counts are equal; </a:t>
                </a:r>
                <a:r>
                  <a:rPr lang="en-US" sz="2400" i="1" dirty="0"/>
                  <a:t>reject</a:t>
                </a:r>
                <a:r>
                  <a:rPr lang="en-US" sz="2400" dirty="0"/>
                  <a:t> if not.”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High-level description is ok.  </a:t>
                </a:r>
              </a:p>
              <a:p>
                <a:r>
                  <a:rPr lang="en-US" sz="2400" dirty="0"/>
                  <a:t>You do not need to manage tapes, states, etc…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63" y="1452936"/>
                <a:ext cx="7619565" cy="3248390"/>
              </a:xfrm>
              <a:prstGeom prst="rect">
                <a:avLst/>
              </a:prstGeom>
              <a:blipFill>
                <a:blip r:embed="rId3"/>
                <a:stretch>
                  <a:fillRect l="-1200" t="-563" b="-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43F2484-A92D-8741-877B-49921C41704C}"/>
              </a:ext>
            </a:extLst>
          </p:cNvPr>
          <p:cNvSpPr txBox="1"/>
          <p:nvPr/>
        </p:nvSpPr>
        <p:spPr>
          <a:xfrm>
            <a:off x="5809785" y="60885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0624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0096FF"/>
      </a:hlink>
      <a:folHlink>
        <a:srgbClr val="D78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4D1872214E7E4AA66A0644C9DCCEFF" ma:contentTypeVersion="13" ma:contentTypeDescription="Create a new document." ma:contentTypeScope="" ma:versionID="a7594662c8e5fc21752806ac3520e701">
  <xsd:schema xmlns:xsd="http://www.w3.org/2001/XMLSchema" xmlns:xs="http://www.w3.org/2001/XMLSchema" xmlns:p="http://schemas.microsoft.com/office/2006/metadata/properties" xmlns:ns2="ce0de229-b968-460b-bfa6-c309bf067a33" xmlns:ns3="b2272a47-6a34-441e-975c-341e732a1f8b" targetNamespace="http://schemas.microsoft.com/office/2006/metadata/properties" ma:root="true" ma:fieldsID="90f7ced8e6f78dd6fdf52a8c3b233a3b" ns2:_="" ns3:_="">
    <xsd:import namespace="ce0de229-b968-460b-bfa6-c309bf067a33"/>
    <xsd:import namespace="b2272a47-6a34-441e-975c-341e732a1f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de229-b968-460b-bfa6-c309bf067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Created" ma:index="20" nillable="true" ma:displayName="Date Created" ma:format="DateOnly" ma:internalName="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72a47-6a34-441e-975c-341e732a1f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Created xmlns="ce0de229-b968-460b-bfa6-c309bf067a33" xsi:nil="true"/>
  </documentManagement>
</p:properties>
</file>

<file path=customXml/itemProps1.xml><?xml version="1.0" encoding="utf-8"?>
<ds:datastoreItem xmlns:ds="http://schemas.openxmlformats.org/officeDocument/2006/customXml" ds:itemID="{29CC11EE-DC9A-4C1E-9D9A-52B2C0229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0de229-b968-460b-bfa6-c309bf067a33"/>
    <ds:schemaRef ds:uri="b2272a47-6a34-441e-975c-341e732a1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D68F48-98EE-4004-ACAF-3B0CEA9013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050056-C74D-4D70-AFF5-34B61BE1980B}">
  <ds:schemaRefs>
    <ds:schemaRef ds:uri="http://schemas.microsoft.com/office/2006/metadata/properties"/>
    <ds:schemaRef ds:uri="http://schemas.microsoft.com/office/infopath/2007/PartnerControls"/>
    <ds:schemaRef ds:uri="ce0de229-b968-460b-bfa6-c309bf067a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27745</TotalTime>
  <Words>1704</Words>
  <Application>Microsoft Macintosh PowerPoint</Application>
  <PresentationFormat>Widescreen</PresentationFormat>
  <Paragraphs>292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Cambria Math</vt:lpstr>
      <vt:lpstr>Arial</vt:lpstr>
      <vt:lpstr>Courier New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Massachusetts Institute of Technology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18.404J F2020 Lecture 6: TM Variants, Church-Turing Thesis </dc:title>
  <dc:subject/>
  <dc:creator>Michael Sipser</dc:creator>
  <cp:keywords/>
  <dc:description/>
  <cp:lastModifiedBy>Microsoft Office User</cp:lastModifiedBy>
  <cp:revision>496</cp:revision>
  <dcterms:created xsi:type="dcterms:W3CDTF">2020-08-09T18:24:17Z</dcterms:created>
  <dcterms:modified xsi:type="dcterms:W3CDTF">2021-02-15T22:54:43Z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0x0101001F4D1872214E7E4AA66A0644C9DCCEFF</vt:lpwstr>
  </property>
</Properties>
</file>