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9" r:id="rId5"/>
    <p:sldId id="435" r:id="rId6"/>
    <p:sldId id="437" r:id="rId7"/>
    <p:sldId id="425" r:id="rId8"/>
    <p:sldId id="438" r:id="rId9"/>
    <p:sldId id="430" r:id="rId10"/>
    <p:sldId id="440" r:id="rId11"/>
    <p:sldId id="439" r:id="rId12"/>
    <p:sldId id="383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116" autoAdjust="0"/>
    <p:restoredTop sz="95070" autoAdjust="0"/>
  </p:normalViewPr>
  <p:slideViewPr>
    <p:cSldViewPr snapToGrid="0">
      <p:cViewPr varScale="1">
        <p:scale>
          <a:sx n="88" d="100"/>
          <a:sy n="88" d="100"/>
        </p:scale>
        <p:origin x="200" y="272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aka</a:t>
                </a:r>
                <a:r>
                  <a:rPr lang="en-US" baseline="0" dirty="0"/>
                  <a:t> “Name Game” and others in </a:t>
                </a:r>
                <a:r>
                  <a:rPr lang="en-US" baseline="0" dirty="0" err="1"/>
                  <a:t>wikipedia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83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08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6E724DB-8B3A-4343-BE4C-D4BEB3762DB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26" Type="http://schemas.openxmlformats.org/officeDocument/2006/relationships/image" Target="../media/image38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34" Type="http://schemas.openxmlformats.org/officeDocument/2006/relationships/image" Target="../media/image46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5" Type="http://schemas.openxmlformats.org/officeDocument/2006/relationships/image" Target="../media/image37.png"/><Relationship Id="rId33" Type="http://schemas.openxmlformats.org/officeDocument/2006/relationships/image" Target="../media/image45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29" Type="http://schemas.openxmlformats.org/officeDocument/2006/relationships/image" Target="../media/image4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36.png"/><Relationship Id="rId32" Type="http://schemas.openxmlformats.org/officeDocument/2006/relationships/image" Target="../media/image44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28" Type="http://schemas.openxmlformats.org/officeDocument/2006/relationships/image" Target="../media/image40.png"/><Relationship Id="rId36" Type="http://schemas.openxmlformats.org/officeDocument/2006/relationships/image" Target="../media/image48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31" Type="http://schemas.openxmlformats.org/officeDocument/2006/relationships/image" Target="../media/image43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4.png"/><Relationship Id="rId27" Type="http://schemas.openxmlformats.org/officeDocument/2006/relationships/image" Target="../media/image39.png"/><Relationship Id="rId30" Type="http://schemas.openxmlformats.org/officeDocument/2006/relationships/image" Target="../media/image42.png"/><Relationship Id="rId35" Type="http://schemas.openxmlformats.org/officeDocument/2006/relationships/image" Target="../media/image47.png"/><Relationship Id="rId8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853" y="1227612"/>
                <a:ext cx="7073836" cy="3893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8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2800" baseline="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- Review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PSPACE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-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Savitch’s</a:t>
                </a:r>
                <a:r>
                  <a:rPr lang="en-US" sz="2400" dirty="0">
                    <a:solidFill>
                      <a:schemeClr val="tx1"/>
                    </a:solidFill>
                  </a:rPr>
                  <a:t> Theorem:  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-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PSPACE-complete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8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(Sipser §8.3 – §8.4) </a:t>
                </a:r>
                <a:br>
                  <a:rPr lang="en-US" sz="28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Games and Quantifiers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The Formula Game</a:t>
                </a:r>
                <a:endParaRPr lang="en-US" sz="16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Generalized Geography is PSPACE-complete 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</a:t>
                </a:r>
                <a:r>
                  <a:rPr lang="en-US" sz="24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Logspace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L and NL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53" y="1227612"/>
                <a:ext cx="7073836" cy="3893374"/>
              </a:xfrm>
              <a:prstGeom prst="rect">
                <a:avLst/>
              </a:prstGeom>
              <a:blipFill>
                <a:blip r:embed="rId2"/>
                <a:stretch>
                  <a:fillRect l="-1810"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C861384-01BB-364D-AEE3-7B8C5DFB012E}"/>
              </a:ext>
            </a:extLst>
          </p:cNvPr>
          <p:cNvSpPr txBox="1"/>
          <p:nvPr/>
        </p:nvSpPr>
        <p:spPr>
          <a:xfrm>
            <a:off x="5366479" y="61459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444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17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Games and Complexity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4543" y="1310616"/>
            <a:ext cx="2518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Geography game</a:t>
            </a:r>
            <a:endParaRPr lang="en-US" sz="2000" dirty="0"/>
          </a:p>
        </p:txBody>
      </p:sp>
      <p:grpSp>
        <p:nvGrpSpPr>
          <p:cNvPr id="17" name="Places"/>
          <p:cNvGrpSpPr/>
          <p:nvPr/>
        </p:nvGrpSpPr>
        <p:grpSpPr>
          <a:xfrm>
            <a:off x="794306" y="1476352"/>
            <a:ext cx="7728666" cy="2949773"/>
            <a:chOff x="794306" y="1476352"/>
            <a:chExt cx="7728666" cy="2949773"/>
          </a:xfrm>
        </p:grpSpPr>
        <p:sp>
          <p:nvSpPr>
            <p:cNvPr id="7" name="Rectangle 6"/>
            <p:cNvSpPr/>
            <p:nvPr/>
          </p:nvSpPr>
          <p:spPr>
            <a:xfrm>
              <a:off x="794306" y="2305622"/>
              <a:ext cx="8370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Boston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53464" y="1954150"/>
              <a:ext cx="10671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New York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290970" y="2817750"/>
              <a:ext cx="1057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Nebraska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128096" y="1962901"/>
              <a:ext cx="8236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Kansas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802052" y="2339953"/>
              <a:ext cx="10577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San</a:t>
              </a:r>
              <a:br>
                <a:rPr lang="en-US" dirty="0"/>
              </a:br>
              <a:r>
                <a:rPr lang="en-US" dirty="0"/>
                <a:t>Francisco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028901" y="2998287"/>
              <a:ext cx="10220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Arkansas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134338" y="4056793"/>
              <a:ext cx="7818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Alaska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739319" y="1476352"/>
              <a:ext cx="12000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Kalamazoo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762523" y="3585536"/>
              <a:ext cx="1143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Oklahoma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642410" y="2332740"/>
              <a:ext cx="8805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Oregon</a:t>
              </a:r>
            </a:p>
          </p:txBody>
        </p:sp>
      </p:grpSp>
      <p:grpSp>
        <p:nvGrpSpPr>
          <p:cNvPr id="15" name="Graph"/>
          <p:cNvGrpSpPr/>
          <p:nvPr/>
        </p:nvGrpSpPr>
        <p:grpSpPr>
          <a:xfrm>
            <a:off x="679729" y="1206823"/>
            <a:ext cx="7843243" cy="3467729"/>
            <a:chOff x="679729" y="1206823"/>
            <a:chExt cx="7843243" cy="3467729"/>
          </a:xfrm>
        </p:grpSpPr>
        <p:sp>
          <p:nvSpPr>
            <p:cNvPr id="6" name="Oval 5"/>
            <p:cNvSpPr/>
            <p:nvPr/>
          </p:nvSpPr>
          <p:spPr>
            <a:xfrm>
              <a:off x="679729" y="2201105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254826" y="1858384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2253464" y="2725933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006786" y="1858384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676208" y="2339953"/>
              <a:ext cx="1296790" cy="7132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006785" y="2893770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992125" y="3971663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62203" y="1384535"/>
              <a:ext cx="1310795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699857" y="3481020"/>
              <a:ext cx="1205928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7579744" y="2228224"/>
              <a:ext cx="943228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Arrow Connector 63"/>
            <p:cNvCxnSpPr>
              <a:endCxn id="41" idx="2"/>
            </p:cNvCxnSpPr>
            <p:nvPr/>
          </p:nvCxnSpPr>
          <p:spPr>
            <a:xfrm flipV="1">
              <a:off x="1694061" y="2147567"/>
              <a:ext cx="560765" cy="21761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1694551" y="2630167"/>
              <a:ext cx="614910" cy="24112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45" idx="2"/>
            </p:cNvCxnSpPr>
            <p:nvPr/>
          </p:nvCxnSpPr>
          <p:spPr>
            <a:xfrm>
              <a:off x="3319708" y="3008676"/>
              <a:ext cx="687077" cy="17427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endCxn id="43" idx="2"/>
            </p:cNvCxnSpPr>
            <p:nvPr/>
          </p:nvCxnSpPr>
          <p:spPr>
            <a:xfrm>
              <a:off x="3319708" y="2143946"/>
              <a:ext cx="687078" cy="362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42" idx="5"/>
              <a:endCxn id="51" idx="1"/>
            </p:cNvCxnSpPr>
            <p:nvPr/>
          </p:nvCxnSpPr>
          <p:spPr>
            <a:xfrm>
              <a:off x="3163560" y="3219599"/>
              <a:ext cx="984713" cy="83676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51" idx="0"/>
              <a:endCxn id="45" idx="4"/>
            </p:cNvCxnSpPr>
            <p:nvPr/>
          </p:nvCxnSpPr>
          <p:spPr>
            <a:xfrm flipV="1">
              <a:off x="4525247" y="3472136"/>
              <a:ext cx="14660" cy="49952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5036762" y="2256323"/>
              <a:ext cx="675714" cy="31062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45" idx="6"/>
            </p:cNvCxnSpPr>
            <p:nvPr/>
          </p:nvCxnSpPr>
          <p:spPr>
            <a:xfrm flipV="1">
              <a:off x="5073029" y="2834689"/>
              <a:ext cx="649889" cy="34826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endCxn id="51" idx="6"/>
            </p:cNvCxnSpPr>
            <p:nvPr/>
          </p:nvCxnSpPr>
          <p:spPr>
            <a:xfrm flipH="1">
              <a:off x="5058369" y="3904791"/>
              <a:ext cx="704154" cy="356055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endCxn id="57" idx="1"/>
            </p:cNvCxnSpPr>
            <p:nvPr/>
          </p:nvCxnSpPr>
          <p:spPr>
            <a:xfrm>
              <a:off x="6905785" y="1809946"/>
              <a:ext cx="812092" cy="50297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endCxn id="55" idx="0"/>
            </p:cNvCxnSpPr>
            <p:nvPr/>
          </p:nvCxnSpPr>
          <p:spPr>
            <a:xfrm flipH="1">
              <a:off x="6302821" y="3053217"/>
              <a:ext cx="37755" cy="42780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44" idx="6"/>
              <a:endCxn id="57" idx="2"/>
            </p:cNvCxnSpPr>
            <p:nvPr/>
          </p:nvCxnSpPr>
          <p:spPr>
            <a:xfrm flipV="1">
              <a:off x="6972998" y="2517407"/>
              <a:ext cx="606746" cy="17917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reeform 106"/>
            <p:cNvSpPr/>
            <p:nvPr/>
          </p:nvSpPr>
          <p:spPr>
            <a:xfrm>
              <a:off x="3228777" y="1616565"/>
              <a:ext cx="2440502" cy="369002"/>
            </a:xfrm>
            <a:custGeom>
              <a:avLst/>
              <a:gdLst>
                <a:gd name="connsiteX0" fmla="*/ 0 w 2440502"/>
                <a:gd name="connsiteY0" fmla="*/ 369002 h 369002"/>
                <a:gd name="connsiteX1" fmla="*/ 1166648 w 2440502"/>
                <a:gd name="connsiteY1" fmla="*/ 41079 h 369002"/>
                <a:gd name="connsiteX2" fmla="*/ 2440502 w 2440502"/>
                <a:gd name="connsiteY2" fmla="*/ 15854 h 36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0502" h="369002">
                  <a:moveTo>
                    <a:pt x="0" y="369002"/>
                  </a:moveTo>
                  <a:cubicBezTo>
                    <a:pt x="379949" y="234469"/>
                    <a:pt x="759898" y="99937"/>
                    <a:pt x="1166648" y="41079"/>
                  </a:cubicBezTo>
                  <a:cubicBezTo>
                    <a:pt x="1573398" y="-17779"/>
                    <a:pt x="2006950" y="-963"/>
                    <a:pt x="2440502" y="15854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2783007" y="2812929"/>
              <a:ext cx="5258753" cy="1861623"/>
            </a:xfrm>
            <a:custGeom>
              <a:avLst/>
              <a:gdLst>
                <a:gd name="connsiteX0" fmla="*/ 5323218 w 5323218"/>
                <a:gd name="connsiteY0" fmla="*/ 0 h 1444727"/>
                <a:gd name="connsiteX1" fmla="*/ 2118055 w 5323218"/>
                <a:gd name="connsiteY1" fmla="*/ 1443038 h 1444727"/>
                <a:gd name="connsiteX2" fmla="*/ 174955 w 5323218"/>
                <a:gd name="connsiteY2" fmla="*/ 285750 h 1444727"/>
                <a:gd name="connsiteX3" fmla="*/ 213055 w 5323218"/>
                <a:gd name="connsiteY3" fmla="*/ 52388 h 1444727"/>
                <a:gd name="connsiteX0" fmla="*/ 5110163 w 5110163"/>
                <a:gd name="connsiteY0" fmla="*/ 0 h 1443089"/>
                <a:gd name="connsiteX1" fmla="*/ 1905000 w 5110163"/>
                <a:gd name="connsiteY1" fmla="*/ 1443038 h 1443089"/>
                <a:gd name="connsiteX2" fmla="*/ 0 w 5110163"/>
                <a:gd name="connsiteY2" fmla="*/ 52388 h 1443089"/>
                <a:gd name="connsiteX0" fmla="*/ 5110163 w 5110163"/>
                <a:gd name="connsiteY0" fmla="*/ 0 h 1443092"/>
                <a:gd name="connsiteX1" fmla="*/ 1905000 w 5110163"/>
                <a:gd name="connsiteY1" fmla="*/ 1443038 h 1443092"/>
                <a:gd name="connsiteX2" fmla="*/ 0 w 5110163"/>
                <a:gd name="connsiteY2" fmla="*/ 52388 h 1443092"/>
                <a:gd name="connsiteX0" fmla="*/ 5110163 w 5110163"/>
                <a:gd name="connsiteY0" fmla="*/ 0 h 1419282"/>
                <a:gd name="connsiteX1" fmla="*/ 1743075 w 5110163"/>
                <a:gd name="connsiteY1" fmla="*/ 1419226 h 1419282"/>
                <a:gd name="connsiteX2" fmla="*/ 0 w 5110163"/>
                <a:gd name="connsiteY2" fmla="*/ 52388 h 1419282"/>
                <a:gd name="connsiteX0" fmla="*/ 5395913 w 5395913"/>
                <a:gd name="connsiteY0" fmla="*/ 109537 h 1367259"/>
                <a:gd name="connsiteX1" fmla="*/ 1743075 w 5395913"/>
                <a:gd name="connsiteY1" fmla="*/ 1366838 h 1367259"/>
                <a:gd name="connsiteX2" fmla="*/ 0 w 5395913"/>
                <a:gd name="connsiteY2" fmla="*/ 0 h 1367259"/>
                <a:gd name="connsiteX0" fmla="*/ 5395913 w 5395913"/>
                <a:gd name="connsiteY0" fmla="*/ 109537 h 1367506"/>
                <a:gd name="connsiteX1" fmla="*/ 1743075 w 5395913"/>
                <a:gd name="connsiteY1" fmla="*/ 1366838 h 1367506"/>
                <a:gd name="connsiteX2" fmla="*/ 0 w 5395913"/>
                <a:gd name="connsiteY2" fmla="*/ 0 h 1367506"/>
                <a:gd name="connsiteX0" fmla="*/ 5258753 w 5258753"/>
                <a:gd name="connsiteY0" fmla="*/ 0 h 1863685"/>
                <a:gd name="connsiteX1" fmla="*/ 1743075 w 5258753"/>
                <a:gd name="connsiteY1" fmla="*/ 1859281 h 1863685"/>
                <a:gd name="connsiteX2" fmla="*/ 0 w 5258753"/>
                <a:gd name="connsiteY2" fmla="*/ 492443 h 1863685"/>
                <a:gd name="connsiteX0" fmla="*/ 5258753 w 5258753"/>
                <a:gd name="connsiteY0" fmla="*/ 0 h 1863685"/>
                <a:gd name="connsiteX1" fmla="*/ 1743075 w 5258753"/>
                <a:gd name="connsiteY1" fmla="*/ 1859281 h 1863685"/>
                <a:gd name="connsiteX2" fmla="*/ 0 w 5258753"/>
                <a:gd name="connsiteY2" fmla="*/ 492443 h 1863685"/>
                <a:gd name="connsiteX0" fmla="*/ 5258753 w 5258753"/>
                <a:gd name="connsiteY0" fmla="*/ 0 h 1860012"/>
                <a:gd name="connsiteX1" fmla="*/ 1743075 w 5258753"/>
                <a:gd name="connsiteY1" fmla="*/ 1859281 h 1860012"/>
                <a:gd name="connsiteX2" fmla="*/ 0 w 5258753"/>
                <a:gd name="connsiteY2" fmla="*/ 492443 h 1860012"/>
                <a:gd name="connsiteX0" fmla="*/ 5258753 w 5258753"/>
                <a:gd name="connsiteY0" fmla="*/ 0 h 1861623"/>
                <a:gd name="connsiteX1" fmla="*/ 1743075 w 5258753"/>
                <a:gd name="connsiteY1" fmla="*/ 1859281 h 1861623"/>
                <a:gd name="connsiteX2" fmla="*/ 0 w 5258753"/>
                <a:gd name="connsiteY2" fmla="*/ 492443 h 1861623"/>
                <a:gd name="connsiteX0" fmla="*/ 5258753 w 5258753"/>
                <a:gd name="connsiteY0" fmla="*/ 0 h 1861623"/>
                <a:gd name="connsiteX1" fmla="*/ 1743075 w 5258753"/>
                <a:gd name="connsiteY1" fmla="*/ 1859281 h 1861623"/>
                <a:gd name="connsiteX2" fmla="*/ 0 w 5258753"/>
                <a:gd name="connsiteY2" fmla="*/ 492443 h 1861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58753" h="1861623">
                  <a:moveTo>
                    <a:pt x="5258753" y="0"/>
                  </a:moveTo>
                  <a:cubicBezTo>
                    <a:pt x="5235813" y="1607344"/>
                    <a:pt x="2710974" y="1891507"/>
                    <a:pt x="1743075" y="1859281"/>
                  </a:cubicBezTo>
                  <a:cubicBezTo>
                    <a:pt x="775176" y="1827055"/>
                    <a:pt x="116840" y="1051719"/>
                    <a:pt x="0" y="492443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3030654" y="1206823"/>
              <a:ext cx="4954588" cy="1028573"/>
            </a:xfrm>
            <a:custGeom>
              <a:avLst/>
              <a:gdLst>
                <a:gd name="connsiteX0" fmla="*/ 5691188 w 6102000"/>
                <a:gd name="connsiteY0" fmla="*/ 1783467 h 1783467"/>
                <a:gd name="connsiteX1" fmla="*/ 5919788 w 6102000"/>
                <a:gd name="connsiteY1" fmla="*/ 878592 h 1783467"/>
                <a:gd name="connsiteX2" fmla="*/ 3357563 w 6102000"/>
                <a:gd name="connsiteY2" fmla="*/ 2292 h 1783467"/>
                <a:gd name="connsiteX3" fmla="*/ 0 w 6102000"/>
                <a:gd name="connsiteY3" fmla="*/ 673804 h 1783467"/>
                <a:gd name="connsiteX0" fmla="*/ 5691188 w 6077737"/>
                <a:gd name="connsiteY0" fmla="*/ 1781187 h 1781187"/>
                <a:gd name="connsiteX1" fmla="*/ 5886451 w 6077737"/>
                <a:gd name="connsiteY1" fmla="*/ 657237 h 1781187"/>
                <a:gd name="connsiteX2" fmla="*/ 3357563 w 6077737"/>
                <a:gd name="connsiteY2" fmla="*/ 12 h 1781187"/>
                <a:gd name="connsiteX3" fmla="*/ 0 w 6077737"/>
                <a:gd name="connsiteY3" fmla="*/ 671524 h 1781187"/>
                <a:gd name="connsiteX0" fmla="*/ 5691188 w 6060844"/>
                <a:gd name="connsiteY0" fmla="*/ 1781187 h 1781187"/>
                <a:gd name="connsiteX1" fmla="*/ 5886451 w 6060844"/>
                <a:gd name="connsiteY1" fmla="*/ 657237 h 1781187"/>
                <a:gd name="connsiteX2" fmla="*/ 3357563 w 6060844"/>
                <a:gd name="connsiteY2" fmla="*/ 12 h 1781187"/>
                <a:gd name="connsiteX3" fmla="*/ 0 w 6060844"/>
                <a:gd name="connsiteY3" fmla="*/ 671524 h 1781187"/>
                <a:gd name="connsiteX0" fmla="*/ 5691188 w 6037628"/>
                <a:gd name="connsiteY0" fmla="*/ 1781188 h 1781188"/>
                <a:gd name="connsiteX1" fmla="*/ 5886451 w 6037628"/>
                <a:gd name="connsiteY1" fmla="*/ 657238 h 1781188"/>
                <a:gd name="connsiteX2" fmla="*/ 3357563 w 6037628"/>
                <a:gd name="connsiteY2" fmla="*/ 13 h 1781188"/>
                <a:gd name="connsiteX3" fmla="*/ 0 w 6037628"/>
                <a:gd name="connsiteY3" fmla="*/ 671525 h 1781188"/>
                <a:gd name="connsiteX0" fmla="*/ 5691188 w 6037628"/>
                <a:gd name="connsiteY0" fmla="*/ 1781188 h 1781188"/>
                <a:gd name="connsiteX1" fmla="*/ 5886451 w 6037628"/>
                <a:gd name="connsiteY1" fmla="*/ 657238 h 1781188"/>
                <a:gd name="connsiteX2" fmla="*/ 3357563 w 6037628"/>
                <a:gd name="connsiteY2" fmla="*/ 13 h 1781188"/>
                <a:gd name="connsiteX3" fmla="*/ 0 w 6037628"/>
                <a:gd name="connsiteY3" fmla="*/ 671525 h 1781188"/>
                <a:gd name="connsiteX0" fmla="*/ 5310188 w 5981172"/>
                <a:gd name="connsiteY0" fmla="*/ 1654187 h 1654187"/>
                <a:gd name="connsiteX1" fmla="*/ 5886451 w 5981172"/>
                <a:gd name="connsiteY1" fmla="*/ 657237 h 1654187"/>
                <a:gd name="connsiteX2" fmla="*/ 3357563 w 5981172"/>
                <a:gd name="connsiteY2" fmla="*/ 12 h 1654187"/>
                <a:gd name="connsiteX3" fmla="*/ 0 w 5981172"/>
                <a:gd name="connsiteY3" fmla="*/ 671524 h 1654187"/>
                <a:gd name="connsiteX0" fmla="*/ 5310188 w 5425728"/>
                <a:gd name="connsiteY0" fmla="*/ 1658178 h 1658178"/>
                <a:gd name="connsiteX1" fmla="*/ 4921251 w 5425728"/>
                <a:gd name="connsiteY1" fmla="*/ 458028 h 1658178"/>
                <a:gd name="connsiteX2" fmla="*/ 3357563 w 5425728"/>
                <a:gd name="connsiteY2" fmla="*/ 4003 h 1658178"/>
                <a:gd name="connsiteX3" fmla="*/ 0 w 5425728"/>
                <a:gd name="connsiteY3" fmla="*/ 675515 h 1658178"/>
                <a:gd name="connsiteX0" fmla="*/ 5310188 w 5312253"/>
                <a:gd name="connsiteY0" fmla="*/ 1658178 h 1658178"/>
                <a:gd name="connsiteX1" fmla="*/ 4921251 w 5312253"/>
                <a:gd name="connsiteY1" fmla="*/ 458028 h 1658178"/>
                <a:gd name="connsiteX2" fmla="*/ 3357563 w 5312253"/>
                <a:gd name="connsiteY2" fmla="*/ 4003 h 1658178"/>
                <a:gd name="connsiteX3" fmla="*/ 0 w 5312253"/>
                <a:gd name="connsiteY3" fmla="*/ 675515 h 1658178"/>
                <a:gd name="connsiteX0" fmla="*/ 4954588 w 5053164"/>
                <a:gd name="connsiteY0" fmla="*/ 1028367 h 1028367"/>
                <a:gd name="connsiteX1" fmla="*/ 4921251 w 5053164"/>
                <a:gd name="connsiteY1" fmla="*/ 456867 h 1028367"/>
                <a:gd name="connsiteX2" fmla="*/ 3357563 w 5053164"/>
                <a:gd name="connsiteY2" fmla="*/ 2842 h 1028367"/>
                <a:gd name="connsiteX3" fmla="*/ 0 w 5053164"/>
                <a:gd name="connsiteY3" fmla="*/ 674354 h 1028367"/>
                <a:gd name="connsiteX0" fmla="*/ 4954588 w 4955173"/>
                <a:gd name="connsiteY0" fmla="*/ 1057273 h 1057273"/>
                <a:gd name="connsiteX1" fmla="*/ 4362451 w 4955173"/>
                <a:gd name="connsiteY1" fmla="*/ 206373 h 1057273"/>
                <a:gd name="connsiteX2" fmla="*/ 3357563 w 4955173"/>
                <a:gd name="connsiteY2" fmla="*/ 31748 h 1057273"/>
                <a:gd name="connsiteX3" fmla="*/ 0 w 4955173"/>
                <a:gd name="connsiteY3" fmla="*/ 703260 h 1057273"/>
                <a:gd name="connsiteX0" fmla="*/ 4954588 w 4955020"/>
                <a:gd name="connsiteY0" fmla="*/ 1046690 h 1046690"/>
                <a:gd name="connsiteX1" fmla="*/ 4362451 w 4955020"/>
                <a:gd name="connsiteY1" fmla="*/ 195790 h 1046690"/>
                <a:gd name="connsiteX2" fmla="*/ 3357563 w 4955020"/>
                <a:gd name="connsiteY2" fmla="*/ 21165 h 1046690"/>
                <a:gd name="connsiteX3" fmla="*/ 0 w 4955020"/>
                <a:gd name="connsiteY3" fmla="*/ 692677 h 1046690"/>
                <a:gd name="connsiteX0" fmla="*/ 4954588 w 4954588"/>
                <a:gd name="connsiteY0" fmla="*/ 1025525 h 1025525"/>
                <a:gd name="connsiteX1" fmla="*/ 3357563 w 4954588"/>
                <a:gd name="connsiteY1" fmla="*/ 0 h 1025525"/>
                <a:gd name="connsiteX2" fmla="*/ 0 w 4954588"/>
                <a:gd name="connsiteY2" fmla="*/ 671512 h 1025525"/>
                <a:gd name="connsiteX0" fmla="*/ 4954588 w 4954588"/>
                <a:gd name="connsiteY0" fmla="*/ 993775 h 993775"/>
                <a:gd name="connsiteX1" fmla="*/ 3611563 w 4954588"/>
                <a:gd name="connsiteY1" fmla="*/ 0 h 993775"/>
                <a:gd name="connsiteX2" fmla="*/ 0 w 4954588"/>
                <a:gd name="connsiteY2" fmla="*/ 639762 h 993775"/>
                <a:gd name="connsiteX0" fmla="*/ 4954588 w 4954588"/>
                <a:gd name="connsiteY0" fmla="*/ 1006303 h 1006303"/>
                <a:gd name="connsiteX1" fmla="*/ 3611563 w 4954588"/>
                <a:gd name="connsiteY1" fmla="*/ 12528 h 1006303"/>
                <a:gd name="connsiteX2" fmla="*/ 0 w 4954588"/>
                <a:gd name="connsiteY2" fmla="*/ 652290 h 1006303"/>
                <a:gd name="connsiteX0" fmla="*/ 4954588 w 4954588"/>
                <a:gd name="connsiteY0" fmla="*/ 1006303 h 1006303"/>
                <a:gd name="connsiteX1" fmla="*/ 3611563 w 4954588"/>
                <a:gd name="connsiteY1" fmla="*/ 12528 h 1006303"/>
                <a:gd name="connsiteX2" fmla="*/ 0 w 4954588"/>
                <a:gd name="connsiteY2" fmla="*/ 652290 h 1006303"/>
                <a:gd name="connsiteX0" fmla="*/ 4954588 w 4954588"/>
                <a:gd name="connsiteY0" fmla="*/ 1006303 h 1006303"/>
                <a:gd name="connsiteX1" fmla="*/ 3443923 w 4954588"/>
                <a:gd name="connsiteY1" fmla="*/ 12528 h 1006303"/>
                <a:gd name="connsiteX2" fmla="*/ 0 w 4954588"/>
                <a:gd name="connsiteY2" fmla="*/ 652290 h 1006303"/>
                <a:gd name="connsiteX0" fmla="*/ 4954588 w 4954588"/>
                <a:gd name="connsiteY0" fmla="*/ 996267 h 996267"/>
                <a:gd name="connsiteX1" fmla="*/ 3443923 w 4954588"/>
                <a:gd name="connsiteY1" fmla="*/ 2492 h 996267"/>
                <a:gd name="connsiteX2" fmla="*/ 0 w 4954588"/>
                <a:gd name="connsiteY2" fmla="*/ 642254 h 996267"/>
                <a:gd name="connsiteX0" fmla="*/ 4954588 w 4954588"/>
                <a:gd name="connsiteY0" fmla="*/ 999870 h 999870"/>
                <a:gd name="connsiteX1" fmla="*/ 3443923 w 4954588"/>
                <a:gd name="connsiteY1" fmla="*/ 6095 h 999870"/>
                <a:gd name="connsiteX2" fmla="*/ 0 w 4954588"/>
                <a:gd name="connsiteY2" fmla="*/ 645857 h 999870"/>
                <a:gd name="connsiteX0" fmla="*/ 4954588 w 4954588"/>
                <a:gd name="connsiteY0" fmla="*/ 1028573 h 1028573"/>
                <a:gd name="connsiteX1" fmla="*/ 3443923 w 4954588"/>
                <a:gd name="connsiteY1" fmla="*/ 34798 h 1028573"/>
                <a:gd name="connsiteX2" fmla="*/ 0 w 4954588"/>
                <a:gd name="connsiteY2" fmla="*/ 674560 h 1028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4588" h="1028573">
                  <a:moveTo>
                    <a:pt x="4954588" y="1028573"/>
                  </a:moveTo>
                  <a:cubicBezTo>
                    <a:pt x="4806025" y="649822"/>
                    <a:pt x="4068128" y="92954"/>
                    <a:pt x="3443923" y="34798"/>
                  </a:cubicBezTo>
                  <a:cubicBezTo>
                    <a:pt x="2819718" y="-23358"/>
                    <a:pt x="627301" y="-104029"/>
                    <a:pt x="0" y="67456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 flipH="1" flipV="1">
              <a:off x="5017736" y="3292849"/>
              <a:ext cx="745613" cy="35343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Freeform 120"/>
            <p:cNvSpPr/>
            <p:nvPr/>
          </p:nvSpPr>
          <p:spPr>
            <a:xfrm>
              <a:off x="6726357" y="1909958"/>
              <a:ext cx="606029" cy="1728788"/>
            </a:xfrm>
            <a:custGeom>
              <a:avLst/>
              <a:gdLst>
                <a:gd name="connsiteX0" fmla="*/ 0 w 606029"/>
                <a:gd name="connsiteY0" fmla="*/ 0 h 1728788"/>
                <a:gd name="connsiteX1" fmla="*/ 604838 w 606029"/>
                <a:gd name="connsiteY1" fmla="*/ 1090613 h 1728788"/>
                <a:gd name="connsiteX2" fmla="*/ 123825 w 606029"/>
                <a:gd name="connsiteY2" fmla="*/ 1728788 h 1728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6029" h="1728788">
                  <a:moveTo>
                    <a:pt x="0" y="0"/>
                  </a:moveTo>
                  <a:cubicBezTo>
                    <a:pt x="292100" y="401241"/>
                    <a:pt x="584201" y="802482"/>
                    <a:pt x="604838" y="1090613"/>
                  </a:cubicBezTo>
                  <a:cubicBezTo>
                    <a:pt x="625475" y="1378744"/>
                    <a:pt x="374650" y="1553766"/>
                    <a:pt x="123825" y="1728788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153071" y="4777395"/>
            <a:ext cx="62414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Players take turns picking places that start with the letter which ended the previous place.  No repeats allowed.</a:t>
            </a:r>
          </a:p>
          <a:p>
            <a:r>
              <a:rPr lang="en-US" sz="2000" dirty="0"/>
              <a:t>The first player stuck (= cannot move) loses.  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8544811" y="2725933"/>
            <a:ext cx="386233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Generalized Geography Game</a:t>
            </a:r>
            <a:endParaRPr lang="en-US" sz="2200" dirty="0"/>
          </a:p>
          <a:p>
            <a:r>
              <a:rPr lang="en-US" sz="2000" dirty="0"/>
              <a:t>Played on any directed graph.  </a:t>
            </a:r>
          </a:p>
          <a:p>
            <a:r>
              <a:rPr lang="en-US" sz="2000" dirty="0"/>
              <a:t>Players take turns picking nodes that form a simple path. </a:t>
            </a:r>
          </a:p>
          <a:p>
            <a:r>
              <a:rPr lang="en-US" sz="2000" dirty="0"/>
              <a:t>The first player stuck loses.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6408980" y="4460540"/>
                <a:ext cx="5850158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Defn: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/>
                  <a:t>Player </a:t>
                </a:r>
                <a:r>
                  <a:rPr lang="en-US" sz="2000" dirty="0">
                    <a:latin typeface="Bell MT" panose="02020503060305020303" pitchFamily="18" charset="0"/>
                  </a:rPr>
                  <a:t>I</a:t>
                </a:r>
                <a:r>
                  <a:rPr lang="en-US" sz="2000" dirty="0"/>
                  <a:t> has a </a:t>
                </a:r>
                <a:r>
                  <a:rPr lang="en-US" sz="2000" u="sng" dirty="0"/>
                  <a:t>forced win</a:t>
                </a:r>
                <a:r>
                  <a:rPr lang="en-US" sz="2000" dirty="0"/>
                  <a:t> in Generalized Geography on graph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starting at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“forced win” also called a “winning strategy” means that the player will win if both players play optimally.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𝐺𝐺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PSPACE-complete</a:t>
                </a:r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980" y="4460540"/>
                <a:ext cx="5850158" cy="1938992"/>
              </a:xfrm>
              <a:prstGeom prst="rect">
                <a:avLst/>
              </a:prstGeom>
              <a:blipFill>
                <a:blip r:embed="rId3"/>
                <a:stretch>
                  <a:fillRect l="-1042" t="-2201" r="-1042" b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Rectangle 127"/>
          <p:cNvSpPr/>
          <p:nvPr/>
        </p:nvSpPr>
        <p:spPr>
          <a:xfrm>
            <a:off x="176427" y="3917347"/>
            <a:ext cx="23794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Assume two players:</a:t>
            </a:r>
          </a:p>
          <a:p>
            <a:r>
              <a:rPr lang="en-US" sz="2000" dirty="0"/>
              <a:t>Player </a:t>
            </a:r>
            <a:r>
              <a:rPr lang="en-US" sz="2000" dirty="0">
                <a:latin typeface="Bell MT" panose="02020503060305020303" pitchFamily="18" charset="0"/>
              </a:rPr>
              <a:t>I</a:t>
            </a:r>
            <a:r>
              <a:rPr lang="en-US" sz="2000" dirty="0"/>
              <a:t> and Player </a:t>
            </a:r>
            <a:r>
              <a:rPr lang="en-US" sz="2000" dirty="0">
                <a:latin typeface="Bell MT" panose="02020503060305020303" pitchFamily="18" charset="0"/>
              </a:rPr>
              <a:t>II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19.1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91958" y="2183016"/>
            <a:ext cx="5361289" cy="3077766"/>
            <a:chOff x="299942" y="3301263"/>
            <a:chExt cx="5361289" cy="30777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299942" y="3301263"/>
                  <a:ext cx="5361289" cy="3077766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19.1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Let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US" sz="2000" dirty="0"/>
                    <a:t> be the graph below.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Which player has a winning strategy in the Generalized Geography game starting at node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a14:m>
                  <a:r>
                    <a:rPr lang="en-US" sz="2000" dirty="0"/>
                    <a:t>?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Player </a:t>
                  </a:r>
                  <a:r>
                    <a:rPr lang="en-US" sz="2000" dirty="0">
                      <a:latin typeface="Bell MT" panose="02020503060305020303" pitchFamily="18" charset="0"/>
                    </a:rPr>
                    <a:t>I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Player </a:t>
                  </a:r>
                  <a:r>
                    <a:rPr lang="en-US" sz="2000" dirty="0">
                      <a:latin typeface="Bell MT" panose="02020503060305020303" pitchFamily="18" charset="0"/>
                    </a:rPr>
                    <a:t>II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Neither player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Both players</a:t>
                  </a: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942" y="3301263"/>
                  <a:ext cx="5361289" cy="3077766"/>
                </a:xfrm>
                <a:prstGeom prst="rect">
                  <a:avLst/>
                </a:prstGeom>
                <a:blipFill>
                  <a:blip r:embed="rId4"/>
                  <a:stretch>
                    <a:fillRect l="-1469" t="-978" b="-2153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8" name="Group 37"/>
            <p:cNvGrpSpPr/>
            <p:nvPr/>
          </p:nvGrpSpPr>
          <p:grpSpPr>
            <a:xfrm>
              <a:off x="2787880" y="4867824"/>
              <a:ext cx="2351618" cy="1387658"/>
              <a:chOff x="2787880" y="4867824"/>
              <a:chExt cx="2351618" cy="1387658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3163560" y="4867824"/>
                <a:ext cx="1975938" cy="1387658"/>
                <a:chOff x="2783007" y="3428937"/>
                <a:chExt cx="1975938" cy="1387658"/>
              </a:xfrm>
            </p:grpSpPr>
            <p:sp>
              <p:nvSpPr>
                <p:cNvPr id="18" name="Oval 17"/>
                <p:cNvSpPr/>
                <p:nvPr/>
              </p:nvSpPr>
              <p:spPr>
                <a:xfrm>
                  <a:off x="2783007" y="3904791"/>
                  <a:ext cx="380553" cy="3560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4378392" y="3904791"/>
                  <a:ext cx="380553" cy="3560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3594777" y="3428937"/>
                  <a:ext cx="380553" cy="3560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3594777" y="4460540"/>
                  <a:ext cx="380553" cy="3560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" name="Straight Arrow Connector 19"/>
                <p:cNvCxnSpPr>
                  <a:stCxn id="18" idx="7"/>
                </p:cNvCxnSpPr>
                <p:nvPr/>
              </p:nvCxnSpPr>
              <p:spPr>
                <a:xfrm flipV="1">
                  <a:off x="3107829" y="3676650"/>
                  <a:ext cx="498971" cy="280284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Arrow Connector 72"/>
                <p:cNvCxnSpPr/>
                <p:nvPr/>
              </p:nvCxnSpPr>
              <p:spPr>
                <a:xfrm>
                  <a:off x="3117850" y="4222750"/>
                  <a:ext cx="492125" cy="333375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Arrow Connector 74"/>
                <p:cNvCxnSpPr/>
                <p:nvPr/>
              </p:nvCxnSpPr>
              <p:spPr>
                <a:xfrm flipH="1" flipV="1">
                  <a:off x="3975619" y="3651285"/>
                  <a:ext cx="494439" cy="273174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Arrow Connector 75"/>
                <p:cNvCxnSpPr/>
                <p:nvPr/>
              </p:nvCxnSpPr>
              <p:spPr>
                <a:xfrm>
                  <a:off x="3913706" y="3741773"/>
                  <a:ext cx="481013" cy="2667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Arrow Connector 76"/>
                <p:cNvCxnSpPr/>
                <p:nvPr/>
              </p:nvCxnSpPr>
              <p:spPr>
                <a:xfrm flipV="1">
                  <a:off x="3958729" y="4213225"/>
                  <a:ext cx="476746" cy="353309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Rectangle 34"/>
                    <p:cNvSpPr/>
                    <p:nvPr/>
                  </p:nvSpPr>
                  <p:spPr>
                    <a:xfrm>
                      <a:off x="2790655" y="3881832"/>
                      <a:ext cx="371447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35" name="Rectangle 3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90655" y="3881832"/>
                      <a:ext cx="371447" cy="369332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88" name="Rectangle 87"/>
                <p:cNvSpPr/>
                <p:nvPr/>
              </p:nvSpPr>
              <p:spPr>
                <a:xfrm>
                  <a:off x="2843995" y="4260663"/>
                  <a:ext cx="27122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>
                      <a:latin typeface="Bell MT" panose="02020503060305020303" pitchFamily="18" charset="0"/>
                    </a:rPr>
                    <a:t>I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Rectangle 36"/>
                  <p:cNvSpPr/>
                  <p:nvPr/>
                </p:nvSpPr>
                <p:spPr>
                  <a:xfrm>
                    <a:off x="2787880" y="4939908"/>
                    <a:ext cx="63081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7" name="Rectangle 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87880" y="4939908"/>
                    <a:ext cx="630814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6AFE271-D885-E247-B6DD-9947A1F21BB2}"/>
              </a:ext>
            </a:extLst>
          </p:cNvPr>
          <p:cNvSpPr txBox="1"/>
          <p:nvPr/>
        </p:nvSpPr>
        <p:spPr>
          <a:xfrm>
            <a:off x="5111646" y="63258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7132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4" grpId="0"/>
      <p:bldP spid="124" grpId="1"/>
      <p:bldP spid="125" grpId="0" uiExpand="1" build="p"/>
      <p:bldP spid="127" grpId="0" build="p"/>
      <p:bldP spid="128" grpId="0"/>
      <p:bldP spid="128" grpId="1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Games and Quantifiers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8339951" cy="4516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 Formula Game  </a:t>
                </a:r>
              </a:p>
              <a:p>
                <a:r>
                  <a:rPr lang="en-US" sz="2000" dirty="0"/>
                  <a:t>Given QBF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=∃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∀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∃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⋯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∃</m:t>
                        </m:r>
                        <m:r>
                          <m:rPr>
                            <m:lit/>
                          </m:r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</m:e>
                    </m:d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⋯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∧⋯∧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⋯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There are two Players “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” and “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”.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Player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/>
                  <a:t>assigns values to the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-quantified variables.</a:t>
                </a:r>
              </a:p>
              <a:p>
                <a:r>
                  <a:rPr lang="en-US" sz="2000" dirty="0"/>
                  <a:t>Player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000" dirty="0"/>
                  <a:t> assigns values to the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000" dirty="0"/>
                  <a:t>-quantified variables. </a:t>
                </a:r>
              </a:p>
              <a:p>
                <a:r>
                  <a:rPr lang="en-US" sz="2000" dirty="0"/>
                  <a:t>The players choose the values according to the order of the quantifiers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After all variables have been assigned values, we determine the winner:</a:t>
                </a:r>
              </a:p>
              <a:p>
                <a:r>
                  <a:rPr lang="en-US" sz="2000" dirty="0"/>
                  <a:t>Player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/>
                  <a:t> wins if the assignment satisfies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Player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000" dirty="0"/>
                  <a:t> wins if not.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Claim:  </a:t>
                </a:r>
                <a:r>
                  <a:rPr lang="en-US" sz="2000" dirty="0"/>
                  <a:t>Player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/>
                  <a:t> has a forced win in the formula game 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iff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 is </a:t>
                </a:r>
                <a:r>
                  <a:rPr lang="en-US" sz="2000" cap="small" dirty="0"/>
                  <a:t>True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Therefore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Player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/>
                  <a:t> has a forced win 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rgbClr val="FFFF00"/>
                    </a:solidFill>
                  </a:rPr>
                  <a:t>Next: show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𝐺𝐺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8339951" cy="4516301"/>
              </a:xfrm>
              <a:prstGeom prst="rect">
                <a:avLst/>
              </a:prstGeom>
              <a:blipFill>
                <a:blip r:embed="rId2"/>
                <a:stretch>
                  <a:fillRect l="-1096" t="-1080" b="-1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422242" y="1202472"/>
            <a:ext cx="2123942" cy="511239"/>
            <a:chOff x="5422242" y="1202472"/>
            <a:chExt cx="2123942" cy="511239"/>
          </a:xfrm>
        </p:grpSpPr>
        <p:sp>
          <p:nvSpPr>
            <p:cNvPr id="5" name="Left Bracket 4"/>
            <p:cNvSpPr/>
            <p:nvPr/>
          </p:nvSpPr>
          <p:spPr>
            <a:xfrm rot="5400000">
              <a:off x="6428648" y="596176"/>
              <a:ext cx="111129" cy="2123942"/>
            </a:xfrm>
            <a:prstGeom prst="leftBracket">
              <a:avLst>
                <a:gd name="adj" fmla="val 47192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6270564" y="1202472"/>
                  <a:ext cx="42729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0564" y="1202472"/>
                  <a:ext cx="427296" cy="400110"/>
                </a:xfrm>
                <a:prstGeom prst="rect">
                  <a:avLst/>
                </a:prstGeom>
                <a:blipFill>
                  <a:blip r:embed="rId3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tangle 7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19.2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921252" y="3572383"/>
                <a:ext cx="4175051" cy="266226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19.2</a:t>
                </a:r>
              </a:p>
              <a:p>
                <a:r>
                  <a:rPr lang="en-US" sz="2400" dirty="0"/>
                  <a:t>Which player has a winning strategy in the formula game on </a:t>
                </a:r>
              </a:p>
              <a:p>
                <a:pPr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=  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∀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∨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∧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bar>
                                <m:barPr>
                                  <m:pos m:val="top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ba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∨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bar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/>
                  <a:t>-player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000" dirty="0"/>
                  <a:t>-player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Neither player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1252" y="3572383"/>
                <a:ext cx="4175051" cy="2662267"/>
              </a:xfrm>
              <a:prstGeom prst="rect">
                <a:avLst/>
              </a:prstGeom>
              <a:blipFill>
                <a:blip r:embed="rId4"/>
                <a:stretch>
                  <a:fillRect l="-1737" t="-1129" r="-2460" b="-2709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7102BA1-7D11-C742-9EA1-670B7C7FAAA3}"/>
              </a:ext>
            </a:extLst>
          </p:cNvPr>
          <p:cNvSpPr txBox="1"/>
          <p:nvPr/>
        </p:nvSpPr>
        <p:spPr>
          <a:xfrm>
            <a:off x="5216577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9149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𝐺𝐺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PSPACE-complete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7653483" cy="2769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𝐺𝐺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PSPACE-complete</a:t>
                </a:r>
              </a:p>
              <a:p>
                <a:r>
                  <a:rPr lang="en-US" sz="2000" dirty="0"/>
                  <a:t>Proof:    1)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𝐺𝐺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000" dirty="0"/>
                  <a:t>PSPACE  (recursive algorithm, exercise) </a:t>
                </a:r>
              </a:p>
              <a:p>
                <a:r>
                  <a:rPr lang="en-US" sz="2000" b="0" dirty="0"/>
                  <a:t>               2)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𝑇𝑄𝐵𝐹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800"/>
                  </a:spcBef>
                </a:pPr>
                <a:r>
                  <a:rPr lang="en-US" sz="2000" dirty="0"/>
                  <a:t>Give reduction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𝐺𝐺</m:t>
                    </m:r>
                  </m:oMath>
                </a14:m>
                <a:r>
                  <a:rPr lang="en-US" sz="2000" dirty="0"/>
                  <a:t>.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800"/>
                  </a:spcBef>
                </a:pPr>
                <a:r>
                  <a:rPr lang="en-US" sz="2000" dirty="0"/>
                  <a:t>Construct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to mimic the formula game 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has Players </a:t>
                </a:r>
                <a:r>
                  <a:rPr lang="en-US" sz="2000" dirty="0">
                    <a:latin typeface="Bell MT" panose="02020503060305020303" pitchFamily="18" charset="0"/>
                  </a:rPr>
                  <a:t>I</a:t>
                </a:r>
                <a:r>
                  <a:rPr lang="en-US" sz="2000" dirty="0"/>
                  <a:t> and </a:t>
                </a:r>
                <a:r>
                  <a:rPr lang="en-US" sz="2000" dirty="0">
                    <a:latin typeface="Bell MT" panose="02020503060305020303" pitchFamily="18" charset="0"/>
                  </a:rPr>
                  <a:t>II</a:t>
                </a:r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Player </a:t>
                </a:r>
                <a:r>
                  <a:rPr lang="en-US" sz="2000" dirty="0">
                    <a:latin typeface="Bell MT" panose="02020503060305020303" pitchFamily="18" charset="0"/>
                  </a:rPr>
                  <a:t>I</a:t>
                </a:r>
                <a:r>
                  <a:rPr lang="en-US" sz="2000" dirty="0"/>
                  <a:t> plays role of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/>
                  <a:t>-Player in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.  Ditto for Player </a:t>
                </a:r>
                <a:r>
                  <a:rPr lang="en-US" sz="2000" dirty="0">
                    <a:latin typeface="Bell MT" panose="02020503060305020303" pitchFamily="18" charset="0"/>
                  </a:rPr>
                  <a:t>II</a:t>
                </a:r>
                <a:r>
                  <a:rPr lang="en-US" sz="2000" dirty="0"/>
                  <a:t> and the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000" dirty="0"/>
                  <a:t>-Player.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7653483" cy="2769989"/>
              </a:xfrm>
              <a:prstGeom prst="rect">
                <a:avLst/>
              </a:prstGeom>
              <a:blipFill>
                <a:blip r:embed="rId3"/>
                <a:stretch>
                  <a:fillRect l="-1194" t="-1762" b="-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58617" y="4255658"/>
                <a:ext cx="65666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=∃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∀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∃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⋯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∃</m:t>
                        </m:r>
                        <m:r>
                          <m:rPr>
                            <m:lit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∀</m:t>
                        </m:r>
                      </m:e>
                    </m:d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⋯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∧⋯∧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⋯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4255658"/>
                <a:ext cx="6566669" cy="461665"/>
              </a:xfrm>
              <a:prstGeom prst="rect">
                <a:avLst/>
              </a:prstGeom>
              <a:blipFill>
                <a:blip r:embed="rId4"/>
                <a:stretch>
                  <a:fillRect l="-742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1104772" y="4997909"/>
            <a:ext cx="2437179" cy="1060879"/>
            <a:chOff x="2668220" y="1952366"/>
            <a:chExt cx="7843243" cy="3467729"/>
          </a:xfrm>
        </p:grpSpPr>
        <p:sp>
          <p:nvSpPr>
            <p:cNvPr id="30" name="Oval 29"/>
            <p:cNvSpPr/>
            <p:nvPr/>
          </p:nvSpPr>
          <p:spPr>
            <a:xfrm>
              <a:off x="2668220" y="2946648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4243317" y="2603927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241955" y="3471476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995277" y="2603927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664699" y="3085496"/>
              <a:ext cx="1296790" cy="713264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5995276" y="3639313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5980616" y="4717206"/>
              <a:ext cx="1066244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7650694" y="2130078"/>
              <a:ext cx="1310795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688348" y="4226563"/>
              <a:ext cx="1205928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9568235" y="2973767"/>
              <a:ext cx="943228" cy="578366"/>
            </a:xfrm>
            <a:prstGeom prst="ellipse">
              <a:avLst/>
            </a:prstGeom>
            <a:noFill/>
            <a:ln>
              <a:solidFill>
                <a:schemeClr val="tx1"/>
              </a:solidFill>
              <a:tailEnd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/>
            <p:cNvCxnSpPr>
              <a:endCxn id="31" idx="2"/>
            </p:cNvCxnSpPr>
            <p:nvPr/>
          </p:nvCxnSpPr>
          <p:spPr>
            <a:xfrm flipV="1">
              <a:off x="3682552" y="2893110"/>
              <a:ext cx="560765" cy="21761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3683042" y="3375710"/>
              <a:ext cx="614910" cy="24112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endCxn id="35" idx="2"/>
            </p:cNvCxnSpPr>
            <p:nvPr/>
          </p:nvCxnSpPr>
          <p:spPr>
            <a:xfrm>
              <a:off x="5308199" y="3754219"/>
              <a:ext cx="687077" cy="17427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33" idx="2"/>
            </p:cNvCxnSpPr>
            <p:nvPr/>
          </p:nvCxnSpPr>
          <p:spPr>
            <a:xfrm>
              <a:off x="5308199" y="2889489"/>
              <a:ext cx="687078" cy="362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32" idx="5"/>
              <a:endCxn id="37" idx="1"/>
            </p:cNvCxnSpPr>
            <p:nvPr/>
          </p:nvCxnSpPr>
          <p:spPr>
            <a:xfrm>
              <a:off x="5152051" y="3965142"/>
              <a:ext cx="984713" cy="83676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37" idx="0"/>
              <a:endCxn id="35" idx="4"/>
            </p:cNvCxnSpPr>
            <p:nvPr/>
          </p:nvCxnSpPr>
          <p:spPr>
            <a:xfrm flipV="1">
              <a:off x="6513738" y="4217679"/>
              <a:ext cx="14660" cy="49952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7025253" y="3001866"/>
              <a:ext cx="675714" cy="31062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35" idx="6"/>
            </p:cNvCxnSpPr>
            <p:nvPr/>
          </p:nvCxnSpPr>
          <p:spPr>
            <a:xfrm flipV="1">
              <a:off x="7061520" y="3580232"/>
              <a:ext cx="649889" cy="34826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endCxn id="37" idx="6"/>
            </p:cNvCxnSpPr>
            <p:nvPr/>
          </p:nvCxnSpPr>
          <p:spPr>
            <a:xfrm flipH="1">
              <a:off x="7046860" y="4650334"/>
              <a:ext cx="704154" cy="356055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endCxn id="44" idx="1"/>
            </p:cNvCxnSpPr>
            <p:nvPr/>
          </p:nvCxnSpPr>
          <p:spPr>
            <a:xfrm>
              <a:off x="8894276" y="2555489"/>
              <a:ext cx="812092" cy="50297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endCxn id="43" idx="0"/>
            </p:cNvCxnSpPr>
            <p:nvPr/>
          </p:nvCxnSpPr>
          <p:spPr>
            <a:xfrm flipH="1">
              <a:off x="8291312" y="3798760"/>
              <a:ext cx="37755" cy="42780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34" idx="6"/>
              <a:endCxn id="44" idx="2"/>
            </p:cNvCxnSpPr>
            <p:nvPr/>
          </p:nvCxnSpPr>
          <p:spPr>
            <a:xfrm flipV="1">
              <a:off x="8961489" y="3262950"/>
              <a:ext cx="606746" cy="17917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Freeform 67"/>
            <p:cNvSpPr/>
            <p:nvPr/>
          </p:nvSpPr>
          <p:spPr>
            <a:xfrm>
              <a:off x="5217268" y="2362108"/>
              <a:ext cx="2440502" cy="369002"/>
            </a:xfrm>
            <a:custGeom>
              <a:avLst/>
              <a:gdLst>
                <a:gd name="connsiteX0" fmla="*/ 0 w 2440502"/>
                <a:gd name="connsiteY0" fmla="*/ 369002 h 369002"/>
                <a:gd name="connsiteX1" fmla="*/ 1166648 w 2440502"/>
                <a:gd name="connsiteY1" fmla="*/ 41079 h 369002"/>
                <a:gd name="connsiteX2" fmla="*/ 2440502 w 2440502"/>
                <a:gd name="connsiteY2" fmla="*/ 15854 h 36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0502" h="369002">
                  <a:moveTo>
                    <a:pt x="0" y="369002"/>
                  </a:moveTo>
                  <a:cubicBezTo>
                    <a:pt x="379949" y="234469"/>
                    <a:pt x="759898" y="99937"/>
                    <a:pt x="1166648" y="41079"/>
                  </a:cubicBezTo>
                  <a:cubicBezTo>
                    <a:pt x="1573398" y="-17779"/>
                    <a:pt x="2006950" y="-963"/>
                    <a:pt x="2440502" y="15854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4771498" y="3558472"/>
              <a:ext cx="5258753" cy="1861623"/>
            </a:xfrm>
            <a:custGeom>
              <a:avLst/>
              <a:gdLst>
                <a:gd name="connsiteX0" fmla="*/ 5323218 w 5323218"/>
                <a:gd name="connsiteY0" fmla="*/ 0 h 1444727"/>
                <a:gd name="connsiteX1" fmla="*/ 2118055 w 5323218"/>
                <a:gd name="connsiteY1" fmla="*/ 1443038 h 1444727"/>
                <a:gd name="connsiteX2" fmla="*/ 174955 w 5323218"/>
                <a:gd name="connsiteY2" fmla="*/ 285750 h 1444727"/>
                <a:gd name="connsiteX3" fmla="*/ 213055 w 5323218"/>
                <a:gd name="connsiteY3" fmla="*/ 52388 h 1444727"/>
                <a:gd name="connsiteX0" fmla="*/ 5110163 w 5110163"/>
                <a:gd name="connsiteY0" fmla="*/ 0 h 1443089"/>
                <a:gd name="connsiteX1" fmla="*/ 1905000 w 5110163"/>
                <a:gd name="connsiteY1" fmla="*/ 1443038 h 1443089"/>
                <a:gd name="connsiteX2" fmla="*/ 0 w 5110163"/>
                <a:gd name="connsiteY2" fmla="*/ 52388 h 1443089"/>
                <a:gd name="connsiteX0" fmla="*/ 5110163 w 5110163"/>
                <a:gd name="connsiteY0" fmla="*/ 0 h 1443092"/>
                <a:gd name="connsiteX1" fmla="*/ 1905000 w 5110163"/>
                <a:gd name="connsiteY1" fmla="*/ 1443038 h 1443092"/>
                <a:gd name="connsiteX2" fmla="*/ 0 w 5110163"/>
                <a:gd name="connsiteY2" fmla="*/ 52388 h 1443092"/>
                <a:gd name="connsiteX0" fmla="*/ 5110163 w 5110163"/>
                <a:gd name="connsiteY0" fmla="*/ 0 h 1419282"/>
                <a:gd name="connsiteX1" fmla="*/ 1743075 w 5110163"/>
                <a:gd name="connsiteY1" fmla="*/ 1419226 h 1419282"/>
                <a:gd name="connsiteX2" fmla="*/ 0 w 5110163"/>
                <a:gd name="connsiteY2" fmla="*/ 52388 h 1419282"/>
                <a:gd name="connsiteX0" fmla="*/ 5395913 w 5395913"/>
                <a:gd name="connsiteY0" fmla="*/ 109537 h 1367259"/>
                <a:gd name="connsiteX1" fmla="*/ 1743075 w 5395913"/>
                <a:gd name="connsiteY1" fmla="*/ 1366838 h 1367259"/>
                <a:gd name="connsiteX2" fmla="*/ 0 w 5395913"/>
                <a:gd name="connsiteY2" fmla="*/ 0 h 1367259"/>
                <a:gd name="connsiteX0" fmla="*/ 5395913 w 5395913"/>
                <a:gd name="connsiteY0" fmla="*/ 109537 h 1367506"/>
                <a:gd name="connsiteX1" fmla="*/ 1743075 w 5395913"/>
                <a:gd name="connsiteY1" fmla="*/ 1366838 h 1367506"/>
                <a:gd name="connsiteX2" fmla="*/ 0 w 5395913"/>
                <a:gd name="connsiteY2" fmla="*/ 0 h 1367506"/>
                <a:gd name="connsiteX0" fmla="*/ 5258753 w 5258753"/>
                <a:gd name="connsiteY0" fmla="*/ 0 h 1863685"/>
                <a:gd name="connsiteX1" fmla="*/ 1743075 w 5258753"/>
                <a:gd name="connsiteY1" fmla="*/ 1859281 h 1863685"/>
                <a:gd name="connsiteX2" fmla="*/ 0 w 5258753"/>
                <a:gd name="connsiteY2" fmla="*/ 492443 h 1863685"/>
                <a:gd name="connsiteX0" fmla="*/ 5258753 w 5258753"/>
                <a:gd name="connsiteY0" fmla="*/ 0 h 1863685"/>
                <a:gd name="connsiteX1" fmla="*/ 1743075 w 5258753"/>
                <a:gd name="connsiteY1" fmla="*/ 1859281 h 1863685"/>
                <a:gd name="connsiteX2" fmla="*/ 0 w 5258753"/>
                <a:gd name="connsiteY2" fmla="*/ 492443 h 1863685"/>
                <a:gd name="connsiteX0" fmla="*/ 5258753 w 5258753"/>
                <a:gd name="connsiteY0" fmla="*/ 0 h 1860012"/>
                <a:gd name="connsiteX1" fmla="*/ 1743075 w 5258753"/>
                <a:gd name="connsiteY1" fmla="*/ 1859281 h 1860012"/>
                <a:gd name="connsiteX2" fmla="*/ 0 w 5258753"/>
                <a:gd name="connsiteY2" fmla="*/ 492443 h 1860012"/>
                <a:gd name="connsiteX0" fmla="*/ 5258753 w 5258753"/>
                <a:gd name="connsiteY0" fmla="*/ 0 h 1861623"/>
                <a:gd name="connsiteX1" fmla="*/ 1743075 w 5258753"/>
                <a:gd name="connsiteY1" fmla="*/ 1859281 h 1861623"/>
                <a:gd name="connsiteX2" fmla="*/ 0 w 5258753"/>
                <a:gd name="connsiteY2" fmla="*/ 492443 h 1861623"/>
                <a:gd name="connsiteX0" fmla="*/ 5258753 w 5258753"/>
                <a:gd name="connsiteY0" fmla="*/ 0 h 1861623"/>
                <a:gd name="connsiteX1" fmla="*/ 1743075 w 5258753"/>
                <a:gd name="connsiteY1" fmla="*/ 1859281 h 1861623"/>
                <a:gd name="connsiteX2" fmla="*/ 0 w 5258753"/>
                <a:gd name="connsiteY2" fmla="*/ 492443 h 1861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58753" h="1861623">
                  <a:moveTo>
                    <a:pt x="5258753" y="0"/>
                  </a:moveTo>
                  <a:cubicBezTo>
                    <a:pt x="5235813" y="1607344"/>
                    <a:pt x="2710974" y="1891507"/>
                    <a:pt x="1743075" y="1859281"/>
                  </a:cubicBezTo>
                  <a:cubicBezTo>
                    <a:pt x="775176" y="1827055"/>
                    <a:pt x="116840" y="1051719"/>
                    <a:pt x="0" y="492443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5019145" y="1952366"/>
              <a:ext cx="4954588" cy="1028573"/>
            </a:xfrm>
            <a:custGeom>
              <a:avLst/>
              <a:gdLst>
                <a:gd name="connsiteX0" fmla="*/ 5691188 w 6102000"/>
                <a:gd name="connsiteY0" fmla="*/ 1783467 h 1783467"/>
                <a:gd name="connsiteX1" fmla="*/ 5919788 w 6102000"/>
                <a:gd name="connsiteY1" fmla="*/ 878592 h 1783467"/>
                <a:gd name="connsiteX2" fmla="*/ 3357563 w 6102000"/>
                <a:gd name="connsiteY2" fmla="*/ 2292 h 1783467"/>
                <a:gd name="connsiteX3" fmla="*/ 0 w 6102000"/>
                <a:gd name="connsiteY3" fmla="*/ 673804 h 1783467"/>
                <a:gd name="connsiteX0" fmla="*/ 5691188 w 6077737"/>
                <a:gd name="connsiteY0" fmla="*/ 1781187 h 1781187"/>
                <a:gd name="connsiteX1" fmla="*/ 5886451 w 6077737"/>
                <a:gd name="connsiteY1" fmla="*/ 657237 h 1781187"/>
                <a:gd name="connsiteX2" fmla="*/ 3357563 w 6077737"/>
                <a:gd name="connsiteY2" fmla="*/ 12 h 1781187"/>
                <a:gd name="connsiteX3" fmla="*/ 0 w 6077737"/>
                <a:gd name="connsiteY3" fmla="*/ 671524 h 1781187"/>
                <a:gd name="connsiteX0" fmla="*/ 5691188 w 6060844"/>
                <a:gd name="connsiteY0" fmla="*/ 1781187 h 1781187"/>
                <a:gd name="connsiteX1" fmla="*/ 5886451 w 6060844"/>
                <a:gd name="connsiteY1" fmla="*/ 657237 h 1781187"/>
                <a:gd name="connsiteX2" fmla="*/ 3357563 w 6060844"/>
                <a:gd name="connsiteY2" fmla="*/ 12 h 1781187"/>
                <a:gd name="connsiteX3" fmla="*/ 0 w 6060844"/>
                <a:gd name="connsiteY3" fmla="*/ 671524 h 1781187"/>
                <a:gd name="connsiteX0" fmla="*/ 5691188 w 6037628"/>
                <a:gd name="connsiteY0" fmla="*/ 1781188 h 1781188"/>
                <a:gd name="connsiteX1" fmla="*/ 5886451 w 6037628"/>
                <a:gd name="connsiteY1" fmla="*/ 657238 h 1781188"/>
                <a:gd name="connsiteX2" fmla="*/ 3357563 w 6037628"/>
                <a:gd name="connsiteY2" fmla="*/ 13 h 1781188"/>
                <a:gd name="connsiteX3" fmla="*/ 0 w 6037628"/>
                <a:gd name="connsiteY3" fmla="*/ 671525 h 1781188"/>
                <a:gd name="connsiteX0" fmla="*/ 5691188 w 6037628"/>
                <a:gd name="connsiteY0" fmla="*/ 1781188 h 1781188"/>
                <a:gd name="connsiteX1" fmla="*/ 5886451 w 6037628"/>
                <a:gd name="connsiteY1" fmla="*/ 657238 h 1781188"/>
                <a:gd name="connsiteX2" fmla="*/ 3357563 w 6037628"/>
                <a:gd name="connsiteY2" fmla="*/ 13 h 1781188"/>
                <a:gd name="connsiteX3" fmla="*/ 0 w 6037628"/>
                <a:gd name="connsiteY3" fmla="*/ 671525 h 1781188"/>
                <a:gd name="connsiteX0" fmla="*/ 5310188 w 5981172"/>
                <a:gd name="connsiteY0" fmla="*/ 1654187 h 1654187"/>
                <a:gd name="connsiteX1" fmla="*/ 5886451 w 5981172"/>
                <a:gd name="connsiteY1" fmla="*/ 657237 h 1654187"/>
                <a:gd name="connsiteX2" fmla="*/ 3357563 w 5981172"/>
                <a:gd name="connsiteY2" fmla="*/ 12 h 1654187"/>
                <a:gd name="connsiteX3" fmla="*/ 0 w 5981172"/>
                <a:gd name="connsiteY3" fmla="*/ 671524 h 1654187"/>
                <a:gd name="connsiteX0" fmla="*/ 5310188 w 5425728"/>
                <a:gd name="connsiteY0" fmla="*/ 1658178 h 1658178"/>
                <a:gd name="connsiteX1" fmla="*/ 4921251 w 5425728"/>
                <a:gd name="connsiteY1" fmla="*/ 458028 h 1658178"/>
                <a:gd name="connsiteX2" fmla="*/ 3357563 w 5425728"/>
                <a:gd name="connsiteY2" fmla="*/ 4003 h 1658178"/>
                <a:gd name="connsiteX3" fmla="*/ 0 w 5425728"/>
                <a:gd name="connsiteY3" fmla="*/ 675515 h 1658178"/>
                <a:gd name="connsiteX0" fmla="*/ 5310188 w 5312253"/>
                <a:gd name="connsiteY0" fmla="*/ 1658178 h 1658178"/>
                <a:gd name="connsiteX1" fmla="*/ 4921251 w 5312253"/>
                <a:gd name="connsiteY1" fmla="*/ 458028 h 1658178"/>
                <a:gd name="connsiteX2" fmla="*/ 3357563 w 5312253"/>
                <a:gd name="connsiteY2" fmla="*/ 4003 h 1658178"/>
                <a:gd name="connsiteX3" fmla="*/ 0 w 5312253"/>
                <a:gd name="connsiteY3" fmla="*/ 675515 h 1658178"/>
                <a:gd name="connsiteX0" fmla="*/ 4954588 w 5053164"/>
                <a:gd name="connsiteY0" fmla="*/ 1028367 h 1028367"/>
                <a:gd name="connsiteX1" fmla="*/ 4921251 w 5053164"/>
                <a:gd name="connsiteY1" fmla="*/ 456867 h 1028367"/>
                <a:gd name="connsiteX2" fmla="*/ 3357563 w 5053164"/>
                <a:gd name="connsiteY2" fmla="*/ 2842 h 1028367"/>
                <a:gd name="connsiteX3" fmla="*/ 0 w 5053164"/>
                <a:gd name="connsiteY3" fmla="*/ 674354 h 1028367"/>
                <a:gd name="connsiteX0" fmla="*/ 4954588 w 4955173"/>
                <a:gd name="connsiteY0" fmla="*/ 1057273 h 1057273"/>
                <a:gd name="connsiteX1" fmla="*/ 4362451 w 4955173"/>
                <a:gd name="connsiteY1" fmla="*/ 206373 h 1057273"/>
                <a:gd name="connsiteX2" fmla="*/ 3357563 w 4955173"/>
                <a:gd name="connsiteY2" fmla="*/ 31748 h 1057273"/>
                <a:gd name="connsiteX3" fmla="*/ 0 w 4955173"/>
                <a:gd name="connsiteY3" fmla="*/ 703260 h 1057273"/>
                <a:gd name="connsiteX0" fmla="*/ 4954588 w 4955020"/>
                <a:gd name="connsiteY0" fmla="*/ 1046690 h 1046690"/>
                <a:gd name="connsiteX1" fmla="*/ 4362451 w 4955020"/>
                <a:gd name="connsiteY1" fmla="*/ 195790 h 1046690"/>
                <a:gd name="connsiteX2" fmla="*/ 3357563 w 4955020"/>
                <a:gd name="connsiteY2" fmla="*/ 21165 h 1046690"/>
                <a:gd name="connsiteX3" fmla="*/ 0 w 4955020"/>
                <a:gd name="connsiteY3" fmla="*/ 692677 h 1046690"/>
                <a:gd name="connsiteX0" fmla="*/ 4954588 w 4954588"/>
                <a:gd name="connsiteY0" fmla="*/ 1025525 h 1025525"/>
                <a:gd name="connsiteX1" fmla="*/ 3357563 w 4954588"/>
                <a:gd name="connsiteY1" fmla="*/ 0 h 1025525"/>
                <a:gd name="connsiteX2" fmla="*/ 0 w 4954588"/>
                <a:gd name="connsiteY2" fmla="*/ 671512 h 1025525"/>
                <a:gd name="connsiteX0" fmla="*/ 4954588 w 4954588"/>
                <a:gd name="connsiteY0" fmla="*/ 993775 h 993775"/>
                <a:gd name="connsiteX1" fmla="*/ 3611563 w 4954588"/>
                <a:gd name="connsiteY1" fmla="*/ 0 h 993775"/>
                <a:gd name="connsiteX2" fmla="*/ 0 w 4954588"/>
                <a:gd name="connsiteY2" fmla="*/ 639762 h 993775"/>
                <a:gd name="connsiteX0" fmla="*/ 4954588 w 4954588"/>
                <a:gd name="connsiteY0" fmla="*/ 1006303 h 1006303"/>
                <a:gd name="connsiteX1" fmla="*/ 3611563 w 4954588"/>
                <a:gd name="connsiteY1" fmla="*/ 12528 h 1006303"/>
                <a:gd name="connsiteX2" fmla="*/ 0 w 4954588"/>
                <a:gd name="connsiteY2" fmla="*/ 652290 h 1006303"/>
                <a:gd name="connsiteX0" fmla="*/ 4954588 w 4954588"/>
                <a:gd name="connsiteY0" fmla="*/ 1006303 h 1006303"/>
                <a:gd name="connsiteX1" fmla="*/ 3611563 w 4954588"/>
                <a:gd name="connsiteY1" fmla="*/ 12528 h 1006303"/>
                <a:gd name="connsiteX2" fmla="*/ 0 w 4954588"/>
                <a:gd name="connsiteY2" fmla="*/ 652290 h 1006303"/>
                <a:gd name="connsiteX0" fmla="*/ 4954588 w 4954588"/>
                <a:gd name="connsiteY0" fmla="*/ 1006303 h 1006303"/>
                <a:gd name="connsiteX1" fmla="*/ 3443923 w 4954588"/>
                <a:gd name="connsiteY1" fmla="*/ 12528 h 1006303"/>
                <a:gd name="connsiteX2" fmla="*/ 0 w 4954588"/>
                <a:gd name="connsiteY2" fmla="*/ 652290 h 1006303"/>
                <a:gd name="connsiteX0" fmla="*/ 4954588 w 4954588"/>
                <a:gd name="connsiteY0" fmla="*/ 996267 h 996267"/>
                <a:gd name="connsiteX1" fmla="*/ 3443923 w 4954588"/>
                <a:gd name="connsiteY1" fmla="*/ 2492 h 996267"/>
                <a:gd name="connsiteX2" fmla="*/ 0 w 4954588"/>
                <a:gd name="connsiteY2" fmla="*/ 642254 h 996267"/>
                <a:gd name="connsiteX0" fmla="*/ 4954588 w 4954588"/>
                <a:gd name="connsiteY0" fmla="*/ 999870 h 999870"/>
                <a:gd name="connsiteX1" fmla="*/ 3443923 w 4954588"/>
                <a:gd name="connsiteY1" fmla="*/ 6095 h 999870"/>
                <a:gd name="connsiteX2" fmla="*/ 0 w 4954588"/>
                <a:gd name="connsiteY2" fmla="*/ 645857 h 999870"/>
                <a:gd name="connsiteX0" fmla="*/ 4954588 w 4954588"/>
                <a:gd name="connsiteY0" fmla="*/ 1028573 h 1028573"/>
                <a:gd name="connsiteX1" fmla="*/ 3443923 w 4954588"/>
                <a:gd name="connsiteY1" fmla="*/ 34798 h 1028573"/>
                <a:gd name="connsiteX2" fmla="*/ 0 w 4954588"/>
                <a:gd name="connsiteY2" fmla="*/ 674560 h 1028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4588" h="1028573">
                  <a:moveTo>
                    <a:pt x="4954588" y="1028573"/>
                  </a:moveTo>
                  <a:cubicBezTo>
                    <a:pt x="4806025" y="649822"/>
                    <a:pt x="4068128" y="92954"/>
                    <a:pt x="3443923" y="34798"/>
                  </a:cubicBezTo>
                  <a:cubicBezTo>
                    <a:pt x="2819718" y="-23358"/>
                    <a:pt x="627301" y="-104029"/>
                    <a:pt x="0" y="67456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 flipV="1">
              <a:off x="7006227" y="4038392"/>
              <a:ext cx="745613" cy="35343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Freeform 71"/>
            <p:cNvSpPr/>
            <p:nvPr/>
          </p:nvSpPr>
          <p:spPr>
            <a:xfrm>
              <a:off x="8714848" y="2655501"/>
              <a:ext cx="606029" cy="1728788"/>
            </a:xfrm>
            <a:custGeom>
              <a:avLst/>
              <a:gdLst>
                <a:gd name="connsiteX0" fmla="*/ 0 w 606029"/>
                <a:gd name="connsiteY0" fmla="*/ 0 h 1728788"/>
                <a:gd name="connsiteX1" fmla="*/ 604838 w 606029"/>
                <a:gd name="connsiteY1" fmla="*/ 1090613 h 1728788"/>
                <a:gd name="connsiteX2" fmla="*/ 123825 w 606029"/>
                <a:gd name="connsiteY2" fmla="*/ 1728788 h 1728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6029" h="1728788">
                  <a:moveTo>
                    <a:pt x="0" y="0"/>
                  </a:moveTo>
                  <a:cubicBezTo>
                    <a:pt x="292100" y="401241"/>
                    <a:pt x="584201" y="802482"/>
                    <a:pt x="604838" y="1090613"/>
                  </a:cubicBezTo>
                  <a:cubicBezTo>
                    <a:pt x="625475" y="1378744"/>
                    <a:pt x="374650" y="1553766"/>
                    <a:pt x="123825" y="1728788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225495" y="5128737"/>
                <a:ext cx="7757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95" y="5128737"/>
                <a:ext cx="77579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496626" y="4724300"/>
            <a:ext cx="370935" cy="398961"/>
            <a:chOff x="5108448" y="5355499"/>
            <a:chExt cx="370935" cy="407246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5108448" y="5390652"/>
              <a:ext cx="0" cy="37209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5108448" y="5355499"/>
                  <a:ext cx="37093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8448" y="5355499"/>
                  <a:ext cx="370935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525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Group 18"/>
          <p:cNvGrpSpPr/>
          <p:nvPr/>
        </p:nvGrpSpPr>
        <p:grpSpPr>
          <a:xfrm>
            <a:off x="4330227" y="4652935"/>
            <a:ext cx="2082927" cy="502309"/>
            <a:chOff x="4342584" y="4652935"/>
            <a:chExt cx="2082927" cy="502309"/>
          </a:xfrm>
        </p:grpSpPr>
        <p:sp>
          <p:nvSpPr>
            <p:cNvPr id="74" name="Rectangle 73"/>
            <p:cNvSpPr/>
            <p:nvPr/>
          </p:nvSpPr>
          <p:spPr>
            <a:xfrm>
              <a:off x="4651186" y="4785912"/>
              <a:ext cx="14657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assume in </a:t>
              </a:r>
              <a:r>
                <a:rPr lang="en-US" dirty="0" err="1"/>
                <a:t>cnf</a:t>
              </a:r>
              <a:endParaRPr lang="en-US" dirty="0"/>
            </a:p>
          </p:txBody>
        </p:sp>
        <p:sp>
          <p:nvSpPr>
            <p:cNvPr id="18" name="Right Bracket 17"/>
            <p:cNvSpPr/>
            <p:nvPr/>
          </p:nvSpPr>
          <p:spPr>
            <a:xfrm rot="5400000">
              <a:off x="5331145" y="3664374"/>
              <a:ext cx="105805" cy="2082927"/>
            </a:xfrm>
            <a:prstGeom prst="rightBracket">
              <a:avLst>
                <a:gd name="adj" fmla="val 54898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Isosceles Triangle 7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441D5C-BD8C-7148-B9D9-97DE7012E5E3}"/>
              </a:ext>
            </a:extLst>
          </p:cNvPr>
          <p:cNvSpPr txBox="1"/>
          <p:nvPr/>
        </p:nvSpPr>
        <p:spPr>
          <a:xfrm>
            <a:off x="5546361" y="61459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744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73" grpId="0"/>
      <p:bldP spid="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Constructing the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𝐺𝐺</m:t>
                    </m:r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graph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6" y="1363579"/>
                <a:ext cx="1225723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Illustrate construction by example</a:t>
                </a:r>
              </a:p>
              <a:p>
                <a:r>
                  <a:rPr lang="en-US" sz="2000" dirty="0"/>
                  <a:t>Say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=∃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∀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∃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⋯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∀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[ (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∨</m:t>
                    </m:r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ba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 )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(</m:t>
                    </m:r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20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bar>
                    <m:r>
                      <a:rPr lang="en-US" sz="2000" i="1">
                        <a:latin typeface="Cambria Math" panose="02040503050406030204" pitchFamily="18" charset="0"/>
                      </a:rPr>
                      <m:t>∨</m:t>
                    </m:r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bar>
                    <m:r>
                      <a:rPr lang="en-US" sz="2000" i="1"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⋯∧( ⋯) ]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363579"/>
                <a:ext cx="12257233" cy="830997"/>
              </a:xfrm>
              <a:prstGeom prst="rect">
                <a:avLst/>
              </a:prstGeom>
              <a:blipFill>
                <a:blip r:embed="rId3"/>
                <a:stretch>
                  <a:fillRect l="-746" t="-5882" b="-11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Oval 92"/>
          <p:cNvSpPr/>
          <p:nvPr/>
        </p:nvSpPr>
        <p:spPr>
          <a:xfrm>
            <a:off x="4251204" y="3427702"/>
            <a:ext cx="177296" cy="1893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1" name="ck subtree"/>
          <p:cNvGrpSpPr/>
          <p:nvPr/>
        </p:nvGrpSpPr>
        <p:grpSpPr>
          <a:xfrm>
            <a:off x="6023568" y="4239127"/>
            <a:ext cx="911275" cy="867970"/>
            <a:chOff x="6023568" y="4239127"/>
            <a:chExt cx="911275" cy="867970"/>
          </a:xfrm>
        </p:grpSpPr>
        <p:sp>
          <p:nvSpPr>
            <p:cNvPr id="110" name="Oval 109"/>
            <p:cNvSpPr/>
            <p:nvPr/>
          </p:nvSpPr>
          <p:spPr>
            <a:xfrm>
              <a:off x="6359021" y="4844912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6689408" y="4844912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6023568" y="4844912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Arrow Connector 128"/>
            <p:cNvCxnSpPr>
              <a:stCxn id="96" idx="4"/>
              <a:endCxn id="112" idx="0"/>
            </p:cNvCxnSpPr>
            <p:nvPr/>
          </p:nvCxnSpPr>
          <p:spPr>
            <a:xfrm flipH="1">
              <a:off x="6146286" y="4278864"/>
              <a:ext cx="2237" cy="56604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>
              <a:off x="6193631" y="4262940"/>
              <a:ext cx="240507" cy="59531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>
              <a:off x="6241256" y="4239127"/>
              <a:ext cx="495300" cy="6238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" name="clauses"/>
          <p:cNvGrpSpPr/>
          <p:nvPr/>
        </p:nvGrpSpPr>
        <p:grpSpPr>
          <a:xfrm>
            <a:off x="3542854" y="3550946"/>
            <a:ext cx="2815007" cy="928408"/>
            <a:chOff x="3542854" y="3550946"/>
            <a:chExt cx="2815007" cy="928408"/>
          </a:xfrm>
        </p:grpSpPr>
        <p:sp>
          <p:nvSpPr>
            <p:cNvPr id="94" name="Oval 93"/>
            <p:cNvSpPr/>
            <p:nvPr/>
          </p:nvSpPr>
          <p:spPr>
            <a:xfrm>
              <a:off x="3603504" y="4016679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4622848" y="4016679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6025805" y="4016679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5107982" y="3968079"/>
                  <a:ext cx="601813" cy="5112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7982" y="3968079"/>
                  <a:ext cx="601813" cy="5112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3" name="Straight Arrow Connector 112"/>
            <p:cNvCxnSpPr>
              <a:stCxn id="93" idx="3"/>
              <a:endCxn id="94" idx="7"/>
            </p:cNvCxnSpPr>
            <p:nvPr/>
          </p:nvCxnSpPr>
          <p:spPr>
            <a:xfrm flipH="1">
              <a:off x="3812996" y="3589362"/>
              <a:ext cx="464172" cy="46571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stCxn id="93" idx="5"/>
              <a:endCxn id="95" idx="1"/>
            </p:cNvCxnSpPr>
            <p:nvPr/>
          </p:nvCxnSpPr>
          <p:spPr>
            <a:xfrm>
              <a:off x="4402536" y="3589362"/>
              <a:ext cx="256255" cy="46571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>
              <a:off x="4424363" y="3550946"/>
              <a:ext cx="1604962" cy="55721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Rectangle 153"/>
                <p:cNvSpPr/>
                <p:nvPr/>
              </p:nvSpPr>
              <p:spPr>
                <a:xfrm>
                  <a:off x="4557510" y="3971087"/>
                  <a:ext cx="38651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4" name="Rectangle 1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7510" y="3971087"/>
                  <a:ext cx="386516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6" name="Rectangle 155"/>
                <p:cNvSpPr/>
                <p:nvPr/>
              </p:nvSpPr>
              <p:spPr>
                <a:xfrm>
                  <a:off x="3542854" y="3954269"/>
                  <a:ext cx="38234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6" name="Rectangle 1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2854" y="3954269"/>
                  <a:ext cx="382349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7" name="Rectangle 156"/>
                <p:cNvSpPr/>
                <p:nvPr/>
              </p:nvSpPr>
              <p:spPr>
                <a:xfrm>
                  <a:off x="5964292" y="3967325"/>
                  <a:ext cx="39356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7" name="Rectangle 1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4292" y="3967325"/>
                  <a:ext cx="393569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3" name="c1 subtree"/>
          <p:cNvGrpSpPr/>
          <p:nvPr/>
        </p:nvGrpSpPr>
        <p:grpSpPr>
          <a:xfrm>
            <a:off x="3110243" y="4240468"/>
            <a:ext cx="1092729" cy="888164"/>
            <a:chOff x="3110243" y="4240468"/>
            <a:chExt cx="1092729" cy="8881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3801003" y="4798363"/>
                  <a:ext cx="40196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1003" y="4798363"/>
                  <a:ext cx="401969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4" name="Oval 103"/>
            <p:cNvSpPr/>
            <p:nvPr/>
          </p:nvSpPr>
          <p:spPr>
            <a:xfrm>
              <a:off x="3512064" y="4844912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3872931" y="4844912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3176611" y="4844912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Arrow Connector 115"/>
            <p:cNvCxnSpPr>
              <a:stCxn id="94" idx="3"/>
              <a:endCxn id="106" idx="0"/>
            </p:cNvCxnSpPr>
            <p:nvPr/>
          </p:nvCxnSpPr>
          <p:spPr>
            <a:xfrm flipH="1">
              <a:off x="3299329" y="4240468"/>
              <a:ext cx="340118" cy="60444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94" idx="4"/>
              <a:endCxn id="104" idx="0"/>
            </p:cNvCxnSpPr>
            <p:nvPr/>
          </p:nvCxnSpPr>
          <p:spPr>
            <a:xfrm flipH="1">
              <a:off x="3634782" y="4278864"/>
              <a:ext cx="91440" cy="56604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stCxn id="94" idx="5"/>
              <a:endCxn id="105" idx="0"/>
            </p:cNvCxnSpPr>
            <p:nvPr/>
          </p:nvCxnSpPr>
          <p:spPr>
            <a:xfrm>
              <a:off x="3812996" y="4240468"/>
              <a:ext cx="182653" cy="60444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" name="Rectangle 152"/>
                <p:cNvSpPr/>
                <p:nvPr/>
              </p:nvSpPr>
              <p:spPr>
                <a:xfrm>
                  <a:off x="3110243" y="4805826"/>
                  <a:ext cx="39780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3" name="Rectangle 1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0243" y="4805826"/>
                  <a:ext cx="397801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Rectangle 157"/>
                <p:cNvSpPr/>
                <p:nvPr/>
              </p:nvSpPr>
              <p:spPr>
                <a:xfrm>
                  <a:off x="3430846" y="4820855"/>
                  <a:ext cx="40196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ba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8" name="Rectangle 1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30846" y="4820855"/>
                  <a:ext cx="401969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2" name="c2 subtree"/>
          <p:cNvGrpSpPr/>
          <p:nvPr/>
        </p:nvGrpSpPr>
        <p:grpSpPr>
          <a:xfrm>
            <a:off x="4424363" y="4240468"/>
            <a:ext cx="1066112" cy="889425"/>
            <a:chOff x="4424363" y="4240468"/>
            <a:chExt cx="1066112" cy="889425"/>
          </a:xfrm>
        </p:grpSpPr>
        <p:sp>
          <p:nvSpPr>
            <p:cNvPr id="107" name="Oval 106"/>
            <p:cNvSpPr/>
            <p:nvPr/>
          </p:nvSpPr>
          <p:spPr>
            <a:xfrm>
              <a:off x="4832739" y="4844912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5163126" y="4844912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4497286" y="4844912"/>
              <a:ext cx="245435" cy="2621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Arrow Connector 119"/>
            <p:cNvCxnSpPr>
              <a:endCxn id="109" idx="0"/>
            </p:cNvCxnSpPr>
            <p:nvPr/>
          </p:nvCxnSpPr>
          <p:spPr>
            <a:xfrm flipH="1">
              <a:off x="4620004" y="4274846"/>
              <a:ext cx="80584" cy="57006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endCxn id="107" idx="0"/>
            </p:cNvCxnSpPr>
            <p:nvPr/>
          </p:nvCxnSpPr>
          <p:spPr>
            <a:xfrm>
              <a:off x="4776788" y="4274846"/>
              <a:ext cx="178669" cy="57006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stCxn id="95" idx="5"/>
            </p:cNvCxnSpPr>
            <p:nvPr/>
          </p:nvCxnSpPr>
          <p:spPr>
            <a:xfrm>
              <a:off x="4832340" y="4240468"/>
              <a:ext cx="389741" cy="62254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Rectangle 151"/>
                <p:cNvSpPr/>
                <p:nvPr/>
              </p:nvSpPr>
              <p:spPr>
                <a:xfrm>
                  <a:off x="4424363" y="4822116"/>
                  <a:ext cx="39780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ba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2" name="Rectangle 1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4363" y="4822116"/>
                  <a:ext cx="397801" cy="30777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5" name="Rectangle 154"/>
                <p:cNvSpPr/>
                <p:nvPr/>
              </p:nvSpPr>
              <p:spPr>
                <a:xfrm>
                  <a:off x="4751631" y="4822116"/>
                  <a:ext cx="40196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ba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5" name="Rectangle 1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1631" y="4822116"/>
                  <a:ext cx="401969" cy="30777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9" name="Rectangle 158"/>
                <p:cNvSpPr/>
                <p:nvPr/>
              </p:nvSpPr>
              <p:spPr>
                <a:xfrm>
                  <a:off x="5088506" y="4795888"/>
                  <a:ext cx="40196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9" name="Rectangle 1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8506" y="4795888"/>
                  <a:ext cx="401969" cy="30777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6" name="x2 diamond"/>
          <p:cNvGrpSpPr/>
          <p:nvPr/>
        </p:nvGrpSpPr>
        <p:grpSpPr>
          <a:xfrm>
            <a:off x="645677" y="3492099"/>
            <a:ext cx="1512063" cy="1162050"/>
            <a:chOff x="645677" y="3187299"/>
            <a:chExt cx="1512063" cy="1162050"/>
          </a:xfrm>
        </p:grpSpPr>
        <p:cxnSp>
          <p:nvCxnSpPr>
            <p:cNvPr id="50" name="Straight Arrow Connector 49"/>
            <p:cNvCxnSpPr/>
            <p:nvPr/>
          </p:nvCxnSpPr>
          <p:spPr>
            <a:xfrm flipH="1">
              <a:off x="1624881" y="3187299"/>
              <a:ext cx="971" cy="26633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1537204" y="3451512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086354" y="3794412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980444" y="3794412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1537204" y="4159953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>
              <a:stCxn id="74" idx="3"/>
              <a:endCxn id="75" idx="7"/>
            </p:cNvCxnSpPr>
            <p:nvPr/>
          </p:nvCxnSpPr>
          <p:spPr>
            <a:xfrm flipH="1">
              <a:off x="1237686" y="3613172"/>
              <a:ext cx="325482" cy="20897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76" idx="3"/>
              <a:endCxn id="77" idx="7"/>
            </p:cNvCxnSpPr>
            <p:nvPr/>
          </p:nvCxnSpPr>
          <p:spPr>
            <a:xfrm flipH="1">
              <a:off x="1688536" y="3956072"/>
              <a:ext cx="317872" cy="2316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75" idx="5"/>
              <a:endCxn id="77" idx="1"/>
            </p:cNvCxnSpPr>
            <p:nvPr/>
          </p:nvCxnSpPr>
          <p:spPr>
            <a:xfrm>
              <a:off x="1237686" y="3956072"/>
              <a:ext cx="325482" cy="2316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4" idx="5"/>
              <a:endCxn id="76" idx="1"/>
            </p:cNvCxnSpPr>
            <p:nvPr/>
          </p:nvCxnSpPr>
          <p:spPr>
            <a:xfrm>
              <a:off x="1688536" y="3613172"/>
              <a:ext cx="317872" cy="20897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5" name="Rectangle 164"/>
                <p:cNvSpPr/>
                <p:nvPr/>
              </p:nvSpPr>
              <p:spPr>
                <a:xfrm>
                  <a:off x="645677" y="3615071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5" name="Rectangle 1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677" y="3615071"/>
                  <a:ext cx="466090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7" name="xm diamond"/>
          <p:cNvGrpSpPr/>
          <p:nvPr/>
        </p:nvGrpSpPr>
        <p:grpSpPr>
          <a:xfrm>
            <a:off x="609101" y="4654149"/>
            <a:ext cx="1548639" cy="1707037"/>
            <a:chOff x="609101" y="4349349"/>
            <a:chExt cx="1548639" cy="1707037"/>
          </a:xfrm>
        </p:grpSpPr>
        <p:cxnSp>
          <p:nvCxnSpPr>
            <p:cNvPr id="81" name="Straight Arrow Connector 80"/>
            <p:cNvCxnSpPr/>
            <p:nvPr/>
          </p:nvCxnSpPr>
          <p:spPr>
            <a:xfrm flipH="1">
              <a:off x="1624881" y="4349349"/>
              <a:ext cx="971" cy="26633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/>
                <p:cNvSpPr/>
                <p:nvPr/>
              </p:nvSpPr>
              <p:spPr>
                <a:xfrm>
                  <a:off x="1421941" y="4573774"/>
                  <a:ext cx="405880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19" name="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1941" y="4573774"/>
                  <a:ext cx="405880" cy="584775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4" name="Oval 83"/>
            <p:cNvSpPr/>
            <p:nvPr/>
          </p:nvSpPr>
          <p:spPr>
            <a:xfrm>
              <a:off x="1537204" y="5158549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1086354" y="5501449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1980444" y="5501449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537204" y="5866990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Arrow Connector 87"/>
            <p:cNvCxnSpPr>
              <a:stCxn id="84" idx="3"/>
              <a:endCxn id="85" idx="7"/>
            </p:cNvCxnSpPr>
            <p:nvPr/>
          </p:nvCxnSpPr>
          <p:spPr>
            <a:xfrm flipH="1">
              <a:off x="1237686" y="5320209"/>
              <a:ext cx="325482" cy="20897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6" idx="3"/>
              <a:endCxn id="87" idx="7"/>
            </p:cNvCxnSpPr>
            <p:nvPr/>
          </p:nvCxnSpPr>
          <p:spPr>
            <a:xfrm flipH="1">
              <a:off x="1688536" y="5663109"/>
              <a:ext cx="317872" cy="2316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5" idx="5"/>
              <a:endCxn id="87" idx="1"/>
            </p:cNvCxnSpPr>
            <p:nvPr/>
          </p:nvCxnSpPr>
          <p:spPr>
            <a:xfrm>
              <a:off x="1237686" y="5663109"/>
              <a:ext cx="325482" cy="2316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84" idx="5"/>
              <a:endCxn id="86" idx="1"/>
            </p:cNvCxnSpPr>
            <p:nvPr/>
          </p:nvCxnSpPr>
          <p:spPr>
            <a:xfrm>
              <a:off x="1688536" y="5320209"/>
              <a:ext cx="317872" cy="20897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6" name="Rectangle 165"/>
                <p:cNvSpPr/>
                <p:nvPr/>
              </p:nvSpPr>
              <p:spPr>
                <a:xfrm>
                  <a:off x="609101" y="5327161"/>
                  <a:ext cx="52828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6" name="Rectangle 1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101" y="5327161"/>
                  <a:ext cx="528285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4" name="x1 diamond"/>
          <p:cNvGrpSpPr/>
          <p:nvPr/>
        </p:nvGrpSpPr>
        <p:grpSpPr>
          <a:xfrm>
            <a:off x="651977" y="2594262"/>
            <a:ext cx="1505763" cy="897837"/>
            <a:chOff x="651977" y="2289462"/>
            <a:chExt cx="1505763" cy="897837"/>
          </a:xfrm>
        </p:grpSpPr>
        <p:sp>
          <p:nvSpPr>
            <p:cNvPr id="7" name="Oval 6"/>
            <p:cNvSpPr/>
            <p:nvPr/>
          </p:nvSpPr>
          <p:spPr>
            <a:xfrm>
              <a:off x="1537204" y="2289462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086354" y="2632362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980444" y="2632362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537204" y="2997903"/>
              <a:ext cx="177296" cy="1893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stCxn id="7" idx="3"/>
              <a:endCxn id="39" idx="7"/>
            </p:cNvCxnSpPr>
            <p:nvPr/>
          </p:nvCxnSpPr>
          <p:spPr>
            <a:xfrm flipH="1">
              <a:off x="1237686" y="2451122"/>
              <a:ext cx="325482" cy="20897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2" idx="3"/>
              <a:endCxn id="47" idx="7"/>
            </p:cNvCxnSpPr>
            <p:nvPr/>
          </p:nvCxnSpPr>
          <p:spPr>
            <a:xfrm flipH="1">
              <a:off x="1688536" y="2794022"/>
              <a:ext cx="317872" cy="2316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9" idx="5"/>
              <a:endCxn id="47" idx="1"/>
            </p:cNvCxnSpPr>
            <p:nvPr/>
          </p:nvCxnSpPr>
          <p:spPr>
            <a:xfrm>
              <a:off x="1237686" y="2794022"/>
              <a:ext cx="325482" cy="2316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7" idx="5"/>
              <a:endCxn id="42" idx="1"/>
            </p:cNvCxnSpPr>
            <p:nvPr/>
          </p:nvCxnSpPr>
          <p:spPr>
            <a:xfrm>
              <a:off x="1688536" y="2451122"/>
              <a:ext cx="317872" cy="20897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0" name="Rectangle 159"/>
                <p:cNvSpPr/>
                <p:nvPr/>
              </p:nvSpPr>
              <p:spPr>
                <a:xfrm>
                  <a:off x="651977" y="2452349"/>
                  <a:ext cx="460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0" name="Rectangle 1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977" y="2452349"/>
                  <a:ext cx="460767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2" name="start endgame"/>
          <p:cNvSpPr/>
          <p:nvPr/>
        </p:nvSpPr>
        <p:spPr>
          <a:xfrm>
            <a:off x="1704975" y="3487506"/>
            <a:ext cx="2538413" cy="2818044"/>
          </a:xfrm>
          <a:custGeom>
            <a:avLst/>
            <a:gdLst>
              <a:gd name="connsiteX0" fmla="*/ 0 w 2538413"/>
              <a:gd name="connsiteY0" fmla="*/ 2805274 h 2805274"/>
              <a:gd name="connsiteX1" fmla="*/ 1252538 w 2538413"/>
              <a:gd name="connsiteY1" fmla="*/ 443074 h 2805274"/>
              <a:gd name="connsiteX2" fmla="*/ 2538413 w 2538413"/>
              <a:gd name="connsiteY2" fmla="*/ 4924 h 2805274"/>
              <a:gd name="connsiteX0" fmla="*/ 0 w 2538413"/>
              <a:gd name="connsiteY0" fmla="*/ 2805274 h 2805274"/>
              <a:gd name="connsiteX1" fmla="*/ 1252538 w 2538413"/>
              <a:gd name="connsiteY1" fmla="*/ 443074 h 2805274"/>
              <a:gd name="connsiteX2" fmla="*/ 2538413 w 2538413"/>
              <a:gd name="connsiteY2" fmla="*/ 4924 h 2805274"/>
              <a:gd name="connsiteX0" fmla="*/ 0 w 2538413"/>
              <a:gd name="connsiteY0" fmla="*/ 2818044 h 2818044"/>
              <a:gd name="connsiteX1" fmla="*/ 1252538 w 2538413"/>
              <a:gd name="connsiteY1" fmla="*/ 455844 h 2818044"/>
              <a:gd name="connsiteX2" fmla="*/ 2538413 w 2538413"/>
              <a:gd name="connsiteY2" fmla="*/ 17694 h 2818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8413" h="2818044">
                <a:moveTo>
                  <a:pt x="0" y="2818044"/>
                </a:moveTo>
                <a:cubicBezTo>
                  <a:pt x="1324371" y="2784706"/>
                  <a:pt x="829469" y="922569"/>
                  <a:pt x="1252538" y="455844"/>
                </a:cubicBezTo>
                <a:cubicBezTo>
                  <a:pt x="1675607" y="-10881"/>
                  <a:pt x="2140348" y="-29931"/>
                  <a:pt x="2538413" y="1769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x1 return from c1"/>
          <p:cNvSpPr/>
          <p:nvPr/>
        </p:nvSpPr>
        <p:spPr>
          <a:xfrm>
            <a:off x="526690" y="3100388"/>
            <a:ext cx="2659424" cy="2021172"/>
          </a:xfrm>
          <a:custGeom>
            <a:avLst/>
            <a:gdLst>
              <a:gd name="connsiteX0" fmla="*/ 2807141 w 2807141"/>
              <a:gd name="connsiteY0" fmla="*/ 1919288 h 1919288"/>
              <a:gd name="connsiteX1" fmla="*/ 116328 w 2807141"/>
              <a:gd name="connsiteY1" fmla="*/ 1143000 h 1919288"/>
              <a:gd name="connsiteX2" fmla="*/ 740216 w 2807141"/>
              <a:gd name="connsiteY2" fmla="*/ 0 h 1919288"/>
              <a:gd name="connsiteX0" fmla="*/ 2807141 w 2807141"/>
              <a:gd name="connsiteY0" fmla="*/ 1919288 h 2006615"/>
              <a:gd name="connsiteX1" fmla="*/ 116328 w 2807141"/>
              <a:gd name="connsiteY1" fmla="*/ 1143000 h 2006615"/>
              <a:gd name="connsiteX2" fmla="*/ 740216 w 2807141"/>
              <a:gd name="connsiteY2" fmla="*/ 0 h 2006615"/>
              <a:gd name="connsiteX0" fmla="*/ 2723432 w 2723432"/>
              <a:gd name="connsiteY0" fmla="*/ 1919288 h 2014238"/>
              <a:gd name="connsiteX1" fmla="*/ 32619 w 2723432"/>
              <a:gd name="connsiteY1" fmla="*/ 1143000 h 2014238"/>
              <a:gd name="connsiteX2" fmla="*/ 656507 w 2723432"/>
              <a:gd name="connsiteY2" fmla="*/ 0 h 2014238"/>
              <a:gd name="connsiteX0" fmla="*/ 2633015 w 2633015"/>
              <a:gd name="connsiteY0" fmla="*/ 1919288 h 2011240"/>
              <a:gd name="connsiteX1" fmla="*/ 42215 w 2633015"/>
              <a:gd name="connsiteY1" fmla="*/ 1109662 h 2011240"/>
              <a:gd name="connsiteX2" fmla="*/ 566090 w 2633015"/>
              <a:gd name="connsiteY2" fmla="*/ 0 h 2011240"/>
              <a:gd name="connsiteX0" fmla="*/ 2733071 w 2733071"/>
              <a:gd name="connsiteY0" fmla="*/ 1912144 h 1997351"/>
              <a:gd name="connsiteX1" fmla="*/ 132746 w 2733071"/>
              <a:gd name="connsiteY1" fmla="*/ 1109662 h 1997351"/>
              <a:gd name="connsiteX2" fmla="*/ 656621 w 2733071"/>
              <a:gd name="connsiteY2" fmla="*/ 0 h 1997351"/>
              <a:gd name="connsiteX0" fmla="*/ 2734258 w 2734258"/>
              <a:gd name="connsiteY0" fmla="*/ 1926432 h 2011808"/>
              <a:gd name="connsiteX1" fmla="*/ 133933 w 2734258"/>
              <a:gd name="connsiteY1" fmla="*/ 1123950 h 2011808"/>
              <a:gd name="connsiteX2" fmla="*/ 653046 w 2734258"/>
              <a:gd name="connsiteY2" fmla="*/ 0 h 2011808"/>
              <a:gd name="connsiteX0" fmla="*/ 2646567 w 2646567"/>
              <a:gd name="connsiteY0" fmla="*/ 1926432 h 2013640"/>
              <a:gd name="connsiteX1" fmla="*/ 46242 w 2646567"/>
              <a:gd name="connsiteY1" fmla="*/ 1123950 h 2013640"/>
              <a:gd name="connsiteX2" fmla="*/ 565355 w 2646567"/>
              <a:gd name="connsiteY2" fmla="*/ 0 h 2013640"/>
              <a:gd name="connsiteX0" fmla="*/ 2659424 w 2659424"/>
              <a:gd name="connsiteY0" fmla="*/ 1926432 h 2021172"/>
              <a:gd name="connsiteX1" fmla="*/ 59099 w 2659424"/>
              <a:gd name="connsiteY1" fmla="*/ 1123950 h 2021172"/>
              <a:gd name="connsiteX2" fmla="*/ 578212 w 2659424"/>
              <a:gd name="connsiteY2" fmla="*/ 0 h 202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9424" h="2021172">
                <a:moveTo>
                  <a:pt x="2659424" y="1926432"/>
                </a:moveTo>
                <a:cubicBezTo>
                  <a:pt x="1348149" y="2279253"/>
                  <a:pt x="229395" y="1564840"/>
                  <a:pt x="59099" y="1123950"/>
                </a:cubicBezTo>
                <a:cubicBezTo>
                  <a:pt x="-111197" y="683060"/>
                  <a:pt x="94024" y="411559"/>
                  <a:pt x="578212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x2 return from c1"/>
          <p:cNvSpPr/>
          <p:nvPr/>
        </p:nvSpPr>
        <p:spPr>
          <a:xfrm>
            <a:off x="2157413" y="4184948"/>
            <a:ext cx="1419225" cy="675184"/>
          </a:xfrm>
          <a:custGeom>
            <a:avLst/>
            <a:gdLst>
              <a:gd name="connsiteX0" fmla="*/ 1390650 w 1390650"/>
              <a:gd name="connsiteY0" fmla="*/ 687704 h 687704"/>
              <a:gd name="connsiteX1" fmla="*/ 919162 w 1390650"/>
              <a:gd name="connsiteY1" fmla="*/ 82866 h 687704"/>
              <a:gd name="connsiteX2" fmla="*/ 0 w 1390650"/>
              <a:gd name="connsiteY2" fmla="*/ 20954 h 687704"/>
              <a:gd name="connsiteX0" fmla="*/ 1390650 w 1390650"/>
              <a:gd name="connsiteY0" fmla="*/ 687704 h 687704"/>
              <a:gd name="connsiteX1" fmla="*/ 919162 w 1390650"/>
              <a:gd name="connsiteY1" fmla="*/ 82866 h 687704"/>
              <a:gd name="connsiteX2" fmla="*/ 0 w 1390650"/>
              <a:gd name="connsiteY2" fmla="*/ 20954 h 687704"/>
              <a:gd name="connsiteX0" fmla="*/ 1419225 w 1419225"/>
              <a:gd name="connsiteY0" fmla="*/ 675184 h 675184"/>
              <a:gd name="connsiteX1" fmla="*/ 919162 w 1419225"/>
              <a:gd name="connsiteY1" fmla="*/ 82252 h 675184"/>
              <a:gd name="connsiteX2" fmla="*/ 0 w 1419225"/>
              <a:gd name="connsiteY2" fmla="*/ 20340 h 67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9225" h="675184">
                <a:moveTo>
                  <a:pt x="1419225" y="675184"/>
                </a:moveTo>
                <a:cubicBezTo>
                  <a:pt x="1270793" y="449758"/>
                  <a:pt x="1155699" y="191393"/>
                  <a:pt x="919162" y="82252"/>
                </a:cubicBezTo>
                <a:cubicBezTo>
                  <a:pt x="682625" y="-26889"/>
                  <a:pt x="343693" y="-4267"/>
                  <a:pt x="0" y="2034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x1 return from c2"/>
          <p:cNvSpPr/>
          <p:nvPr/>
        </p:nvSpPr>
        <p:spPr>
          <a:xfrm>
            <a:off x="2162175" y="3038475"/>
            <a:ext cx="2390776" cy="1831181"/>
          </a:xfrm>
          <a:custGeom>
            <a:avLst/>
            <a:gdLst>
              <a:gd name="connsiteX0" fmla="*/ 2357438 w 2357438"/>
              <a:gd name="connsiteY0" fmla="*/ 1838325 h 1838325"/>
              <a:gd name="connsiteX1" fmla="*/ 1533525 w 2357438"/>
              <a:gd name="connsiteY1" fmla="*/ 395288 h 1838325"/>
              <a:gd name="connsiteX2" fmla="*/ 0 w 2357438"/>
              <a:gd name="connsiteY2" fmla="*/ 0 h 1838325"/>
              <a:gd name="connsiteX0" fmla="*/ 2390776 w 2390776"/>
              <a:gd name="connsiteY0" fmla="*/ 1831181 h 1831181"/>
              <a:gd name="connsiteX1" fmla="*/ 1533525 w 2390776"/>
              <a:gd name="connsiteY1" fmla="*/ 395288 h 1831181"/>
              <a:gd name="connsiteX2" fmla="*/ 0 w 2390776"/>
              <a:gd name="connsiteY2" fmla="*/ 0 h 1831181"/>
              <a:gd name="connsiteX0" fmla="*/ 2390776 w 2390776"/>
              <a:gd name="connsiteY0" fmla="*/ 1831181 h 1831181"/>
              <a:gd name="connsiteX1" fmla="*/ 1533525 w 2390776"/>
              <a:gd name="connsiteY1" fmla="*/ 395288 h 1831181"/>
              <a:gd name="connsiteX2" fmla="*/ 0 w 2390776"/>
              <a:gd name="connsiteY2" fmla="*/ 0 h 183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0776" h="1831181">
                <a:moveTo>
                  <a:pt x="2390776" y="1831181"/>
                </a:moveTo>
                <a:cubicBezTo>
                  <a:pt x="2144316" y="1355725"/>
                  <a:pt x="1931988" y="700485"/>
                  <a:pt x="1533525" y="395288"/>
                </a:cubicBezTo>
                <a:cubicBezTo>
                  <a:pt x="1135062" y="90091"/>
                  <a:pt x="570309" y="44450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x2 return from c2"/>
          <p:cNvSpPr/>
          <p:nvPr/>
        </p:nvSpPr>
        <p:spPr>
          <a:xfrm>
            <a:off x="2105025" y="4281488"/>
            <a:ext cx="2767013" cy="1308541"/>
          </a:xfrm>
          <a:custGeom>
            <a:avLst/>
            <a:gdLst>
              <a:gd name="connsiteX0" fmla="*/ 2767013 w 2767013"/>
              <a:gd name="connsiteY0" fmla="*/ 800100 h 1308541"/>
              <a:gd name="connsiteX1" fmla="*/ 914400 w 2767013"/>
              <a:gd name="connsiteY1" fmla="*/ 1276350 h 1308541"/>
              <a:gd name="connsiteX2" fmla="*/ 0 w 2767013"/>
              <a:gd name="connsiteY2" fmla="*/ 0 h 1308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67013" h="1308541">
                <a:moveTo>
                  <a:pt x="2767013" y="800100"/>
                </a:moveTo>
                <a:cubicBezTo>
                  <a:pt x="2071291" y="1104900"/>
                  <a:pt x="1375569" y="1409700"/>
                  <a:pt x="914400" y="1276350"/>
                </a:cubicBezTo>
                <a:cubicBezTo>
                  <a:pt x="453231" y="1143000"/>
                  <a:pt x="226615" y="571500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2" name="Group 181"/>
          <p:cNvGrpSpPr/>
          <p:nvPr/>
        </p:nvGrpSpPr>
        <p:grpSpPr>
          <a:xfrm>
            <a:off x="3796707" y="2200248"/>
            <a:ext cx="4515444" cy="426221"/>
            <a:chOff x="3634782" y="2200248"/>
            <a:chExt cx="4515444" cy="426221"/>
          </a:xfrm>
        </p:grpSpPr>
        <p:grpSp>
          <p:nvGrpSpPr>
            <p:cNvPr id="179" name="Group 178"/>
            <p:cNvGrpSpPr/>
            <p:nvPr/>
          </p:nvGrpSpPr>
          <p:grpSpPr>
            <a:xfrm>
              <a:off x="3634782" y="2200249"/>
              <a:ext cx="1462723" cy="396812"/>
              <a:chOff x="3634782" y="2200249"/>
              <a:chExt cx="1462723" cy="39681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3" name="Rectangle 162"/>
                  <p:cNvSpPr/>
                  <p:nvPr/>
                </p:nvSpPr>
                <p:spPr>
                  <a:xfrm>
                    <a:off x="4187206" y="2227729"/>
                    <a:ext cx="43973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163" name="Rectangle 16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87206" y="2227729"/>
                    <a:ext cx="439736" cy="369332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7" name="Left Bracket 166"/>
              <p:cNvSpPr/>
              <p:nvPr/>
            </p:nvSpPr>
            <p:spPr>
              <a:xfrm rot="16200000">
                <a:off x="4306419" y="1528612"/>
                <a:ext cx="119449" cy="1462723"/>
              </a:xfrm>
              <a:prstGeom prst="leftBracket">
                <a:avLst>
                  <a:gd name="adj" fmla="val 41666"/>
                </a:avLst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0" name="Group 179"/>
            <p:cNvGrpSpPr/>
            <p:nvPr/>
          </p:nvGrpSpPr>
          <p:grpSpPr>
            <a:xfrm>
              <a:off x="5429714" y="2200249"/>
              <a:ext cx="1462723" cy="426220"/>
              <a:chOff x="5429714" y="2200249"/>
              <a:chExt cx="1462723" cy="42622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2" name="Rectangle 161"/>
                  <p:cNvSpPr/>
                  <p:nvPr/>
                </p:nvSpPr>
                <p:spPr>
                  <a:xfrm>
                    <a:off x="5916843" y="2257137"/>
                    <a:ext cx="44505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162" name="Rectangle 16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16843" y="2257137"/>
                    <a:ext cx="445057" cy="369332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8" name="Left Bracket 167"/>
              <p:cNvSpPr/>
              <p:nvPr/>
            </p:nvSpPr>
            <p:spPr>
              <a:xfrm rot="16200000">
                <a:off x="6101351" y="1528612"/>
                <a:ext cx="119449" cy="1462723"/>
              </a:xfrm>
              <a:prstGeom prst="leftBracket">
                <a:avLst>
                  <a:gd name="adj" fmla="val 41666"/>
                </a:avLst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1" name="Group 180"/>
            <p:cNvGrpSpPr/>
            <p:nvPr/>
          </p:nvGrpSpPr>
          <p:grpSpPr>
            <a:xfrm>
              <a:off x="7662987" y="2200248"/>
              <a:ext cx="487239" cy="404355"/>
              <a:chOff x="7662987" y="2200248"/>
              <a:chExt cx="487239" cy="40435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4" name="Rectangle 163"/>
                  <p:cNvSpPr/>
                  <p:nvPr/>
                </p:nvSpPr>
                <p:spPr>
                  <a:xfrm>
                    <a:off x="7662987" y="2235271"/>
                    <a:ext cx="45480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164" name="Rectangle 16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62987" y="2235271"/>
                    <a:ext cx="454804" cy="369332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9" name="Left Bracket 168"/>
              <p:cNvSpPr/>
              <p:nvPr/>
            </p:nvSpPr>
            <p:spPr>
              <a:xfrm rot="16200000">
                <a:off x="7849433" y="2018905"/>
                <a:ext cx="119449" cy="482136"/>
              </a:xfrm>
              <a:prstGeom prst="leftBracket">
                <a:avLst>
                  <a:gd name="adj" fmla="val 41666"/>
                </a:avLst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                                                                                                                                                                                  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Rectangle 176"/>
              <p:cNvSpPr/>
              <p:nvPr/>
            </p:nvSpPr>
            <p:spPr>
              <a:xfrm>
                <a:off x="7470082" y="3473310"/>
                <a:ext cx="4677775" cy="21852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/>
                  <a:t>Endgame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 should win if assignment satisfied all clauses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dirty="0"/>
                  <a:t> should win if some unsatisfied clause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b="1" dirty="0"/>
                  <a:t>Implementation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dirty="0"/>
                  <a:t> picks clause node claimed unsatisfied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 picks literal node claimed to satisfy the clause</a:t>
                </a:r>
              </a:p>
              <a:p>
                <a:r>
                  <a:rPr lang="en-US" dirty="0"/>
                  <a:t>liar will be stuck</a:t>
                </a:r>
              </a:p>
            </p:txBody>
          </p:sp>
        </mc:Choice>
        <mc:Fallback xmlns="">
          <p:sp>
            <p:nvSpPr>
              <p:cNvPr id="177" name="Rectangle 1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082" y="3473310"/>
                <a:ext cx="4677775" cy="2185214"/>
              </a:xfrm>
              <a:prstGeom prst="rect">
                <a:avLst/>
              </a:prstGeom>
              <a:blipFill>
                <a:blip r:embed="rId21"/>
                <a:stretch>
                  <a:fillRect l="-1042" t="-1676" b="-36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G="/>
              <p:cNvSpPr/>
              <p:nvPr/>
            </p:nvSpPr>
            <p:spPr>
              <a:xfrm>
                <a:off x="31065" y="2137932"/>
                <a:ext cx="67916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8" name="G=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5" y="2137932"/>
                <a:ext cx="679160" cy="4001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8" name="exists"/>
              <p:cNvSpPr/>
              <p:nvPr/>
            </p:nvSpPr>
            <p:spPr>
              <a:xfrm>
                <a:off x="1327340" y="3590990"/>
                <a:ext cx="3305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∃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88" name="exist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340" y="3590990"/>
                <a:ext cx="330540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forall"/>
              <p:cNvSpPr/>
              <p:nvPr/>
            </p:nvSpPr>
            <p:spPr>
              <a:xfrm>
                <a:off x="1199756" y="4064035"/>
                <a:ext cx="3369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∀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89" name="forall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756" y="4064035"/>
                <a:ext cx="336952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forall"/>
              <p:cNvSpPr/>
              <p:nvPr/>
            </p:nvSpPr>
            <p:spPr>
              <a:xfrm>
                <a:off x="1713362" y="4051035"/>
                <a:ext cx="3369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∀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0" name="forall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362" y="4051035"/>
                <a:ext cx="336952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0" name="legend I II"/>
          <p:cNvGrpSpPr/>
          <p:nvPr/>
        </p:nvGrpSpPr>
        <p:grpSpPr>
          <a:xfrm>
            <a:off x="1923775" y="2135992"/>
            <a:ext cx="1480356" cy="376911"/>
            <a:chOff x="2322770" y="2527305"/>
            <a:chExt cx="1480356" cy="3769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2" name="I = exists"/>
                <p:cNvSpPr/>
                <p:nvPr/>
              </p:nvSpPr>
              <p:spPr>
                <a:xfrm>
                  <a:off x="2322770" y="2534884"/>
                  <a:ext cx="6286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>
                      <a:latin typeface="Bell MT" panose="02020503060305020303" pitchFamily="18" charset="0"/>
                    </a:rPr>
                    <a:t>I</a:t>
                  </a:r>
                  <a:r>
                    <a:rPr lang="en-US" dirty="0"/>
                    <a:t> =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∃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92" name="I = exists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22770" y="2534884"/>
                  <a:ext cx="628698" cy="369332"/>
                </a:xfrm>
                <a:prstGeom prst="rect">
                  <a:avLst/>
                </a:prstGeom>
                <a:blipFill>
                  <a:blip r:embed="rId25"/>
                  <a:stretch>
                    <a:fillRect l="-8738" t="-11667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3" name="II = forall"/>
                <p:cNvSpPr/>
                <p:nvPr/>
              </p:nvSpPr>
              <p:spPr>
                <a:xfrm>
                  <a:off x="3079851" y="2527305"/>
                  <a:ext cx="72327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>
                      <a:latin typeface="Bell MT" panose="02020503060305020303" pitchFamily="18" charset="0"/>
                    </a:rPr>
                    <a:t>II</a:t>
                  </a:r>
                  <a:r>
                    <a:rPr lang="en-US" dirty="0"/>
                    <a:t> =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∀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93" name="II = forall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79851" y="2527305"/>
                  <a:ext cx="723275" cy="369332"/>
                </a:xfrm>
                <a:prstGeom prst="rect">
                  <a:avLst/>
                </a:prstGeom>
                <a:blipFill>
                  <a:blip r:embed="rId26"/>
                  <a:stretch>
                    <a:fillRect l="-7627" t="-9836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4" name="exists"/>
              <p:cNvSpPr/>
              <p:nvPr/>
            </p:nvSpPr>
            <p:spPr>
              <a:xfrm>
                <a:off x="1460582" y="4200576"/>
                <a:ext cx="3305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∃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4" name="exist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82" y="4200576"/>
                <a:ext cx="330540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forall"/>
              <p:cNvSpPr/>
              <p:nvPr/>
            </p:nvSpPr>
            <p:spPr>
              <a:xfrm>
                <a:off x="1535737" y="2380159"/>
                <a:ext cx="3369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∀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5" name="forall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737" y="2380159"/>
                <a:ext cx="336952" cy="30777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exists"/>
              <p:cNvSpPr/>
              <p:nvPr/>
            </p:nvSpPr>
            <p:spPr>
              <a:xfrm>
                <a:off x="1743459" y="2880979"/>
                <a:ext cx="3305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∃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6" name="exist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9" y="2880979"/>
                <a:ext cx="330540" cy="307777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exists"/>
              <p:cNvSpPr/>
              <p:nvPr/>
            </p:nvSpPr>
            <p:spPr>
              <a:xfrm>
                <a:off x="1190340" y="2880979"/>
                <a:ext cx="3305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∃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7" name="exist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340" y="2880979"/>
                <a:ext cx="330540" cy="307777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forall"/>
              <p:cNvSpPr/>
              <p:nvPr/>
            </p:nvSpPr>
            <p:spPr>
              <a:xfrm>
                <a:off x="1459064" y="3069152"/>
                <a:ext cx="3369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∀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8" name="forall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064" y="3069152"/>
                <a:ext cx="336952" cy="307777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forall"/>
              <p:cNvSpPr/>
              <p:nvPr/>
            </p:nvSpPr>
            <p:spPr>
              <a:xfrm>
                <a:off x="4298437" y="3233315"/>
                <a:ext cx="3305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∃</m:t>
                      </m:r>
                    </m:oMath>
                  </m:oMathPara>
                </a14:m>
                <a:endParaRPr lang="en-US" sz="1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00" name="forall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437" y="3233315"/>
                <a:ext cx="330540" cy="307777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4" name="start node"/>
          <p:cNvGrpSpPr/>
          <p:nvPr/>
        </p:nvGrpSpPr>
        <p:grpSpPr>
          <a:xfrm>
            <a:off x="1075978" y="2222394"/>
            <a:ext cx="349968" cy="338554"/>
            <a:chOff x="1075978" y="2222394"/>
            <a:chExt cx="349968" cy="338554"/>
          </a:xfrm>
        </p:grpSpPr>
        <p:sp>
          <p:nvSpPr>
            <p:cNvPr id="205" name="Oval 204"/>
            <p:cNvSpPr/>
            <p:nvPr/>
          </p:nvSpPr>
          <p:spPr>
            <a:xfrm>
              <a:off x="1144424" y="2301626"/>
              <a:ext cx="213279" cy="22783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6" name="Rectangle 205"/>
                <p:cNvSpPr/>
                <p:nvPr/>
              </p:nvSpPr>
              <p:spPr>
                <a:xfrm>
                  <a:off x="1075978" y="2222394"/>
                  <a:ext cx="34996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06" name="Rectangle 20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978" y="2222394"/>
                  <a:ext cx="349968" cy="338554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7" name="First edge"/>
          <p:cNvCxnSpPr/>
          <p:nvPr/>
        </p:nvCxnSpPr>
        <p:spPr>
          <a:xfrm>
            <a:off x="1338263" y="2481263"/>
            <a:ext cx="216693" cy="15240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exists"/>
              <p:cNvSpPr/>
              <p:nvPr/>
            </p:nvSpPr>
            <p:spPr>
              <a:xfrm>
                <a:off x="919018" y="2192660"/>
                <a:ext cx="3305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∃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3" name="exist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018" y="2192660"/>
                <a:ext cx="330540" cy="307777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3" name="green 1 left"/>
          <p:cNvGrpSpPr/>
          <p:nvPr/>
        </p:nvGrpSpPr>
        <p:grpSpPr>
          <a:xfrm>
            <a:off x="1083220" y="2755013"/>
            <a:ext cx="628146" cy="736177"/>
            <a:chOff x="6061262" y="2940725"/>
            <a:chExt cx="628146" cy="736177"/>
          </a:xfrm>
        </p:grpSpPr>
        <p:sp>
          <p:nvSpPr>
            <p:cNvPr id="219" name="Oval 218"/>
            <p:cNvSpPr/>
            <p:nvPr/>
          </p:nvSpPr>
          <p:spPr>
            <a:xfrm>
              <a:off x="6061262" y="3121965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6512112" y="3487506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1" name="Straight Arrow Connector 220"/>
            <p:cNvCxnSpPr>
              <a:endCxn id="219" idx="7"/>
            </p:cNvCxnSpPr>
            <p:nvPr/>
          </p:nvCxnSpPr>
          <p:spPr>
            <a:xfrm flipH="1">
              <a:off x="6212594" y="2940725"/>
              <a:ext cx="325482" cy="208976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Arrow Connector 221"/>
            <p:cNvCxnSpPr>
              <a:stCxn id="219" idx="5"/>
              <a:endCxn id="220" idx="1"/>
            </p:cNvCxnSpPr>
            <p:nvPr/>
          </p:nvCxnSpPr>
          <p:spPr>
            <a:xfrm>
              <a:off x="6212594" y="3283625"/>
              <a:ext cx="325482" cy="231617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4" name="green 2 left"/>
          <p:cNvGrpSpPr/>
          <p:nvPr/>
        </p:nvGrpSpPr>
        <p:grpSpPr>
          <a:xfrm>
            <a:off x="1083220" y="3914652"/>
            <a:ext cx="628146" cy="736177"/>
            <a:chOff x="6061262" y="2940725"/>
            <a:chExt cx="628146" cy="736177"/>
          </a:xfrm>
        </p:grpSpPr>
        <p:sp>
          <p:nvSpPr>
            <p:cNvPr id="225" name="Oval 224"/>
            <p:cNvSpPr/>
            <p:nvPr/>
          </p:nvSpPr>
          <p:spPr>
            <a:xfrm>
              <a:off x="6061262" y="3121965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6512112" y="3487506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7" name="Straight Arrow Connector 226"/>
            <p:cNvCxnSpPr>
              <a:endCxn id="225" idx="7"/>
            </p:cNvCxnSpPr>
            <p:nvPr/>
          </p:nvCxnSpPr>
          <p:spPr>
            <a:xfrm flipH="1">
              <a:off x="6212594" y="2940725"/>
              <a:ext cx="325482" cy="208976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>
              <a:stCxn id="225" idx="5"/>
              <a:endCxn id="226" idx="1"/>
            </p:cNvCxnSpPr>
            <p:nvPr/>
          </p:nvCxnSpPr>
          <p:spPr>
            <a:xfrm>
              <a:off x="6212594" y="3283625"/>
              <a:ext cx="325482" cy="231617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3" name="green 1 right"/>
          <p:cNvGrpSpPr/>
          <p:nvPr/>
        </p:nvGrpSpPr>
        <p:grpSpPr>
          <a:xfrm>
            <a:off x="1538505" y="2755805"/>
            <a:ext cx="620536" cy="736177"/>
            <a:chOff x="7302412" y="3127072"/>
            <a:chExt cx="620536" cy="736177"/>
          </a:xfrm>
        </p:grpSpPr>
        <p:sp>
          <p:nvSpPr>
            <p:cNvPr id="229" name="Oval 228"/>
            <p:cNvSpPr/>
            <p:nvPr/>
          </p:nvSpPr>
          <p:spPr>
            <a:xfrm>
              <a:off x="7745652" y="3308312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7302412" y="3673853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1" name="Straight Arrow Connector 230"/>
            <p:cNvCxnSpPr>
              <a:stCxn id="229" idx="3"/>
              <a:endCxn id="230" idx="7"/>
            </p:cNvCxnSpPr>
            <p:nvPr/>
          </p:nvCxnSpPr>
          <p:spPr>
            <a:xfrm flipH="1">
              <a:off x="7453744" y="3469972"/>
              <a:ext cx="317872" cy="231617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Arrow Connector 231"/>
            <p:cNvCxnSpPr>
              <a:endCxn id="229" idx="1"/>
            </p:cNvCxnSpPr>
            <p:nvPr/>
          </p:nvCxnSpPr>
          <p:spPr>
            <a:xfrm>
              <a:off x="7453744" y="3127072"/>
              <a:ext cx="317872" cy="208976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4" name="green 2 right"/>
          <p:cNvGrpSpPr/>
          <p:nvPr/>
        </p:nvGrpSpPr>
        <p:grpSpPr>
          <a:xfrm>
            <a:off x="1538505" y="3916218"/>
            <a:ext cx="620536" cy="736177"/>
            <a:chOff x="7302412" y="3127072"/>
            <a:chExt cx="620536" cy="736177"/>
          </a:xfrm>
        </p:grpSpPr>
        <p:sp>
          <p:nvSpPr>
            <p:cNvPr id="235" name="Oval 234"/>
            <p:cNvSpPr/>
            <p:nvPr/>
          </p:nvSpPr>
          <p:spPr>
            <a:xfrm>
              <a:off x="7745652" y="3308312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7302412" y="3673853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7" name="Straight Arrow Connector 236"/>
            <p:cNvCxnSpPr>
              <a:stCxn id="235" idx="3"/>
              <a:endCxn id="236" idx="7"/>
            </p:cNvCxnSpPr>
            <p:nvPr/>
          </p:nvCxnSpPr>
          <p:spPr>
            <a:xfrm flipH="1">
              <a:off x="7453744" y="3469972"/>
              <a:ext cx="317872" cy="231617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>
              <a:endCxn id="235" idx="1"/>
            </p:cNvCxnSpPr>
            <p:nvPr/>
          </p:nvCxnSpPr>
          <p:spPr>
            <a:xfrm>
              <a:off x="7453744" y="3127072"/>
              <a:ext cx="317872" cy="208976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7" name="green start"/>
          <p:cNvGrpSpPr/>
          <p:nvPr/>
        </p:nvGrpSpPr>
        <p:grpSpPr>
          <a:xfrm>
            <a:off x="1076114" y="2231466"/>
            <a:ext cx="640398" cy="555690"/>
            <a:chOff x="1743459" y="855982"/>
            <a:chExt cx="640398" cy="555690"/>
          </a:xfrm>
        </p:grpSpPr>
        <p:sp>
          <p:nvSpPr>
            <p:cNvPr id="240" name="Oval 239"/>
            <p:cNvSpPr/>
            <p:nvPr/>
          </p:nvSpPr>
          <p:spPr>
            <a:xfrm>
              <a:off x="1811905" y="928956"/>
              <a:ext cx="213279" cy="227835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2" name="Straight Arrow Connector 241"/>
            <p:cNvCxnSpPr/>
            <p:nvPr/>
          </p:nvCxnSpPr>
          <p:spPr>
            <a:xfrm>
              <a:off x="2005744" y="1108593"/>
              <a:ext cx="216693" cy="152400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Oval 243"/>
            <p:cNvSpPr/>
            <p:nvPr/>
          </p:nvSpPr>
          <p:spPr>
            <a:xfrm>
              <a:off x="2206561" y="1222276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Rectangle 245"/>
                <p:cNvSpPr/>
                <p:nvPr/>
              </p:nvSpPr>
              <p:spPr>
                <a:xfrm>
                  <a:off x="1743459" y="855982"/>
                  <a:ext cx="34996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46" name="Rectangle 2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3459" y="855982"/>
                  <a:ext cx="349968" cy="338554"/>
                </a:xfrm>
                <a:prstGeom prst="rect">
                  <a:avLst/>
                </a:prstGeom>
                <a:blipFill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0" name="green 2 to m"/>
          <p:cNvGrpSpPr/>
          <p:nvPr/>
        </p:nvGrpSpPr>
        <p:grpSpPr>
          <a:xfrm>
            <a:off x="1538500" y="4656941"/>
            <a:ext cx="177296" cy="996604"/>
            <a:chOff x="5349913" y="3150048"/>
            <a:chExt cx="177296" cy="996604"/>
          </a:xfrm>
        </p:grpSpPr>
        <p:sp>
          <p:nvSpPr>
            <p:cNvPr id="248" name="Oval 247"/>
            <p:cNvSpPr/>
            <p:nvPr/>
          </p:nvSpPr>
          <p:spPr>
            <a:xfrm>
              <a:off x="5349913" y="3957256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9" name="Straight Arrow Connector 248"/>
            <p:cNvCxnSpPr/>
            <p:nvPr/>
          </p:nvCxnSpPr>
          <p:spPr>
            <a:xfrm flipH="1">
              <a:off x="5431284" y="3150048"/>
              <a:ext cx="971" cy="266337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1" name="green 1 to 2"/>
          <p:cNvGrpSpPr/>
          <p:nvPr/>
        </p:nvGrpSpPr>
        <p:grpSpPr>
          <a:xfrm>
            <a:off x="1537790" y="3486612"/>
            <a:ext cx="177296" cy="453609"/>
            <a:chOff x="5343607" y="3150048"/>
            <a:chExt cx="177296" cy="453609"/>
          </a:xfrm>
        </p:grpSpPr>
        <p:sp>
          <p:nvSpPr>
            <p:cNvPr id="252" name="Oval 251"/>
            <p:cNvSpPr/>
            <p:nvPr/>
          </p:nvSpPr>
          <p:spPr>
            <a:xfrm>
              <a:off x="5343607" y="3414261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3" name="Straight Arrow Connector 252"/>
            <p:cNvCxnSpPr/>
            <p:nvPr/>
          </p:nvCxnSpPr>
          <p:spPr>
            <a:xfrm flipH="1">
              <a:off x="5431284" y="3150048"/>
              <a:ext cx="971" cy="266337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4" name="green m right"/>
          <p:cNvGrpSpPr/>
          <p:nvPr/>
        </p:nvGrpSpPr>
        <p:grpSpPr>
          <a:xfrm>
            <a:off x="1538505" y="5617903"/>
            <a:ext cx="620536" cy="736177"/>
            <a:chOff x="7302412" y="3127072"/>
            <a:chExt cx="620536" cy="736177"/>
          </a:xfrm>
        </p:grpSpPr>
        <p:sp>
          <p:nvSpPr>
            <p:cNvPr id="255" name="Oval 254"/>
            <p:cNvSpPr/>
            <p:nvPr/>
          </p:nvSpPr>
          <p:spPr>
            <a:xfrm>
              <a:off x="7745652" y="3308312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7302412" y="3673853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7" name="Straight Arrow Connector 256"/>
            <p:cNvCxnSpPr>
              <a:stCxn id="255" idx="3"/>
              <a:endCxn id="256" idx="7"/>
            </p:cNvCxnSpPr>
            <p:nvPr/>
          </p:nvCxnSpPr>
          <p:spPr>
            <a:xfrm flipH="1">
              <a:off x="7453744" y="3469972"/>
              <a:ext cx="317872" cy="231617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Arrow Connector 257"/>
            <p:cNvCxnSpPr>
              <a:endCxn id="255" idx="1"/>
            </p:cNvCxnSpPr>
            <p:nvPr/>
          </p:nvCxnSpPr>
          <p:spPr>
            <a:xfrm>
              <a:off x="7453744" y="3127072"/>
              <a:ext cx="317872" cy="208976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5" name="green start end"/>
          <p:cNvGrpSpPr/>
          <p:nvPr/>
        </p:nvGrpSpPr>
        <p:grpSpPr>
          <a:xfrm>
            <a:off x="1705456" y="3427702"/>
            <a:ext cx="2723525" cy="2877848"/>
            <a:chOff x="1705456" y="3427702"/>
            <a:chExt cx="2723525" cy="2877848"/>
          </a:xfrm>
        </p:grpSpPr>
        <p:sp>
          <p:nvSpPr>
            <p:cNvPr id="261" name="Oval 260"/>
            <p:cNvSpPr/>
            <p:nvPr/>
          </p:nvSpPr>
          <p:spPr>
            <a:xfrm>
              <a:off x="4251685" y="3427702"/>
              <a:ext cx="177296" cy="189396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green start endgame"/>
            <p:cNvSpPr/>
            <p:nvPr/>
          </p:nvSpPr>
          <p:spPr>
            <a:xfrm>
              <a:off x="1705456" y="3487506"/>
              <a:ext cx="2538413" cy="2818044"/>
            </a:xfrm>
            <a:custGeom>
              <a:avLst/>
              <a:gdLst>
                <a:gd name="connsiteX0" fmla="*/ 0 w 2538413"/>
                <a:gd name="connsiteY0" fmla="*/ 2805274 h 2805274"/>
                <a:gd name="connsiteX1" fmla="*/ 1252538 w 2538413"/>
                <a:gd name="connsiteY1" fmla="*/ 443074 h 2805274"/>
                <a:gd name="connsiteX2" fmla="*/ 2538413 w 2538413"/>
                <a:gd name="connsiteY2" fmla="*/ 4924 h 2805274"/>
                <a:gd name="connsiteX0" fmla="*/ 0 w 2538413"/>
                <a:gd name="connsiteY0" fmla="*/ 2805274 h 2805274"/>
                <a:gd name="connsiteX1" fmla="*/ 1252538 w 2538413"/>
                <a:gd name="connsiteY1" fmla="*/ 443074 h 2805274"/>
                <a:gd name="connsiteX2" fmla="*/ 2538413 w 2538413"/>
                <a:gd name="connsiteY2" fmla="*/ 4924 h 2805274"/>
                <a:gd name="connsiteX0" fmla="*/ 0 w 2538413"/>
                <a:gd name="connsiteY0" fmla="*/ 2818044 h 2818044"/>
                <a:gd name="connsiteX1" fmla="*/ 1252538 w 2538413"/>
                <a:gd name="connsiteY1" fmla="*/ 455844 h 2818044"/>
                <a:gd name="connsiteX2" fmla="*/ 2538413 w 2538413"/>
                <a:gd name="connsiteY2" fmla="*/ 17694 h 2818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38413" h="2818044">
                  <a:moveTo>
                    <a:pt x="0" y="2818044"/>
                  </a:moveTo>
                  <a:cubicBezTo>
                    <a:pt x="1324371" y="2784706"/>
                    <a:pt x="829469" y="922569"/>
                    <a:pt x="1252538" y="455844"/>
                  </a:cubicBezTo>
                  <a:cubicBezTo>
                    <a:pt x="1675607" y="-10881"/>
                    <a:pt x="2140348" y="-29931"/>
                    <a:pt x="2538413" y="17694"/>
                  </a:cubicBezTo>
                </a:path>
              </a:pathLst>
            </a:custGeom>
            <a:noFill/>
            <a:ln w="25400">
              <a:solidFill>
                <a:srgbClr val="92D050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4" name="x1 return from c1"/>
          <p:cNvSpPr/>
          <p:nvPr/>
        </p:nvSpPr>
        <p:spPr>
          <a:xfrm>
            <a:off x="532321" y="3104237"/>
            <a:ext cx="2659424" cy="2021172"/>
          </a:xfrm>
          <a:custGeom>
            <a:avLst/>
            <a:gdLst>
              <a:gd name="connsiteX0" fmla="*/ 2807141 w 2807141"/>
              <a:gd name="connsiteY0" fmla="*/ 1919288 h 1919288"/>
              <a:gd name="connsiteX1" fmla="*/ 116328 w 2807141"/>
              <a:gd name="connsiteY1" fmla="*/ 1143000 h 1919288"/>
              <a:gd name="connsiteX2" fmla="*/ 740216 w 2807141"/>
              <a:gd name="connsiteY2" fmla="*/ 0 h 1919288"/>
              <a:gd name="connsiteX0" fmla="*/ 2807141 w 2807141"/>
              <a:gd name="connsiteY0" fmla="*/ 1919288 h 2006615"/>
              <a:gd name="connsiteX1" fmla="*/ 116328 w 2807141"/>
              <a:gd name="connsiteY1" fmla="*/ 1143000 h 2006615"/>
              <a:gd name="connsiteX2" fmla="*/ 740216 w 2807141"/>
              <a:gd name="connsiteY2" fmla="*/ 0 h 2006615"/>
              <a:gd name="connsiteX0" fmla="*/ 2723432 w 2723432"/>
              <a:gd name="connsiteY0" fmla="*/ 1919288 h 2014238"/>
              <a:gd name="connsiteX1" fmla="*/ 32619 w 2723432"/>
              <a:gd name="connsiteY1" fmla="*/ 1143000 h 2014238"/>
              <a:gd name="connsiteX2" fmla="*/ 656507 w 2723432"/>
              <a:gd name="connsiteY2" fmla="*/ 0 h 2014238"/>
              <a:gd name="connsiteX0" fmla="*/ 2633015 w 2633015"/>
              <a:gd name="connsiteY0" fmla="*/ 1919288 h 2011240"/>
              <a:gd name="connsiteX1" fmla="*/ 42215 w 2633015"/>
              <a:gd name="connsiteY1" fmla="*/ 1109662 h 2011240"/>
              <a:gd name="connsiteX2" fmla="*/ 566090 w 2633015"/>
              <a:gd name="connsiteY2" fmla="*/ 0 h 2011240"/>
              <a:gd name="connsiteX0" fmla="*/ 2733071 w 2733071"/>
              <a:gd name="connsiteY0" fmla="*/ 1912144 h 1997351"/>
              <a:gd name="connsiteX1" fmla="*/ 132746 w 2733071"/>
              <a:gd name="connsiteY1" fmla="*/ 1109662 h 1997351"/>
              <a:gd name="connsiteX2" fmla="*/ 656621 w 2733071"/>
              <a:gd name="connsiteY2" fmla="*/ 0 h 1997351"/>
              <a:gd name="connsiteX0" fmla="*/ 2734258 w 2734258"/>
              <a:gd name="connsiteY0" fmla="*/ 1926432 h 2011808"/>
              <a:gd name="connsiteX1" fmla="*/ 133933 w 2734258"/>
              <a:gd name="connsiteY1" fmla="*/ 1123950 h 2011808"/>
              <a:gd name="connsiteX2" fmla="*/ 653046 w 2734258"/>
              <a:gd name="connsiteY2" fmla="*/ 0 h 2011808"/>
              <a:gd name="connsiteX0" fmla="*/ 2646567 w 2646567"/>
              <a:gd name="connsiteY0" fmla="*/ 1926432 h 2013640"/>
              <a:gd name="connsiteX1" fmla="*/ 46242 w 2646567"/>
              <a:gd name="connsiteY1" fmla="*/ 1123950 h 2013640"/>
              <a:gd name="connsiteX2" fmla="*/ 565355 w 2646567"/>
              <a:gd name="connsiteY2" fmla="*/ 0 h 2013640"/>
              <a:gd name="connsiteX0" fmla="*/ 2659424 w 2659424"/>
              <a:gd name="connsiteY0" fmla="*/ 1926432 h 2021172"/>
              <a:gd name="connsiteX1" fmla="*/ 59099 w 2659424"/>
              <a:gd name="connsiteY1" fmla="*/ 1123950 h 2021172"/>
              <a:gd name="connsiteX2" fmla="*/ 578212 w 2659424"/>
              <a:gd name="connsiteY2" fmla="*/ 0 h 202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9424" h="2021172">
                <a:moveTo>
                  <a:pt x="2659424" y="1926432"/>
                </a:moveTo>
                <a:cubicBezTo>
                  <a:pt x="1348149" y="2279253"/>
                  <a:pt x="229395" y="1564840"/>
                  <a:pt x="59099" y="1123950"/>
                </a:cubicBezTo>
                <a:cubicBezTo>
                  <a:pt x="-111197" y="683060"/>
                  <a:pt x="94024" y="411559"/>
                  <a:pt x="578212" y="0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x1 return from c2"/>
          <p:cNvSpPr/>
          <p:nvPr/>
        </p:nvSpPr>
        <p:spPr>
          <a:xfrm>
            <a:off x="2159883" y="3039969"/>
            <a:ext cx="2390776" cy="1831181"/>
          </a:xfrm>
          <a:custGeom>
            <a:avLst/>
            <a:gdLst>
              <a:gd name="connsiteX0" fmla="*/ 2357438 w 2357438"/>
              <a:gd name="connsiteY0" fmla="*/ 1838325 h 1838325"/>
              <a:gd name="connsiteX1" fmla="*/ 1533525 w 2357438"/>
              <a:gd name="connsiteY1" fmla="*/ 395288 h 1838325"/>
              <a:gd name="connsiteX2" fmla="*/ 0 w 2357438"/>
              <a:gd name="connsiteY2" fmla="*/ 0 h 1838325"/>
              <a:gd name="connsiteX0" fmla="*/ 2390776 w 2390776"/>
              <a:gd name="connsiteY0" fmla="*/ 1831181 h 1831181"/>
              <a:gd name="connsiteX1" fmla="*/ 1533525 w 2390776"/>
              <a:gd name="connsiteY1" fmla="*/ 395288 h 1831181"/>
              <a:gd name="connsiteX2" fmla="*/ 0 w 2390776"/>
              <a:gd name="connsiteY2" fmla="*/ 0 h 1831181"/>
              <a:gd name="connsiteX0" fmla="*/ 2390776 w 2390776"/>
              <a:gd name="connsiteY0" fmla="*/ 1831181 h 1831181"/>
              <a:gd name="connsiteX1" fmla="*/ 1533525 w 2390776"/>
              <a:gd name="connsiteY1" fmla="*/ 395288 h 1831181"/>
              <a:gd name="connsiteX2" fmla="*/ 0 w 2390776"/>
              <a:gd name="connsiteY2" fmla="*/ 0 h 183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0776" h="1831181">
                <a:moveTo>
                  <a:pt x="2390776" y="1831181"/>
                </a:moveTo>
                <a:cubicBezTo>
                  <a:pt x="2144316" y="1355725"/>
                  <a:pt x="1931988" y="700485"/>
                  <a:pt x="1533525" y="395288"/>
                </a:cubicBezTo>
                <a:cubicBezTo>
                  <a:pt x="1135062" y="90091"/>
                  <a:pt x="570309" y="44450"/>
                  <a:pt x="0" y="0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5" name="green c2 choice"/>
          <p:cNvGrpSpPr/>
          <p:nvPr/>
        </p:nvGrpSpPr>
        <p:grpSpPr>
          <a:xfrm>
            <a:off x="4428179" y="4273833"/>
            <a:ext cx="397801" cy="839770"/>
            <a:chOff x="5032924" y="5465780"/>
            <a:chExt cx="397801" cy="839770"/>
          </a:xfrm>
        </p:grpSpPr>
        <p:grpSp>
          <p:nvGrpSpPr>
            <p:cNvPr id="283" name="Group 282"/>
            <p:cNvGrpSpPr/>
            <p:nvPr/>
          </p:nvGrpSpPr>
          <p:grpSpPr>
            <a:xfrm>
              <a:off x="5104586" y="5465780"/>
              <a:ext cx="245435" cy="828233"/>
              <a:chOff x="5104586" y="5465780"/>
              <a:chExt cx="245435" cy="828233"/>
            </a:xfrm>
          </p:grpSpPr>
          <p:sp>
            <p:nvSpPr>
              <p:cNvPr id="270" name="Oval 269"/>
              <p:cNvSpPr/>
              <p:nvPr/>
            </p:nvSpPr>
            <p:spPr>
              <a:xfrm>
                <a:off x="5104586" y="6031828"/>
                <a:ext cx="245435" cy="262185"/>
              </a:xfrm>
              <a:prstGeom prst="ellipse">
                <a:avLst/>
              </a:prstGeom>
              <a:solidFill>
                <a:srgbClr val="92D050"/>
              </a:solidFill>
              <a:ln w="25400">
                <a:solidFill>
                  <a:srgbClr val="92D050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1" name="Straight Arrow Connector 270"/>
              <p:cNvCxnSpPr>
                <a:endCxn id="270" idx="0"/>
              </p:cNvCxnSpPr>
              <p:nvPr/>
            </p:nvCxnSpPr>
            <p:spPr>
              <a:xfrm flipH="1">
                <a:off x="5227304" y="5465780"/>
                <a:ext cx="91440" cy="566048"/>
              </a:xfrm>
              <a:prstGeom prst="straightConnector1">
                <a:avLst/>
              </a:prstGeom>
              <a:ln w="25400">
                <a:solidFill>
                  <a:srgbClr val="92D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6" name="Rectangle 275"/>
                <p:cNvSpPr/>
                <p:nvPr/>
              </p:nvSpPr>
              <p:spPr>
                <a:xfrm>
                  <a:off x="5032924" y="5997773"/>
                  <a:ext cx="39780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ba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6" name="Rectangle 27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32924" y="5997773"/>
                  <a:ext cx="397801" cy="307777"/>
                </a:xfrm>
                <a:prstGeom prst="rect">
                  <a:avLst/>
                </a:prstGeom>
                <a:blipFill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4" name="green c1 choice"/>
          <p:cNvGrpSpPr/>
          <p:nvPr/>
        </p:nvGrpSpPr>
        <p:grpSpPr>
          <a:xfrm>
            <a:off x="3125121" y="4240468"/>
            <a:ext cx="520546" cy="874261"/>
            <a:chOff x="4235352" y="5521319"/>
            <a:chExt cx="520546" cy="874261"/>
          </a:xfrm>
        </p:grpSpPr>
        <p:sp>
          <p:nvSpPr>
            <p:cNvPr id="272" name="Oval 271"/>
            <p:cNvSpPr/>
            <p:nvPr/>
          </p:nvSpPr>
          <p:spPr>
            <a:xfrm>
              <a:off x="4293062" y="6125763"/>
              <a:ext cx="245435" cy="262185"/>
            </a:xfrm>
            <a:prstGeom prst="ellipse">
              <a:avLst/>
            </a:prstGeom>
            <a:solidFill>
              <a:srgbClr val="92D050"/>
            </a:solidFill>
            <a:ln w="254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3" name="Straight Arrow Connector 272"/>
            <p:cNvCxnSpPr>
              <a:endCxn id="272" idx="0"/>
            </p:cNvCxnSpPr>
            <p:nvPr/>
          </p:nvCxnSpPr>
          <p:spPr>
            <a:xfrm flipH="1">
              <a:off x="4415780" y="5521319"/>
              <a:ext cx="340118" cy="604444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9" name="Rectangle 268"/>
                <p:cNvSpPr/>
                <p:nvPr/>
              </p:nvSpPr>
              <p:spPr>
                <a:xfrm>
                  <a:off x="4235352" y="6087803"/>
                  <a:ext cx="39780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9" name="Rectangle 2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5352" y="6087803"/>
                  <a:ext cx="397801" cy="307777"/>
                </a:xfrm>
                <a:prstGeom prst="rect">
                  <a:avLst/>
                </a:prstGeom>
                <a:blipFill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8" name="pick c1"/>
          <p:cNvGrpSpPr/>
          <p:nvPr/>
        </p:nvGrpSpPr>
        <p:grpSpPr>
          <a:xfrm>
            <a:off x="3552366" y="3589952"/>
            <a:ext cx="728246" cy="689502"/>
            <a:chOff x="6332650" y="5337261"/>
            <a:chExt cx="728246" cy="689502"/>
          </a:xfrm>
        </p:grpSpPr>
        <p:grpSp>
          <p:nvGrpSpPr>
            <p:cNvPr id="281" name="Group 280"/>
            <p:cNvGrpSpPr/>
            <p:nvPr/>
          </p:nvGrpSpPr>
          <p:grpSpPr>
            <a:xfrm>
              <a:off x="6387232" y="5337261"/>
              <a:ext cx="673664" cy="689502"/>
              <a:chOff x="6780080" y="5419888"/>
              <a:chExt cx="673664" cy="689502"/>
            </a:xfrm>
          </p:grpSpPr>
          <p:sp>
            <p:nvSpPr>
              <p:cNvPr id="263" name="Oval 262"/>
              <p:cNvSpPr/>
              <p:nvPr/>
            </p:nvSpPr>
            <p:spPr>
              <a:xfrm>
                <a:off x="6780080" y="5847205"/>
                <a:ext cx="245435" cy="262185"/>
              </a:xfrm>
              <a:prstGeom prst="ellipse">
                <a:avLst/>
              </a:prstGeom>
              <a:solidFill>
                <a:srgbClr val="92D050"/>
              </a:solidFill>
              <a:ln w="25400">
                <a:solidFill>
                  <a:srgbClr val="92D050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4" name="Straight Arrow Connector 263"/>
              <p:cNvCxnSpPr>
                <a:endCxn id="263" idx="7"/>
              </p:cNvCxnSpPr>
              <p:nvPr/>
            </p:nvCxnSpPr>
            <p:spPr>
              <a:xfrm flipH="1">
                <a:off x="6989572" y="5419888"/>
                <a:ext cx="464172" cy="465713"/>
              </a:xfrm>
              <a:prstGeom prst="straightConnector1">
                <a:avLst/>
              </a:prstGeom>
              <a:ln w="25400">
                <a:solidFill>
                  <a:srgbClr val="92D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6" name="Rectangle 285"/>
                <p:cNvSpPr/>
                <p:nvPr/>
              </p:nvSpPr>
              <p:spPr>
                <a:xfrm>
                  <a:off x="6332650" y="5714220"/>
                  <a:ext cx="38234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6" name="Rectangle 2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2650" y="5714220"/>
                  <a:ext cx="382349" cy="307777"/>
                </a:xfrm>
                <a:prstGeom prst="rect">
                  <a:avLst/>
                </a:prstGeom>
                <a:blipFill>
                  <a:blip r:embed="rId3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9" name="pick c2"/>
          <p:cNvGrpSpPr/>
          <p:nvPr/>
        </p:nvGrpSpPr>
        <p:grpSpPr>
          <a:xfrm>
            <a:off x="4403899" y="3590109"/>
            <a:ext cx="536287" cy="689502"/>
            <a:chOff x="8055896" y="5419888"/>
            <a:chExt cx="536287" cy="689502"/>
          </a:xfrm>
        </p:grpSpPr>
        <p:sp>
          <p:nvSpPr>
            <p:cNvPr id="265" name="Oval 264"/>
            <p:cNvSpPr/>
            <p:nvPr/>
          </p:nvSpPr>
          <p:spPr>
            <a:xfrm>
              <a:off x="8276208" y="5847205"/>
              <a:ext cx="245435" cy="262185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6" name="Straight Arrow Connector 265"/>
            <p:cNvCxnSpPr>
              <a:endCxn id="265" idx="1"/>
            </p:cNvCxnSpPr>
            <p:nvPr/>
          </p:nvCxnSpPr>
          <p:spPr>
            <a:xfrm>
              <a:off x="8055896" y="5419888"/>
              <a:ext cx="256255" cy="465713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7" name="Rectangle 286"/>
                <p:cNvSpPr/>
                <p:nvPr/>
              </p:nvSpPr>
              <p:spPr>
                <a:xfrm>
                  <a:off x="8205667" y="5799143"/>
                  <a:ext cx="38651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7" name="Rectangle 2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05667" y="5799143"/>
                  <a:ext cx="386516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1" name="exists"/>
              <p:cNvSpPr/>
              <p:nvPr/>
            </p:nvSpPr>
            <p:spPr>
              <a:xfrm>
                <a:off x="3397108" y="3836949"/>
                <a:ext cx="3369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∀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91" name="exist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108" y="3836949"/>
                <a:ext cx="336951" cy="307777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2" name="exists"/>
              <p:cNvSpPr/>
              <p:nvPr/>
            </p:nvSpPr>
            <p:spPr>
              <a:xfrm>
                <a:off x="4742456" y="3829344"/>
                <a:ext cx="3369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∀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92" name="exist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456" y="3829344"/>
                <a:ext cx="336951" cy="30777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3" name="exists"/>
              <p:cNvSpPr/>
              <p:nvPr/>
            </p:nvSpPr>
            <p:spPr>
              <a:xfrm>
                <a:off x="6158366" y="3832032"/>
                <a:ext cx="3369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∀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93" name="exists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366" y="3832032"/>
                <a:ext cx="336951" cy="307777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4" name="forall"/>
              <p:cNvSpPr/>
              <p:nvPr/>
            </p:nvSpPr>
            <p:spPr>
              <a:xfrm>
                <a:off x="6934843" y="4813783"/>
                <a:ext cx="3305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∃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94" name="forall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843" y="4813783"/>
                <a:ext cx="330540" cy="307777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8" name="True/False"/>
          <p:cNvGrpSpPr/>
          <p:nvPr/>
        </p:nvGrpSpPr>
        <p:grpSpPr>
          <a:xfrm>
            <a:off x="721100" y="2499349"/>
            <a:ext cx="1881758" cy="373253"/>
            <a:chOff x="721100" y="2499349"/>
            <a:chExt cx="1881758" cy="373253"/>
          </a:xfrm>
        </p:grpSpPr>
        <p:sp>
          <p:nvSpPr>
            <p:cNvPr id="296" name="Rectangle 295"/>
            <p:cNvSpPr/>
            <p:nvPr/>
          </p:nvSpPr>
          <p:spPr>
            <a:xfrm>
              <a:off x="721100" y="2499349"/>
              <a:ext cx="6062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cap="small" dirty="0">
                  <a:solidFill>
                    <a:srgbClr val="92D050"/>
                  </a:solidFill>
                </a:rPr>
                <a:t>True</a:t>
              </a: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1949922" y="2503270"/>
              <a:ext cx="652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cap="small" dirty="0">
                  <a:solidFill>
                    <a:srgbClr val="92D050"/>
                  </a:solidFill>
                </a:rPr>
                <a:t>False</a:t>
              </a:r>
            </a:p>
          </p:txBody>
        </p:sp>
      </p:grpSp>
      <p:sp>
        <p:nvSpPr>
          <p:cNvPr id="299" name="Isosceles Triangle 298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B76EB7-CDC8-3A4F-8F3F-8F78BD30EFC1}"/>
              </a:ext>
            </a:extLst>
          </p:cNvPr>
          <p:cNvSpPr txBox="1"/>
          <p:nvPr/>
        </p:nvSpPr>
        <p:spPr>
          <a:xfrm>
            <a:off x="5621311" y="63408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5917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500"/>
                            </p:stCondLst>
                            <p:childTnLst>
                              <p:par>
                                <p:cTn id="3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1000"/>
                            </p:stCondLst>
                            <p:childTnLst>
                              <p:par>
                                <p:cTn id="30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3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uiExpand="1" build="p"/>
      <p:bldP spid="178" grpId="0"/>
      <p:bldP spid="188" grpId="0"/>
      <p:bldP spid="189" grpId="0"/>
      <p:bldP spid="190" grpId="0"/>
      <p:bldP spid="194" grpId="0"/>
      <p:bldP spid="195" grpId="0"/>
      <p:bldP spid="196" grpId="0"/>
      <p:bldP spid="197" grpId="0"/>
      <p:bldP spid="198" grpId="0"/>
      <p:bldP spid="200" grpId="0"/>
      <p:bldP spid="213" grpId="0"/>
      <p:bldP spid="274" grpId="0" animBg="1"/>
      <p:bldP spid="274" grpId="1" animBg="1"/>
      <p:bldP spid="275" grpId="0" animBg="1"/>
      <p:bldP spid="291" grpId="0"/>
      <p:bldP spid="292" grpId="0"/>
      <p:bldP spid="293" grpId="0"/>
      <p:bldP spid="294" grpId="0"/>
      <p:bldP spid="2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Log space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9073642" cy="3671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To define sublinear space computation, do not count input as part of space used.</a:t>
                </a:r>
              </a:p>
              <a:p>
                <a:r>
                  <a:rPr lang="en-US" sz="2000" dirty="0"/>
                  <a:t>Use 2-tape TM model with read-only input tape.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:r>
                  <a:rPr lang="en-US" sz="2000" dirty="0"/>
                  <a:t>L =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            NL = 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Log space can represent a constant</a:t>
                </a:r>
                <a:br>
                  <a:rPr lang="en-US" sz="2000" dirty="0"/>
                </a:br>
                <a:r>
                  <a:rPr lang="en-US" sz="2000" dirty="0"/>
                  <a:t>number of pointers into the input.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Examples</a:t>
                </a:r>
              </a:p>
              <a:p>
                <a:pPr marL="457200" indent="-457200">
                  <a:spcBef>
                    <a:spcPts val="1200"/>
                  </a:spcBef>
                  <a:buAutoNum type="arabicPeriod"/>
                </a:pPr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ℛ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}∈</m:t>
                    </m:r>
                  </m:oMath>
                </a14:m>
                <a:r>
                  <a:rPr lang="en-US" sz="2000" dirty="0"/>
                  <a:t> L </a:t>
                </a:r>
              </a:p>
              <a:p>
                <a:pPr marL="457200" indent="-457200">
                  <a:spcBef>
                    <a:spcPts val="1200"/>
                  </a:spcBef>
                  <a:buAutoNum type="arabicPeriod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9073642" cy="3671390"/>
              </a:xfrm>
              <a:prstGeom prst="rect">
                <a:avLst/>
              </a:prstGeom>
              <a:blipFill>
                <a:blip r:embed="rId2"/>
                <a:stretch>
                  <a:fillRect l="-739" t="-997" b="-2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67"/>
          <p:cNvGrpSpPr/>
          <p:nvPr/>
        </p:nvGrpSpPr>
        <p:grpSpPr>
          <a:xfrm>
            <a:off x="3931880" y="4270433"/>
            <a:ext cx="6120358" cy="1278343"/>
            <a:chOff x="3330087" y="3853229"/>
            <a:chExt cx="6120358" cy="1278343"/>
          </a:xfrm>
        </p:grpSpPr>
        <p:grpSp>
          <p:nvGrpSpPr>
            <p:cNvPr id="57" name="Group 56"/>
            <p:cNvGrpSpPr/>
            <p:nvPr/>
          </p:nvGrpSpPr>
          <p:grpSpPr>
            <a:xfrm>
              <a:off x="3330087" y="3853229"/>
              <a:ext cx="3257262" cy="1077277"/>
              <a:chOff x="4495800" y="5238160"/>
              <a:chExt cx="3257262" cy="1077277"/>
            </a:xfrm>
          </p:grpSpPr>
          <p:sp>
            <p:nvSpPr>
              <p:cNvPr id="42" name="PDA box"/>
              <p:cNvSpPr/>
              <p:nvPr/>
            </p:nvSpPr>
            <p:spPr>
              <a:xfrm>
                <a:off x="4495800" y="5478710"/>
                <a:ext cx="498246" cy="43430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"/>
              <p:cNvSpPr/>
              <p:nvPr/>
            </p:nvSpPr>
            <p:spPr>
              <a:xfrm>
                <a:off x="5293923" y="5478011"/>
                <a:ext cx="2459139" cy="305255"/>
              </a:xfrm>
              <a:custGeom>
                <a:avLst/>
                <a:gdLst>
                  <a:gd name="connsiteX0" fmla="*/ 0 w 2742303"/>
                  <a:gd name="connsiteY0" fmla="*/ 0 h 317979"/>
                  <a:gd name="connsiteX1" fmla="*/ 2742303 w 2742303"/>
                  <a:gd name="connsiteY1" fmla="*/ 0 h 317979"/>
                  <a:gd name="connsiteX2" fmla="*/ 2742303 w 2742303"/>
                  <a:gd name="connsiteY2" fmla="*/ 317979 h 317979"/>
                  <a:gd name="connsiteX3" fmla="*/ 0 w 2742303"/>
                  <a:gd name="connsiteY3" fmla="*/ 317979 h 317979"/>
                  <a:gd name="connsiteX4" fmla="*/ 0 w 2742303"/>
                  <a:gd name="connsiteY4" fmla="*/ 0 h 317979"/>
                  <a:gd name="connsiteX0" fmla="*/ 2742303 w 2833743"/>
                  <a:gd name="connsiteY0" fmla="*/ 317979 h 409419"/>
                  <a:gd name="connsiteX1" fmla="*/ 0 w 2833743"/>
                  <a:gd name="connsiteY1" fmla="*/ 317979 h 409419"/>
                  <a:gd name="connsiteX2" fmla="*/ 0 w 2833743"/>
                  <a:gd name="connsiteY2" fmla="*/ 0 h 409419"/>
                  <a:gd name="connsiteX3" fmla="*/ 2742303 w 2833743"/>
                  <a:gd name="connsiteY3" fmla="*/ 0 h 409419"/>
                  <a:gd name="connsiteX4" fmla="*/ 2833743 w 2833743"/>
                  <a:gd name="connsiteY4" fmla="*/ 409419 h 409419"/>
                  <a:gd name="connsiteX0" fmla="*/ 2742303 w 2742303"/>
                  <a:gd name="connsiteY0" fmla="*/ 317979 h 317979"/>
                  <a:gd name="connsiteX1" fmla="*/ 0 w 2742303"/>
                  <a:gd name="connsiteY1" fmla="*/ 317979 h 317979"/>
                  <a:gd name="connsiteX2" fmla="*/ 0 w 2742303"/>
                  <a:gd name="connsiteY2" fmla="*/ 0 h 317979"/>
                  <a:gd name="connsiteX3" fmla="*/ 2742303 w 27423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42303 w 2818503"/>
                  <a:gd name="connsiteY3" fmla="*/ 0 h 317979"/>
                  <a:gd name="connsiteX0" fmla="*/ 2772126 w 2772126"/>
                  <a:gd name="connsiteY0" fmla="*/ 317979 h 317979"/>
                  <a:gd name="connsiteX1" fmla="*/ 0 w 2772126"/>
                  <a:gd name="connsiteY1" fmla="*/ 317979 h 317979"/>
                  <a:gd name="connsiteX2" fmla="*/ 0 w 2772126"/>
                  <a:gd name="connsiteY2" fmla="*/ 0 h 317979"/>
                  <a:gd name="connsiteX3" fmla="*/ 2742303 w 2772126"/>
                  <a:gd name="connsiteY3" fmla="*/ 0 h 317979"/>
                  <a:gd name="connsiteX0" fmla="*/ 2783720 w 2783720"/>
                  <a:gd name="connsiteY0" fmla="*/ 317979 h 317979"/>
                  <a:gd name="connsiteX1" fmla="*/ 0 w 2783720"/>
                  <a:gd name="connsiteY1" fmla="*/ 317979 h 317979"/>
                  <a:gd name="connsiteX2" fmla="*/ 0 w 2783720"/>
                  <a:gd name="connsiteY2" fmla="*/ 0 h 317979"/>
                  <a:gd name="connsiteX3" fmla="*/ 2742303 w 2783720"/>
                  <a:gd name="connsiteY3" fmla="*/ 0 h 317979"/>
                  <a:gd name="connsiteX0" fmla="*/ 2816447 w 2816447"/>
                  <a:gd name="connsiteY0" fmla="*/ 317979 h 317979"/>
                  <a:gd name="connsiteX1" fmla="*/ 0 w 2816447"/>
                  <a:gd name="connsiteY1" fmla="*/ 317979 h 317979"/>
                  <a:gd name="connsiteX2" fmla="*/ 0 w 2816447"/>
                  <a:gd name="connsiteY2" fmla="*/ 0 h 317979"/>
                  <a:gd name="connsiteX3" fmla="*/ 2742303 w 2816447"/>
                  <a:gd name="connsiteY3" fmla="*/ 0 h 317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16447" h="317979">
                    <a:moveTo>
                      <a:pt x="2816447" y="317979"/>
                    </a:moveTo>
                    <a:lnTo>
                      <a:pt x="0" y="317979"/>
                    </a:lnTo>
                    <a:lnTo>
                      <a:pt x="0" y="0"/>
                    </a:lnTo>
                    <a:lnTo>
                      <a:pt x="2742303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4649096" y="5238160"/>
                <a:ext cx="766758" cy="239963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6487" h="340025">
                    <a:moveTo>
                      <a:pt x="319" y="340025"/>
                    </a:moveTo>
                    <a:cubicBezTo>
                      <a:pt x="-1269" y="223343"/>
                      <a:pt x="-2856" y="106662"/>
                      <a:pt x="152719" y="54275"/>
                    </a:cubicBezTo>
                    <a:cubicBezTo>
                      <a:pt x="308294" y="1888"/>
                      <a:pt x="778194" y="-21925"/>
                      <a:pt x="933769" y="25700"/>
                    </a:cubicBezTo>
                    <a:cubicBezTo>
                      <a:pt x="1089344" y="73325"/>
                      <a:pt x="1087756" y="206675"/>
                      <a:pt x="1086169" y="340025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 rot="16200000">
                <a:off x="7565945" y="5592801"/>
                <a:ext cx="299690" cy="63866"/>
              </a:xfrm>
              <a:custGeom>
                <a:avLst/>
                <a:gdLst>
                  <a:gd name="connsiteX0" fmla="*/ 0 w 369096"/>
                  <a:gd name="connsiteY0" fmla="*/ 76200 h 171450"/>
                  <a:gd name="connsiteX1" fmla="*/ 71438 w 369096"/>
                  <a:gd name="connsiteY1" fmla="*/ 0 h 171450"/>
                  <a:gd name="connsiteX2" fmla="*/ 107156 w 369096"/>
                  <a:gd name="connsiteY2" fmla="*/ 78581 h 171450"/>
                  <a:gd name="connsiteX3" fmla="*/ 178594 w 369096"/>
                  <a:gd name="connsiteY3" fmla="*/ 4762 h 171450"/>
                  <a:gd name="connsiteX4" fmla="*/ 219075 w 369096"/>
                  <a:gd name="connsiteY4" fmla="*/ 80962 h 171450"/>
                  <a:gd name="connsiteX5" fmla="*/ 309563 w 369096"/>
                  <a:gd name="connsiteY5" fmla="*/ 14287 h 171450"/>
                  <a:gd name="connsiteX6" fmla="*/ 369094 w 369096"/>
                  <a:gd name="connsiteY6" fmla="*/ 111918 h 171450"/>
                  <a:gd name="connsiteX7" fmla="*/ 307181 w 369096"/>
                  <a:gd name="connsiteY7" fmla="*/ 171450 h 171450"/>
                  <a:gd name="connsiteX0" fmla="*/ 0 w 369096"/>
                  <a:gd name="connsiteY0" fmla="*/ 76200 h 111918"/>
                  <a:gd name="connsiteX1" fmla="*/ 71438 w 369096"/>
                  <a:gd name="connsiteY1" fmla="*/ 0 h 111918"/>
                  <a:gd name="connsiteX2" fmla="*/ 107156 w 369096"/>
                  <a:gd name="connsiteY2" fmla="*/ 78581 h 111918"/>
                  <a:gd name="connsiteX3" fmla="*/ 178594 w 369096"/>
                  <a:gd name="connsiteY3" fmla="*/ 4762 h 111918"/>
                  <a:gd name="connsiteX4" fmla="*/ 219075 w 369096"/>
                  <a:gd name="connsiteY4" fmla="*/ 80962 h 111918"/>
                  <a:gd name="connsiteX5" fmla="*/ 309563 w 369096"/>
                  <a:gd name="connsiteY5" fmla="*/ 14287 h 111918"/>
                  <a:gd name="connsiteX6" fmla="*/ 369094 w 369096"/>
                  <a:gd name="connsiteY6" fmla="*/ 111918 h 111918"/>
                  <a:gd name="connsiteX0" fmla="*/ 0 w 361953"/>
                  <a:gd name="connsiteY0" fmla="*/ 76200 h 107155"/>
                  <a:gd name="connsiteX1" fmla="*/ 71438 w 361953"/>
                  <a:gd name="connsiteY1" fmla="*/ 0 h 107155"/>
                  <a:gd name="connsiteX2" fmla="*/ 107156 w 361953"/>
                  <a:gd name="connsiteY2" fmla="*/ 78581 h 107155"/>
                  <a:gd name="connsiteX3" fmla="*/ 178594 w 361953"/>
                  <a:gd name="connsiteY3" fmla="*/ 4762 h 107155"/>
                  <a:gd name="connsiteX4" fmla="*/ 219075 w 361953"/>
                  <a:gd name="connsiteY4" fmla="*/ 80962 h 107155"/>
                  <a:gd name="connsiteX5" fmla="*/ 309563 w 361953"/>
                  <a:gd name="connsiteY5" fmla="*/ 14287 h 107155"/>
                  <a:gd name="connsiteX6" fmla="*/ 361950 w 361953"/>
                  <a:gd name="connsiteY6" fmla="*/ 107155 h 107155"/>
                  <a:gd name="connsiteX0" fmla="*/ 0 w 361950"/>
                  <a:gd name="connsiteY0" fmla="*/ 76200 h 107155"/>
                  <a:gd name="connsiteX1" fmla="*/ 71438 w 361950"/>
                  <a:gd name="connsiteY1" fmla="*/ 0 h 107155"/>
                  <a:gd name="connsiteX2" fmla="*/ 107156 w 361950"/>
                  <a:gd name="connsiteY2" fmla="*/ 78581 h 107155"/>
                  <a:gd name="connsiteX3" fmla="*/ 178594 w 361950"/>
                  <a:gd name="connsiteY3" fmla="*/ 4762 h 107155"/>
                  <a:gd name="connsiteX4" fmla="*/ 219075 w 361950"/>
                  <a:gd name="connsiteY4" fmla="*/ 80962 h 107155"/>
                  <a:gd name="connsiteX5" fmla="*/ 309563 w 361950"/>
                  <a:gd name="connsiteY5" fmla="*/ 14287 h 107155"/>
                  <a:gd name="connsiteX6" fmla="*/ 361950 w 361950"/>
                  <a:gd name="connsiteY6" fmla="*/ 107155 h 107155"/>
                  <a:gd name="connsiteX0" fmla="*/ 0 w 309563"/>
                  <a:gd name="connsiteY0" fmla="*/ 76200 h 80962"/>
                  <a:gd name="connsiteX1" fmla="*/ 71438 w 309563"/>
                  <a:gd name="connsiteY1" fmla="*/ 0 h 80962"/>
                  <a:gd name="connsiteX2" fmla="*/ 107156 w 309563"/>
                  <a:gd name="connsiteY2" fmla="*/ 78581 h 80962"/>
                  <a:gd name="connsiteX3" fmla="*/ 178594 w 309563"/>
                  <a:gd name="connsiteY3" fmla="*/ 4762 h 80962"/>
                  <a:gd name="connsiteX4" fmla="*/ 219075 w 309563"/>
                  <a:gd name="connsiteY4" fmla="*/ 80962 h 80962"/>
                  <a:gd name="connsiteX5" fmla="*/ 309563 w 309563"/>
                  <a:gd name="connsiteY5" fmla="*/ 14287 h 80962"/>
                  <a:gd name="connsiteX0" fmla="*/ 0 w 316992"/>
                  <a:gd name="connsiteY0" fmla="*/ 76200 h 80962"/>
                  <a:gd name="connsiteX1" fmla="*/ 71438 w 316992"/>
                  <a:gd name="connsiteY1" fmla="*/ 0 h 80962"/>
                  <a:gd name="connsiteX2" fmla="*/ 107156 w 316992"/>
                  <a:gd name="connsiteY2" fmla="*/ 78581 h 80962"/>
                  <a:gd name="connsiteX3" fmla="*/ 178594 w 316992"/>
                  <a:gd name="connsiteY3" fmla="*/ 4762 h 80962"/>
                  <a:gd name="connsiteX4" fmla="*/ 219075 w 316992"/>
                  <a:gd name="connsiteY4" fmla="*/ 80962 h 80962"/>
                  <a:gd name="connsiteX5" fmla="*/ 309563 w 316992"/>
                  <a:gd name="connsiteY5" fmla="*/ 14287 h 80962"/>
                  <a:gd name="connsiteX6" fmla="*/ 311946 w 316992"/>
                  <a:gd name="connsiteY6" fmla="*/ 21432 h 80962"/>
                  <a:gd name="connsiteX0" fmla="*/ 0 w 364333"/>
                  <a:gd name="connsiteY0" fmla="*/ 76200 h 80962"/>
                  <a:gd name="connsiteX1" fmla="*/ 71438 w 364333"/>
                  <a:gd name="connsiteY1" fmla="*/ 0 h 80962"/>
                  <a:gd name="connsiteX2" fmla="*/ 107156 w 364333"/>
                  <a:gd name="connsiteY2" fmla="*/ 78581 h 80962"/>
                  <a:gd name="connsiteX3" fmla="*/ 178594 w 364333"/>
                  <a:gd name="connsiteY3" fmla="*/ 4762 h 80962"/>
                  <a:gd name="connsiteX4" fmla="*/ 219075 w 364333"/>
                  <a:gd name="connsiteY4" fmla="*/ 80962 h 80962"/>
                  <a:gd name="connsiteX5" fmla="*/ 309563 w 364333"/>
                  <a:gd name="connsiteY5" fmla="*/ 14287 h 80962"/>
                  <a:gd name="connsiteX6" fmla="*/ 364333 w 364333"/>
                  <a:gd name="connsiteY6" fmla="*/ 76201 h 80962"/>
                  <a:gd name="connsiteX0" fmla="*/ 0 w 364333"/>
                  <a:gd name="connsiteY0" fmla="*/ 76200 h 78581"/>
                  <a:gd name="connsiteX1" fmla="*/ 71438 w 364333"/>
                  <a:gd name="connsiteY1" fmla="*/ 0 h 78581"/>
                  <a:gd name="connsiteX2" fmla="*/ 107156 w 364333"/>
                  <a:gd name="connsiteY2" fmla="*/ 78581 h 78581"/>
                  <a:gd name="connsiteX3" fmla="*/ 178594 w 364333"/>
                  <a:gd name="connsiteY3" fmla="*/ 4762 h 78581"/>
                  <a:gd name="connsiteX4" fmla="*/ 226219 w 364333"/>
                  <a:gd name="connsiteY4" fmla="*/ 76200 h 78581"/>
                  <a:gd name="connsiteX5" fmla="*/ 309563 w 364333"/>
                  <a:gd name="connsiteY5" fmla="*/ 14287 h 78581"/>
                  <a:gd name="connsiteX6" fmla="*/ 364333 w 364333"/>
                  <a:gd name="connsiteY6" fmla="*/ 76201 h 7858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26219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11944 w 364333"/>
                  <a:gd name="connsiteY5" fmla="*/ 7143 h 76201"/>
                  <a:gd name="connsiteX6" fmla="*/ 364333 w 364333"/>
                  <a:gd name="connsiteY6" fmla="*/ 76201 h 76201"/>
                  <a:gd name="connsiteX0" fmla="*/ 0 w 311944"/>
                  <a:gd name="connsiteY0" fmla="*/ 76200 h 76200"/>
                  <a:gd name="connsiteX1" fmla="*/ 71438 w 311944"/>
                  <a:gd name="connsiteY1" fmla="*/ 0 h 76200"/>
                  <a:gd name="connsiteX2" fmla="*/ 121444 w 311944"/>
                  <a:gd name="connsiteY2" fmla="*/ 76199 h 76200"/>
                  <a:gd name="connsiteX3" fmla="*/ 178594 w 311944"/>
                  <a:gd name="connsiteY3" fmla="*/ 4762 h 76200"/>
                  <a:gd name="connsiteX4" fmla="*/ 242888 w 311944"/>
                  <a:gd name="connsiteY4" fmla="*/ 76200 h 76200"/>
                  <a:gd name="connsiteX5" fmla="*/ 311944 w 311944"/>
                  <a:gd name="connsiteY5" fmla="*/ 7143 h 76200"/>
                  <a:gd name="connsiteX0" fmla="*/ 0 w 321469"/>
                  <a:gd name="connsiteY0" fmla="*/ 78582 h 78582"/>
                  <a:gd name="connsiteX1" fmla="*/ 71438 w 321469"/>
                  <a:gd name="connsiteY1" fmla="*/ 2382 h 78582"/>
                  <a:gd name="connsiteX2" fmla="*/ 121444 w 321469"/>
                  <a:gd name="connsiteY2" fmla="*/ 78581 h 78582"/>
                  <a:gd name="connsiteX3" fmla="*/ 178594 w 321469"/>
                  <a:gd name="connsiteY3" fmla="*/ 7144 h 78582"/>
                  <a:gd name="connsiteX4" fmla="*/ 242888 w 321469"/>
                  <a:gd name="connsiteY4" fmla="*/ 78582 h 78582"/>
                  <a:gd name="connsiteX5" fmla="*/ 321469 w 321469"/>
                  <a:gd name="connsiteY5" fmla="*/ 0 h 78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1469" h="78582">
                    <a:moveTo>
                      <a:pt x="0" y="78582"/>
                    </a:moveTo>
                    <a:lnTo>
                      <a:pt x="71438" y="2382"/>
                    </a:lnTo>
                    <a:lnTo>
                      <a:pt x="121444" y="78581"/>
                    </a:lnTo>
                    <a:lnTo>
                      <a:pt x="178594" y="7144"/>
                    </a:lnTo>
                    <a:lnTo>
                      <a:pt x="242888" y="78582"/>
                    </a:lnTo>
                    <a:lnTo>
                      <a:pt x="321469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Freeform 45"/>
              <p:cNvSpPr/>
              <p:nvPr/>
            </p:nvSpPr>
            <p:spPr>
              <a:xfrm rot="16200000">
                <a:off x="6026669" y="6150856"/>
                <a:ext cx="265295" cy="63866"/>
              </a:xfrm>
              <a:custGeom>
                <a:avLst/>
                <a:gdLst>
                  <a:gd name="connsiteX0" fmla="*/ 0 w 369096"/>
                  <a:gd name="connsiteY0" fmla="*/ 76200 h 171450"/>
                  <a:gd name="connsiteX1" fmla="*/ 71438 w 369096"/>
                  <a:gd name="connsiteY1" fmla="*/ 0 h 171450"/>
                  <a:gd name="connsiteX2" fmla="*/ 107156 w 369096"/>
                  <a:gd name="connsiteY2" fmla="*/ 78581 h 171450"/>
                  <a:gd name="connsiteX3" fmla="*/ 178594 w 369096"/>
                  <a:gd name="connsiteY3" fmla="*/ 4762 h 171450"/>
                  <a:gd name="connsiteX4" fmla="*/ 219075 w 369096"/>
                  <a:gd name="connsiteY4" fmla="*/ 80962 h 171450"/>
                  <a:gd name="connsiteX5" fmla="*/ 309563 w 369096"/>
                  <a:gd name="connsiteY5" fmla="*/ 14287 h 171450"/>
                  <a:gd name="connsiteX6" fmla="*/ 369094 w 369096"/>
                  <a:gd name="connsiteY6" fmla="*/ 111918 h 171450"/>
                  <a:gd name="connsiteX7" fmla="*/ 307181 w 369096"/>
                  <a:gd name="connsiteY7" fmla="*/ 171450 h 171450"/>
                  <a:gd name="connsiteX0" fmla="*/ 0 w 369096"/>
                  <a:gd name="connsiteY0" fmla="*/ 76200 h 111918"/>
                  <a:gd name="connsiteX1" fmla="*/ 71438 w 369096"/>
                  <a:gd name="connsiteY1" fmla="*/ 0 h 111918"/>
                  <a:gd name="connsiteX2" fmla="*/ 107156 w 369096"/>
                  <a:gd name="connsiteY2" fmla="*/ 78581 h 111918"/>
                  <a:gd name="connsiteX3" fmla="*/ 178594 w 369096"/>
                  <a:gd name="connsiteY3" fmla="*/ 4762 h 111918"/>
                  <a:gd name="connsiteX4" fmla="*/ 219075 w 369096"/>
                  <a:gd name="connsiteY4" fmla="*/ 80962 h 111918"/>
                  <a:gd name="connsiteX5" fmla="*/ 309563 w 369096"/>
                  <a:gd name="connsiteY5" fmla="*/ 14287 h 111918"/>
                  <a:gd name="connsiteX6" fmla="*/ 369094 w 369096"/>
                  <a:gd name="connsiteY6" fmla="*/ 111918 h 111918"/>
                  <a:gd name="connsiteX0" fmla="*/ 0 w 361953"/>
                  <a:gd name="connsiteY0" fmla="*/ 76200 h 107155"/>
                  <a:gd name="connsiteX1" fmla="*/ 71438 w 361953"/>
                  <a:gd name="connsiteY1" fmla="*/ 0 h 107155"/>
                  <a:gd name="connsiteX2" fmla="*/ 107156 w 361953"/>
                  <a:gd name="connsiteY2" fmla="*/ 78581 h 107155"/>
                  <a:gd name="connsiteX3" fmla="*/ 178594 w 361953"/>
                  <a:gd name="connsiteY3" fmla="*/ 4762 h 107155"/>
                  <a:gd name="connsiteX4" fmla="*/ 219075 w 361953"/>
                  <a:gd name="connsiteY4" fmla="*/ 80962 h 107155"/>
                  <a:gd name="connsiteX5" fmla="*/ 309563 w 361953"/>
                  <a:gd name="connsiteY5" fmla="*/ 14287 h 107155"/>
                  <a:gd name="connsiteX6" fmla="*/ 361950 w 361953"/>
                  <a:gd name="connsiteY6" fmla="*/ 107155 h 107155"/>
                  <a:gd name="connsiteX0" fmla="*/ 0 w 361950"/>
                  <a:gd name="connsiteY0" fmla="*/ 76200 h 107155"/>
                  <a:gd name="connsiteX1" fmla="*/ 71438 w 361950"/>
                  <a:gd name="connsiteY1" fmla="*/ 0 h 107155"/>
                  <a:gd name="connsiteX2" fmla="*/ 107156 w 361950"/>
                  <a:gd name="connsiteY2" fmla="*/ 78581 h 107155"/>
                  <a:gd name="connsiteX3" fmla="*/ 178594 w 361950"/>
                  <a:gd name="connsiteY3" fmla="*/ 4762 h 107155"/>
                  <a:gd name="connsiteX4" fmla="*/ 219075 w 361950"/>
                  <a:gd name="connsiteY4" fmla="*/ 80962 h 107155"/>
                  <a:gd name="connsiteX5" fmla="*/ 309563 w 361950"/>
                  <a:gd name="connsiteY5" fmla="*/ 14287 h 107155"/>
                  <a:gd name="connsiteX6" fmla="*/ 361950 w 361950"/>
                  <a:gd name="connsiteY6" fmla="*/ 107155 h 107155"/>
                  <a:gd name="connsiteX0" fmla="*/ 0 w 309563"/>
                  <a:gd name="connsiteY0" fmla="*/ 76200 h 80962"/>
                  <a:gd name="connsiteX1" fmla="*/ 71438 w 309563"/>
                  <a:gd name="connsiteY1" fmla="*/ 0 h 80962"/>
                  <a:gd name="connsiteX2" fmla="*/ 107156 w 309563"/>
                  <a:gd name="connsiteY2" fmla="*/ 78581 h 80962"/>
                  <a:gd name="connsiteX3" fmla="*/ 178594 w 309563"/>
                  <a:gd name="connsiteY3" fmla="*/ 4762 h 80962"/>
                  <a:gd name="connsiteX4" fmla="*/ 219075 w 309563"/>
                  <a:gd name="connsiteY4" fmla="*/ 80962 h 80962"/>
                  <a:gd name="connsiteX5" fmla="*/ 309563 w 309563"/>
                  <a:gd name="connsiteY5" fmla="*/ 14287 h 80962"/>
                  <a:gd name="connsiteX0" fmla="*/ 0 w 316992"/>
                  <a:gd name="connsiteY0" fmla="*/ 76200 h 80962"/>
                  <a:gd name="connsiteX1" fmla="*/ 71438 w 316992"/>
                  <a:gd name="connsiteY1" fmla="*/ 0 h 80962"/>
                  <a:gd name="connsiteX2" fmla="*/ 107156 w 316992"/>
                  <a:gd name="connsiteY2" fmla="*/ 78581 h 80962"/>
                  <a:gd name="connsiteX3" fmla="*/ 178594 w 316992"/>
                  <a:gd name="connsiteY3" fmla="*/ 4762 h 80962"/>
                  <a:gd name="connsiteX4" fmla="*/ 219075 w 316992"/>
                  <a:gd name="connsiteY4" fmla="*/ 80962 h 80962"/>
                  <a:gd name="connsiteX5" fmla="*/ 309563 w 316992"/>
                  <a:gd name="connsiteY5" fmla="*/ 14287 h 80962"/>
                  <a:gd name="connsiteX6" fmla="*/ 311946 w 316992"/>
                  <a:gd name="connsiteY6" fmla="*/ 21432 h 80962"/>
                  <a:gd name="connsiteX0" fmla="*/ 0 w 364333"/>
                  <a:gd name="connsiteY0" fmla="*/ 76200 h 80962"/>
                  <a:gd name="connsiteX1" fmla="*/ 71438 w 364333"/>
                  <a:gd name="connsiteY1" fmla="*/ 0 h 80962"/>
                  <a:gd name="connsiteX2" fmla="*/ 107156 w 364333"/>
                  <a:gd name="connsiteY2" fmla="*/ 78581 h 80962"/>
                  <a:gd name="connsiteX3" fmla="*/ 178594 w 364333"/>
                  <a:gd name="connsiteY3" fmla="*/ 4762 h 80962"/>
                  <a:gd name="connsiteX4" fmla="*/ 219075 w 364333"/>
                  <a:gd name="connsiteY4" fmla="*/ 80962 h 80962"/>
                  <a:gd name="connsiteX5" fmla="*/ 309563 w 364333"/>
                  <a:gd name="connsiteY5" fmla="*/ 14287 h 80962"/>
                  <a:gd name="connsiteX6" fmla="*/ 364333 w 364333"/>
                  <a:gd name="connsiteY6" fmla="*/ 76201 h 80962"/>
                  <a:gd name="connsiteX0" fmla="*/ 0 w 364333"/>
                  <a:gd name="connsiteY0" fmla="*/ 76200 h 78581"/>
                  <a:gd name="connsiteX1" fmla="*/ 71438 w 364333"/>
                  <a:gd name="connsiteY1" fmla="*/ 0 h 78581"/>
                  <a:gd name="connsiteX2" fmla="*/ 107156 w 364333"/>
                  <a:gd name="connsiteY2" fmla="*/ 78581 h 78581"/>
                  <a:gd name="connsiteX3" fmla="*/ 178594 w 364333"/>
                  <a:gd name="connsiteY3" fmla="*/ 4762 h 78581"/>
                  <a:gd name="connsiteX4" fmla="*/ 226219 w 364333"/>
                  <a:gd name="connsiteY4" fmla="*/ 76200 h 78581"/>
                  <a:gd name="connsiteX5" fmla="*/ 309563 w 364333"/>
                  <a:gd name="connsiteY5" fmla="*/ 14287 h 78581"/>
                  <a:gd name="connsiteX6" fmla="*/ 364333 w 364333"/>
                  <a:gd name="connsiteY6" fmla="*/ 76201 h 7858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26219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11944 w 364333"/>
                  <a:gd name="connsiteY5" fmla="*/ 7143 h 76201"/>
                  <a:gd name="connsiteX6" fmla="*/ 364333 w 364333"/>
                  <a:gd name="connsiteY6" fmla="*/ 76201 h 76201"/>
                  <a:gd name="connsiteX0" fmla="*/ 0 w 311944"/>
                  <a:gd name="connsiteY0" fmla="*/ 76200 h 76200"/>
                  <a:gd name="connsiteX1" fmla="*/ 71438 w 311944"/>
                  <a:gd name="connsiteY1" fmla="*/ 0 h 76200"/>
                  <a:gd name="connsiteX2" fmla="*/ 121444 w 311944"/>
                  <a:gd name="connsiteY2" fmla="*/ 76199 h 76200"/>
                  <a:gd name="connsiteX3" fmla="*/ 178594 w 311944"/>
                  <a:gd name="connsiteY3" fmla="*/ 4762 h 76200"/>
                  <a:gd name="connsiteX4" fmla="*/ 242888 w 311944"/>
                  <a:gd name="connsiteY4" fmla="*/ 76200 h 76200"/>
                  <a:gd name="connsiteX5" fmla="*/ 311944 w 311944"/>
                  <a:gd name="connsiteY5" fmla="*/ 7143 h 76200"/>
                  <a:gd name="connsiteX0" fmla="*/ 0 w 321469"/>
                  <a:gd name="connsiteY0" fmla="*/ 78582 h 78582"/>
                  <a:gd name="connsiteX1" fmla="*/ 71438 w 321469"/>
                  <a:gd name="connsiteY1" fmla="*/ 2382 h 78582"/>
                  <a:gd name="connsiteX2" fmla="*/ 121444 w 321469"/>
                  <a:gd name="connsiteY2" fmla="*/ 78581 h 78582"/>
                  <a:gd name="connsiteX3" fmla="*/ 178594 w 321469"/>
                  <a:gd name="connsiteY3" fmla="*/ 7144 h 78582"/>
                  <a:gd name="connsiteX4" fmla="*/ 242888 w 321469"/>
                  <a:gd name="connsiteY4" fmla="*/ 78582 h 78582"/>
                  <a:gd name="connsiteX5" fmla="*/ 321469 w 321469"/>
                  <a:gd name="connsiteY5" fmla="*/ 0 h 78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1469" h="78582">
                    <a:moveTo>
                      <a:pt x="0" y="78582"/>
                    </a:moveTo>
                    <a:lnTo>
                      <a:pt x="71438" y="2382"/>
                    </a:lnTo>
                    <a:lnTo>
                      <a:pt x="121444" y="78581"/>
                    </a:lnTo>
                    <a:lnTo>
                      <a:pt x="178594" y="7144"/>
                    </a:lnTo>
                    <a:lnTo>
                      <a:pt x="242888" y="78582"/>
                    </a:lnTo>
                    <a:lnTo>
                      <a:pt x="321469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4993230" y="5786527"/>
                <a:ext cx="406352" cy="262035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  <a:gd name="connsiteX0" fmla="*/ 0 w 933768"/>
                  <a:gd name="connsiteY0" fmla="*/ 54275 h 340025"/>
                  <a:gd name="connsiteX1" fmla="*/ 781050 w 933768"/>
                  <a:gd name="connsiteY1" fmla="*/ 25700 h 340025"/>
                  <a:gd name="connsiteX2" fmla="*/ 933450 w 933768"/>
                  <a:gd name="connsiteY2" fmla="*/ 340025 h 340025"/>
                  <a:gd name="connsiteX0" fmla="*/ 0 w 557530"/>
                  <a:gd name="connsiteY0" fmla="*/ 100175 h 328775"/>
                  <a:gd name="connsiteX1" fmla="*/ 404812 w 557530"/>
                  <a:gd name="connsiteY1" fmla="*/ 14450 h 328775"/>
                  <a:gd name="connsiteX2" fmla="*/ 557212 w 557530"/>
                  <a:gd name="connsiteY2" fmla="*/ 328775 h 328775"/>
                  <a:gd name="connsiteX0" fmla="*/ 0 w 557276"/>
                  <a:gd name="connsiteY0" fmla="*/ 48058 h 276658"/>
                  <a:gd name="connsiteX1" fmla="*/ 376237 w 557276"/>
                  <a:gd name="connsiteY1" fmla="*/ 29008 h 276658"/>
                  <a:gd name="connsiteX2" fmla="*/ 557212 w 557276"/>
                  <a:gd name="connsiteY2" fmla="*/ 276658 h 276658"/>
                  <a:gd name="connsiteX0" fmla="*/ 0 w 557255"/>
                  <a:gd name="connsiteY0" fmla="*/ 48058 h 276658"/>
                  <a:gd name="connsiteX1" fmla="*/ 376237 w 557255"/>
                  <a:gd name="connsiteY1" fmla="*/ 29008 h 276658"/>
                  <a:gd name="connsiteX2" fmla="*/ 557212 w 557255"/>
                  <a:gd name="connsiteY2" fmla="*/ 276658 h 276658"/>
                  <a:gd name="connsiteX0" fmla="*/ 0 w 557255"/>
                  <a:gd name="connsiteY0" fmla="*/ 36344 h 264944"/>
                  <a:gd name="connsiteX1" fmla="*/ 376237 w 557255"/>
                  <a:gd name="connsiteY1" fmla="*/ 17294 h 264944"/>
                  <a:gd name="connsiteX2" fmla="*/ 557212 w 557255"/>
                  <a:gd name="connsiteY2" fmla="*/ 264944 h 264944"/>
                  <a:gd name="connsiteX0" fmla="*/ 0 w 557361"/>
                  <a:gd name="connsiteY0" fmla="*/ 36344 h 264944"/>
                  <a:gd name="connsiteX1" fmla="*/ 376237 w 557361"/>
                  <a:gd name="connsiteY1" fmla="*/ 17294 h 264944"/>
                  <a:gd name="connsiteX2" fmla="*/ 557212 w 557361"/>
                  <a:gd name="connsiteY2" fmla="*/ 264944 h 264944"/>
                  <a:gd name="connsiteX0" fmla="*/ 0 w 587841"/>
                  <a:gd name="connsiteY0" fmla="*/ 11914 h 362434"/>
                  <a:gd name="connsiteX1" fmla="*/ 406717 w 587841"/>
                  <a:gd name="connsiteY1" fmla="*/ 114784 h 362434"/>
                  <a:gd name="connsiteX2" fmla="*/ 587692 w 587841"/>
                  <a:gd name="connsiteY2" fmla="*/ 362434 h 362434"/>
                  <a:gd name="connsiteX0" fmla="*/ 0 w 587841"/>
                  <a:gd name="connsiteY0" fmla="*/ 997 h 351517"/>
                  <a:gd name="connsiteX1" fmla="*/ 406717 w 587841"/>
                  <a:gd name="connsiteY1" fmla="*/ 103867 h 351517"/>
                  <a:gd name="connsiteX2" fmla="*/ 587692 w 587841"/>
                  <a:gd name="connsiteY2" fmla="*/ 351517 h 351517"/>
                  <a:gd name="connsiteX0" fmla="*/ 0 w 587841"/>
                  <a:gd name="connsiteY0" fmla="*/ 1281 h 351801"/>
                  <a:gd name="connsiteX1" fmla="*/ 406717 w 587841"/>
                  <a:gd name="connsiteY1" fmla="*/ 104151 h 351801"/>
                  <a:gd name="connsiteX2" fmla="*/ 587692 w 587841"/>
                  <a:gd name="connsiteY2" fmla="*/ 351801 h 351801"/>
                  <a:gd name="connsiteX0" fmla="*/ 0 w 587729"/>
                  <a:gd name="connsiteY0" fmla="*/ 1281 h 351801"/>
                  <a:gd name="connsiteX1" fmla="*/ 406717 w 587729"/>
                  <a:gd name="connsiteY1" fmla="*/ 104151 h 351801"/>
                  <a:gd name="connsiteX2" fmla="*/ 587692 w 587729"/>
                  <a:gd name="connsiteY2" fmla="*/ 351801 h 351801"/>
                  <a:gd name="connsiteX0" fmla="*/ 0 w 587729"/>
                  <a:gd name="connsiteY0" fmla="*/ 1540 h 352060"/>
                  <a:gd name="connsiteX1" fmla="*/ 406717 w 587729"/>
                  <a:gd name="connsiteY1" fmla="*/ 104410 h 352060"/>
                  <a:gd name="connsiteX2" fmla="*/ 587692 w 587729"/>
                  <a:gd name="connsiteY2" fmla="*/ 352060 h 352060"/>
                  <a:gd name="connsiteX0" fmla="*/ 0 w 587726"/>
                  <a:gd name="connsiteY0" fmla="*/ 1540 h 352060"/>
                  <a:gd name="connsiteX1" fmla="*/ 406717 w 587726"/>
                  <a:gd name="connsiteY1" fmla="*/ 104410 h 352060"/>
                  <a:gd name="connsiteX2" fmla="*/ 587692 w 587726"/>
                  <a:gd name="connsiteY2" fmla="*/ 352060 h 352060"/>
                  <a:gd name="connsiteX0" fmla="*/ 0 w 587726"/>
                  <a:gd name="connsiteY0" fmla="*/ 1593 h 352113"/>
                  <a:gd name="connsiteX1" fmla="*/ 406717 w 587726"/>
                  <a:gd name="connsiteY1" fmla="*/ 104463 h 352113"/>
                  <a:gd name="connsiteX2" fmla="*/ 587692 w 587726"/>
                  <a:gd name="connsiteY2" fmla="*/ 352113 h 352113"/>
                  <a:gd name="connsiteX0" fmla="*/ 0 w 587721"/>
                  <a:gd name="connsiteY0" fmla="*/ 1593 h 352113"/>
                  <a:gd name="connsiteX1" fmla="*/ 406717 w 587721"/>
                  <a:gd name="connsiteY1" fmla="*/ 104463 h 352113"/>
                  <a:gd name="connsiteX2" fmla="*/ 587692 w 587721"/>
                  <a:gd name="connsiteY2" fmla="*/ 352113 h 352113"/>
                  <a:gd name="connsiteX0" fmla="*/ 0 w 568671"/>
                  <a:gd name="connsiteY0" fmla="*/ 1086 h 382562"/>
                  <a:gd name="connsiteX1" fmla="*/ 387667 w 568671"/>
                  <a:gd name="connsiteY1" fmla="*/ 134912 h 382562"/>
                  <a:gd name="connsiteX2" fmla="*/ 568642 w 568671"/>
                  <a:gd name="connsiteY2" fmla="*/ 382562 h 382562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0 h 381476"/>
                  <a:gd name="connsiteX1" fmla="*/ 387667 w 568671"/>
                  <a:gd name="connsiteY1" fmla="*/ 133826 h 381476"/>
                  <a:gd name="connsiteX2" fmla="*/ 568642 w 568671"/>
                  <a:gd name="connsiteY2" fmla="*/ 381476 h 381476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71"/>
                  <a:gd name="connsiteY0" fmla="*/ 421 h 381897"/>
                  <a:gd name="connsiteX1" fmla="*/ 387667 w 568671"/>
                  <a:gd name="connsiteY1" fmla="*/ 134247 h 381897"/>
                  <a:gd name="connsiteX2" fmla="*/ 568642 w 568671"/>
                  <a:gd name="connsiteY2" fmla="*/ 381897 h 381897"/>
                  <a:gd name="connsiteX0" fmla="*/ 0 w 568654"/>
                  <a:gd name="connsiteY0" fmla="*/ 1024 h 382500"/>
                  <a:gd name="connsiteX1" fmla="*/ 294799 w 568654"/>
                  <a:gd name="connsiteY1" fmla="*/ 82462 h 382500"/>
                  <a:gd name="connsiteX2" fmla="*/ 568642 w 568654"/>
                  <a:gd name="connsiteY2" fmla="*/ 382500 h 382500"/>
                  <a:gd name="connsiteX0" fmla="*/ 0 w 568656"/>
                  <a:gd name="connsiteY0" fmla="*/ 1607 h 383083"/>
                  <a:gd name="connsiteX1" fmla="*/ 323374 w 568656"/>
                  <a:gd name="connsiteY1" fmla="*/ 68757 h 383083"/>
                  <a:gd name="connsiteX2" fmla="*/ 568642 w 568656"/>
                  <a:gd name="connsiteY2" fmla="*/ 383083 h 383083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1919 h 383395"/>
                  <a:gd name="connsiteX1" fmla="*/ 323374 w 568656"/>
                  <a:gd name="connsiteY1" fmla="*/ 69069 h 383395"/>
                  <a:gd name="connsiteX2" fmla="*/ 568642 w 568656"/>
                  <a:gd name="connsiteY2" fmla="*/ 383395 h 383395"/>
                  <a:gd name="connsiteX0" fmla="*/ 0 w 568656"/>
                  <a:gd name="connsiteY0" fmla="*/ 5805 h 387281"/>
                  <a:gd name="connsiteX1" fmla="*/ 323374 w 568656"/>
                  <a:gd name="connsiteY1" fmla="*/ 72955 h 387281"/>
                  <a:gd name="connsiteX2" fmla="*/ 568642 w 568656"/>
                  <a:gd name="connsiteY2" fmla="*/ 387281 h 387281"/>
                  <a:gd name="connsiteX0" fmla="*/ 0 w 568652"/>
                  <a:gd name="connsiteY0" fmla="*/ 1271 h 382747"/>
                  <a:gd name="connsiteX1" fmla="*/ 323374 w 568652"/>
                  <a:gd name="connsiteY1" fmla="*/ 68421 h 382747"/>
                  <a:gd name="connsiteX2" fmla="*/ 568642 w 568652"/>
                  <a:gd name="connsiteY2" fmla="*/ 382747 h 382747"/>
                  <a:gd name="connsiteX0" fmla="*/ 0 w 568652"/>
                  <a:gd name="connsiteY0" fmla="*/ 924 h 382400"/>
                  <a:gd name="connsiteX1" fmla="*/ 323374 w 568652"/>
                  <a:gd name="connsiteY1" fmla="*/ 68074 h 382400"/>
                  <a:gd name="connsiteX2" fmla="*/ 568642 w 568652"/>
                  <a:gd name="connsiteY2" fmla="*/ 382400 h 382400"/>
                  <a:gd name="connsiteX0" fmla="*/ 0 w 575797"/>
                  <a:gd name="connsiteY0" fmla="*/ 1732 h 371301"/>
                  <a:gd name="connsiteX1" fmla="*/ 323374 w 575797"/>
                  <a:gd name="connsiteY1" fmla="*/ 68882 h 371301"/>
                  <a:gd name="connsiteX2" fmla="*/ 575786 w 575797"/>
                  <a:gd name="connsiteY2" fmla="*/ 371301 h 371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5797" h="371301">
                    <a:moveTo>
                      <a:pt x="0" y="1732"/>
                    </a:moveTo>
                    <a:cubicBezTo>
                      <a:pt x="141287" y="-5253"/>
                      <a:pt x="227410" y="7287"/>
                      <a:pt x="323374" y="68882"/>
                    </a:cubicBezTo>
                    <a:cubicBezTo>
                      <a:pt x="419338" y="130477"/>
                      <a:pt x="577373" y="185563"/>
                      <a:pt x="575786" y="37130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4"/>
              <p:cNvSpPr/>
              <p:nvPr/>
            </p:nvSpPr>
            <p:spPr>
              <a:xfrm>
                <a:off x="5299845" y="6051822"/>
                <a:ext cx="881880" cy="263615"/>
              </a:xfrm>
              <a:custGeom>
                <a:avLst/>
                <a:gdLst>
                  <a:gd name="connsiteX0" fmla="*/ 0 w 2742303"/>
                  <a:gd name="connsiteY0" fmla="*/ 0 h 317979"/>
                  <a:gd name="connsiteX1" fmla="*/ 2742303 w 2742303"/>
                  <a:gd name="connsiteY1" fmla="*/ 0 h 317979"/>
                  <a:gd name="connsiteX2" fmla="*/ 2742303 w 2742303"/>
                  <a:gd name="connsiteY2" fmla="*/ 317979 h 317979"/>
                  <a:gd name="connsiteX3" fmla="*/ 0 w 2742303"/>
                  <a:gd name="connsiteY3" fmla="*/ 317979 h 317979"/>
                  <a:gd name="connsiteX4" fmla="*/ 0 w 2742303"/>
                  <a:gd name="connsiteY4" fmla="*/ 0 h 317979"/>
                  <a:gd name="connsiteX0" fmla="*/ 2742303 w 2833743"/>
                  <a:gd name="connsiteY0" fmla="*/ 317979 h 409419"/>
                  <a:gd name="connsiteX1" fmla="*/ 0 w 2833743"/>
                  <a:gd name="connsiteY1" fmla="*/ 317979 h 409419"/>
                  <a:gd name="connsiteX2" fmla="*/ 0 w 2833743"/>
                  <a:gd name="connsiteY2" fmla="*/ 0 h 409419"/>
                  <a:gd name="connsiteX3" fmla="*/ 2742303 w 2833743"/>
                  <a:gd name="connsiteY3" fmla="*/ 0 h 409419"/>
                  <a:gd name="connsiteX4" fmla="*/ 2833743 w 2833743"/>
                  <a:gd name="connsiteY4" fmla="*/ 409419 h 409419"/>
                  <a:gd name="connsiteX0" fmla="*/ 2742303 w 2742303"/>
                  <a:gd name="connsiteY0" fmla="*/ 317979 h 317979"/>
                  <a:gd name="connsiteX1" fmla="*/ 0 w 2742303"/>
                  <a:gd name="connsiteY1" fmla="*/ 317979 h 317979"/>
                  <a:gd name="connsiteX2" fmla="*/ 0 w 2742303"/>
                  <a:gd name="connsiteY2" fmla="*/ 0 h 317979"/>
                  <a:gd name="connsiteX3" fmla="*/ 2742303 w 27423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42303 w 2818503"/>
                  <a:gd name="connsiteY3" fmla="*/ 0 h 317979"/>
                  <a:gd name="connsiteX0" fmla="*/ 2779083 w 2779083"/>
                  <a:gd name="connsiteY0" fmla="*/ 317979 h 317979"/>
                  <a:gd name="connsiteX1" fmla="*/ 0 w 2779083"/>
                  <a:gd name="connsiteY1" fmla="*/ 317979 h 317979"/>
                  <a:gd name="connsiteX2" fmla="*/ 0 w 2779083"/>
                  <a:gd name="connsiteY2" fmla="*/ 0 h 317979"/>
                  <a:gd name="connsiteX3" fmla="*/ 2742303 w 2779083"/>
                  <a:gd name="connsiteY3" fmla="*/ 0 h 317979"/>
                  <a:gd name="connsiteX0" fmla="*/ 2779083 w 2779083"/>
                  <a:gd name="connsiteY0" fmla="*/ 324329 h 324329"/>
                  <a:gd name="connsiteX1" fmla="*/ 0 w 2779083"/>
                  <a:gd name="connsiteY1" fmla="*/ 324329 h 324329"/>
                  <a:gd name="connsiteX2" fmla="*/ 0 w 2779083"/>
                  <a:gd name="connsiteY2" fmla="*/ 6350 h 324329"/>
                  <a:gd name="connsiteX3" fmla="*/ 2594958 w 2779083"/>
                  <a:gd name="connsiteY3" fmla="*/ 0 h 324329"/>
                  <a:gd name="connsiteX0" fmla="*/ 2779083 w 2779083"/>
                  <a:gd name="connsiteY0" fmla="*/ 317979 h 317979"/>
                  <a:gd name="connsiteX1" fmla="*/ 0 w 2779083"/>
                  <a:gd name="connsiteY1" fmla="*/ 317979 h 317979"/>
                  <a:gd name="connsiteX2" fmla="*/ 0 w 2779083"/>
                  <a:gd name="connsiteY2" fmla="*/ 0 h 317979"/>
                  <a:gd name="connsiteX3" fmla="*/ 2594958 w 2779083"/>
                  <a:gd name="connsiteY3" fmla="*/ 0 h 317979"/>
                  <a:gd name="connsiteX0" fmla="*/ 2595377 w 2595377"/>
                  <a:gd name="connsiteY0" fmla="*/ 317979 h 317979"/>
                  <a:gd name="connsiteX1" fmla="*/ 0 w 2595377"/>
                  <a:gd name="connsiteY1" fmla="*/ 317979 h 317979"/>
                  <a:gd name="connsiteX2" fmla="*/ 0 w 2595377"/>
                  <a:gd name="connsiteY2" fmla="*/ 0 h 317979"/>
                  <a:gd name="connsiteX3" fmla="*/ 2594958 w 2595377"/>
                  <a:gd name="connsiteY3" fmla="*/ 0 h 317979"/>
                  <a:gd name="connsiteX0" fmla="*/ 2729623 w 2729623"/>
                  <a:gd name="connsiteY0" fmla="*/ 317979 h 317979"/>
                  <a:gd name="connsiteX1" fmla="*/ 0 w 2729623"/>
                  <a:gd name="connsiteY1" fmla="*/ 317979 h 317979"/>
                  <a:gd name="connsiteX2" fmla="*/ 0 w 2729623"/>
                  <a:gd name="connsiteY2" fmla="*/ 0 h 317979"/>
                  <a:gd name="connsiteX3" fmla="*/ 2594958 w 2729623"/>
                  <a:gd name="connsiteY3" fmla="*/ 0 h 317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29623" h="317979">
                    <a:moveTo>
                      <a:pt x="2729623" y="317979"/>
                    </a:moveTo>
                    <a:lnTo>
                      <a:pt x="0" y="317979"/>
                    </a:lnTo>
                    <a:lnTo>
                      <a:pt x="0" y="0"/>
                    </a:lnTo>
                    <a:lnTo>
                      <a:pt x="2594958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317158" y="5436026"/>
                <a:ext cx="219803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err="1"/>
                  <a:t>ababbaaaaaaaaaabbaba</a:t>
                </a:r>
                <a:endParaRPr lang="en-US" sz="1600" dirty="0"/>
              </a:p>
            </p:txBody>
          </p:sp>
        </p:grpSp>
        <p:sp>
          <p:nvSpPr>
            <p:cNvPr id="59" name="Rectangle 58"/>
            <p:cNvSpPr/>
            <p:nvPr/>
          </p:nvSpPr>
          <p:spPr>
            <a:xfrm>
              <a:off x="5207433" y="4485241"/>
              <a:ext cx="424301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Work tape tracks corresponding locations</a:t>
              </a:r>
              <a:br>
                <a:rPr lang="en-US" dirty="0"/>
              </a:br>
              <a:r>
                <a:rPr lang="en-US" dirty="0"/>
                <a:t> in the input tape.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504306" y="5036650"/>
                <a:ext cx="371456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Nondeterministically select the nodes </a:t>
                </a:r>
                <a:br>
                  <a:rPr lang="en-US" dirty="0"/>
                </a:br>
                <a:r>
                  <a:rPr lang="en-US" dirty="0"/>
                  <a:t>of a path connecting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06" y="5036650"/>
                <a:ext cx="3714564" cy="646331"/>
              </a:xfrm>
              <a:prstGeom prst="rect">
                <a:avLst/>
              </a:prstGeom>
              <a:blipFill>
                <a:blip r:embed="rId3"/>
                <a:stretch>
                  <a:fillRect l="-1478" t="-4717" r="-197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Group 71"/>
          <p:cNvGrpSpPr/>
          <p:nvPr/>
        </p:nvGrpSpPr>
        <p:grpSpPr>
          <a:xfrm>
            <a:off x="9847191" y="4815539"/>
            <a:ext cx="2084129" cy="1207008"/>
            <a:chOff x="9563328" y="4205228"/>
            <a:chExt cx="2084129" cy="1207008"/>
          </a:xfrm>
        </p:grpSpPr>
        <p:grpSp>
          <p:nvGrpSpPr>
            <p:cNvPr id="66" name="Group 65"/>
            <p:cNvGrpSpPr/>
            <p:nvPr/>
          </p:nvGrpSpPr>
          <p:grpSpPr>
            <a:xfrm rot="20697912">
              <a:off x="9563328" y="4205228"/>
              <a:ext cx="2084129" cy="1207008"/>
              <a:chOff x="8801265" y="4840432"/>
              <a:chExt cx="2084129" cy="1207008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8867969" y="5047696"/>
                <a:ext cx="975360" cy="7924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8801265" y="4840432"/>
                <a:ext cx="2084129" cy="1207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4" name="Rectangle 63"/>
            <p:cNvSpPr/>
            <p:nvPr/>
          </p:nvSpPr>
          <p:spPr>
            <a:xfrm>
              <a:off x="10633434" y="4208583"/>
              <a:ext cx="513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NL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948365" y="4650084"/>
              <a:ext cx="3145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L</a:t>
              </a:r>
            </a:p>
          </p:txBody>
        </p:sp>
      </p:grpSp>
      <p:sp>
        <p:nvSpPr>
          <p:cNvPr id="67" name="Rectangle 66"/>
          <p:cNvSpPr/>
          <p:nvPr/>
        </p:nvSpPr>
        <p:spPr>
          <a:xfrm>
            <a:off x="7967860" y="5722060"/>
            <a:ext cx="2194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 = NL?  Unsolved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5679553" y="3940629"/>
            <a:ext cx="1646500" cy="369332"/>
            <a:chOff x="6807032" y="4019306"/>
            <a:chExt cx="1646500" cy="369332"/>
          </a:xfrm>
        </p:grpSpPr>
        <p:cxnSp>
          <p:nvCxnSpPr>
            <p:cNvPr id="69" name="Straight Arrow Connector 68"/>
            <p:cNvCxnSpPr/>
            <p:nvPr/>
          </p:nvCxnSpPr>
          <p:spPr>
            <a:xfrm>
              <a:off x="6807032" y="4222496"/>
              <a:ext cx="16465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Rectangle 69"/>
                <p:cNvSpPr/>
                <p:nvPr/>
              </p:nvSpPr>
              <p:spPr>
                <a:xfrm>
                  <a:off x="7094546" y="4019306"/>
                  <a:ext cx="1064715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0" name="Rectangle 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4546" y="4019306"/>
                  <a:ext cx="1064715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9" name="Group 38"/>
          <p:cNvGrpSpPr/>
          <p:nvPr/>
        </p:nvGrpSpPr>
        <p:grpSpPr>
          <a:xfrm>
            <a:off x="4261092" y="2500429"/>
            <a:ext cx="7132359" cy="1490837"/>
            <a:chOff x="3031039" y="4401028"/>
            <a:chExt cx="7132359" cy="1490837"/>
          </a:xfrm>
        </p:grpSpPr>
        <p:sp>
          <p:nvSpPr>
            <p:cNvPr id="4" name="Rectangle 3"/>
            <p:cNvSpPr/>
            <p:nvPr/>
          </p:nvSpPr>
          <p:spPr>
            <a:xfrm>
              <a:off x="4631827" y="4401028"/>
              <a:ext cx="54686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read-only input tape does not count towards space used</a:t>
              </a:r>
            </a:p>
          </p:txBody>
        </p:sp>
        <p:sp>
          <p:nvSpPr>
            <p:cNvPr id="12" name="PDA box"/>
            <p:cNvSpPr/>
            <p:nvPr/>
          </p:nvSpPr>
          <p:spPr>
            <a:xfrm>
              <a:off x="3031039" y="4742270"/>
              <a:ext cx="985159" cy="6153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4"/>
            <p:cNvSpPr/>
            <p:nvPr/>
          </p:nvSpPr>
          <p:spPr>
            <a:xfrm>
              <a:off x="4441119" y="4741279"/>
              <a:ext cx="5717292" cy="317979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  <a:gd name="connsiteX0" fmla="*/ 2772126 w 2772126"/>
                <a:gd name="connsiteY0" fmla="*/ 317979 h 317979"/>
                <a:gd name="connsiteX1" fmla="*/ 0 w 2772126"/>
                <a:gd name="connsiteY1" fmla="*/ 317979 h 317979"/>
                <a:gd name="connsiteX2" fmla="*/ 0 w 2772126"/>
                <a:gd name="connsiteY2" fmla="*/ 0 h 317979"/>
                <a:gd name="connsiteX3" fmla="*/ 2742303 w 2772126"/>
                <a:gd name="connsiteY3" fmla="*/ 0 h 317979"/>
                <a:gd name="connsiteX0" fmla="*/ 2783720 w 2783720"/>
                <a:gd name="connsiteY0" fmla="*/ 317979 h 317979"/>
                <a:gd name="connsiteX1" fmla="*/ 0 w 2783720"/>
                <a:gd name="connsiteY1" fmla="*/ 317979 h 317979"/>
                <a:gd name="connsiteX2" fmla="*/ 0 w 2783720"/>
                <a:gd name="connsiteY2" fmla="*/ 0 h 317979"/>
                <a:gd name="connsiteX3" fmla="*/ 2742303 w 2783720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83720" h="317979">
                  <a:moveTo>
                    <a:pt x="2783720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742303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527408" y="4401413"/>
              <a:ext cx="1086487" cy="340025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6487" h="340025">
                  <a:moveTo>
                    <a:pt x="319" y="340025"/>
                  </a:moveTo>
                  <a:cubicBezTo>
                    <a:pt x="-1269" y="223343"/>
                    <a:pt x="-2856" y="106662"/>
                    <a:pt x="152719" y="54275"/>
                  </a:cubicBezTo>
                  <a:cubicBezTo>
                    <a:pt x="308294" y="1888"/>
                    <a:pt x="778194" y="-21925"/>
                    <a:pt x="933769" y="25700"/>
                  </a:cubicBezTo>
                  <a:cubicBezTo>
                    <a:pt x="1089344" y="73325"/>
                    <a:pt x="1087756" y="206675"/>
                    <a:pt x="1086169" y="340025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 rot="16200000">
              <a:off x="9958139" y="4851618"/>
              <a:ext cx="320022" cy="90497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 18"/>
            <p:cNvSpPr/>
            <p:nvPr/>
          </p:nvSpPr>
          <p:spPr>
            <a:xfrm rot="16200000">
              <a:off x="6084137" y="5666744"/>
              <a:ext cx="320022" cy="90497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432757" y="5522533"/>
              <a:ext cx="21843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read/write work tape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4015042" y="5178442"/>
              <a:ext cx="575797" cy="371301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0 w 933768"/>
                <a:gd name="connsiteY0" fmla="*/ 54275 h 340025"/>
                <a:gd name="connsiteX1" fmla="*/ 781050 w 933768"/>
                <a:gd name="connsiteY1" fmla="*/ 25700 h 340025"/>
                <a:gd name="connsiteX2" fmla="*/ 933450 w 933768"/>
                <a:gd name="connsiteY2" fmla="*/ 340025 h 340025"/>
                <a:gd name="connsiteX0" fmla="*/ 0 w 557530"/>
                <a:gd name="connsiteY0" fmla="*/ 100175 h 328775"/>
                <a:gd name="connsiteX1" fmla="*/ 404812 w 557530"/>
                <a:gd name="connsiteY1" fmla="*/ 14450 h 328775"/>
                <a:gd name="connsiteX2" fmla="*/ 557212 w 557530"/>
                <a:gd name="connsiteY2" fmla="*/ 328775 h 328775"/>
                <a:gd name="connsiteX0" fmla="*/ 0 w 557276"/>
                <a:gd name="connsiteY0" fmla="*/ 48058 h 276658"/>
                <a:gd name="connsiteX1" fmla="*/ 376237 w 557276"/>
                <a:gd name="connsiteY1" fmla="*/ 29008 h 276658"/>
                <a:gd name="connsiteX2" fmla="*/ 557212 w 557276"/>
                <a:gd name="connsiteY2" fmla="*/ 276658 h 276658"/>
                <a:gd name="connsiteX0" fmla="*/ 0 w 557255"/>
                <a:gd name="connsiteY0" fmla="*/ 48058 h 276658"/>
                <a:gd name="connsiteX1" fmla="*/ 376237 w 557255"/>
                <a:gd name="connsiteY1" fmla="*/ 29008 h 276658"/>
                <a:gd name="connsiteX2" fmla="*/ 557212 w 557255"/>
                <a:gd name="connsiteY2" fmla="*/ 276658 h 276658"/>
                <a:gd name="connsiteX0" fmla="*/ 0 w 557255"/>
                <a:gd name="connsiteY0" fmla="*/ 36344 h 264944"/>
                <a:gd name="connsiteX1" fmla="*/ 376237 w 557255"/>
                <a:gd name="connsiteY1" fmla="*/ 17294 h 264944"/>
                <a:gd name="connsiteX2" fmla="*/ 557212 w 557255"/>
                <a:gd name="connsiteY2" fmla="*/ 264944 h 264944"/>
                <a:gd name="connsiteX0" fmla="*/ 0 w 557361"/>
                <a:gd name="connsiteY0" fmla="*/ 36344 h 264944"/>
                <a:gd name="connsiteX1" fmla="*/ 376237 w 557361"/>
                <a:gd name="connsiteY1" fmla="*/ 17294 h 264944"/>
                <a:gd name="connsiteX2" fmla="*/ 557212 w 557361"/>
                <a:gd name="connsiteY2" fmla="*/ 264944 h 264944"/>
                <a:gd name="connsiteX0" fmla="*/ 0 w 587841"/>
                <a:gd name="connsiteY0" fmla="*/ 11914 h 362434"/>
                <a:gd name="connsiteX1" fmla="*/ 406717 w 587841"/>
                <a:gd name="connsiteY1" fmla="*/ 114784 h 362434"/>
                <a:gd name="connsiteX2" fmla="*/ 587692 w 587841"/>
                <a:gd name="connsiteY2" fmla="*/ 362434 h 362434"/>
                <a:gd name="connsiteX0" fmla="*/ 0 w 587841"/>
                <a:gd name="connsiteY0" fmla="*/ 997 h 351517"/>
                <a:gd name="connsiteX1" fmla="*/ 406717 w 587841"/>
                <a:gd name="connsiteY1" fmla="*/ 103867 h 351517"/>
                <a:gd name="connsiteX2" fmla="*/ 587692 w 587841"/>
                <a:gd name="connsiteY2" fmla="*/ 351517 h 351517"/>
                <a:gd name="connsiteX0" fmla="*/ 0 w 587841"/>
                <a:gd name="connsiteY0" fmla="*/ 1281 h 351801"/>
                <a:gd name="connsiteX1" fmla="*/ 406717 w 587841"/>
                <a:gd name="connsiteY1" fmla="*/ 104151 h 351801"/>
                <a:gd name="connsiteX2" fmla="*/ 587692 w 587841"/>
                <a:gd name="connsiteY2" fmla="*/ 351801 h 351801"/>
                <a:gd name="connsiteX0" fmla="*/ 0 w 587729"/>
                <a:gd name="connsiteY0" fmla="*/ 1281 h 351801"/>
                <a:gd name="connsiteX1" fmla="*/ 406717 w 587729"/>
                <a:gd name="connsiteY1" fmla="*/ 104151 h 351801"/>
                <a:gd name="connsiteX2" fmla="*/ 587692 w 587729"/>
                <a:gd name="connsiteY2" fmla="*/ 351801 h 351801"/>
                <a:gd name="connsiteX0" fmla="*/ 0 w 587729"/>
                <a:gd name="connsiteY0" fmla="*/ 1540 h 352060"/>
                <a:gd name="connsiteX1" fmla="*/ 406717 w 587729"/>
                <a:gd name="connsiteY1" fmla="*/ 104410 h 352060"/>
                <a:gd name="connsiteX2" fmla="*/ 587692 w 587729"/>
                <a:gd name="connsiteY2" fmla="*/ 352060 h 352060"/>
                <a:gd name="connsiteX0" fmla="*/ 0 w 587726"/>
                <a:gd name="connsiteY0" fmla="*/ 1540 h 352060"/>
                <a:gd name="connsiteX1" fmla="*/ 406717 w 587726"/>
                <a:gd name="connsiteY1" fmla="*/ 104410 h 352060"/>
                <a:gd name="connsiteX2" fmla="*/ 587692 w 587726"/>
                <a:gd name="connsiteY2" fmla="*/ 352060 h 352060"/>
                <a:gd name="connsiteX0" fmla="*/ 0 w 587726"/>
                <a:gd name="connsiteY0" fmla="*/ 1593 h 352113"/>
                <a:gd name="connsiteX1" fmla="*/ 406717 w 587726"/>
                <a:gd name="connsiteY1" fmla="*/ 104463 h 352113"/>
                <a:gd name="connsiteX2" fmla="*/ 587692 w 587726"/>
                <a:gd name="connsiteY2" fmla="*/ 352113 h 352113"/>
                <a:gd name="connsiteX0" fmla="*/ 0 w 587721"/>
                <a:gd name="connsiteY0" fmla="*/ 1593 h 352113"/>
                <a:gd name="connsiteX1" fmla="*/ 406717 w 587721"/>
                <a:gd name="connsiteY1" fmla="*/ 104463 h 352113"/>
                <a:gd name="connsiteX2" fmla="*/ 587692 w 587721"/>
                <a:gd name="connsiteY2" fmla="*/ 352113 h 352113"/>
                <a:gd name="connsiteX0" fmla="*/ 0 w 568671"/>
                <a:gd name="connsiteY0" fmla="*/ 1086 h 382562"/>
                <a:gd name="connsiteX1" fmla="*/ 387667 w 568671"/>
                <a:gd name="connsiteY1" fmla="*/ 134912 h 382562"/>
                <a:gd name="connsiteX2" fmla="*/ 568642 w 568671"/>
                <a:gd name="connsiteY2" fmla="*/ 382562 h 382562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54"/>
                <a:gd name="connsiteY0" fmla="*/ 1024 h 382500"/>
                <a:gd name="connsiteX1" fmla="*/ 294799 w 568654"/>
                <a:gd name="connsiteY1" fmla="*/ 82462 h 382500"/>
                <a:gd name="connsiteX2" fmla="*/ 568642 w 568654"/>
                <a:gd name="connsiteY2" fmla="*/ 382500 h 382500"/>
                <a:gd name="connsiteX0" fmla="*/ 0 w 568656"/>
                <a:gd name="connsiteY0" fmla="*/ 1607 h 383083"/>
                <a:gd name="connsiteX1" fmla="*/ 323374 w 568656"/>
                <a:gd name="connsiteY1" fmla="*/ 68757 h 383083"/>
                <a:gd name="connsiteX2" fmla="*/ 568642 w 568656"/>
                <a:gd name="connsiteY2" fmla="*/ 383083 h 383083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5805 h 387281"/>
                <a:gd name="connsiteX1" fmla="*/ 323374 w 568656"/>
                <a:gd name="connsiteY1" fmla="*/ 72955 h 387281"/>
                <a:gd name="connsiteX2" fmla="*/ 568642 w 568656"/>
                <a:gd name="connsiteY2" fmla="*/ 387281 h 387281"/>
                <a:gd name="connsiteX0" fmla="*/ 0 w 568652"/>
                <a:gd name="connsiteY0" fmla="*/ 1271 h 382747"/>
                <a:gd name="connsiteX1" fmla="*/ 323374 w 568652"/>
                <a:gd name="connsiteY1" fmla="*/ 68421 h 382747"/>
                <a:gd name="connsiteX2" fmla="*/ 568642 w 568652"/>
                <a:gd name="connsiteY2" fmla="*/ 382747 h 382747"/>
                <a:gd name="connsiteX0" fmla="*/ 0 w 568652"/>
                <a:gd name="connsiteY0" fmla="*/ 924 h 382400"/>
                <a:gd name="connsiteX1" fmla="*/ 323374 w 568652"/>
                <a:gd name="connsiteY1" fmla="*/ 68074 h 382400"/>
                <a:gd name="connsiteX2" fmla="*/ 568642 w 568652"/>
                <a:gd name="connsiteY2" fmla="*/ 382400 h 382400"/>
                <a:gd name="connsiteX0" fmla="*/ 0 w 575797"/>
                <a:gd name="connsiteY0" fmla="*/ 1732 h 371301"/>
                <a:gd name="connsiteX1" fmla="*/ 323374 w 575797"/>
                <a:gd name="connsiteY1" fmla="*/ 68882 h 371301"/>
                <a:gd name="connsiteX2" fmla="*/ 575786 w 575797"/>
                <a:gd name="connsiteY2" fmla="*/ 371301 h 371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5797" h="371301">
                  <a:moveTo>
                    <a:pt x="0" y="1732"/>
                  </a:moveTo>
                  <a:cubicBezTo>
                    <a:pt x="141287" y="-5253"/>
                    <a:pt x="227410" y="7287"/>
                    <a:pt x="323374" y="68882"/>
                  </a:cubicBezTo>
                  <a:cubicBezTo>
                    <a:pt x="419338" y="130477"/>
                    <a:pt x="577373" y="185563"/>
                    <a:pt x="575786" y="371301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70867" y="5211307"/>
              <a:ext cx="21669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count cells used here</a:t>
              </a:r>
            </a:p>
          </p:txBody>
        </p:sp>
        <p:sp>
          <p:nvSpPr>
            <p:cNvPr id="18" name="Rectangle 4"/>
            <p:cNvSpPr/>
            <p:nvPr/>
          </p:nvSpPr>
          <p:spPr>
            <a:xfrm>
              <a:off x="4449511" y="5554362"/>
              <a:ext cx="1839875" cy="317979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  <a:gd name="connsiteX0" fmla="*/ 2779083 w 2779083"/>
                <a:gd name="connsiteY0" fmla="*/ 317979 h 317979"/>
                <a:gd name="connsiteX1" fmla="*/ 0 w 2779083"/>
                <a:gd name="connsiteY1" fmla="*/ 317979 h 317979"/>
                <a:gd name="connsiteX2" fmla="*/ 0 w 2779083"/>
                <a:gd name="connsiteY2" fmla="*/ 0 h 317979"/>
                <a:gd name="connsiteX3" fmla="*/ 2742303 w 2779083"/>
                <a:gd name="connsiteY3" fmla="*/ 0 h 317979"/>
                <a:gd name="connsiteX0" fmla="*/ 2779083 w 2779083"/>
                <a:gd name="connsiteY0" fmla="*/ 324329 h 324329"/>
                <a:gd name="connsiteX1" fmla="*/ 0 w 2779083"/>
                <a:gd name="connsiteY1" fmla="*/ 324329 h 324329"/>
                <a:gd name="connsiteX2" fmla="*/ 0 w 2779083"/>
                <a:gd name="connsiteY2" fmla="*/ 6350 h 324329"/>
                <a:gd name="connsiteX3" fmla="*/ 2594958 w 2779083"/>
                <a:gd name="connsiteY3" fmla="*/ 0 h 324329"/>
                <a:gd name="connsiteX0" fmla="*/ 2779083 w 2779083"/>
                <a:gd name="connsiteY0" fmla="*/ 317979 h 317979"/>
                <a:gd name="connsiteX1" fmla="*/ 0 w 2779083"/>
                <a:gd name="connsiteY1" fmla="*/ 317979 h 317979"/>
                <a:gd name="connsiteX2" fmla="*/ 0 w 2779083"/>
                <a:gd name="connsiteY2" fmla="*/ 0 h 317979"/>
                <a:gd name="connsiteX3" fmla="*/ 2594958 w 2779083"/>
                <a:gd name="connsiteY3" fmla="*/ 0 h 317979"/>
                <a:gd name="connsiteX0" fmla="*/ 2595377 w 2595377"/>
                <a:gd name="connsiteY0" fmla="*/ 317979 h 317979"/>
                <a:gd name="connsiteX1" fmla="*/ 0 w 2595377"/>
                <a:gd name="connsiteY1" fmla="*/ 317979 h 317979"/>
                <a:gd name="connsiteX2" fmla="*/ 0 w 2595377"/>
                <a:gd name="connsiteY2" fmla="*/ 0 h 317979"/>
                <a:gd name="connsiteX3" fmla="*/ 2594958 w 2595377"/>
                <a:gd name="connsiteY3" fmla="*/ 0 h 317979"/>
                <a:gd name="connsiteX0" fmla="*/ 2729623 w 2729623"/>
                <a:gd name="connsiteY0" fmla="*/ 317979 h 317979"/>
                <a:gd name="connsiteX1" fmla="*/ 0 w 2729623"/>
                <a:gd name="connsiteY1" fmla="*/ 317979 h 317979"/>
                <a:gd name="connsiteX2" fmla="*/ 0 w 2729623"/>
                <a:gd name="connsiteY2" fmla="*/ 0 h 317979"/>
                <a:gd name="connsiteX3" fmla="*/ 2594958 w 272962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29623" h="317979">
                  <a:moveTo>
                    <a:pt x="272962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594958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096000" y="5551981"/>
              <a:ext cx="0" cy="320023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5834A5-CB42-C34B-BC58-0A330DD93CEF}"/>
              </a:ext>
            </a:extLst>
          </p:cNvPr>
          <p:cNvSpPr txBox="1"/>
          <p:nvPr/>
        </p:nvSpPr>
        <p:spPr>
          <a:xfrm>
            <a:off x="5846164" y="62359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15812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0" grpId="0"/>
      <p:bldP spid="67" grpId="0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Log space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9982663" cy="369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</a:t>
                </a:r>
                <a:r>
                  <a:rPr lang="en-US" sz="2400" dirty="0"/>
                  <a:t> 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P </a:t>
                </a:r>
              </a:p>
              <a:p>
                <a:r>
                  <a:rPr lang="en-US" sz="2000" dirty="0"/>
                  <a:t>Proof:  Say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decides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in space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:r>
                  <a:rPr lang="en-US" sz="2000" dirty="0"/>
                  <a:t>A configuration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 is a state,</a:t>
                </a:r>
                <a:br>
                  <a:rPr lang="en-US" sz="20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are the tape head positions,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is the tape contents. </a:t>
                </a:r>
              </a:p>
              <a:p>
                <a:r>
                  <a:rPr lang="en-US" sz="2000" dirty="0"/>
                  <a:t>The number of such configurations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for some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Therefore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runs in polynomial time.</a:t>
                </a:r>
              </a:p>
              <a:p>
                <a:r>
                  <a:rPr lang="en-US" sz="2000" dirty="0"/>
                  <a:t>Conclusion: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</a:t>
                </a:r>
              </a:p>
              <a:p>
                <a:pPr>
                  <a:spcBef>
                    <a:spcPts val="3000"/>
                  </a:spcBef>
                </a:pPr>
                <a:r>
                  <a:rPr lang="en-US" sz="2000" dirty="0"/>
                  <a:t>Theorem:   NL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SPACE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Proof:  </a:t>
                </a:r>
                <a:r>
                  <a:rPr lang="en-US" sz="2000" dirty="0" err="1"/>
                  <a:t>Savitch’s</a:t>
                </a:r>
                <a:r>
                  <a:rPr lang="en-US" sz="2000" dirty="0"/>
                  <a:t> theorem works for log space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9982663" cy="3698833"/>
              </a:xfrm>
              <a:prstGeom prst="rect">
                <a:avLst/>
              </a:prstGeom>
              <a:blipFill>
                <a:blip r:embed="rId2"/>
                <a:stretch>
                  <a:fillRect l="-916" t="-1320" b="-2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6596527" y="3316998"/>
            <a:ext cx="3257262" cy="1490279"/>
            <a:chOff x="4904887" y="3545588"/>
            <a:chExt cx="3257262" cy="1490279"/>
          </a:xfrm>
        </p:grpSpPr>
        <p:sp>
          <p:nvSpPr>
            <p:cNvPr id="8" name="PDA box"/>
            <p:cNvSpPr/>
            <p:nvPr/>
          </p:nvSpPr>
          <p:spPr>
            <a:xfrm>
              <a:off x="4904887" y="3994912"/>
              <a:ext cx="498246" cy="4343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4"/>
            <p:cNvSpPr/>
            <p:nvPr/>
          </p:nvSpPr>
          <p:spPr>
            <a:xfrm>
              <a:off x="5703010" y="3994213"/>
              <a:ext cx="2459139" cy="305255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  <a:gd name="connsiteX0" fmla="*/ 2772126 w 2772126"/>
                <a:gd name="connsiteY0" fmla="*/ 317979 h 317979"/>
                <a:gd name="connsiteX1" fmla="*/ 0 w 2772126"/>
                <a:gd name="connsiteY1" fmla="*/ 317979 h 317979"/>
                <a:gd name="connsiteX2" fmla="*/ 0 w 2772126"/>
                <a:gd name="connsiteY2" fmla="*/ 0 h 317979"/>
                <a:gd name="connsiteX3" fmla="*/ 2742303 w 2772126"/>
                <a:gd name="connsiteY3" fmla="*/ 0 h 317979"/>
                <a:gd name="connsiteX0" fmla="*/ 2783720 w 2783720"/>
                <a:gd name="connsiteY0" fmla="*/ 317979 h 317979"/>
                <a:gd name="connsiteX1" fmla="*/ 0 w 2783720"/>
                <a:gd name="connsiteY1" fmla="*/ 317979 h 317979"/>
                <a:gd name="connsiteX2" fmla="*/ 0 w 2783720"/>
                <a:gd name="connsiteY2" fmla="*/ 0 h 317979"/>
                <a:gd name="connsiteX3" fmla="*/ 2742303 w 2783720"/>
                <a:gd name="connsiteY3" fmla="*/ 0 h 317979"/>
                <a:gd name="connsiteX0" fmla="*/ 2816447 w 2816447"/>
                <a:gd name="connsiteY0" fmla="*/ 317979 h 317979"/>
                <a:gd name="connsiteX1" fmla="*/ 0 w 2816447"/>
                <a:gd name="connsiteY1" fmla="*/ 317979 h 317979"/>
                <a:gd name="connsiteX2" fmla="*/ 0 w 2816447"/>
                <a:gd name="connsiteY2" fmla="*/ 0 h 317979"/>
                <a:gd name="connsiteX3" fmla="*/ 2742303 w 2816447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6447" h="317979">
                  <a:moveTo>
                    <a:pt x="2816447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742303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5058183" y="3754362"/>
              <a:ext cx="766758" cy="239963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6487" h="340025">
                  <a:moveTo>
                    <a:pt x="319" y="340025"/>
                  </a:moveTo>
                  <a:cubicBezTo>
                    <a:pt x="-1269" y="223343"/>
                    <a:pt x="-2856" y="106662"/>
                    <a:pt x="152719" y="54275"/>
                  </a:cubicBezTo>
                  <a:cubicBezTo>
                    <a:pt x="308294" y="1888"/>
                    <a:pt x="778194" y="-21925"/>
                    <a:pt x="933769" y="25700"/>
                  </a:cubicBezTo>
                  <a:cubicBezTo>
                    <a:pt x="1089344" y="73325"/>
                    <a:pt x="1087756" y="206675"/>
                    <a:pt x="1086169" y="340025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7975032" y="4109003"/>
              <a:ext cx="299690" cy="63866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/>
            <p:cNvSpPr/>
            <p:nvPr/>
          </p:nvSpPr>
          <p:spPr>
            <a:xfrm rot="16200000">
              <a:off x="6435756" y="4839807"/>
              <a:ext cx="265295" cy="63866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5402317" y="4302729"/>
              <a:ext cx="406352" cy="436363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0 w 933768"/>
                <a:gd name="connsiteY0" fmla="*/ 54275 h 340025"/>
                <a:gd name="connsiteX1" fmla="*/ 781050 w 933768"/>
                <a:gd name="connsiteY1" fmla="*/ 25700 h 340025"/>
                <a:gd name="connsiteX2" fmla="*/ 933450 w 933768"/>
                <a:gd name="connsiteY2" fmla="*/ 340025 h 340025"/>
                <a:gd name="connsiteX0" fmla="*/ 0 w 557530"/>
                <a:gd name="connsiteY0" fmla="*/ 100175 h 328775"/>
                <a:gd name="connsiteX1" fmla="*/ 404812 w 557530"/>
                <a:gd name="connsiteY1" fmla="*/ 14450 h 328775"/>
                <a:gd name="connsiteX2" fmla="*/ 557212 w 557530"/>
                <a:gd name="connsiteY2" fmla="*/ 328775 h 328775"/>
                <a:gd name="connsiteX0" fmla="*/ 0 w 557276"/>
                <a:gd name="connsiteY0" fmla="*/ 48058 h 276658"/>
                <a:gd name="connsiteX1" fmla="*/ 376237 w 557276"/>
                <a:gd name="connsiteY1" fmla="*/ 29008 h 276658"/>
                <a:gd name="connsiteX2" fmla="*/ 557212 w 557276"/>
                <a:gd name="connsiteY2" fmla="*/ 276658 h 276658"/>
                <a:gd name="connsiteX0" fmla="*/ 0 w 557255"/>
                <a:gd name="connsiteY0" fmla="*/ 48058 h 276658"/>
                <a:gd name="connsiteX1" fmla="*/ 376237 w 557255"/>
                <a:gd name="connsiteY1" fmla="*/ 29008 h 276658"/>
                <a:gd name="connsiteX2" fmla="*/ 557212 w 557255"/>
                <a:gd name="connsiteY2" fmla="*/ 276658 h 276658"/>
                <a:gd name="connsiteX0" fmla="*/ 0 w 557255"/>
                <a:gd name="connsiteY0" fmla="*/ 36344 h 264944"/>
                <a:gd name="connsiteX1" fmla="*/ 376237 w 557255"/>
                <a:gd name="connsiteY1" fmla="*/ 17294 h 264944"/>
                <a:gd name="connsiteX2" fmla="*/ 557212 w 557255"/>
                <a:gd name="connsiteY2" fmla="*/ 264944 h 264944"/>
                <a:gd name="connsiteX0" fmla="*/ 0 w 557361"/>
                <a:gd name="connsiteY0" fmla="*/ 36344 h 264944"/>
                <a:gd name="connsiteX1" fmla="*/ 376237 w 557361"/>
                <a:gd name="connsiteY1" fmla="*/ 17294 h 264944"/>
                <a:gd name="connsiteX2" fmla="*/ 557212 w 557361"/>
                <a:gd name="connsiteY2" fmla="*/ 264944 h 264944"/>
                <a:gd name="connsiteX0" fmla="*/ 0 w 587841"/>
                <a:gd name="connsiteY0" fmla="*/ 11914 h 362434"/>
                <a:gd name="connsiteX1" fmla="*/ 406717 w 587841"/>
                <a:gd name="connsiteY1" fmla="*/ 114784 h 362434"/>
                <a:gd name="connsiteX2" fmla="*/ 587692 w 587841"/>
                <a:gd name="connsiteY2" fmla="*/ 362434 h 362434"/>
                <a:gd name="connsiteX0" fmla="*/ 0 w 587841"/>
                <a:gd name="connsiteY0" fmla="*/ 997 h 351517"/>
                <a:gd name="connsiteX1" fmla="*/ 406717 w 587841"/>
                <a:gd name="connsiteY1" fmla="*/ 103867 h 351517"/>
                <a:gd name="connsiteX2" fmla="*/ 587692 w 587841"/>
                <a:gd name="connsiteY2" fmla="*/ 351517 h 351517"/>
                <a:gd name="connsiteX0" fmla="*/ 0 w 587841"/>
                <a:gd name="connsiteY0" fmla="*/ 1281 h 351801"/>
                <a:gd name="connsiteX1" fmla="*/ 406717 w 587841"/>
                <a:gd name="connsiteY1" fmla="*/ 104151 h 351801"/>
                <a:gd name="connsiteX2" fmla="*/ 587692 w 587841"/>
                <a:gd name="connsiteY2" fmla="*/ 351801 h 351801"/>
                <a:gd name="connsiteX0" fmla="*/ 0 w 587729"/>
                <a:gd name="connsiteY0" fmla="*/ 1281 h 351801"/>
                <a:gd name="connsiteX1" fmla="*/ 406717 w 587729"/>
                <a:gd name="connsiteY1" fmla="*/ 104151 h 351801"/>
                <a:gd name="connsiteX2" fmla="*/ 587692 w 587729"/>
                <a:gd name="connsiteY2" fmla="*/ 351801 h 351801"/>
                <a:gd name="connsiteX0" fmla="*/ 0 w 587729"/>
                <a:gd name="connsiteY0" fmla="*/ 1540 h 352060"/>
                <a:gd name="connsiteX1" fmla="*/ 406717 w 587729"/>
                <a:gd name="connsiteY1" fmla="*/ 104410 h 352060"/>
                <a:gd name="connsiteX2" fmla="*/ 587692 w 587729"/>
                <a:gd name="connsiteY2" fmla="*/ 352060 h 352060"/>
                <a:gd name="connsiteX0" fmla="*/ 0 w 587726"/>
                <a:gd name="connsiteY0" fmla="*/ 1540 h 352060"/>
                <a:gd name="connsiteX1" fmla="*/ 406717 w 587726"/>
                <a:gd name="connsiteY1" fmla="*/ 104410 h 352060"/>
                <a:gd name="connsiteX2" fmla="*/ 587692 w 587726"/>
                <a:gd name="connsiteY2" fmla="*/ 352060 h 352060"/>
                <a:gd name="connsiteX0" fmla="*/ 0 w 587726"/>
                <a:gd name="connsiteY0" fmla="*/ 1593 h 352113"/>
                <a:gd name="connsiteX1" fmla="*/ 406717 w 587726"/>
                <a:gd name="connsiteY1" fmla="*/ 104463 h 352113"/>
                <a:gd name="connsiteX2" fmla="*/ 587692 w 587726"/>
                <a:gd name="connsiteY2" fmla="*/ 352113 h 352113"/>
                <a:gd name="connsiteX0" fmla="*/ 0 w 587721"/>
                <a:gd name="connsiteY0" fmla="*/ 1593 h 352113"/>
                <a:gd name="connsiteX1" fmla="*/ 406717 w 587721"/>
                <a:gd name="connsiteY1" fmla="*/ 104463 h 352113"/>
                <a:gd name="connsiteX2" fmla="*/ 587692 w 587721"/>
                <a:gd name="connsiteY2" fmla="*/ 352113 h 352113"/>
                <a:gd name="connsiteX0" fmla="*/ 0 w 568671"/>
                <a:gd name="connsiteY0" fmla="*/ 1086 h 382562"/>
                <a:gd name="connsiteX1" fmla="*/ 387667 w 568671"/>
                <a:gd name="connsiteY1" fmla="*/ 134912 h 382562"/>
                <a:gd name="connsiteX2" fmla="*/ 568642 w 568671"/>
                <a:gd name="connsiteY2" fmla="*/ 382562 h 382562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0 h 381476"/>
                <a:gd name="connsiteX1" fmla="*/ 387667 w 568671"/>
                <a:gd name="connsiteY1" fmla="*/ 133826 h 381476"/>
                <a:gd name="connsiteX2" fmla="*/ 568642 w 568671"/>
                <a:gd name="connsiteY2" fmla="*/ 381476 h 381476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71"/>
                <a:gd name="connsiteY0" fmla="*/ 421 h 381897"/>
                <a:gd name="connsiteX1" fmla="*/ 387667 w 568671"/>
                <a:gd name="connsiteY1" fmla="*/ 134247 h 381897"/>
                <a:gd name="connsiteX2" fmla="*/ 568642 w 568671"/>
                <a:gd name="connsiteY2" fmla="*/ 381897 h 381897"/>
                <a:gd name="connsiteX0" fmla="*/ 0 w 568654"/>
                <a:gd name="connsiteY0" fmla="*/ 1024 h 382500"/>
                <a:gd name="connsiteX1" fmla="*/ 294799 w 568654"/>
                <a:gd name="connsiteY1" fmla="*/ 82462 h 382500"/>
                <a:gd name="connsiteX2" fmla="*/ 568642 w 568654"/>
                <a:gd name="connsiteY2" fmla="*/ 382500 h 382500"/>
                <a:gd name="connsiteX0" fmla="*/ 0 w 568656"/>
                <a:gd name="connsiteY0" fmla="*/ 1607 h 383083"/>
                <a:gd name="connsiteX1" fmla="*/ 323374 w 568656"/>
                <a:gd name="connsiteY1" fmla="*/ 68757 h 383083"/>
                <a:gd name="connsiteX2" fmla="*/ 568642 w 568656"/>
                <a:gd name="connsiteY2" fmla="*/ 383083 h 383083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1919 h 383395"/>
                <a:gd name="connsiteX1" fmla="*/ 323374 w 568656"/>
                <a:gd name="connsiteY1" fmla="*/ 69069 h 383395"/>
                <a:gd name="connsiteX2" fmla="*/ 568642 w 568656"/>
                <a:gd name="connsiteY2" fmla="*/ 383395 h 383395"/>
                <a:gd name="connsiteX0" fmla="*/ 0 w 568656"/>
                <a:gd name="connsiteY0" fmla="*/ 5805 h 387281"/>
                <a:gd name="connsiteX1" fmla="*/ 323374 w 568656"/>
                <a:gd name="connsiteY1" fmla="*/ 72955 h 387281"/>
                <a:gd name="connsiteX2" fmla="*/ 568642 w 568656"/>
                <a:gd name="connsiteY2" fmla="*/ 387281 h 387281"/>
                <a:gd name="connsiteX0" fmla="*/ 0 w 568652"/>
                <a:gd name="connsiteY0" fmla="*/ 1271 h 382747"/>
                <a:gd name="connsiteX1" fmla="*/ 323374 w 568652"/>
                <a:gd name="connsiteY1" fmla="*/ 68421 h 382747"/>
                <a:gd name="connsiteX2" fmla="*/ 568642 w 568652"/>
                <a:gd name="connsiteY2" fmla="*/ 382747 h 382747"/>
                <a:gd name="connsiteX0" fmla="*/ 0 w 568652"/>
                <a:gd name="connsiteY0" fmla="*/ 924 h 382400"/>
                <a:gd name="connsiteX1" fmla="*/ 323374 w 568652"/>
                <a:gd name="connsiteY1" fmla="*/ 68074 h 382400"/>
                <a:gd name="connsiteX2" fmla="*/ 568642 w 568652"/>
                <a:gd name="connsiteY2" fmla="*/ 382400 h 382400"/>
                <a:gd name="connsiteX0" fmla="*/ 0 w 575797"/>
                <a:gd name="connsiteY0" fmla="*/ 1732 h 371301"/>
                <a:gd name="connsiteX1" fmla="*/ 323374 w 575797"/>
                <a:gd name="connsiteY1" fmla="*/ 68882 h 371301"/>
                <a:gd name="connsiteX2" fmla="*/ 575786 w 575797"/>
                <a:gd name="connsiteY2" fmla="*/ 371301 h 371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5797" h="371301">
                  <a:moveTo>
                    <a:pt x="0" y="1732"/>
                  </a:moveTo>
                  <a:cubicBezTo>
                    <a:pt x="141287" y="-5253"/>
                    <a:pt x="227410" y="7287"/>
                    <a:pt x="323374" y="68882"/>
                  </a:cubicBezTo>
                  <a:cubicBezTo>
                    <a:pt x="419338" y="130477"/>
                    <a:pt x="577373" y="185563"/>
                    <a:pt x="575786" y="371301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4"/>
            <p:cNvSpPr/>
            <p:nvPr/>
          </p:nvSpPr>
          <p:spPr>
            <a:xfrm>
              <a:off x="5708932" y="4740773"/>
              <a:ext cx="881880" cy="263615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  <a:gd name="connsiteX0" fmla="*/ 2779083 w 2779083"/>
                <a:gd name="connsiteY0" fmla="*/ 317979 h 317979"/>
                <a:gd name="connsiteX1" fmla="*/ 0 w 2779083"/>
                <a:gd name="connsiteY1" fmla="*/ 317979 h 317979"/>
                <a:gd name="connsiteX2" fmla="*/ 0 w 2779083"/>
                <a:gd name="connsiteY2" fmla="*/ 0 h 317979"/>
                <a:gd name="connsiteX3" fmla="*/ 2742303 w 2779083"/>
                <a:gd name="connsiteY3" fmla="*/ 0 h 317979"/>
                <a:gd name="connsiteX0" fmla="*/ 2779083 w 2779083"/>
                <a:gd name="connsiteY0" fmla="*/ 324329 h 324329"/>
                <a:gd name="connsiteX1" fmla="*/ 0 w 2779083"/>
                <a:gd name="connsiteY1" fmla="*/ 324329 h 324329"/>
                <a:gd name="connsiteX2" fmla="*/ 0 w 2779083"/>
                <a:gd name="connsiteY2" fmla="*/ 6350 h 324329"/>
                <a:gd name="connsiteX3" fmla="*/ 2594958 w 2779083"/>
                <a:gd name="connsiteY3" fmla="*/ 0 h 324329"/>
                <a:gd name="connsiteX0" fmla="*/ 2779083 w 2779083"/>
                <a:gd name="connsiteY0" fmla="*/ 317979 h 317979"/>
                <a:gd name="connsiteX1" fmla="*/ 0 w 2779083"/>
                <a:gd name="connsiteY1" fmla="*/ 317979 h 317979"/>
                <a:gd name="connsiteX2" fmla="*/ 0 w 2779083"/>
                <a:gd name="connsiteY2" fmla="*/ 0 h 317979"/>
                <a:gd name="connsiteX3" fmla="*/ 2594958 w 2779083"/>
                <a:gd name="connsiteY3" fmla="*/ 0 h 317979"/>
                <a:gd name="connsiteX0" fmla="*/ 2595377 w 2595377"/>
                <a:gd name="connsiteY0" fmla="*/ 317979 h 317979"/>
                <a:gd name="connsiteX1" fmla="*/ 0 w 2595377"/>
                <a:gd name="connsiteY1" fmla="*/ 317979 h 317979"/>
                <a:gd name="connsiteX2" fmla="*/ 0 w 2595377"/>
                <a:gd name="connsiteY2" fmla="*/ 0 h 317979"/>
                <a:gd name="connsiteX3" fmla="*/ 2594958 w 2595377"/>
                <a:gd name="connsiteY3" fmla="*/ 0 h 317979"/>
                <a:gd name="connsiteX0" fmla="*/ 2729623 w 2729623"/>
                <a:gd name="connsiteY0" fmla="*/ 317979 h 317979"/>
                <a:gd name="connsiteX1" fmla="*/ 0 w 2729623"/>
                <a:gd name="connsiteY1" fmla="*/ 317979 h 317979"/>
                <a:gd name="connsiteX2" fmla="*/ 0 w 2729623"/>
                <a:gd name="connsiteY2" fmla="*/ 0 h 317979"/>
                <a:gd name="connsiteX3" fmla="*/ 2594958 w 272962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29623" h="317979">
                  <a:moveTo>
                    <a:pt x="272962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594958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angle 15"/>
                <p:cNvSpPr/>
                <p:nvPr/>
              </p:nvSpPr>
              <p:spPr>
                <a:xfrm>
                  <a:off x="4968808" y="3991090"/>
                  <a:ext cx="36958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Rectangle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8808" y="3991090"/>
                  <a:ext cx="369588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5738553" y="3545588"/>
                  <a:ext cx="4605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8553" y="3545588"/>
                  <a:ext cx="460511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/>
                <p:cNvSpPr/>
                <p:nvPr/>
              </p:nvSpPr>
              <p:spPr>
                <a:xfrm>
                  <a:off x="5733231" y="4299468"/>
                  <a:ext cx="46583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8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3231" y="4299468"/>
                  <a:ext cx="465833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/>
                <p:cNvSpPr/>
                <p:nvPr/>
              </p:nvSpPr>
              <p:spPr>
                <a:xfrm>
                  <a:off x="5955412" y="4666535"/>
                  <a:ext cx="3345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9" name="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55412" y="4666535"/>
                  <a:ext cx="33457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Isosceles Triangle 20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77738F-8C08-654B-B9CF-A56A62F5BFF0}"/>
              </a:ext>
            </a:extLst>
          </p:cNvPr>
          <p:cNvSpPr txBox="1"/>
          <p:nvPr/>
        </p:nvSpPr>
        <p:spPr>
          <a:xfrm>
            <a:off x="5516380" y="61909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2996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363579"/>
                <a:ext cx="6003960" cy="4489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</a:t>
                </a:r>
                <a:r>
                  <a:rPr lang="en-US" sz="2400" dirty="0"/>
                  <a:t> NL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P </a:t>
                </a:r>
              </a:p>
              <a:p>
                <a:r>
                  <a:rPr lang="en-US" sz="2000" dirty="0"/>
                  <a:t>Proof:  Say NTM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decides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in space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:r>
                  <a:rPr lang="en-US" sz="2000" dirty="0"/>
                  <a:t>The </a:t>
                </a:r>
                <a:r>
                  <a:rPr lang="en-US" sz="2000" u="sng" dirty="0"/>
                  <a:t>configuration graph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has</a:t>
                </a:r>
              </a:p>
              <a:p>
                <a:r>
                  <a:rPr lang="en-US" sz="2000" dirty="0"/>
                  <a:t>   </a:t>
                </a:r>
                <a:r>
                  <a:rPr lang="en-US" sz="2000" b="1" dirty="0"/>
                  <a:t>nodes: </a:t>
                </a:r>
                <a:r>
                  <a:rPr lang="en-US" sz="2000" dirty="0"/>
                  <a:t>all configurations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</a:t>
                </a:r>
                <a:r>
                  <a:rPr lang="en-US" sz="2000" b="1" dirty="0"/>
                  <a:t>edges:</a:t>
                </a:r>
                <a:r>
                  <a:rPr lang="en-US" sz="2000" dirty="0"/>
                  <a:t>  edge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can yield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in 1 step.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Claim: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iff the configuration graph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has a path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accept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Polynomial time algorithm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1.  Construct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2.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there is a path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accept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     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not.”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363579"/>
                <a:ext cx="6003960" cy="4489947"/>
              </a:xfrm>
              <a:prstGeom prst="rect">
                <a:avLst/>
              </a:prstGeom>
              <a:blipFill>
                <a:blip r:embed="rId3"/>
                <a:stretch>
                  <a:fillRect l="-1523" t="-1087" b="-1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6205808" y="2366744"/>
            <a:ext cx="3231334" cy="2102234"/>
            <a:chOff x="7680506" y="3931920"/>
            <a:chExt cx="3231334" cy="210223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34"/>
                <p:cNvSpPr/>
                <p:nvPr/>
              </p:nvSpPr>
              <p:spPr>
                <a:xfrm>
                  <a:off x="7680506" y="3931920"/>
                  <a:ext cx="715259" cy="38151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Rectangle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80506" y="3931920"/>
                  <a:ext cx="715259" cy="38151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8" name="Group 47"/>
            <p:cNvGrpSpPr/>
            <p:nvPr/>
          </p:nvGrpSpPr>
          <p:grpSpPr>
            <a:xfrm>
              <a:off x="7978140" y="3931920"/>
              <a:ext cx="2933700" cy="2102234"/>
              <a:chOff x="7978140" y="3931920"/>
              <a:chExt cx="2933700" cy="2102234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7978140" y="3931920"/>
                <a:ext cx="2933700" cy="210223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Rectangle 35"/>
                  <p:cNvSpPr/>
                  <p:nvPr/>
                </p:nvSpPr>
                <p:spPr>
                  <a:xfrm>
                    <a:off x="9931555" y="4727524"/>
                    <a:ext cx="874663" cy="39401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931555" y="4727524"/>
                    <a:ext cx="874663" cy="39401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781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Rectangle 36"/>
                  <p:cNvSpPr/>
                  <p:nvPr/>
                </p:nvSpPr>
                <p:spPr>
                  <a:xfrm>
                    <a:off x="7978140" y="4727524"/>
                    <a:ext cx="73359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start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7" name="Rectangle 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78140" y="4727524"/>
                    <a:ext cx="733599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Rectangle 37"/>
                  <p:cNvSpPr/>
                  <p:nvPr/>
                </p:nvSpPr>
                <p:spPr>
                  <a:xfrm>
                    <a:off x="8768843" y="5336569"/>
                    <a:ext cx="41235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8" name="Rectangle 3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68843" y="5336569"/>
                    <a:ext cx="412356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Rectangle 38"/>
                  <p:cNvSpPr/>
                  <p:nvPr/>
                </p:nvSpPr>
                <p:spPr>
                  <a:xfrm>
                    <a:off x="9429908" y="5325412"/>
                    <a:ext cx="411074" cy="39164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9" name="Rectangle 3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29908" y="5325412"/>
                    <a:ext cx="411074" cy="391646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781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0" name="Oval 39"/>
              <p:cNvSpPr/>
              <p:nvPr/>
            </p:nvSpPr>
            <p:spPr>
              <a:xfrm>
                <a:off x="8849291" y="5435434"/>
                <a:ext cx="251460" cy="27087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9510356" y="5418984"/>
                <a:ext cx="251460" cy="27087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9931554" y="4829176"/>
                <a:ext cx="793595" cy="29236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8038136" y="4813422"/>
                <a:ext cx="673604" cy="29236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7" name="Straight Arrow Connector 46"/>
              <p:cNvCxnSpPr>
                <a:stCxn id="40" idx="6"/>
                <a:endCxn id="41" idx="2"/>
              </p:cNvCxnSpPr>
              <p:nvPr/>
            </p:nvCxnSpPr>
            <p:spPr>
              <a:xfrm flipV="1">
                <a:off x="9100751" y="5554421"/>
                <a:ext cx="409605" cy="1645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Group 56"/>
          <p:cNvGrpSpPr/>
          <p:nvPr/>
        </p:nvGrpSpPr>
        <p:grpSpPr>
          <a:xfrm>
            <a:off x="8635707" y="4613311"/>
            <a:ext cx="3189764" cy="1647269"/>
            <a:chOff x="8140154" y="4903502"/>
            <a:chExt cx="3189764" cy="1647269"/>
          </a:xfrm>
        </p:grpSpPr>
        <p:grpSp>
          <p:nvGrpSpPr>
            <p:cNvPr id="49" name="Group 48"/>
            <p:cNvGrpSpPr/>
            <p:nvPr/>
          </p:nvGrpSpPr>
          <p:grpSpPr>
            <a:xfrm rot="20697912">
              <a:off x="8292160" y="5250023"/>
              <a:ext cx="2084129" cy="1207008"/>
              <a:chOff x="8801265" y="4840432"/>
              <a:chExt cx="2084129" cy="1207008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867969" y="5047696"/>
                <a:ext cx="975360" cy="7924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8801265" y="4840432"/>
                <a:ext cx="2084129" cy="1207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Oval 52"/>
            <p:cNvSpPr/>
            <p:nvPr/>
          </p:nvSpPr>
          <p:spPr>
            <a:xfrm rot="20697912">
              <a:off x="8140154" y="4903502"/>
              <a:ext cx="3189764" cy="164726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437011" y="5326092"/>
              <a:ext cx="513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NL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751942" y="5767593"/>
              <a:ext cx="3145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L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436221" y="4981257"/>
              <a:ext cx="3433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P</a:t>
              </a:r>
            </a:p>
          </p:txBody>
        </p:sp>
      </p:grpSp>
      <p:sp>
        <p:nvSpPr>
          <p:cNvPr id="58" name="Rectangle 57"/>
          <p:cNvSpPr/>
          <p:nvPr/>
        </p:nvSpPr>
        <p:spPr>
          <a:xfrm>
            <a:off x="6627739" y="5607390"/>
            <a:ext cx="2194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 = P?  Unsolved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19.3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166304" y="2878179"/>
                <a:ext cx="4789243" cy="305179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19.3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We showed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NL.  </a:t>
                </a:r>
                <a:br>
                  <a:rPr lang="en-US" sz="2000" dirty="0"/>
                </a:br>
                <a:r>
                  <a:rPr lang="en-US" sz="2000" dirty="0"/>
                  <a:t>What is the best we know about the deterministic space complexity of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𝑃𝐴𝑇𝐻</m:t>
                    </m:r>
                  </m:oMath>
                </a14:m>
                <a:r>
                  <a:rPr lang="en-US" sz="2000" dirty="0"/>
                  <a:t>?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PSPACE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SPACE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000" dirty="0"/>
                      <m:t>SPACE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000" dirty="0"/>
                      <m:t>SPACE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304" y="2878179"/>
                <a:ext cx="4789243" cy="3051797"/>
              </a:xfrm>
              <a:prstGeom prst="rect">
                <a:avLst/>
              </a:prstGeom>
              <a:blipFill>
                <a:blip r:embed="rId9"/>
                <a:stretch>
                  <a:fillRect l="-1643" t="-986" b="-592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34463A0-A8BC-4842-9057-3EC9D070812C}"/>
              </a:ext>
            </a:extLst>
          </p:cNvPr>
          <p:cNvSpPr txBox="1"/>
          <p:nvPr/>
        </p:nvSpPr>
        <p:spPr>
          <a:xfrm>
            <a:off x="5786203" y="63708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28479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8" grpId="0"/>
      <p:bldP spid="58" grpId="1"/>
      <p:bldP spid="59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4" y="1617154"/>
                <a:ext cx="7636785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The Formula Game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Generalized Geography is PSPACE-complete 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Log space:  L and NL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Configuration graph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NL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P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4" y="1617154"/>
                <a:ext cx="7636785" cy="2554545"/>
              </a:xfrm>
              <a:prstGeom prst="rect">
                <a:avLst/>
              </a:prstGeom>
              <a:blipFill>
                <a:blip r:embed="rId3"/>
                <a:stretch>
                  <a:fillRect l="-1277" t="-2148" b="-4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4E9D21-061D-B548-9BFF-3247FA43065F}"/>
              </a:ext>
            </a:extLst>
          </p:cNvPr>
          <p:cNvSpPr txBox="1"/>
          <p:nvPr/>
        </p:nvSpPr>
        <p:spPr>
          <a:xfrm>
            <a:off x="5666282" y="61309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47112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8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305A05-DD1E-4C13-A67D-BB363D4648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C87129-8F07-4E66-878D-4073EAA4F8A3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3.xml><?xml version="1.0" encoding="utf-8"?>
<ds:datastoreItem xmlns:ds="http://schemas.openxmlformats.org/officeDocument/2006/customXml" ds:itemID="{6F6ED2E8-F1E2-405D-8C89-F458A90622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75411</TotalTime>
  <Words>1100</Words>
  <Application>Microsoft Macintosh PowerPoint</Application>
  <PresentationFormat>Widescreen</PresentationFormat>
  <Paragraphs>216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Bell MT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19: Games, Generalized Geography </dc:title>
  <dc:subject/>
  <dc:creator>Michael Sipser</dc:creator>
  <cp:keywords/>
  <dc:description/>
  <cp:lastModifiedBy>Microsoft Office User</cp:lastModifiedBy>
  <cp:revision>1757</cp:revision>
  <dcterms:created xsi:type="dcterms:W3CDTF">2020-08-09T18:24:17Z</dcterms:created>
  <dcterms:modified xsi:type="dcterms:W3CDTF">2021-02-15T23:07:36Z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