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sldIdLst>
    <p:sldId id="259" r:id="rId5"/>
    <p:sldId id="335" r:id="rId6"/>
    <p:sldId id="346" r:id="rId7"/>
    <p:sldId id="347" r:id="rId8"/>
    <p:sldId id="349" r:id="rId9"/>
    <p:sldId id="358" r:id="rId10"/>
    <p:sldId id="338" r:id="rId11"/>
    <p:sldId id="359" r:id="rId12"/>
    <p:sldId id="351" r:id="rId13"/>
    <p:sldId id="353" r:id="rId14"/>
    <p:sldId id="355" r:id="rId15"/>
    <p:sldId id="356" r:id="rId16"/>
    <p:sldId id="357" r:id="rId17"/>
    <p:sldId id="354" r:id="rId18"/>
    <p:sldId id="28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42" autoAdjust="0"/>
    <p:restoredTop sz="95501" autoAdjust="0"/>
  </p:normalViewPr>
  <p:slideViewPr>
    <p:cSldViewPr snapToGrid="0">
      <p:cViewPr varScale="1">
        <p:scale>
          <a:sx n="79" d="100"/>
          <a:sy n="79" d="100"/>
        </p:scale>
        <p:origin x="208" y="496"/>
      </p:cViewPr>
      <p:guideLst/>
    </p:cSldViewPr>
  </p:slideViewPr>
  <p:notesTextViewPr>
    <p:cViewPr>
      <p:scale>
        <a:sx n="200" d="100"/>
        <a:sy n="200" d="100"/>
      </p:scale>
      <p:origin x="0" y="0"/>
    </p:cViewPr>
  </p:notesTextViewPr>
  <p:sorterViewPr>
    <p:cViewPr varScale="1">
      <p:scale>
        <a:sx n="100" d="100"/>
        <a:sy n="100" d="100"/>
      </p:scale>
      <p:origin x="0" y="-48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4BE19-BB89-43A8-85E8-06B3C9EBBF22}" type="datetimeFigureOut">
              <a:rPr lang="en-US" smtClean="0"/>
              <a:t>9/14/21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16D66E-EB54-4813-B230-A061E63C4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566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C15F2C21-0852-A140-8486-6AB3D03A59C9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2232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A92928D6-E76A-1040-8E85-A7442E8371E9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27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DFBC7EE3-2C3D-8141-BBCF-7E1F3FFBC197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441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B57BB988-19BF-C343-8BDD-BB1D5CF911F6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906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73B2AA9B-89EC-5A4A-900E-FCA63B3A3C78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019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DA6632C7-D3E7-6845-8842-715E4B56A629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2135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64F941A8-5008-FE49-A3A4-5E445B286027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1204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026FEE14-1756-FD42-A55C-3591BBFC8ED7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1052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68C167F0-7529-1040-B792-3EFFFEDAAC02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1429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F94E118D-7459-3F4A-8581-5097E4ABCBCE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725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07537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782117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9116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94950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13" Type="http://schemas.openxmlformats.org/officeDocument/2006/relationships/image" Target="../media/image46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12" Type="http://schemas.openxmlformats.org/officeDocument/2006/relationships/image" Target="../media/image3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9.png"/><Relationship Id="rId11" Type="http://schemas.openxmlformats.org/officeDocument/2006/relationships/image" Target="../media/image44.png"/><Relationship Id="rId5" Type="http://schemas.openxmlformats.org/officeDocument/2006/relationships/image" Target="../media/image38.png"/><Relationship Id="rId10" Type="http://schemas.openxmlformats.org/officeDocument/2006/relationships/image" Target="../media/image43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Relationship Id="rId14" Type="http://schemas.openxmlformats.org/officeDocument/2006/relationships/image" Target="../media/image4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13" Type="http://schemas.openxmlformats.org/officeDocument/2006/relationships/image" Target="../media/image58.png"/><Relationship Id="rId18" Type="http://schemas.openxmlformats.org/officeDocument/2006/relationships/image" Target="../media/image62.png"/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12" Type="http://schemas.openxmlformats.org/officeDocument/2006/relationships/image" Target="../media/image57.png"/><Relationship Id="rId17" Type="http://schemas.openxmlformats.org/officeDocument/2006/relationships/image" Target="../media/image31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61.png"/><Relationship Id="rId20" Type="http://schemas.openxmlformats.org/officeDocument/2006/relationships/image" Target="../media/image4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1.png"/><Relationship Id="rId11" Type="http://schemas.openxmlformats.org/officeDocument/2006/relationships/image" Target="../media/image56.png"/><Relationship Id="rId5" Type="http://schemas.openxmlformats.org/officeDocument/2006/relationships/image" Target="../media/image50.png"/><Relationship Id="rId15" Type="http://schemas.openxmlformats.org/officeDocument/2006/relationships/image" Target="../media/image60.png"/><Relationship Id="rId10" Type="http://schemas.openxmlformats.org/officeDocument/2006/relationships/image" Target="../media/image55.png"/><Relationship Id="rId19" Type="http://schemas.openxmlformats.org/officeDocument/2006/relationships/image" Target="../media/image63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Relationship Id="rId14" Type="http://schemas.openxmlformats.org/officeDocument/2006/relationships/image" Target="../media/image5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ocw.mit.edu/terms" TargetMode="External"/><Relationship Id="rId2" Type="http://schemas.openxmlformats.org/officeDocument/2006/relationships/hyperlink" Target="https://ocw.mit.edu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5" Type="http://schemas.openxmlformats.org/officeDocument/2006/relationships/image" Target="../media/image2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Relationship Id="rId14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0.png"/><Relationship Id="rId3" Type="http://schemas.openxmlformats.org/officeDocument/2006/relationships/image" Target="../media/image230.png"/><Relationship Id="rId7" Type="http://schemas.openxmlformats.org/officeDocument/2006/relationships/image" Target="../media/image260.png"/><Relationship Id="rId12" Type="http://schemas.openxmlformats.org/officeDocument/2006/relationships/image" Target="../media/image3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50.png"/><Relationship Id="rId11" Type="http://schemas.openxmlformats.org/officeDocument/2006/relationships/image" Target="../media/image300.png"/><Relationship Id="rId5" Type="http://schemas.openxmlformats.org/officeDocument/2006/relationships/image" Target="../media/image30.png"/><Relationship Id="rId10" Type="http://schemas.openxmlformats.org/officeDocument/2006/relationships/image" Target="../media/image290.png"/><Relationship Id="rId4" Type="http://schemas.openxmlformats.org/officeDocument/2006/relationships/image" Target="../media/image29.png"/><Relationship Id="rId9" Type="http://schemas.openxmlformats.org/officeDocument/2006/relationships/image" Target="../media/image28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2.png"/><Relationship Id="rId4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5754" y="0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18.404/6.840</a:t>
            </a:r>
            <a:r>
              <a:rPr lang="en-US" sz="4000" baseline="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Lecture 10</a:t>
            </a:r>
            <a:endParaRPr lang="en-US" sz="4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8618" y="1363579"/>
            <a:ext cx="667558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Last time:  </a:t>
            </a:r>
            <a:br>
              <a:rPr lang="en-US" sz="2400" baseline="0" dirty="0"/>
            </a:br>
            <a:r>
              <a:rPr lang="en-US" sz="2000" dirty="0"/>
              <a:t>- The Reducibility Method for proving undecidability </a:t>
            </a:r>
            <a:br>
              <a:rPr lang="en-US" sz="2000" dirty="0"/>
            </a:br>
            <a:r>
              <a:rPr lang="en-US" sz="2000" dirty="0"/>
              <a:t>   and T-unrecognizability</a:t>
            </a:r>
          </a:p>
          <a:p>
            <a:r>
              <a:rPr lang="en-US" sz="2000" dirty="0"/>
              <a:t>- General reducibility</a:t>
            </a:r>
          </a:p>
          <a:p>
            <a:r>
              <a:rPr lang="en-US" sz="2000" dirty="0"/>
              <a:t>- Mapping reducibility</a:t>
            </a:r>
          </a:p>
          <a:p>
            <a:endParaRPr lang="en-US" sz="2400" dirty="0"/>
          </a:p>
          <a:p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Today:  </a:t>
            </a: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(</a:t>
            </a:r>
            <a:r>
              <a:rPr lang="en-US" sz="2000">
                <a:solidFill>
                  <a:schemeClr val="accent1">
                    <a:lumMod val="60000"/>
                    <a:lumOff val="40000"/>
                  </a:schemeClr>
                </a:solidFill>
              </a:rPr>
              <a:t>Sipser §5.2) </a:t>
            </a:r>
            <a:b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- The Computation History Method for proving undecidability</a:t>
            </a:r>
          </a:p>
          <a:p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- The Post Correspondence Problem is undecidable</a:t>
            </a:r>
          </a:p>
          <a:p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- Linearly bounded automata</a:t>
            </a:r>
          </a:p>
          <a:p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- Undecidable problems about LBAs and CFGs</a:t>
            </a:r>
          </a:p>
          <a:p>
            <a:endParaRPr lang="en-US" sz="2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Isosceles Triangle 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B6AB54-B9F4-0A4A-BBD6-E4C2E5D4A9B9}"/>
              </a:ext>
            </a:extLst>
          </p:cNvPr>
          <p:cNvSpPr txBox="1"/>
          <p:nvPr/>
        </p:nvSpPr>
        <p:spPr>
          <a:xfrm>
            <a:off x="5208814" y="62048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63905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" y="0"/>
                <a:ext cx="8446926" cy="7349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Constructing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endParaRPr lang="en-US" sz="4000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" y="0"/>
                <a:ext cx="8446926" cy="734945"/>
              </a:xfrm>
              <a:prstGeom prst="rect">
                <a:avLst/>
              </a:prstGeom>
              <a:blipFill>
                <a:blip r:embed="rId3"/>
                <a:stretch>
                  <a:fillRect t="-14050" b="-314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15376" y="1093438"/>
                <a:ext cx="8326406" cy="3923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dirty="0"/>
                  <a:t>Make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prstClr val="white"/>
                    </a:solidFill>
                  </a:rPr>
                  <a:t> where a match is a computation history for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>
                    <a:solidFill>
                      <a:prstClr val="white"/>
                    </a:solidFill>
                  </a:rPr>
                  <a:t> on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400" dirty="0">
                    <a:solidFill>
                      <a:prstClr val="white"/>
                    </a:solidFill>
                  </a:rPr>
                  <a:t>.  </a:t>
                </a:r>
              </a:p>
              <a:p>
                <a:pPr>
                  <a:spcBef>
                    <a:spcPts val="600"/>
                  </a:spcBef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</m:e>
                    </m:d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#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                       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#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⋯</m:t>
                            </m:r>
                            <m:sSub>
                              <m:sSubPr>
                                <m:ctrlP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#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   </a:t>
                </a:r>
                <a:r>
                  <a:rPr lang="en-US" sz="2000" dirty="0">
                    <a:solidFill>
                      <a:schemeClr val="tx1"/>
                    </a:solidFill>
                  </a:rPr>
                  <a:t>(starting domino)</a:t>
                </a:r>
              </a:p>
              <a:p>
                <a:pPr>
                  <a:spcBef>
                    <a:spcPts val="600"/>
                  </a:spcBef>
                </a:pPr>
                <a:endParaRPr lang="en-US" sz="2000" dirty="0"/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For each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Γ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 where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nor/>
                      </m:rPr>
                      <a:rPr lang="en-US" sz="2000" dirty="0">
                        <a:solidFill>
                          <a:prstClr val="white"/>
                        </a:solidFill>
                      </a:rPr>
                      <m:t>R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put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  and put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/>
                  <a:t>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 and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 #</m:t>
                                </m:r>
                              </m:e>
                              <m:sub>
                                <m:r>
                                  <a:rPr lang="en-US" sz="240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 #</m:t>
                                </m:r>
                              </m:e>
                              <m:sub>
                                <m:r>
                                  <a:rPr lang="en-US" sz="240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r>
                  <a:rPr lang="en-US" sz="2000" dirty="0"/>
                  <a:t> </a:t>
                </a:r>
                <a:r>
                  <a:rPr lang="en-US" sz="2000" dirty="0">
                    <a:solidFill>
                      <a:schemeClr val="tx1"/>
                    </a:solidFill>
                  </a:rPr>
                  <a:t>also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#</m:t>
                                </m:r>
                              </m:e>
                              <m:sub>
                                <m:r>
                                  <a:rPr lang="en-US" sz="240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    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#</m:t>
                                </m:r>
                              </m:e>
                              <m:sub>
                                <m:r>
                                  <a:rPr lang="en-US" sz="240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m:rPr>
                                <m:nor/>
                              </m:rPr>
                              <a:rPr lang="en-US" sz="2400" baseline="30000" dirty="0"/>
                              <m:t>˽</m:t>
                            </m:r>
                            <m:r>
                              <m:rPr>
                                <m:nor/>
                              </m:rPr>
                              <a:rPr lang="en-US" sz="2400" dirty="0"/>
                              <m:t> </m:t>
                            </m:r>
                          </m:den>
                        </m:f>
                      </m:e>
                    </m:d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Bef>
                    <a:spcPts val="600"/>
                  </a:spcBef>
                </a:pPr>
                <a:r>
                  <a:rPr lang="en-US" dirty="0"/>
                  <a:t>(Handles right moves.  Similar for left moves.)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>
                    <a:solidFill>
                      <a:schemeClr val="tx1"/>
                    </a:solidFill>
                  </a:rPr>
                  <a:t>Ending dominos to allow a match if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accepts:</a:t>
                </a:r>
              </a:p>
              <a:p>
                <a:pPr>
                  <a:spcBef>
                    <a:spcPts val="600"/>
                  </a:spcBef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240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m:rPr>
                                    <m:nor/>
                                  </m:rPr>
                                  <a:rPr lang="en-US" sz="1600" baseline="-25000" dirty="0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  <m:t>accept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m:rPr>
                                    <m:nor/>
                                  </m:rPr>
                                  <a:rPr lang="en-US" sz="1600" baseline="-25000" dirty="0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  <m:t>accept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m:rPr>
                                    <m:nor/>
                                  </m:rPr>
                                  <a:rPr lang="en-US" sz="1600" baseline="-25000" dirty="0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  <m:t>accept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m:rPr>
                                    <m:nor/>
                                  </m:rPr>
                                  <a:rPr lang="en-US" sz="1600" baseline="-25000" dirty="0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  <m:t>accept</m:t>
                                </m:r>
                              </m:sub>
                            </m:s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  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 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24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m:rPr>
                                    <m:nor/>
                                  </m:rPr>
                                  <a:rPr lang="en-US" sz="1600" baseline="-25000" dirty="0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  <m:t>accept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2400" b="0" i="1" smtClean="0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  <m:t>##</m:t>
                                </m:r>
                              </m:e>
                              <m:sub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4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    </m:t>
                            </m:r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  <m:t> #</m:t>
                                </m:r>
                              </m:e>
                              <m:sub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376" y="1093438"/>
                <a:ext cx="8326406" cy="3923318"/>
              </a:xfrm>
              <a:prstGeom prst="rect">
                <a:avLst/>
              </a:prstGeom>
              <a:blipFill>
                <a:blip r:embed="rId4"/>
                <a:stretch>
                  <a:fillRect l="-1171" t="-1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2159962" y="5273401"/>
                <a:ext cx="161832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pc="500" dirty="0" smtClean="0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#</m:t>
                      </m:r>
                      <m:sSub>
                        <m:sSubPr>
                          <m:ctrlPr>
                            <a:rPr lang="en-US" b="0" i="1" dirty="0" smtClean="0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pc="500" dirty="0" smtClean="0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pc="500" dirty="0" smtClean="0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223#</m:t>
                      </m:r>
                    </m:oMath>
                  </m:oMathPara>
                </a14:m>
                <a:endParaRPr lang="en-US" spc="5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962" y="5273401"/>
                <a:ext cx="1618328" cy="369332"/>
              </a:xfrm>
              <a:prstGeom prst="rect">
                <a:avLst/>
              </a:prstGeom>
              <a:blipFill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159962" y="5930626"/>
                <a:ext cx="274100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pc="500" dirty="0" smtClean="0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#</m:t>
                      </m:r>
                      <m:sSub>
                        <m:sSubPr>
                          <m:ctrlPr>
                            <a:rPr lang="en-US" b="0" i="1" dirty="0" smtClean="0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pc="500" dirty="0" smtClean="0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pc="500" dirty="0" smtClean="0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223#4</m:t>
                      </m:r>
                      <m:sSub>
                        <m:sSubPr>
                          <m:ctrlPr>
                            <a:rPr lang="en-US" b="0" i="1" spc="500" dirty="0" smtClean="0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pc="500" dirty="0" smtClean="0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  <m:r>
                        <a:rPr lang="en-US" b="0" i="1" spc="500" dirty="0" smtClean="0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23#</m:t>
                      </m:r>
                    </m:oMath>
                  </m:oMathPara>
                </a14:m>
                <a:endParaRPr lang="en-US" spc="5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962" y="5930626"/>
                <a:ext cx="2741007" cy="369332"/>
              </a:xfrm>
              <a:prstGeom prst="rect">
                <a:avLst/>
              </a:prstGeom>
              <a:blipFill>
                <a:blip r:embed="rId6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2293324" y="5254351"/>
            <a:ext cx="0" cy="1035598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530398" y="5273401"/>
            <a:ext cx="0" cy="369332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530398" y="5642733"/>
            <a:ext cx="1083961" cy="279021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616248" y="5930626"/>
            <a:ext cx="0" cy="369332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008277" y="5273401"/>
            <a:ext cx="0" cy="369332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208302" y="5273401"/>
            <a:ext cx="0" cy="369332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379752" y="5273401"/>
            <a:ext cx="0" cy="369332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092498" y="5930626"/>
            <a:ext cx="0" cy="369332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614359" y="5273401"/>
            <a:ext cx="0" cy="369332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292523" y="5930626"/>
            <a:ext cx="0" cy="369332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463973" y="5930626"/>
            <a:ext cx="0" cy="369332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692573" y="5930626"/>
            <a:ext cx="0" cy="369332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3013304" y="5642733"/>
            <a:ext cx="1083961" cy="279021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211022" y="5642733"/>
            <a:ext cx="1083961" cy="279021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375283" y="5642733"/>
            <a:ext cx="1083961" cy="279021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3603431" y="5642733"/>
            <a:ext cx="1083961" cy="279021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7973441" y="5273401"/>
            <a:ext cx="0" cy="369332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8873064" y="5930626"/>
            <a:ext cx="0" cy="369332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7973441" y="5640114"/>
            <a:ext cx="895703" cy="290512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7694283" y="5916515"/>
                <a:ext cx="1473737" cy="3911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# 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US" baseline="-25000" dirty="0">
                              <a:latin typeface="Cambria Math" panose="02040503050406030204" pitchFamily="18" charset="0"/>
                            </a:rPr>
                            <m:t>accept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# #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4283" y="5916515"/>
                <a:ext cx="1473737" cy="391133"/>
              </a:xfrm>
              <a:prstGeom prst="rect">
                <a:avLst/>
              </a:prstGeom>
              <a:blipFill>
                <a:blip r:embed="rId7"/>
                <a:stretch>
                  <a:fillRect b="-171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4" name="Group 73"/>
          <p:cNvGrpSpPr/>
          <p:nvPr/>
        </p:nvGrpSpPr>
        <p:grpSpPr>
          <a:xfrm>
            <a:off x="5337663" y="5273401"/>
            <a:ext cx="1776705" cy="1048358"/>
            <a:chOff x="5337663" y="5273401"/>
            <a:chExt cx="1776705" cy="1048358"/>
          </a:xfrm>
        </p:grpSpPr>
        <p:cxnSp>
          <p:nvCxnSpPr>
            <p:cNvPr id="46" name="Straight Connector 45"/>
            <p:cNvCxnSpPr/>
            <p:nvPr/>
          </p:nvCxnSpPr>
          <p:spPr>
            <a:xfrm>
              <a:off x="5632688" y="5273401"/>
              <a:ext cx="0" cy="369332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7025227" y="5930626"/>
              <a:ext cx="0" cy="369332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5621760" y="5642733"/>
              <a:ext cx="1403467" cy="287893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Rectangle 48"/>
                <p:cNvSpPr/>
                <p:nvPr/>
              </p:nvSpPr>
              <p:spPr>
                <a:xfrm>
                  <a:off x="5337663" y="5930626"/>
                  <a:ext cx="1776705" cy="39113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# ⋯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baseline="-25000" dirty="0">
                                <a:latin typeface="Cambria Math" panose="02040503050406030204" pitchFamily="18" charset="0"/>
                              </a:rPr>
                              <m:t>accept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⋯ #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9" name="Rectangle 4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37663" y="5930626"/>
                  <a:ext cx="1776705" cy="391133"/>
                </a:xfrm>
                <a:prstGeom prst="rect">
                  <a:avLst/>
                </a:prstGeom>
                <a:blipFill>
                  <a:blip r:embed="rId8"/>
                  <a:stretch>
                    <a:fillRect b="-1718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Rectangle 56"/>
                <p:cNvSpPr/>
                <p:nvPr/>
              </p:nvSpPr>
              <p:spPr>
                <a:xfrm>
                  <a:off x="5337663" y="5273401"/>
                  <a:ext cx="38023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</a:rPr>
                          <m:t>#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7" name="Rectangle 5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37663" y="5273401"/>
                  <a:ext cx="380232" cy="369332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59"/>
              <p:cNvSpPr/>
              <p:nvPr/>
            </p:nvSpPr>
            <p:spPr>
              <a:xfrm>
                <a:off x="7694283" y="5273401"/>
                <a:ext cx="1473737" cy="3911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# 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US" baseline="-25000" dirty="0">
                              <a:latin typeface="Cambria Math" panose="02040503050406030204" pitchFamily="18" charset="0"/>
                            </a:rPr>
                            <m:t>accept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# #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0" name="Rectangle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4283" y="5273401"/>
                <a:ext cx="1473737" cy="391133"/>
              </a:xfrm>
              <a:prstGeom prst="rect">
                <a:avLst/>
              </a:prstGeom>
              <a:blipFill>
                <a:blip r:embed="rId10"/>
                <a:stretch>
                  <a:fillRect b="-171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1" name="Straight Connector 60"/>
          <p:cNvCxnSpPr/>
          <p:nvPr/>
        </p:nvCxnSpPr>
        <p:spPr>
          <a:xfrm>
            <a:off x="9097431" y="5254351"/>
            <a:ext cx="0" cy="1035598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Rectangle 64"/>
              <p:cNvSpPr/>
              <p:nvPr/>
            </p:nvSpPr>
            <p:spPr>
              <a:xfrm>
                <a:off x="-1517" y="5299684"/>
                <a:ext cx="2193199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dirty="0"/>
                  <a:t>Illustration:  </a:t>
                </a:r>
                <a:br>
                  <a:rPr lang="en-US" dirty="0"/>
                </a:b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=223</m:t>
                    </m:r>
                  </m:oMath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>
                  <a:spcBef>
                    <a:spcPts val="6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𝛿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2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,4,</m:t>
                      </m:r>
                      <m:r>
                        <m:rPr>
                          <m:nor/>
                        </m:rPr>
                        <a:rPr lang="en-US" dirty="0">
                          <a:solidFill>
                            <a:prstClr val="white"/>
                          </a:solidFill>
                        </a:rPr>
                        <m:t>R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5" name="Rectangle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517" y="5299684"/>
                <a:ext cx="2193199" cy="923330"/>
              </a:xfrm>
              <a:prstGeom prst="rect">
                <a:avLst/>
              </a:prstGeom>
              <a:blipFill>
                <a:blip r:embed="rId11"/>
                <a:stretch>
                  <a:fillRect l="-2500" t="-3289" b="-46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Freeform 66"/>
          <p:cNvSpPr/>
          <p:nvPr/>
        </p:nvSpPr>
        <p:spPr>
          <a:xfrm>
            <a:off x="2264569" y="5210175"/>
            <a:ext cx="1378744" cy="1107281"/>
          </a:xfrm>
          <a:custGeom>
            <a:avLst/>
            <a:gdLst>
              <a:gd name="connsiteX0" fmla="*/ 4762 w 1378744"/>
              <a:gd name="connsiteY0" fmla="*/ 0 h 1107281"/>
              <a:gd name="connsiteX1" fmla="*/ 0 w 1378744"/>
              <a:gd name="connsiteY1" fmla="*/ 1104900 h 1107281"/>
              <a:gd name="connsiteX2" fmla="*/ 1378744 w 1378744"/>
              <a:gd name="connsiteY2" fmla="*/ 1107281 h 1107281"/>
              <a:gd name="connsiteX3" fmla="*/ 1371600 w 1378744"/>
              <a:gd name="connsiteY3" fmla="*/ 697706 h 1107281"/>
              <a:gd name="connsiteX4" fmla="*/ 283369 w 1378744"/>
              <a:gd name="connsiteY4" fmla="*/ 416719 h 1107281"/>
              <a:gd name="connsiteX5" fmla="*/ 283369 w 1378744"/>
              <a:gd name="connsiteY5" fmla="*/ 38100 h 1107281"/>
              <a:gd name="connsiteX6" fmla="*/ 4762 w 1378744"/>
              <a:gd name="connsiteY6" fmla="*/ 0 h 110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78744" h="1107281">
                <a:moveTo>
                  <a:pt x="4762" y="0"/>
                </a:moveTo>
                <a:cubicBezTo>
                  <a:pt x="3175" y="368300"/>
                  <a:pt x="1587" y="736600"/>
                  <a:pt x="0" y="1104900"/>
                </a:cubicBezTo>
                <a:lnTo>
                  <a:pt x="1378744" y="1107281"/>
                </a:lnTo>
                <a:lnTo>
                  <a:pt x="1371600" y="697706"/>
                </a:lnTo>
                <a:lnTo>
                  <a:pt x="283369" y="416719"/>
                </a:lnTo>
                <a:lnTo>
                  <a:pt x="283369" y="38100"/>
                </a:lnTo>
                <a:lnTo>
                  <a:pt x="4762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2562225" y="5250656"/>
            <a:ext cx="1550194" cy="1066800"/>
          </a:xfrm>
          <a:custGeom>
            <a:avLst/>
            <a:gdLst>
              <a:gd name="connsiteX0" fmla="*/ 0 w 1550194"/>
              <a:gd name="connsiteY0" fmla="*/ 4763 h 1066800"/>
              <a:gd name="connsiteX1" fmla="*/ 4763 w 1550194"/>
              <a:gd name="connsiteY1" fmla="*/ 366713 h 1066800"/>
              <a:gd name="connsiteX2" fmla="*/ 1081088 w 1550194"/>
              <a:gd name="connsiteY2" fmla="*/ 645319 h 1066800"/>
              <a:gd name="connsiteX3" fmla="*/ 1092994 w 1550194"/>
              <a:gd name="connsiteY3" fmla="*/ 1066800 h 1066800"/>
              <a:gd name="connsiteX4" fmla="*/ 1550194 w 1550194"/>
              <a:gd name="connsiteY4" fmla="*/ 1062038 h 1066800"/>
              <a:gd name="connsiteX5" fmla="*/ 1550194 w 1550194"/>
              <a:gd name="connsiteY5" fmla="*/ 659607 h 1066800"/>
              <a:gd name="connsiteX6" fmla="*/ 459581 w 1550194"/>
              <a:gd name="connsiteY6" fmla="*/ 378619 h 1066800"/>
              <a:gd name="connsiteX7" fmla="*/ 464344 w 1550194"/>
              <a:gd name="connsiteY7" fmla="*/ 0 h 1066800"/>
              <a:gd name="connsiteX8" fmla="*/ 0 w 1550194"/>
              <a:gd name="connsiteY8" fmla="*/ 4763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0194" h="1066800">
                <a:moveTo>
                  <a:pt x="0" y="4763"/>
                </a:moveTo>
                <a:cubicBezTo>
                  <a:pt x="1588" y="125413"/>
                  <a:pt x="3175" y="246063"/>
                  <a:pt x="4763" y="366713"/>
                </a:cubicBezTo>
                <a:lnTo>
                  <a:pt x="1081088" y="645319"/>
                </a:lnTo>
                <a:lnTo>
                  <a:pt x="1092994" y="1066800"/>
                </a:lnTo>
                <a:lnTo>
                  <a:pt x="1550194" y="1062038"/>
                </a:lnTo>
                <a:lnTo>
                  <a:pt x="1550194" y="659607"/>
                </a:lnTo>
                <a:lnTo>
                  <a:pt x="459581" y="378619"/>
                </a:lnTo>
                <a:cubicBezTo>
                  <a:pt x="461169" y="252413"/>
                  <a:pt x="462756" y="126206"/>
                  <a:pt x="464344" y="0"/>
                </a:cubicBezTo>
                <a:lnTo>
                  <a:pt x="0" y="476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3033713" y="5257800"/>
            <a:ext cx="1276350" cy="1054894"/>
          </a:xfrm>
          <a:custGeom>
            <a:avLst/>
            <a:gdLst>
              <a:gd name="connsiteX0" fmla="*/ 0 w 1276350"/>
              <a:gd name="connsiteY0" fmla="*/ 0 h 1054894"/>
              <a:gd name="connsiteX1" fmla="*/ 4762 w 1276350"/>
              <a:gd name="connsiteY1" fmla="*/ 361950 h 1054894"/>
              <a:gd name="connsiteX2" fmla="*/ 1088231 w 1276350"/>
              <a:gd name="connsiteY2" fmla="*/ 645319 h 1054894"/>
              <a:gd name="connsiteX3" fmla="*/ 1085850 w 1276350"/>
              <a:gd name="connsiteY3" fmla="*/ 1054894 h 1054894"/>
              <a:gd name="connsiteX4" fmla="*/ 1276350 w 1276350"/>
              <a:gd name="connsiteY4" fmla="*/ 1047750 h 1054894"/>
              <a:gd name="connsiteX5" fmla="*/ 1269206 w 1276350"/>
              <a:gd name="connsiteY5" fmla="*/ 654844 h 1054894"/>
              <a:gd name="connsiteX6" fmla="*/ 195262 w 1276350"/>
              <a:gd name="connsiteY6" fmla="*/ 373856 h 1054894"/>
              <a:gd name="connsiteX7" fmla="*/ 188118 w 1276350"/>
              <a:gd name="connsiteY7" fmla="*/ 0 h 1054894"/>
              <a:gd name="connsiteX8" fmla="*/ 0 w 1276350"/>
              <a:gd name="connsiteY8" fmla="*/ 0 h 1054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76350" h="1054894">
                <a:moveTo>
                  <a:pt x="0" y="0"/>
                </a:moveTo>
                <a:cubicBezTo>
                  <a:pt x="1587" y="120650"/>
                  <a:pt x="3175" y="241300"/>
                  <a:pt x="4762" y="361950"/>
                </a:cubicBezTo>
                <a:lnTo>
                  <a:pt x="1088231" y="645319"/>
                </a:lnTo>
                <a:cubicBezTo>
                  <a:pt x="1087437" y="781844"/>
                  <a:pt x="1086644" y="918369"/>
                  <a:pt x="1085850" y="1054894"/>
                </a:cubicBezTo>
                <a:lnTo>
                  <a:pt x="1276350" y="1047750"/>
                </a:lnTo>
                <a:lnTo>
                  <a:pt x="1269206" y="654844"/>
                </a:lnTo>
                <a:lnTo>
                  <a:pt x="195262" y="373856"/>
                </a:lnTo>
                <a:lnTo>
                  <a:pt x="18811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3224213" y="5255419"/>
            <a:ext cx="1254918" cy="1054894"/>
          </a:xfrm>
          <a:custGeom>
            <a:avLst/>
            <a:gdLst>
              <a:gd name="connsiteX0" fmla="*/ 0 w 1254918"/>
              <a:gd name="connsiteY0" fmla="*/ 4762 h 1054894"/>
              <a:gd name="connsiteX1" fmla="*/ 11906 w 1254918"/>
              <a:gd name="connsiteY1" fmla="*/ 373856 h 1054894"/>
              <a:gd name="connsiteX2" fmla="*/ 1085850 w 1254918"/>
              <a:gd name="connsiteY2" fmla="*/ 661987 h 1054894"/>
              <a:gd name="connsiteX3" fmla="*/ 1090612 w 1254918"/>
              <a:gd name="connsiteY3" fmla="*/ 1050131 h 1054894"/>
              <a:gd name="connsiteX4" fmla="*/ 1254918 w 1254918"/>
              <a:gd name="connsiteY4" fmla="*/ 1054894 h 1054894"/>
              <a:gd name="connsiteX5" fmla="*/ 1254918 w 1254918"/>
              <a:gd name="connsiteY5" fmla="*/ 659606 h 1054894"/>
              <a:gd name="connsiteX6" fmla="*/ 171450 w 1254918"/>
              <a:gd name="connsiteY6" fmla="*/ 376237 h 1054894"/>
              <a:gd name="connsiteX7" fmla="*/ 173831 w 1254918"/>
              <a:gd name="connsiteY7" fmla="*/ 0 h 1054894"/>
              <a:gd name="connsiteX8" fmla="*/ 0 w 1254918"/>
              <a:gd name="connsiteY8" fmla="*/ 4762 h 1054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54918" h="1054894">
                <a:moveTo>
                  <a:pt x="0" y="4762"/>
                </a:moveTo>
                <a:lnTo>
                  <a:pt x="11906" y="373856"/>
                </a:lnTo>
                <a:lnTo>
                  <a:pt x="1085850" y="661987"/>
                </a:lnTo>
                <a:cubicBezTo>
                  <a:pt x="1087437" y="791368"/>
                  <a:pt x="1089025" y="920750"/>
                  <a:pt x="1090612" y="1050131"/>
                </a:cubicBezTo>
                <a:lnTo>
                  <a:pt x="1254918" y="1054894"/>
                </a:lnTo>
                <a:lnTo>
                  <a:pt x="1254918" y="659606"/>
                </a:lnTo>
                <a:lnTo>
                  <a:pt x="171450" y="376237"/>
                </a:lnTo>
                <a:cubicBezTo>
                  <a:pt x="172244" y="250825"/>
                  <a:pt x="173037" y="125412"/>
                  <a:pt x="173831" y="0"/>
                </a:cubicBezTo>
                <a:lnTo>
                  <a:pt x="0" y="476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3400425" y="5245894"/>
            <a:ext cx="1314450" cy="1066800"/>
          </a:xfrm>
          <a:custGeom>
            <a:avLst/>
            <a:gdLst>
              <a:gd name="connsiteX0" fmla="*/ 0 w 1314450"/>
              <a:gd name="connsiteY0" fmla="*/ 16669 h 1066800"/>
              <a:gd name="connsiteX1" fmla="*/ 7144 w 1314450"/>
              <a:gd name="connsiteY1" fmla="*/ 385762 h 1066800"/>
              <a:gd name="connsiteX2" fmla="*/ 1085850 w 1314450"/>
              <a:gd name="connsiteY2" fmla="*/ 673894 h 1066800"/>
              <a:gd name="connsiteX3" fmla="*/ 1090613 w 1314450"/>
              <a:gd name="connsiteY3" fmla="*/ 1059656 h 1066800"/>
              <a:gd name="connsiteX4" fmla="*/ 1314450 w 1314450"/>
              <a:gd name="connsiteY4" fmla="*/ 1066800 h 1066800"/>
              <a:gd name="connsiteX5" fmla="*/ 1312069 w 1314450"/>
              <a:gd name="connsiteY5" fmla="*/ 659606 h 1066800"/>
              <a:gd name="connsiteX6" fmla="*/ 228600 w 1314450"/>
              <a:gd name="connsiteY6" fmla="*/ 383381 h 1066800"/>
              <a:gd name="connsiteX7" fmla="*/ 233363 w 1314450"/>
              <a:gd name="connsiteY7" fmla="*/ 0 h 1066800"/>
              <a:gd name="connsiteX8" fmla="*/ 0 w 1314450"/>
              <a:gd name="connsiteY8" fmla="*/ 16669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14450" h="1066800">
                <a:moveTo>
                  <a:pt x="0" y="16669"/>
                </a:moveTo>
                <a:lnTo>
                  <a:pt x="7144" y="385762"/>
                </a:lnTo>
                <a:lnTo>
                  <a:pt x="1085850" y="673894"/>
                </a:lnTo>
                <a:cubicBezTo>
                  <a:pt x="1087438" y="802481"/>
                  <a:pt x="1089025" y="931069"/>
                  <a:pt x="1090613" y="1059656"/>
                </a:cubicBezTo>
                <a:lnTo>
                  <a:pt x="1314450" y="1066800"/>
                </a:lnTo>
                <a:cubicBezTo>
                  <a:pt x="1313656" y="931069"/>
                  <a:pt x="1312863" y="795337"/>
                  <a:pt x="1312069" y="659606"/>
                </a:cubicBezTo>
                <a:lnTo>
                  <a:pt x="228600" y="383381"/>
                </a:lnTo>
                <a:cubicBezTo>
                  <a:pt x="230188" y="255587"/>
                  <a:pt x="231775" y="127794"/>
                  <a:pt x="233363" y="0"/>
                </a:cubicBezTo>
                <a:lnTo>
                  <a:pt x="0" y="1666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4722756" y="5433701"/>
            <a:ext cx="5533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prstClr val="white"/>
                </a:solidFill>
              </a:rPr>
              <a:t>. . .</a:t>
            </a:r>
            <a:endParaRPr lang="en-US" sz="2400" dirty="0"/>
          </a:p>
        </p:txBody>
      </p:sp>
      <p:sp>
        <p:nvSpPr>
          <p:cNvPr id="73" name="Rectangle 72"/>
          <p:cNvSpPr/>
          <p:nvPr/>
        </p:nvSpPr>
        <p:spPr>
          <a:xfrm>
            <a:off x="7143407" y="5433701"/>
            <a:ext cx="5533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prstClr val="white"/>
                </a:solidFill>
              </a:rPr>
              <a:t>. . .</a:t>
            </a:r>
            <a:endParaRPr lang="en-US" sz="2400" dirty="0"/>
          </a:p>
        </p:txBody>
      </p:sp>
      <p:sp>
        <p:nvSpPr>
          <p:cNvPr id="76" name="Freeform 75"/>
          <p:cNvSpPr/>
          <p:nvPr/>
        </p:nvSpPr>
        <p:spPr>
          <a:xfrm>
            <a:off x="7816923" y="5254351"/>
            <a:ext cx="1076325" cy="1081087"/>
          </a:xfrm>
          <a:custGeom>
            <a:avLst/>
            <a:gdLst>
              <a:gd name="connsiteX0" fmla="*/ 0 w 878681"/>
              <a:gd name="connsiteY0" fmla="*/ 2381 h 1083469"/>
              <a:gd name="connsiteX1" fmla="*/ 4762 w 878681"/>
              <a:gd name="connsiteY1" fmla="*/ 1081087 h 1083469"/>
              <a:gd name="connsiteX2" fmla="*/ 878681 w 878681"/>
              <a:gd name="connsiteY2" fmla="*/ 1083469 h 1083469"/>
              <a:gd name="connsiteX3" fmla="*/ 876300 w 878681"/>
              <a:gd name="connsiteY3" fmla="*/ 666750 h 1083469"/>
              <a:gd name="connsiteX4" fmla="*/ 204787 w 878681"/>
              <a:gd name="connsiteY4" fmla="*/ 383381 h 1083469"/>
              <a:gd name="connsiteX5" fmla="*/ 204787 w 878681"/>
              <a:gd name="connsiteY5" fmla="*/ 0 h 1083469"/>
              <a:gd name="connsiteX6" fmla="*/ 0 w 878681"/>
              <a:gd name="connsiteY6" fmla="*/ 2381 h 1083469"/>
              <a:gd name="connsiteX0" fmla="*/ 0 w 1083471"/>
              <a:gd name="connsiteY0" fmla="*/ 2381 h 1083469"/>
              <a:gd name="connsiteX1" fmla="*/ 4762 w 1083471"/>
              <a:gd name="connsiteY1" fmla="*/ 1081087 h 1083469"/>
              <a:gd name="connsiteX2" fmla="*/ 878681 w 1083471"/>
              <a:gd name="connsiteY2" fmla="*/ 1083469 h 1083469"/>
              <a:gd name="connsiteX3" fmla="*/ 1083469 w 1083471"/>
              <a:gd name="connsiteY3" fmla="*/ 673894 h 1083469"/>
              <a:gd name="connsiteX4" fmla="*/ 204787 w 1083471"/>
              <a:gd name="connsiteY4" fmla="*/ 383381 h 1083469"/>
              <a:gd name="connsiteX5" fmla="*/ 204787 w 1083471"/>
              <a:gd name="connsiteY5" fmla="*/ 0 h 1083469"/>
              <a:gd name="connsiteX6" fmla="*/ 0 w 1083471"/>
              <a:gd name="connsiteY6" fmla="*/ 2381 h 1083469"/>
              <a:gd name="connsiteX0" fmla="*/ 0 w 1085850"/>
              <a:gd name="connsiteY0" fmla="*/ 2381 h 1081087"/>
              <a:gd name="connsiteX1" fmla="*/ 4762 w 1085850"/>
              <a:gd name="connsiteY1" fmla="*/ 1081087 h 1081087"/>
              <a:gd name="connsiteX2" fmla="*/ 1085850 w 1085850"/>
              <a:gd name="connsiteY2" fmla="*/ 1057275 h 1081087"/>
              <a:gd name="connsiteX3" fmla="*/ 1083469 w 1085850"/>
              <a:gd name="connsiteY3" fmla="*/ 673894 h 1081087"/>
              <a:gd name="connsiteX4" fmla="*/ 204787 w 1085850"/>
              <a:gd name="connsiteY4" fmla="*/ 383381 h 1081087"/>
              <a:gd name="connsiteX5" fmla="*/ 204787 w 1085850"/>
              <a:gd name="connsiteY5" fmla="*/ 0 h 1081087"/>
              <a:gd name="connsiteX6" fmla="*/ 0 w 1085850"/>
              <a:gd name="connsiteY6" fmla="*/ 2381 h 1081087"/>
              <a:gd name="connsiteX0" fmla="*/ 0 w 1085850"/>
              <a:gd name="connsiteY0" fmla="*/ 2381 h 1081087"/>
              <a:gd name="connsiteX1" fmla="*/ 4762 w 1085850"/>
              <a:gd name="connsiteY1" fmla="*/ 1081087 h 1081087"/>
              <a:gd name="connsiteX2" fmla="*/ 1085850 w 1085850"/>
              <a:gd name="connsiteY2" fmla="*/ 1057275 h 1081087"/>
              <a:gd name="connsiteX3" fmla="*/ 1083469 w 1085850"/>
              <a:gd name="connsiteY3" fmla="*/ 673894 h 1081087"/>
              <a:gd name="connsiteX4" fmla="*/ 219075 w 1085850"/>
              <a:gd name="connsiteY4" fmla="*/ 371475 h 1081087"/>
              <a:gd name="connsiteX5" fmla="*/ 204787 w 1085850"/>
              <a:gd name="connsiteY5" fmla="*/ 0 h 1081087"/>
              <a:gd name="connsiteX6" fmla="*/ 0 w 1085850"/>
              <a:gd name="connsiteY6" fmla="*/ 2381 h 1081087"/>
              <a:gd name="connsiteX0" fmla="*/ 0 w 1097790"/>
              <a:gd name="connsiteY0" fmla="*/ 2381 h 1081087"/>
              <a:gd name="connsiteX1" fmla="*/ 4762 w 1097790"/>
              <a:gd name="connsiteY1" fmla="*/ 1081087 h 1081087"/>
              <a:gd name="connsiteX2" fmla="*/ 1085850 w 1097790"/>
              <a:gd name="connsiteY2" fmla="*/ 1057275 h 1081087"/>
              <a:gd name="connsiteX3" fmla="*/ 1097757 w 1097790"/>
              <a:gd name="connsiteY3" fmla="*/ 669132 h 1081087"/>
              <a:gd name="connsiteX4" fmla="*/ 219075 w 1097790"/>
              <a:gd name="connsiteY4" fmla="*/ 371475 h 1081087"/>
              <a:gd name="connsiteX5" fmla="*/ 204787 w 1097790"/>
              <a:gd name="connsiteY5" fmla="*/ 0 h 1081087"/>
              <a:gd name="connsiteX6" fmla="*/ 0 w 1097790"/>
              <a:gd name="connsiteY6" fmla="*/ 2381 h 1081087"/>
              <a:gd name="connsiteX0" fmla="*/ 0 w 1085850"/>
              <a:gd name="connsiteY0" fmla="*/ 2381 h 1081087"/>
              <a:gd name="connsiteX1" fmla="*/ 4762 w 1085850"/>
              <a:gd name="connsiteY1" fmla="*/ 1081087 h 1081087"/>
              <a:gd name="connsiteX2" fmla="*/ 1085850 w 1085850"/>
              <a:gd name="connsiteY2" fmla="*/ 1057275 h 1081087"/>
              <a:gd name="connsiteX3" fmla="*/ 1073944 w 1085850"/>
              <a:gd name="connsiteY3" fmla="*/ 664369 h 1081087"/>
              <a:gd name="connsiteX4" fmla="*/ 219075 w 1085850"/>
              <a:gd name="connsiteY4" fmla="*/ 371475 h 1081087"/>
              <a:gd name="connsiteX5" fmla="*/ 204787 w 1085850"/>
              <a:gd name="connsiteY5" fmla="*/ 0 h 1081087"/>
              <a:gd name="connsiteX6" fmla="*/ 0 w 1085850"/>
              <a:gd name="connsiteY6" fmla="*/ 2381 h 1081087"/>
              <a:gd name="connsiteX0" fmla="*/ 0 w 1076325"/>
              <a:gd name="connsiteY0" fmla="*/ 2381 h 1081087"/>
              <a:gd name="connsiteX1" fmla="*/ 4762 w 1076325"/>
              <a:gd name="connsiteY1" fmla="*/ 1081087 h 1081087"/>
              <a:gd name="connsiteX2" fmla="*/ 1076325 w 1076325"/>
              <a:gd name="connsiteY2" fmla="*/ 1076325 h 1081087"/>
              <a:gd name="connsiteX3" fmla="*/ 1073944 w 1076325"/>
              <a:gd name="connsiteY3" fmla="*/ 664369 h 1081087"/>
              <a:gd name="connsiteX4" fmla="*/ 219075 w 1076325"/>
              <a:gd name="connsiteY4" fmla="*/ 371475 h 1081087"/>
              <a:gd name="connsiteX5" fmla="*/ 204787 w 1076325"/>
              <a:gd name="connsiteY5" fmla="*/ 0 h 1081087"/>
              <a:gd name="connsiteX6" fmla="*/ 0 w 1076325"/>
              <a:gd name="connsiteY6" fmla="*/ 2381 h 1081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76325" h="1081087">
                <a:moveTo>
                  <a:pt x="0" y="2381"/>
                </a:moveTo>
                <a:cubicBezTo>
                  <a:pt x="1587" y="361950"/>
                  <a:pt x="3175" y="721518"/>
                  <a:pt x="4762" y="1081087"/>
                </a:cubicBezTo>
                <a:lnTo>
                  <a:pt x="1076325" y="1076325"/>
                </a:lnTo>
                <a:cubicBezTo>
                  <a:pt x="1075531" y="937419"/>
                  <a:pt x="1074738" y="803275"/>
                  <a:pt x="1073944" y="664369"/>
                </a:cubicBezTo>
                <a:lnTo>
                  <a:pt x="219075" y="371475"/>
                </a:lnTo>
                <a:lnTo>
                  <a:pt x="204787" y="0"/>
                </a:lnTo>
                <a:lnTo>
                  <a:pt x="0" y="238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8016429" y="5235301"/>
            <a:ext cx="1123950" cy="1090612"/>
          </a:xfrm>
          <a:custGeom>
            <a:avLst/>
            <a:gdLst>
              <a:gd name="connsiteX0" fmla="*/ 0 w 1123950"/>
              <a:gd name="connsiteY0" fmla="*/ 26194 h 1100137"/>
              <a:gd name="connsiteX1" fmla="*/ 2381 w 1123950"/>
              <a:gd name="connsiteY1" fmla="*/ 390525 h 1100137"/>
              <a:gd name="connsiteX2" fmla="*/ 673894 w 1123950"/>
              <a:gd name="connsiteY2" fmla="*/ 671512 h 1100137"/>
              <a:gd name="connsiteX3" fmla="*/ 683419 w 1123950"/>
              <a:gd name="connsiteY3" fmla="*/ 1100137 h 1100137"/>
              <a:gd name="connsiteX4" fmla="*/ 1123950 w 1123950"/>
              <a:gd name="connsiteY4" fmla="*/ 1088231 h 1100137"/>
              <a:gd name="connsiteX5" fmla="*/ 1116806 w 1123950"/>
              <a:gd name="connsiteY5" fmla="*/ 0 h 1100137"/>
              <a:gd name="connsiteX6" fmla="*/ 0 w 1123950"/>
              <a:gd name="connsiteY6" fmla="*/ 26194 h 1100137"/>
              <a:gd name="connsiteX0" fmla="*/ 0 w 1123950"/>
              <a:gd name="connsiteY0" fmla="*/ 26194 h 1100137"/>
              <a:gd name="connsiteX1" fmla="*/ 2381 w 1123950"/>
              <a:gd name="connsiteY1" fmla="*/ 390525 h 1100137"/>
              <a:gd name="connsiteX2" fmla="*/ 883444 w 1123950"/>
              <a:gd name="connsiteY2" fmla="*/ 683418 h 1100137"/>
              <a:gd name="connsiteX3" fmla="*/ 683419 w 1123950"/>
              <a:gd name="connsiteY3" fmla="*/ 1100137 h 1100137"/>
              <a:gd name="connsiteX4" fmla="*/ 1123950 w 1123950"/>
              <a:gd name="connsiteY4" fmla="*/ 1088231 h 1100137"/>
              <a:gd name="connsiteX5" fmla="*/ 1116806 w 1123950"/>
              <a:gd name="connsiteY5" fmla="*/ 0 h 1100137"/>
              <a:gd name="connsiteX6" fmla="*/ 0 w 1123950"/>
              <a:gd name="connsiteY6" fmla="*/ 26194 h 1100137"/>
              <a:gd name="connsiteX0" fmla="*/ 0 w 1123950"/>
              <a:gd name="connsiteY0" fmla="*/ 26194 h 1090612"/>
              <a:gd name="connsiteX1" fmla="*/ 2381 w 1123950"/>
              <a:gd name="connsiteY1" fmla="*/ 390525 h 1090612"/>
              <a:gd name="connsiteX2" fmla="*/ 883444 w 1123950"/>
              <a:gd name="connsiteY2" fmla="*/ 683418 h 1090612"/>
              <a:gd name="connsiteX3" fmla="*/ 888207 w 1123950"/>
              <a:gd name="connsiteY3" fmla="*/ 1090612 h 1090612"/>
              <a:gd name="connsiteX4" fmla="*/ 1123950 w 1123950"/>
              <a:gd name="connsiteY4" fmla="*/ 1088231 h 1090612"/>
              <a:gd name="connsiteX5" fmla="*/ 1116806 w 1123950"/>
              <a:gd name="connsiteY5" fmla="*/ 0 h 1090612"/>
              <a:gd name="connsiteX6" fmla="*/ 0 w 1123950"/>
              <a:gd name="connsiteY6" fmla="*/ 26194 h 1090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23950" h="1090612">
                <a:moveTo>
                  <a:pt x="0" y="26194"/>
                </a:moveTo>
                <a:cubicBezTo>
                  <a:pt x="794" y="147638"/>
                  <a:pt x="1587" y="269081"/>
                  <a:pt x="2381" y="390525"/>
                </a:cubicBezTo>
                <a:lnTo>
                  <a:pt x="883444" y="683418"/>
                </a:lnTo>
                <a:cubicBezTo>
                  <a:pt x="885032" y="819149"/>
                  <a:pt x="886619" y="954881"/>
                  <a:pt x="888207" y="1090612"/>
                </a:cubicBezTo>
                <a:lnTo>
                  <a:pt x="1123950" y="1088231"/>
                </a:lnTo>
                <a:cubicBezTo>
                  <a:pt x="1121569" y="725487"/>
                  <a:pt x="1119187" y="362744"/>
                  <a:pt x="1116806" y="0"/>
                </a:cubicBezTo>
                <a:lnTo>
                  <a:pt x="0" y="2619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2357719" y="2931459"/>
            <a:ext cx="2329674" cy="6723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4687392" y="2931459"/>
            <a:ext cx="1030503" cy="6723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2901618" y="4360004"/>
            <a:ext cx="1307332" cy="6723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5" name="Group 84"/>
          <p:cNvGrpSpPr/>
          <p:nvPr/>
        </p:nvGrpSpPr>
        <p:grpSpPr>
          <a:xfrm>
            <a:off x="6830027" y="5261893"/>
            <a:ext cx="588818" cy="157929"/>
            <a:chOff x="6088511" y="5067299"/>
            <a:chExt cx="588818" cy="157929"/>
          </a:xfrm>
        </p:grpSpPr>
        <p:pic>
          <p:nvPicPr>
            <p:cNvPr id="82" name="Picture 81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88511" y="5067299"/>
              <a:ext cx="149908" cy="157929"/>
            </a:xfrm>
            <a:prstGeom prst="rect">
              <a:avLst/>
            </a:prstGeom>
          </p:spPr>
        </p:pic>
        <p:pic>
          <p:nvPicPr>
            <p:cNvPr id="83" name="Picture 82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08256" y="5067299"/>
              <a:ext cx="149908" cy="157929"/>
            </a:xfrm>
            <a:prstGeom prst="rect">
              <a:avLst/>
            </a:prstGeom>
          </p:spPr>
        </p:pic>
        <p:pic>
          <p:nvPicPr>
            <p:cNvPr id="84" name="Picture 83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7421" y="5067299"/>
              <a:ext cx="149908" cy="157929"/>
            </a:xfrm>
            <a:prstGeom prst="rect">
              <a:avLst/>
            </a:prstGeom>
          </p:spPr>
        </p:pic>
      </p:grpSp>
      <p:sp>
        <p:nvSpPr>
          <p:cNvPr id="87" name="Rectangle 86"/>
          <p:cNvSpPr/>
          <p:nvPr/>
        </p:nvSpPr>
        <p:spPr>
          <a:xfrm>
            <a:off x="9461979" y="5301227"/>
            <a:ext cx="2708719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/>
              <a:t>Match completed!</a:t>
            </a:r>
          </a:p>
          <a:p>
            <a:pPr>
              <a:spcBef>
                <a:spcPts val="600"/>
              </a:spcBef>
            </a:pPr>
            <a:r>
              <a:rPr lang="en-US" dirty="0"/>
              <a:t>… one detail needed.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Rectangle 89"/>
              <p:cNvSpPr/>
              <p:nvPr/>
            </p:nvSpPr>
            <p:spPr>
              <a:xfrm>
                <a:off x="6198415" y="2943245"/>
                <a:ext cx="981423" cy="64235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type m:val="noBar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  </m:t>
                            </m:r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 #</m:t>
                                </m:r>
                              </m:e>
                              <m:sub>
                                <m:r>
                                  <a:rPr lang="en-US" sz="24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nor/>
                                  </m:rPr>
                                  <a:rPr lang="en-US" sz="2400" baseline="30000" dirty="0"/>
                                  <m:t>˽</m:t>
                                </m:r>
                                <m:r>
                                  <a:rPr lang="en-US" sz="2400" b="0" i="1" baseline="30000" dirty="0" smtClean="0"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#</m:t>
                                </m:r>
                              </m:e>
                              <m:sub>
                                <m:r>
                                  <a:rPr lang="en-US" sz="240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90" name="Rectangle 8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8415" y="2943245"/>
                <a:ext cx="981423" cy="64235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Rectangle 79"/>
          <p:cNvSpPr/>
          <p:nvPr/>
        </p:nvSpPr>
        <p:spPr>
          <a:xfrm>
            <a:off x="5742440" y="2943245"/>
            <a:ext cx="1526497" cy="6723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10519410" y="6471692"/>
            <a:ext cx="1309974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10.3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8446928" y="2510335"/>
                <a:ext cx="3634413" cy="242156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C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C000"/>
                    </a:solidFill>
                  </a:rPr>
                  <a:t>Check-in 10.3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What else can we now conclude?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Choose all that apply.</a:t>
                </a:r>
              </a:p>
              <a:p>
                <a:pPr marL="457200" indent="-457200">
                  <a:spcBef>
                    <a:spcPts val="600"/>
                  </a:spcBef>
                  <a:buAutoNum type="alphaLcParenBoth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𝑃𝐶𝑃</m:t>
                    </m:r>
                  </m:oMath>
                </a14:m>
                <a:r>
                  <a:rPr lang="en-US" sz="2000" dirty="0"/>
                  <a:t>  is T-unrecognizable.</a:t>
                </a:r>
              </a:p>
              <a:p>
                <a:pPr marL="457200" indent="-457200">
                  <a:spcBef>
                    <a:spcPts val="600"/>
                  </a:spcBef>
                  <a:buFontTx/>
                  <a:buAutoNum type="alphaLcParenBoth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𝑃𝐶𝑃</m:t>
                        </m:r>
                      </m:e>
                    </m:bar>
                  </m:oMath>
                </a14:m>
                <a:r>
                  <a:rPr lang="en-US" sz="2000" dirty="0"/>
                  <a:t>  is T-unrecognizable.</a:t>
                </a:r>
              </a:p>
              <a:p>
                <a:pPr marL="457200" indent="-457200">
                  <a:spcBef>
                    <a:spcPts val="600"/>
                  </a:spcBef>
                  <a:buAutoNum type="alphaLcParenBoth"/>
                </a:pPr>
                <a:r>
                  <a:rPr lang="en-US" sz="2000" dirty="0"/>
                  <a:t> Neither of the above.</a:t>
                </a:r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6928" y="2510335"/>
                <a:ext cx="3634413" cy="2421560"/>
              </a:xfrm>
              <a:prstGeom prst="rect">
                <a:avLst/>
              </a:prstGeom>
              <a:blipFill>
                <a:blip r:embed="rId14"/>
                <a:stretch>
                  <a:fillRect l="-2159" t="-1241" r="-831" b="-2730"/>
                </a:stretch>
              </a:blipFill>
              <a:ln w="38100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97435B3F-39A2-1F4B-AFF2-A9D87B6CFDBF}"/>
              </a:ext>
            </a:extLst>
          </p:cNvPr>
          <p:cNvSpPr txBox="1"/>
          <p:nvPr/>
        </p:nvSpPr>
        <p:spPr>
          <a:xfrm>
            <a:off x="8180614" y="648244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872302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65" grpId="0" uiExpand="1" build="p"/>
      <p:bldP spid="67" grpId="0" animBg="1"/>
      <p:bldP spid="68" grpId="0" animBg="1"/>
      <p:bldP spid="69" grpId="0" animBg="1"/>
      <p:bldP spid="70" grpId="0" animBg="1"/>
      <p:bldP spid="71" grpId="0" animBg="1"/>
      <p:bldP spid="72" grpId="0"/>
      <p:bldP spid="73" grpId="0"/>
      <p:bldP spid="76" grpId="0" animBg="1"/>
      <p:bldP spid="77" grpId="0" animBg="1"/>
      <p:bldP spid="78" grpId="0" animBg="1"/>
      <p:bldP spid="79" grpId="0" animBg="1"/>
      <p:bldP spid="81" grpId="0" animBg="1"/>
      <p:bldP spid="87" grpId="0" uiExpand="1" build="p"/>
      <p:bldP spid="90" grpId="0" animBg="1"/>
      <p:bldP spid="80" grpId="0" animBg="1"/>
      <p:bldP spid="95" grpId="0" animBg="1"/>
      <p:bldP spid="9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" y="0"/>
                <a:ext cx="844692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40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4000" b="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𝐿𝐿</m:t>
                    </m:r>
                    <m:r>
                      <m:rPr>
                        <m:nor/>
                      </m:rPr>
                      <a:rPr lang="en-US" sz="4000" b="0" i="0" baseline="-25000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CFG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is undecidable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" y="0"/>
                <a:ext cx="8446926" cy="707886"/>
              </a:xfrm>
              <a:prstGeom prst="rect">
                <a:avLst/>
              </a:prstGeom>
              <a:blipFill>
                <a:blip r:embed="rId3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22612" y="1040430"/>
                <a:ext cx="8320624" cy="47446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dirty="0"/>
                  <a:t>Let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𝐴𝐿𝐿</m:t>
                    </m:r>
                    <m:r>
                      <m:rPr>
                        <m:nor/>
                      </m:rPr>
                      <a:rPr lang="en-US" sz="2400" baseline="-25000" dirty="0">
                        <a:latin typeface="Cambria Math" panose="02040503050406030204" pitchFamily="18" charset="0"/>
                      </a:rPr>
                      <m:t>CFG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〈"/>
                            <m:endChr m:val="〉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</m:d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400" dirty="0">
                    <a:solidFill>
                      <a:prstClr val="white"/>
                    </a:solidFill>
                  </a:rPr>
                  <a:t> is a CFG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  <m:r>
                      <a:rPr lang="en-US" sz="2400" b="0" i="1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Σ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400" b="0" i="1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sz="2400" dirty="0">
                  <a:solidFill>
                    <a:prstClr val="white"/>
                  </a:solidFill>
                </a:endParaRPr>
              </a:p>
              <a:p>
                <a:pPr>
                  <a:spcBef>
                    <a:spcPts val="600"/>
                  </a:spcBef>
                </a:pPr>
                <a:r>
                  <a:rPr lang="en-US" sz="2400" dirty="0">
                    <a:solidFill>
                      <a:schemeClr val="tx1"/>
                    </a:solidFill>
                  </a:rPr>
                  <a:t>Theorem: 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𝐴𝐿𝐿</m:t>
                    </m:r>
                    <m:r>
                      <m:rPr>
                        <m:nor/>
                      </m:rPr>
                      <a:rPr lang="en-US" sz="2400" baseline="-25000" dirty="0">
                        <a:latin typeface="Cambria Math" panose="02040503050406030204" pitchFamily="18" charset="0"/>
                      </a:rPr>
                      <m:t>CFG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 is undecidable</a:t>
                </a:r>
              </a:p>
              <a:p>
                <a:r>
                  <a:rPr lang="en-US" sz="2000" dirty="0"/>
                  <a:t>Proof:  Show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TM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is reducible to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𝐴𝐿𝐿</m:t>
                    </m:r>
                    <m:r>
                      <m:rPr>
                        <m:nor/>
                      </m:rPr>
                      <a:rPr lang="en-US" sz="2000" b="0" i="0" baseline="-25000" dirty="0" smtClean="0">
                        <a:latin typeface="Cambria Math" panose="02040503050406030204" pitchFamily="18" charset="0"/>
                      </a:rPr>
                      <m:t>PDA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via the computation history method.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Assume TM R decides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𝐴𝐿𝐿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PDA</m:t>
                    </m:r>
                  </m:oMath>
                </a14:m>
                <a:r>
                  <a:rPr lang="en-US" sz="2000" dirty="0"/>
                  <a:t> and construct TM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2000" dirty="0"/>
                  <a:t> deciding 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TM</m:t>
                    </m:r>
                  </m:oMath>
                </a14:m>
                <a:r>
                  <a:rPr lang="en-US" sz="2000" dirty="0"/>
                  <a:t>. </a:t>
                </a:r>
              </a:p>
              <a:p>
                <a:pPr>
                  <a:spcBef>
                    <a:spcPts val="600"/>
                  </a:spcBef>
                </a:pP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“On input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</m:oMath>
                </a14:m>
                <a:endParaRPr lang="en-US" sz="2000" dirty="0"/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      1.  Construct PDA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sz="2000" dirty="0"/>
                  <a:t> which tests whether its input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dirty="0"/>
                  <a:t> is an accepting </a:t>
                </a:r>
                <a:br>
                  <a:rPr lang="en-US" sz="2000" dirty="0"/>
                </a:br>
                <a:r>
                  <a:rPr lang="en-US" sz="2000" dirty="0"/>
                  <a:t>            computation history for M on w, and only accepts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dirty="0"/>
                  <a:t> if it is NOT. 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      2.  Use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000" dirty="0"/>
                  <a:t> to determine whether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Σ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000" dirty="0"/>
                  <a:t>.  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      3.  </a:t>
                </a:r>
                <a:r>
                  <a:rPr lang="en-US" sz="2000" i="1" dirty="0"/>
                  <a:t>Accept</a:t>
                </a:r>
                <a:r>
                  <a:rPr lang="en-US" sz="2000" dirty="0"/>
                  <a:t> if no.  </a:t>
                </a:r>
                <a:r>
                  <a:rPr lang="en-US" sz="2000" i="1" dirty="0"/>
                  <a:t>Reject</a:t>
                </a:r>
                <a:r>
                  <a:rPr lang="en-US" sz="2000" dirty="0"/>
                  <a:t> if yes.”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sz="2000" dirty="0"/>
                  <a:t> operation: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 </a:t>
                </a:r>
              </a:p>
              <a:p>
                <a:pPr>
                  <a:spcBef>
                    <a:spcPts val="600"/>
                  </a:spcBef>
                </a:pPr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612" y="1040430"/>
                <a:ext cx="8320624" cy="4744632"/>
              </a:xfrm>
              <a:prstGeom prst="rect">
                <a:avLst/>
              </a:prstGeom>
              <a:blipFill>
                <a:blip r:embed="rId4"/>
                <a:stretch>
                  <a:fillRect l="-1173" t="-10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1635850" y="4850711"/>
            <a:ext cx="1359894" cy="303277"/>
          </a:xfrm>
          <a:custGeom>
            <a:avLst/>
            <a:gdLst>
              <a:gd name="connsiteX0" fmla="*/ 319 w 1086487"/>
              <a:gd name="connsiteY0" fmla="*/ 340025 h 340025"/>
              <a:gd name="connsiteX1" fmla="*/ 152719 w 1086487"/>
              <a:gd name="connsiteY1" fmla="*/ 54275 h 340025"/>
              <a:gd name="connsiteX2" fmla="*/ 933769 w 1086487"/>
              <a:gd name="connsiteY2" fmla="*/ 25700 h 340025"/>
              <a:gd name="connsiteX3" fmla="*/ 1086169 w 1086487"/>
              <a:gd name="connsiteY3" fmla="*/ 340025 h 340025"/>
              <a:gd name="connsiteX0" fmla="*/ 0 w 1086168"/>
              <a:gd name="connsiteY0" fmla="*/ 340025 h 340025"/>
              <a:gd name="connsiteX1" fmla="*/ 152400 w 1086168"/>
              <a:gd name="connsiteY1" fmla="*/ 54275 h 340025"/>
              <a:gd name="connsiteX2" fmla="*/ 933450 w 1086168"/>
              <a:gd name="connsiteY2" fmla="*/ 25700 h 340025"/>
              <a:gd name="connsiteX3" fmla="*/ 1085850 w 1086168"/>
              <a:gd name="connsiteY3" fmla="*/ 340025 h 340025"/>
              <a:gd name="connsiteX0" fmla="*/ 0 w 1086168"/>
              <a:gd name="connsiteY0" fmla="*/ 336442 h 336442"/>
              <a:gd name="connsiteX1" fmla="*/ 441422 w 1086168"/>
              <a:gd name="connsiteY1" fmla="*/ 63392 h 336442"/>
              <a:gd name="connsiteX2" fmla="*/ 933450 w 1086168"/>
              <a:gd name="connsiteY2" fmla="*/ 22117 h 336442"/>
              <a:gd name="connsiteX3" fmla="*/ 1085850 w 1086168"/>
              <a:gd name="connsiteY3" fmla="*/ 336442 h 336442"/>
              <a:gd name="connsiteX0" fmla="*/ 0 w 1086168"/>
              <a:gd name="connsiteY0" fmla="*/ 336442 h 336442"/>
              <a:gd name="connsiteX1" fmla="*/ 441422 w 1086168"/>
              <a:gd name="connsiteY1" fmla="*/ 63392 h 336442"/>
              <a:gd name="connsiteX2" fmla="*/ 933450 w 1086168"/>
              <a:gd name="connsiteY2" fmla="*/ 22117 h 336442"/>
              <a:gd name="connsiteX3" fmla="*/ 1085850 w 1086168"/>
              <a:gd name="connsiteY3" fmla="*/ 336442 h 336442"/>
              <a:gd name="connsiteX0" fmla="*/ 0 w 1086168"/>
              <a:gd name="connsiteY0" fmla="*/ 332429 h 332429"/>
              <a:gd name="connsiteX1" fmla="*/ 517481 w 1086168"/>
              <a:gd name="connsiteY1" fmla="*/ 78429 h 332429"/>
              <a:gd name="connsiteX2" fmla="*/ 933450 w 1086168"/>
              <a:gd name="connsiteY2" fmla="*/ 18104 h 332429"/>
              <a:gd name="connsiteX3" fmla="*/ 1085850 w 1086168"/>
              <a:gd name="connsiteY3" fmla="*/ 332429 h 332429"/>
              <a:gd name="connsiteX0" fmla="*/ 0 w 1086168"/>
              <a:gd name="connsiteY0" fmla="*/ 332429 h 332429"/>
              <a:gd name="connsiteX1" fmla="*/ 517481 w 1086168"/>
              <a:gd name="connsiteY1" fmla="*/ 78429 h 332429"/>
              <a:gd name="connsiteX2" fmla="*/ 933450 w 1086168"/>
              <a:gd name="connsiteY2" fmla="*/ 18104 h 332429"/>
              <a:gd name="connsiteX3" fmla="*/ 1085850 w 1086168"/>
              <a:gd name="connsiteY3" fmla="*/ 332429 h 332429"/>
              <a:gd name="connsiteX0" fmla="*/ 0 w 1086168"/>
              <a:gd name="connsiteY0" fmla="*/ 333471 h 333471"/>
              <a:gd name="connsiteX1" fmla="*/ 517481 w 1086168"/>
              <a:gd name="connsiteY1" fmla="*/ 79471 h 333471"/>
              <a:gd name="connsiteX2" fmla="*/ 933450 w 1086168"/>
              <a:gd name="connsiteY2" fmla="*/ 19146 h 333471"/>
              <a:gd name="connsiteX3" fmla="*/ 1085850 w 1086168"/>
              <a:gd name="connsiteY3" fmla="*/ 333471 h 333471"/>
              <a:gd name="connsiteX0" fmla="*/ 0 w 1086168"/>
              <a:gd name="connsiteY0" fmla="*/ 340084 h 340084"/>
              <a:gd name="connsiteX1" fmla="*/ 517481 w 1086168"/>
              <a:gd name="connsiteY1" fmla="*/ 86084 h 340084"/>
              <a:gd name="connsiteX2" fmla="*/ 933450 w 1086168"/>
              <a:gd name="connsiteY2" fmla="*/ 25759 h 340084"/>
              <a:gd name="connsiteX3" fmla="*/ 1085850 w 1086168"/>
              <a:gd name="connsiteY3" fmla="*/ 340084 h 340084"/>
              <a:gd name="connsiteX0" fmla="*/ 0 w 1086168"/>
              <a:gd name="connsiteY0" fmla="*/ 340084 h 340084"/>
              <a:gd name="connsiteX1" fmla="*/ 517481 w 1086168"/>
              <a:gd name="connsiteY1" fmla="*/ 86084 h 340084"/>
              <a:gd name="connsiteX2" fmla="*/ 933450 w 1086168"/>
              <a:gd name="connsiteY2" fmla="*/ 25759 h 340084"/>
              <a:gd name="connsiteX3" fmla="*/ 1085850 w 1086168"/>
              <a:gd name="connsiteY3" fmla="*/ 340084 h 340084"/>
              <a:gd name="connsiteX0" fmla="*/ 0 w 1085896"/>
              <a:gd name="connsiteY0" fmla="*/ 311742 h 311742"/>
              <a:gd name="connsiteX1" fmla="*/ 517481 w 1085896"/>
              <a:gd name="connsiteY1" fmla="*/ 57742 h 311742"/>
              <a:gd name="connsiteX2" fmla="*/ 892886 w 1085896"/>
              <a:gd name="connsiteY2" fmla="*/ 22817 h 311742"/>
              <a:gd name="connsiteX3" fmla="*/ 1085850 w 1085896"/>
              <a:gd name="connsiteY3" fmla="*/ 311742 h 311742"/>
              <a:gd name="connsiteX0" fmla="*/ 0 w 1085896"/>
              <a:gd name="connsiteY0" fmla="*/ 303277 h 303277"/>
              <a:gd name="connsiteX1" fmla="*/ 517481 w 1085896"/>
              <a:gd name="connsiteY1" fmla="*/ 49277 h 303277"/>
              <a:gd name="connsiteX2" fmla="*/ 892886 w 1085896"/>
              <a:gd name="connsiteY2" fmla="*/ 14352 h 303277"/>
              <a:gd name="connsiteX3" fmla="*/ 1085850 w 1085896"/>
              <a:gd name="connsiteY3" fmla="*/ 303277 h 303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5896" h="303277">
                <a:moveTo>
                  <a:pt x="0" y="303277"/>
                </a:moveTo>
                <a:cubicBezTo>
                  <a:pt x="145458" y="180245"/>
                  <a:pt x="368667" y="97431"/>
                  <a:pt x="517481" y="49277"/>
                </a:cubicBezTo>
                <a:cubicBezTo>
                  <a:pt x="666295" y="1123"/>
                  <a:pt x="722100" y="-14223"/>
                  <a:pt x="892886" y="14352"/>
                </a:cubicBezTo>
                <a:cubicBezTo>
                  <a:pt x="1048461" y="61977"/>
                  <a:pt x="1087437" y="169927"/>
                  <a:pt x="1085850" y="303277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5597984" y="5989546"/>
                <a:ext cx="654275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Reverse even-numbered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to allow comparing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/>
                  <a:t> via stack.</a:t>
                </a: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7984" y="5989546"/>
                <a:ext cx="6542753" cy="369332"/>
              </a:xfrm>
              <a:prstGeom prst="rect">
                <a:avLst/>
              </a:prstGeom>
              <a:blipFill>
                <a:blip r:embed="rId5"/>
                <a:stretch>
                  <a:fillRect l="-745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7" name="Group 46"/>
          <p:cNvGrpSpPr/>
          <p:nvPr/>
        </p:nvGrpSpPr>
        <p:grpSpPr>
          <a:xfrm>
            <a:off x="2057130" y="5234162"/>
            <a:ext cx="441018" cy="1155789"/>
            <a:chOff x="2057130" y="5234162"/>
            <a:chExt cx="441018" cy="115578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Rectangle 2"/>
                <p:cNvSpPr/>
                <p:nvPr/>
              </p:nvSpPr>
              <p:spPr>
                <a:xfrm>
                  <a:off x="2057130" y="5234162"/>
                  <a:ext cx="441018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3" name="Rectangle 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57130" y="5234162"/>
                  <a:ext cx="441018" cy="307777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Rectangle 34"/>
                <p:cNvSpPr/>
                <p:nvPr/>
              </p:nvSpPr>
              <p:spPr>
                <a:xfrm>
                  <a:off x="2067710" y="5864222"/>
                  <a:ext cx="430438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35" name="Rectangle 3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67710" y="5864222"/>
                  <a:ext cx="430438" cy="307777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Rectangle 35"/>
                <p:cNvSpPr/>
                <p:nvPr/>
              </p:nvSpPr>
              <p:spPr>
                <a:xfrm>
                  <a:off x="2064930" y="6082174"/>
                  <a:ext cx="40017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36" name="Rectangle 3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64930" y="6082174"/>
                  <a:ext cx="400174" cy="307777"/>
                </a:xfrm>
                <a:prstGeom prst="rect">
                  <a:avLst/>
                </a:prstGeom>
                <a:blipFill>
                  <a:blip r:embed="rId8"/>
                  <a:stretch>
                    <a:fillRect b="-2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Rectangle 36"/>
                <p:cNvSpPr/>
                <p:nvPr/>
              </p:nvSpPr>
              <p:spPr>
                <a:xfrm>
                  <a:off x="2067710" y="5660302"/>
                  <a:ext cx="430438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37" name="Rectangle 3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67710" y="5660302"/>
                  <a:ext cx="430438" cy="307777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Rectangle 37"/>
                <p:cNvSpPr/>
                <p:nvPr/>
              </p:nvSpPr>
              <p:spPr>
                <a:xfrm>
                  <a:off x="2114299" y="5492381"/>
                  <a:ext cx="280846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⋮</m:t>
                        </m:r>
                      </m:oMath>
                    </m:oMathPara>
                  </a14:m>
                  <a:endParaRPr lang="en-US" sz="1400" b="0" dirty="0"/>
                </a:p>
              </p:txBody>
            </p:sp>
          </mc:Choice>
          <mc:Fallback xmlns="">
            <p:sp>
              <p:nvSpPr>
                <p:cNvPr id="38" name="Rectangle 3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14299" y="5492381"/>
                  <a:ext cx="280846" cy="307777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9" name="Freeform 38"/>
          <p:cNvSpPr/>
          <p:nvPr/>
        </p:nvSpPr>
        <p:spPr>
          <a:xfrm>
            <a:off x="1634704" y="4850711"/>
            <a:ext cx="2919831" cy="303277"/>
          </a:xfrm>
          <a:custGeom>
            <a:avLst/>
            <a:gdLst>
              <a:gd name="connsiteX0" fmla="*/ 319 w 1086487"/>
              <a:gd name="connsiteY0" fmla="*/ 340025 h 340025"/>
              <a:gd name="connsiteX1" fmla="*/ 152719 w 1086487"/>
              <a:gd name="connsiteY1" fmla="*/ 54275 h 340025"/>
              <a:gd name="connsiteX2" fmla="*/ 933769 w 1086487"/>
              <a:gd name="connsiteY2" fmla="*/ 25700 h 340025"/>
              <a:gd name="connsiteX3" fmla="*/ 1086169 w 1086487"/>
              <a:gd name="connsiteY3" fmla="*/ 340025 h 340025"/>
              <a:gd name="connsiteX0" fmla="*/ 0 w 1086168"/>
              <a:gd name="connsiteY0" fmla="*/ 340025 h 340025"/>
              <a:gd name="connsiteX1" fmla="*/ 152400 w 1086168"/>
              <a:gd name="connsiteY1" fmla="*/ 54275 h 340025"/>
              <a:gd name="connsiteX2" fmla="*/ 933450 w 1086168"/>
              <a:gd name="connsiteY2" fmla="*/ 25700 h 340025"/>
              <a:gd name="connsiteX3" fmla="*/ 1085850 w 1086168"/>
              <a:gd name="connsiteY3" fmla="*/ 340025 h 340025"/>
              <a:gd name="connsiteX0" fmla="*/ 0 w 1086168"/>
              <a:gd name="connsiteY0" fmla="*/ 336442 h 336442"/>
              <a:gd name="connsiteX1" fmla="*/ 441422 w 1086168"/>
              <a:gd name="connsiteY1" fmla="*/ 63392 h 336442"/>
              <a:gd name="connsiteX2" fmla="*/ 933450 w 1086168"/>
              <a:gd name="connsiteY2" fmla="*/ 22117 h 336442"/>
              <a:gd name="connsiteX3" fmla="*/ 1085850 w 1086168"/>
              <a:gd name="connsiteY3" fmla="*/ 336442 h 336442"/>
              <a:gd name="connsiteX0" fmla="*/ 0 w 1086168"/>
              <a:gd name="connsiteY0" fmla="*/ 336442 h 336442"/>
              <a:gd name="connsiteX1" fmla="*/ 441422 w 1086168"/>
              <a:gd name="connsiteY1" fmla="*/ 63392 h 336442"/>
              <a:gd name="connsiteX2" fmla="*/ 933450 w 1086168"/>
              <a:gd name="connsiteY2" fmla="*/ 22117 h 336442"/>
              <a:gd name="connsiteX3" fmla="*/ 1085850 w 1086168"/>
              <a:gd name="connsiteY3" fmla="*/ 336442 h 336442"/>
              <a:gd name="connsiteX0" fmla="*/ 0 w 1086168"/>
              <a:gd name="connsiteY0" fmla="*/ 332429 h 332429"/>
              <a:gd name="connsiteX1" fmla="*/ 517481 w 1086168"/>
              <a:gd name="connsiteY1" fmla="*/ 78429 h 332429"/>
              <a:gd name="connsiteX2" fmla="*/ 933450 w 1086168"/>
              <a:gd name="connsiteY2" fmla="*/ 18104 h 332429"/>
              <a:gd name="connsiteX3" fmla="*/ 1085850 w 1086168"/>
              <a:gd name="connsiteY3" fmla="*/ 332429 h 332429"/>
              <a:gd name="connsiteX0" fmla="*/ 0 w 1086168"/>
              <a:gd name="connsiteY0" fmla="*/ 332429 h 332429"/>
              <a:gd name="connsiteX1" fmla="*/ 517481 w 1086168"/>
              <a:gd name="connsiteY1" fmla="*/ 78429 h 332429"/>
              <a:gd name="connsiteX2" fmla="*/ 933450 w 1086168"/>
              <a:gd name="connsiteY2" fmla="*/ 18104 h 332429"/>
              <a:gd name="connsiteX3" fmla="*/ 1085850 w 1086168"/>
              <a:gd name="connsiteY3" fmla="*/ 332429 h 332429"/>
              <a:gd name="connsiteX0" fmla="*/ 0 w 1086168"/>
              <a:gd name="connsiteY0" fmla="*/ 333471 h 333471"/>
              <a:gd name="connsiteX1" fmla="*/ 517481 w 1086168"/>
              <a:gd name="connsiteY1" fmla="*/ 79471 h 333471"/>
              <a:gd name="connsiteX2" fmla="*/ 933450 w 1086168"/>
              <a:gd name="connsiteY2" fmla="*/ 19146 h 333471"/>
              <a:gd name="connsiteX3" fmla="*/ 1085850 w 1086168"/>
              <a:gd name="connsiteY3" fmla="*/ 333471 h 333471"/>
              <a:gd name="connsiteX0" fmla="*/ 0 w 1086168"/>
              <a:gd name="connsiteY0" fmla="*/ 340084 h 340084"/>
              <a:gd name="connsiteX1" fmla="*/ 517481 w 1086168"/>
              <a:gd name="connsiteY1" fmla="*/ 86084 h 340084"/>
              <a:gd name="connsiteX2" fmla="*/ 933450 w 1086168"/>
              <a:gd name="connsiteY2" fmla="*/ 25759 h 340084"/>
              <a:gd name="connsiteX3" fmla="*/ 1085850 w 1086168"/>
              <a:gd name="connsiteY3" fmla="*/ 340084 h 340084"/>
              <a:gd name="connsiteX0" fmla="*/ 0 w 1086168"/>
              <a:gd name="connsiteY0" fmla="*/ 340084 h 340084"/>
              <a:gd name="connsiteX1" fmla="*/ 517481 w 1086168"/>
              <a:gd name="connsiteY1" fmla="*/ 86084 h 340084"/>
              <a:gd name="connsiteX2" fmla="*/ 933450 w 1086168"/>
              <a:gd name="connsiteY2" fmla="*/ 25759 h 340084"/>
              <a:gd name="connsiteX3" fmla="*/ 1085850 w 1086168"/>
              <a:gd name="connsiteY3" fmla="*/ 340084 h 340084"/>
              <a:gd name="connsiteX0" fmla="*/ 0 w 1085896"/>
              <a:gd name="connsiteY0" fmla="*/ 311742 h 311742"/>
              <a:gd name="connsiteX1" fmla="*/ 517481 w 1085896"/>
              <a:gd name="connsiteY1" fmla="*/ 57742 h 311742"/>
              <a:gd name="connsiteX2" fmla="*/ 892886 w 1085896"/>
              <a:gd name="connsiteY2" fmla="*/ 22817 h 311742"/>
              <a:gd name="connsiteX3" fmla="*/ 1085850 w 1085896"/>
              <a:gd name="connsiteY3" fmla="*/ 311742 h 311742"/>
              <a:gd name="connsiteX0" fmla="*/ 0 w 1085896"/>
              <a:gd name="connsiteY0" fmla="*/ 303277 h 303277"/>
              <a:gd name="connsiteX1" fmla="*/ 517481 w 1085896"/>
              <a:gd name="connsiteY1" fmla="*/ 49277 h 303277"/>
              <a:gd name="connsiteX2" fmla="*/ 892886 w 1085896"/>
              <a:gd name="connsiteY2" fmla="*/ 14352 h 303277"/>
              <a:gd name="connsiteX3" fmla="*/ 1085850 w 1085896"/>
              <a:gd name="connsiteY3" fmla="*/ 303277 h 303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5896" h="303277">
                <a:moveTo>
                  <a:pt x="0" y="303277"/>
                </a:moveTo>
                <a:cubicBezTo>
                  <a:pt x="145458" y="180245"/>
                  <a:pt x="368667" y="97431"/>
                  <a:pt x="517481" y="49277"/>
                </a:cubicBezTo>
                <a:cubicBezTo>
                  <a:pt x="666295" y="1123"/>
                  <a:pt x="722100" y="-14223"/>
                  <a:pt x="892886" y="14352"/>
                </a:cubicBezTo>
                <a:cubicBezTo>
                  <a:pt x="1048461" y="61977"/>
                  <a:pt x="1087437" y="169927"/>
                  <a:pt x="1085850" y="303277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oup 50"/>
          <p:cNvGrpSpPr/>
          <p:nvPr/>
        </p:nvGrpSpPr>
        <p:grpSpPr>
          <a:xfrm>
            <a:off x="1021822" y="5089547"/>
            <a:ext cx="8012720" cy="1352184"/>
            <a:chOff x="1021822" y="5089547"/>
            <a:chExt cx="8012720" cy="1352184"/>
          </a:xfrm>
        </p:grpSpPr>
        <p:grpSp>
          <p:nvGrpSpPr>
            <p:cNvPr id="48" name="Group 47"/>
            <p:cNvGrpSpPr/>
            <p:nvPr/>
          </p:nvGrpSpPr>
          <p:grpSpPr>
            <a:xfrm>
              <a:off x="1021822" y="5153828"/>
              <a:ext cx="723290" cy="475654"/>
              <a:chOff x="1021822" y="5153828"/>
              <a:chExt cx="723290" cy="475654"/>
            </a:xfrm>
          </p:grpSpPr>
          <p:sp>
            <p:nvSpPr>
              <p:cNvPr id="25" name="PDA box"/>
              <p:cNvSpPr/>
              <p:nvPr/>
            </p:nvSpPr>
            <p:spPr>
              <a:xfrm>
                <a:off x="1021822" y="5153828"/>
                <a:ext cx="705775" cy="4756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6" name="Finite Control"/>
                  <p:cNvSpPr/>
                  <p:nvPr/>
                </p:nvSpPr>
                <p:spPr>
                  <a:xfrm>
                    <a:off x="1026838" y="5159620"/>
                    <a:ext cx="718274" cy="38151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26" name="Finite Control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26838" y="5159620"/>
                    <a:ext cx="718274" cy="381515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50" name="Group 49"/>
            <p:cNvGrpSpPr/>
            <p:nvPr/>
          </p:nvGrpSpPr>
          <p:grpSpPr>
            <a:xfrm>
              <a:off x="1728950" y="5089547"/>
              <a:ext cx="664133" cy="1352184"/>
              <a:chOff x="1728950" y="5089547"/>
              <a:chExt cx="664133" cy="1352184"/>
            </a:xfrm>
          </p:grpSpPr>
          <p:sp>
            <p:nvSpPr>
              <p:cNvPr id="32" name="Freeform 31"/>
              <p:cNvSpPr/>
              <p:nvPr/>
            </p:nvSpPr>
            <p:spPr>
              <a:xfrm>
                <a:off x="1728950" y="5089547"/>
                <a:ext cx="528461" cy="187306"/>
              </a:xfrm>
              <a:custGeom>
                <a:avLst/>
                <a:gdLst>
                  <a:gd name="connsiteX0" fmla="*/ 319 w 1086487"/>
                  <a:gd name="connsiteY0" fmla="*/ 340025 h 340025"/>
                  <a:gd name="connsiteX1" fmla="*/ 152719 w 1086487"/>
                  <a:gd name="connsiteY1" fmla="*/ 54275 h 340025"/>
                  <a:gd name="connsiteX2" fmla="*/ 933769 w 1086487"/>
                  <a:gd name="connsiteY2" fmla="*/ 25700 h 340025"/>
                  <a:gd name="connsiteX3" fmla="*/ 1086169 w 1086487"/>
                  <a:gd name="connsiteY3" fmla="*/ 340025 h 340025"/>
                  <a:gd name="connsiteX0" fmla="*/ 0 w 1086168"/>
                  <a:gd name="connsiteY0" fmla="*/ 340025 h 340025"/>
                  <a:gd name="connsiteX1" fmla="*/ 152400 w 1086168"/>
                  <a:gd name="connsiteY1" fmla="*/ 54275 h 340025"/>
                  <a:gd name="connsiteX2" fmla="*/ 933450 w 1086168"/>
                  <a:gd name="connsiteY2" fmla="*/ 25700 h 340025"/>
                  <a:gd name="connsiteX3" fmla="*/ 1085850 w 1086168"/>
                  <a:gd name="connsiteY3" fmla="*/ 340025 h 340025"/>
                  <a:gd name="connsiteX0" fmla="*/ 0 w 1086168"/>
                  <a:gd name="connsiteY0" fmla="*/ 336442 h 336442"/>
                  <a:gd name="connsiteX1" fmla="*/ 441422 w 1086168"/>
                  <a:gd name="connsiteY1" fmla="*/ 63392 h 336442"/>
                  <a:gd name="connsiteX2" fmla="*/ 933450 w 1086168"/>
                  <a:gd name="connsiteY2" fmla="*/ 22117 h 336442"/>
                  <a:gd name="connsiteX3" fmla="*/ 1085850 w 1086168"/>
                  <a:gd name="connsiteY3" fmla="*/ 336442 h 336442"/>
                  <a:gd name="connsiteX0" fmla="*/ 0 w 1086168"/>
                  <a:gd name="connsiteY0" fmla="*/ 336442 h 336442"/>
                  <a:gd name="connsiteX1" fmla="*/ 441422 w 1086168"/>
                  <a:gd name="connsiteY1" fmla="*/ 63392 h 336442"/>
                  <a:gd name="connsiteX2" fmla="*/ 933450 w 1086168"/>
                  <a:gd name="connsiteY2" fmla="*/ 22117 h 336442"/>
                  <a:gd name="connsiteX3" fmla="*/ 1085850 w 1086168"/>
                  <a:gd name="connsiteY3" fmla="*/ 336442 h 336442"/>
                  <a:gd name="connsiteX0" fmla="*/ 0 w 1086168"/>
                  <a:gd name="connsiteY0" fmla="*/ 332429 h 332429"/>
                  <a:gd name="connsiteX1" fmla="*/ 517481 w 1086168"/>
                  <a:gd name="connsiteY1" fmla="*/ 78429 h 332429"/>
                  <a:gd name="connsiteX2" fmla="*/ 933450 w 1086168"/>
                  <a:gd name="connsiteY2" fmla="*/ 18104 h 332429"/>
                  <a:gd name="connsiteX3" fmla="*/ 1085850 w 1086168"/>
                  <a:gd name="connsiteY3" fmla="*/ 332429 h 332429"/>
                  <a:gd name="connsiteX0" fmla="*/ 0 w 1086168"/>
                  <a:gd name="connsiteY0" fmla="*/ 332429 h 332429"/>
                  <a:gd name="connsiteX1" fmla="*/ 517481 w 1086168"/>
                  <a:gd name="connsiteY1" fmla="*/ 78429 h 332429"/>
                  <a:gd name="connsiteX2" fmla="*/ 933450 w 1086168"/>
                  <a:gd name="connsiteY2" fmla="*/ 18104 h 332429"/>
                  <a:gd name="connsiteX3" fmla="*/ 1085850 w 1086168"/>
                  <a:gd name="connsiteY3" fmla="*/ 332429 h 332429"/>
                  <a:gd name="connsiteX0" fmla="*/ 0 w 1086168"/>
                  <a:gd name="connsiteY0" fmla="*/ 333471 h 333471"/>
                  <a:gd name="connsiteX1" fmla="*/ 517481 w 1086168"/>
                  <a:gd name="connsiteY1" fmla="*/ 79471 h 333471"/>
                  <a:gd name="connsiteX2" fmla="*/ 933450 w 1086168"/>
                  <a:gd name="connsiteY2" fmla="*/ 19146 h 333471"/>
                  <a:gd name="connsiteX3" fmla="*/ 1085850 w 1086168"/>
                  <a:gd name="connsiteY3" fmla="*/ 333471 h 333471"/>
                  <a:gd name="connsiteX0" fmla="*/ 0 w 1086168"/>
                  <a:gd name="connsiteY0" fmla="*/ 340084 h 340084"/>
                  <a:gd name="connsiteX1" fmla="*/ 517481 w 1086168"/>
                  <a:gd name="connsiteY1" fmla="*/ 86084 h 340084"/>
                  <a:gd name="connsiteX2" fmla="*/ 933450 w 1086168"/>
                  <a:gd name="connsiteY2" fmla="*/ 25759 h 340084"/>
                  <a:gd name="connsiteX3" fmla="*/ 1085850 w 1086168"/>
                  <a:gd name="connsiteY3" fmla="*/ 340084 h 340084"/>
                  <a:gd name="connsiteX0" fmla="*/ 0 w 1086168"/>
                  <a:gd name="connsiteY0" fmla="*/ 340084 h 340084"/>
                  <a:gd name="connsiteX1" fmla="*/ 517481 w 1086168"/>
                  <a:gd name="connsiteY1" fmla="*/ 86084 h 340084"/>
                  <a:gd name="connsiteX2" fmla="*/ 933450 w 1086168"/>
                  <a:gd name="connsiteY2" fmla="*/ 25759 h 340084"/>
                  <a:gd name="connsiteX3" fmla="*/ 1085850 w 1086168"/>
                  <a:gd name="connsiteY3" fmla="*/ 340084 h 340084"/>
                  <a:gd name="connsiteX0" fmla="*/ 0 w 1085896"/>
                  <a:gd name="connsiteY0" fmla="*/ 311742 h 311742"/>
                  <a:gd name="connsiteX1" fmla="*/ 517481 w 1085896"/>
                  <a:gd name="connsiteY1" fmla="*/ 57742 h 311742"/>
                  <a:gd name="connsiteX2" fmla="*/ 892886 w 1085896"/>
                  <a:gd name="connsiteY2" fmla="*/ 22817 h 311742"/>
                  <a:gd name="connsiteX3" fmla="*/ 1085850 w 1085896"/>
                  <a:gd name="connsiteY3" fmla="*/ 311742 h 311742"/>
                  <a:gd name="connsiteX0" fmla="*/ 0 w 1085896"/>
                  <a:gd name="connsiteY0" fmla="*/ 303277 h 303277"/>
                  <a:gd name="connsiteX1" fmla="*/ 517481 w 1085896"/>
                  <a:gd name="connsiteY1" fmla="*/ 49277 h 303277"/>
                  <a:gd name="connsiteX2" fmla="*/ 892886 w 1085896"/>
                  <a:gd name="connsiteY2" fmla="*/ 14352 h 303277"/>
                  <a:gd name="connsiteX3" fmla="*/ 1085850 w 1085896"/>
                  <a:gd name="connsiteY3" fmla="*/ 303277 h 303277"/>
                  <a:gd name="connsiteX0" fmla="*/ 0 w 1086457"/>
                  <a:gd name="connsiteY0" fmla="*/ 263699 h 263699"/>
                  <a:gd name="connsiteX1" fmla="*/ 517481 w 1086457"/>
                  <a:gd name="connsiteY1" fmla="*/ 9699 h 263699"/>
                  <a:gd name="connsiteX2" fmla="*/ 940390 w 1086457"/>
                  <a:gd name="connsiteY2" fmla="*/ 65110 h 263699"/>
                  <a:gd name="connsiteX3" fmla="*/ 1085850 w 1086457"/>
                  <a:gd name="connsiteY3" fmla="*/ 263699 h 263699"/>
                  <a:gd name="connsiteX0" fmla="*/ 0 w 1086455"/>
                  <a:gd name="connsiteY0" fmla="*/ 218561 h 218561"/>
                  <a:gd name="connsiteX1" fmla="*/ 636236 w 1086455"/>
                  <a:gd name="connsiteY1" fmla="*/ 26505 h 218561"/>
                  <a:gd name="connsiteX2" fmla="*/ 940390 w 1086455"/>
                  <a:gd name="connsiteY2" fmla="*/ 19972 h 218561"/>
                  <a:gd name="connsiteX3" fmla="*/ 1085850 w 1086455"/>
                  <a:gd name="connsiteY3" fmla="*/ 218561 h 218561"/>
                  <a:gd name="connsiteX0" fmla="*/ 0 w 1086457"/>
                  <a:gd name="connsiteY0" fmla="*/ 214450 h 214450"/>
                  <a:gd name="connsiteX1" fmla="*/ 636236 w 1086457"/>
                  <a:gd name="connsiteY1" fmla="*/ 22394 h 214450"/>
                  <a:gd name="connsiteX2" fmla="*/ 940390 w 1086457"/>
                  <a:gd name="connsiteY2" fmla="*/ 15861 h 214450"/>
                  <a:gd name="connsiteX3" fmla="*/ 1085850 w 1086457"/>
                  <a:gd name="connsiteY3" fmla="*/ 214450 h 214450"/>
                  <a:gd name="connsiteX0" fmla="*/ 0 w 1086455"/>
                  <a:gd name="connsiteY0" fmla="*/ 212401 h 212401"/>
                  <a:gd name="connsiteX1" fmla="*/ 636236 w 1086455"/>
                  <a:gd name="connsiteY1" fmla="*/ 20345 h 212401"/>
                  <a:gd name="connsiteX2" fmla="*/ 940390 w 1086455"/>
                  <a:gd name="connsiteY2" fmla="*/ 13812 h 212401"/>
                  <a:gd name="connsiteX3" fmla="*/ 1085850 w 1086455"/>
                  <a:gd name="connsiteY3" fmla="*/ 212401 h 212401"/>
                  <a:gd name="connsiteX0" fmla="*/ 0 w 1086457"/>
                  <a:gd name="connsiteY0" fmla="*/ 211257 h 211257"/>
                  <a:gd name="connsiteX1" fmla="*/ 636236 w 1086457"/>
                  <a:gd name="connsiteY1" fmla="*/ 19201 h 211257"/>
                  <a:gd name="connsiteX2" fmla="*/ 940390 w 1086457"/>
                  <a:gd name="connsiteY2" fmla="*/ 12668 h 211257"/>
                  <a:gd name="connsiteX3" fmla="*/ 1085850 w 1086457"/>
                  <a:gd name="connsiteY3" fmla="*/ 211257 h 211257"/>
                  <a:gd name="connsiteX0" fmla="*/ 0 w 1085902"/>
                  <a:gd name="connsiteY0" fmla="*/ 211257 h 211257"/>
                  <a:gd name="connsiteX1" fmla="*/ 636236 w 1085902"/>
                  <a:gd name="connsiteY1" fmla="*/ 19201 h 211257"/>
                  <a:gd name="connsiteX2" fmla="*/ 940390 w 1085902"/>
                  <a:gd name="connsiteY2" fmla="*/ 12668 h 211257"/>
                  <a:gd name="connsiteX3" fmla="*/ 1085850 w 1085902"/>
                  <a:gd name="connsiteY3" fmla="*/ 211257 h 211257"/>
                  <a:gd name="connsiteX0" fmla="*/ 0 w 1085902"/>
                  <a:gd name="connsiteY0" fmla="*/ 211257 h 211257"/>
                  <a:gd name="connsiteX1" fmla="*/ 636236 w 1085902"/>
                  <a:gd name="connsiteY1" fmla="*/ 19201 h 211257"/>
                  <a:gd name="connsiteX2" fmla="*/ 940390 w 1085902"/>
                  <a:gd name="connsiteY2" fmla="*/ 12668 h 211257"/>
                  <a:gd name="connsiteX3" fmla="*/ 1085850 w 1085902"/>
                  <a:gd name="connsiteY3" fmla="*/ 211257 h 211257"/>
                  <a:gd name="connsiteX0" fmla="*/ 0 w 1052887"/>
                  <a:gd name="connsiteY0" fmla="*/ 211257 h 211257"/>
                  <a:gd name="connsiteX1" fmla="*/ 636236 w 1052887"/>
                  <a:gd name="connsiteY1" fmla="*/ 19201 h 211257"/>
                  <a:gd name="connsiteX2" fmla="*/ 940390 w 1052887"/>
                  <a:gd name="connsiteY2" fmla="*/ 12668 h 211257"/>
                  <a:gd name="connsiteX3" fmla="*/ 1052598 w 1052887"/>
                  <a:gd name="connsiteY3" fmla="*/ 193191 h 211257"/>
                  <a:gd name="connsiteX0" fmla="*/ 0 w 1052598"/>
                  <a:gd name="connsiteY0" fmla="*/ 211257 h 211257"/>
                  <a:gd name="connsiteX1" fmla="*/ 636236 w 1052598"/>
                  <a:gd name="connsiteY1" fmla="*/ 19201 h 211257"/>
                  <a:gd name="connsiteX2" fmla="*/ 940390 w 1052598"/>
                  <a:gd name="connsiteY2" fmla="*/ 12668 h 211257"/>
                  <a:gd name="connsiteX3" fmla="*/ 1052598 w 1052598"/>
                  <a:gd name="connsiteY3" fmla="*/ 193191 h 211257"/>
                  <a:gd name="connsiteX0" fmla="*/ 0 w 1052598"/>
                  <a:gd name="connsiteY0" fmla="*/ 217538 h 217538"/>
                  <a:gd name="connsiteX1" fmla="*/ 636236 w 1052598"/>
                  <a:gd name="connsiteY1" fmla="*/ 25482 h 217538"/>
                  <a:gd name="connsiteX2" fmla="*/ 902388 w 1052598"/>
                  <a:gd name="connsiteY2" fmla="*/ 18949 h 217538"/>
                  <a:gd name="connsiteX3" fmla="*/ 1052598 w 1052598"/>
                  <a:gd name="connsiteY3" fmla="*/ 199472 h 217538"/>
                  <a:gd name="connsiteX0" fmla="*/ 0 w 1052598"/>
                  <a:gd name="connsiteY0" fmla="*/ 213647 h 213647"/>
                  <a:gd name="connsiteX1" fmla="*/ 636236 w 1052598"/>
                  <a:gd name="connsiteY1" fmla="*/ 21591 h 213647"/>
                  <a:gd name="connsiteX2" fmla="*/ 902388 w 1052598"/>
                  <a:gd name="connsiteY2" fmla="*/ 15058 h 213647"/>
                  <a:gd name="connsiteX3" fmla="*/ 1052598 w 1052598"/>
                  <a:gd name="connsiteY3" fmla="*/ 195581 h 213647"/>
                  <a:gd name="connsiteX0" fmla="*/ 0 w 1052598"/>
                  <a:gd name="connsiteY0" fmla="*/ 213647 h 213647"/>
                  <a:gd name="connsiteX1" fmla="*/ 636236 w 1052598"/>
                  <a:gd name="connsiteY1" fmla="*/ 21591 h 213647"/>
                  <a:gd name="connsiteX2" fmla="*/ 902388 w 1052598"/>
                  <a:gd name="connsiteY2" fmla="*/ 15058 h 213647"/>
                  <a:gd name="connsiteX3" fmla="*/ 1052598 w 1052598"/>
                  <a:gd name="connsiteY3" fmla="*/ 195581 h 213647"/>
                  <a:gd name="connsiteX0" fmla="*/ 0 w 1052598"/>
                  <a:gd name="connsiteY0" fmla="*/ 213647 h 213647"/>
                  <a:gd name="connsiteX1" fmla="*/ 636236 w 1052598"/>
                  <a:gd name="connsiteY1" fmla="*/ 21591 h 213647"/>
                  <a:gd name="connsiteX2" fmla="*/ 902388 w 1052598"/>
                  <a:gd name="connsiteY2" fmla="*/ 15058 h 213647"/>
                  <a:gd name="connsiteX3" fmla="*/ 1052598 w 1052598"/>
                  <a:gd name="connsiteY3" fmla="*/ 195581 h 213647"/>
                  <a:gd name="connsiteX0" fmla="*/ 0 w 1052895"/>
                  <a:gd name="connsiteY0" fmla="*/ 213647 h 213647"/>
                  <a:gd name="connsiteX1" fmla="*/ 636236 w 1052895"/>
                  <a:gd name="connsiteY1" fmla="*/ 21591 h 213647"/>
                  <a:gd name="connsiteX2" fmla="*/ 902388 w 1052895"/>
                  <a:gd name="connsiteY2" fmla="*/ 15058 h 213647"/>
                  <a:gd name="connsiteX3" fmla="*/ 1052598 w 1052895"/>
                  <a:gd name="connsiteY3" fmla="*/ 195581 h 213647"/>
                  <a:gd name="connsiteX0" fmla="*/ 0 w 1053442"/>
                  <a:gd name="connsiteY0" fmla="*/ 213647 h 213647"/>
                  <a:gd name="connsiteX1" fmla="*/ 636236 w 1053442"/>
                  <a:gd name="connsiteY1" fmla="*/ 21591 h 213647"/>
                  <a:gd name="connsiteX2" fmla="*/ 902388 w 1053442"/>
                  <a:gd name="connsiteY2" fmla="*/ 15058 h 213647"/>
                  <a:gd name="connsiteX3" fmla="*/ 1052598 w 1053442"/>
                  <a:gd name="connsiteY3" fmla="*/ 195581 h 213647"/>
                  <a:gd name="connsiteX0" fmla="*/ 0 w 1054198"/>
                  <a:gd name="connsiteY0" fmla="*/ 213647 h 213647"/>
                  <a:gd name="connsiteX1" fmla="*/ 636236 w 1054198"/>
                  <a:gd name="connsiteY1" fmla="*/ 21591 h 213647"/>
                  <a:gd name="connsiteX2" fmla="*/ 902388 w 1054198"/>
                  <a:gd name="connsiteY2" fmla="*/ 15058 h 213647"/>
                  <a:gd name="connsiteX3" fmla="*/ 1052598 w 1054198"/>
                  <a:gd name="connsiteY3" fmla="*/ 195581 h 213647"/>
                  <a:gd name="connsiteX0" fmla="*/ 0 w 1054198"/>
                  <a:gd name="connsiteY0" fmla="*/ 212739 h 212739"/>
                  <a:gd name="connsiteX1" fmla="*/ 636236 w 1054198"/>
                  <a:gd name="connsiteY1" fmla="*/ 20683 h 212739"/>
                  <a:gd name="connsiteX2" fmla="*/ 902388 w 1054198"/>
                  <a:gd name="connsiteY2" fmla="*/ 14150 h 212739"/>
                  <a:gd name="connsiteX3" fmla="*/ 1052598 w 1054198"/>
                  <a:gd name="connsiteY3" fmla="*/ 194673 h 212739"/>
                  <a:gd name="connsiteX0" fmla="*/ 0 w 1054198"/>
                  <a:gd name="connsiteY0" fmla="*/ 210217 h 210217"/>
                  <a:gd name="connsiteX1" fmla="*/ 636236 w 1054198"/>
                  <a:gd name="connsiteY1" fmla="*/ 18161 h 210217"/>
                  <a:gd name="connsiteX2" fmla="*/ 902388 w 1054198"/>
                  <a:gd name="connsiteY2" fmla="*/ 11628 h 210217"/>
                  <a:gd name="connsiteX3" fmla="*/ 1052598 w 1054198"/>
                  <a:gd name="connsiteY3" fmla="*/ 192151 h 210217"/>
                  <a:gd name="connsiteX0" fmla="*/ 0 w 1054198"/>
                  <a:gd name="connsiteY0" fmla="*/ 203019 h 203019"/>
                  <a:gd name="connsiteX1" fmla="*/ 636236 w 1054198"/>
                  <a:gd name="connsiteY1" fmla="*/ 10963 h 203019"/>
                  <a:gd name="connsiteX2" fmla="*/ 902388 w 1054198"/>
                  <a:gd name="connsiteY2" fmla="*/ 4430 h 203019"/>
                  <a:gd name="connsiteX3" fmla="*/ 1052598 w 1054198"/>
                  <a:gd name="connsiteY3" fmla="*/ 184953 h 2030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54198" h="203019">
                    <a:moveTo>
                      <a:pt x="0" y="203019"/>
                    </a:moveTo>
                    <a:cubicBezTo>
                      <a:pt x="112208" y="126445"/>
                      <a:pt x="504840" y="25995"/>
                      <a:pt x="636236" y="10963"/>
                    </a:cubicBezTo>
                    <a:cubicBezTo>
                      <a:pt x="767632" y="-4069"/>
                      <a:pt x="793352" y="-917"/>
                      <a:pt x="902388" y="4430"/>
                    </a:cubicBezTo>
                    <a:cubicBezTo>
                      <a:pt x="962958" y="31407"/>
                      <a:pt x="1068437" y="38700"/>
                      <a:pt x="1052598" y="184953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tailEnd type="triangle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4"/>
              <p:cNvSpPr/>
              <p:nvPr/>
            </p:nvSpPr>
            <p:spPr>
              <a:xfrm rot="5400000">
                <a:off x="1677328" y="5725976"/>
                <a:ext cx="1175378" cy="256132"/>
              </a:xfrm>
              <a:custGeom>
                <a:avLst/>
                <a:gdLst>
                  <a:gd name="connsiteX0" fmla="*/ 0 w 2742303"/>
                  <a:gd name="connsiteY0" fmla="*/ 0 h 317979"/>
                  <a:gd name="connsiteX1" fmla="*/ 2742303 w 2742303"/>
                  <a:gd name="connsiteY1" fmla="*/ 0 h 317979"/>
                  <a:gd name="connsiteX2" fmla="*/ 2742303 w 2742303"/>
                  <a:gd name="connsiteY2" fmla="*/ 317979 h 317979"/>
                  <a:gd name="connsiteX3" fmla="*/ 0 w 2742303"/>
                  <a:gd name="connsiteY3" fmla="*/ 317979 h 317979"/>
                  <a:gd name="connsiteX4" fmla="*/ 0 w 2742303"/>
                  <a:gd name="connsiteY4" fmla="*/ 0 h 317979"/>
                  <a:gd name="connsiteX0" fmla="*/ 2742303 w 2833743"/>
                  <a:gd name="connsiteY0" fmla="*/ 317979 h 409419"/>
                  <a:gd name="connsiteX1" fmla="*/ 0 w 2833743"/>
                  <a:gd name="connsiteY1" fmla="*/ 317979 h 409419"/>
                  <a:gd name="connsiteX2" fmla="*/ 0 w 2833743"/>
                  <a:gd name="connsiteY2" fmla="*/ 0 h 409419"/>
                  <a:gd name="connsiteX3" fmla="*/ 2742303 w 2833743"/>
                  <a:gd name="connsiteY3" fmla="*/ 0 h 409419"/>
                  <a:gd name="connsiteX4" fmla="*/ 2833743 w 2833743"/>
                  <a:gd name="connsiteY4" fmla="*/ 409419 h 409419"/>
                  <a:gd name="connsiteX0" fmla="*/ 2742303 w 2742303"/>
                  <a:gd name="connsiteY0" fmla="*/ 317979 h 317979"/>
                  <a:gd name="connsiteX1" fmla="*/ 0 w 2742303"/>
                  <a:gd name="connsiteY1" fmla="*/ 317979 h 317979"/>
                  <a:gd name="connsiteX2" fmla="*/ 0 w 2742303"/>
                  <a:gd name="connsiteY2" fmla="*/ 0 h 317979"/>
                  <a:gd name="connsiteX3" fmla="*/ 2742303 w 2742303"/>
                  <a:gd name="connsiteY3" fmla="*/ 0 h 317979"/>
                  <a:gd name="connsiteX0" fmla="*/ 2818503 w 2818503"/>
                  <a:gd name="connsiteY0" fmla="*/ 317979 h 317979"/>
                  <a:gd name="connsiteX1" fmla="*/ 0 w 2818503"/>
                  <a:gd name="connsiteY1" fmla="*/ 317979 h 317979"/>
                  <a:gd name="connsiteX2" fmla="*/ 0 w 2818503"/>
                  <a:gd name="connsiteY2" fmla="*/ 0 h 317979"/>
                  <a:gd name="connsiteX3" fmla="*/ 2742303 w 2818503"/>
                  <a:gd name="connsiteY3" fmla="*/ 0 h 317979"/>
                  <a:gd name="connsiteX0" fmla="*/ 2818503 w 2818503"/>
                  <a:gd name="connsiteY0" fmla="*/ 317979 h 317979"/>
                  <a:gd name="connsiteX1" fmla="*/ 0 w 2818503"/>
                  <a:gd name="connsiteY1" fmla="*/ 317979 h 317979"/>
                  <a:gd name="connsiteX2" fmla="*/ 0 w 2818503"/>
                  <a:gd name="connsiteY2" fmla="*/ 0 h 317979"/>
                  <a:gd name="connsiteX3" fmla="*/ 2760597 w 2818503"/>
                  <a:gd name="connsiteY3" fmla="*/ 0 h 3179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18503" h="317979">
                    <a:moveTo>
                      <a:pt x="2818503" y="317979"/>
                    </a:moveTo>
                    <a:lnTo>
                      <a:pt x="0" y="317979"/>
                    </a:lnTo>
                    <a:lnTo>
                      <a:pt x="0" y="0"/>
                    </a:lnTo>
                    <a:lnTo>
                      <a:pt x="2760597" y="0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>
              <a:off x="2814193" y="5105979"/>
              <a:ext cx="6220349" cy="931326"/>
              <a:chOff x="2814193" y="5105979"/>
              <a:chExt cx="6220349" cy="931326"/>
            </a:xfrm>
          </p:grpSpPr>
          <p:sp>
            <p:nvSpPr>
              <p:cNvPr id="15" name="Rectangle 4"/>
              <p:cNvSpPr/>
              <p:nvPr/>
            </p:nvSpPr>
            <p:spPr>
              <a:xfrm>
                <a:off x="2839256" y="5153828"/>
                <a:ext cx="6171599" cy="317979"/>
              </a:xfrm>
              <a:custGeom>
                <a:avLst/>
                <a:gdLst>
                  <a:gd name="connsiteX0" fmla="*/ 0 w 2742303"/>
                  <a:gd name="connsiteY0" fmla="*/ 0 h 317979"/>
                  <a:gd name="connsiteX1" fmla="*/ 2742303 w 2742303"/>
                  <a:gd name="connsiteY1" fmla="*/ 0 h 317979"/>
                  <a:gd name="connsiteX2" fmla="*/ 2742303 w 2742303"/>
                  <a:gd name="connsiteY2" fmla="*/ 317979 h 317979"/>
                  <a:gd name="connsiteX3" fmla="*/ 0 w 2742303"/>
                  <a:gd name="connsiteY3" fmla="*/ 317979 h 317979"/>
                  <a:gd name="connsiteX4" fmla="*/ 0 w 2742303"/>
                  <a:gd name="connsiteY4" fmla="*/ 0 h 317979"/>
                  <a:gd name="connsiteX0" fmla="*/ 2742303 w 2833743"/>
                  <a:gd name="connsiteY0" fmla="*/ 317979 h 409419"/>
                  <a:gd name="connsiteX1" fmla="*/ 0 w 2833743"/>
                  <a:gd name="connsiteY1" fmla="*/ 317979 h 409419"/>
                  <a:gd name="connsiteX2" fmla="*/ 0 w 2833743"/>
                  <a:gd name="connsiteY2" fmla="*/ 0 h 409419"/>
                  <a:gd name="connsiteX3" fmla="*/ 2742303 w 2833743"/>
                  <a:gd name="connsiteY3" fmla="*/ 0 h 409419"/>
                  <a:gd name="connsiteX4" fmla="*/ 2833743 w 2833743"/>
                  <a:gd name="connsiteY4" fmla="*/ 409419 h 409419"/>
                  <a:gd name="connsiteX0" fmla="*/ 2742303 w 2742303"/>
                  <a:gd name="connsiteY0" fmla="*/ 317979 h 317979"/>
                  <a:gd name="connsiteX1" fmla="*/ 0 w 2742303"/>
                  <a:gd name="connsiteY1" fmla="*/ 317979 h 317979"/>
                  <a:gd name="connsiteX2" fmla="*/ 0 w 2742303"/>
                  <a:gd name="connsiteY2" fmla="*/ 0 h 317979"/>
                  <a:gd name="connsiteX3" fmla="*/ 2742303 w 2742303"/>
                  <a:gd name="connsiteY3" fmla="*/ 0 h 317979"/>
                  <a:gd name="connsiteX0" fmla="*/ 2818503 w 2818503"/>
                  <a:gd name="connsiteY0" fmla="*/ 317979 h 317979"/>
                  <a:gd name="connsiteX1" fmla="*/ 0 w 2818503"/>
                  <a:gd name="connsiteY1" fmla="*/ 317979 h 317979"/>
                  <a:gd name="connsiteX2" fmla="*/ 0 w 2818503"/>
                  <a:gd name="connsiteY2" fmla="*/ 0 h 317979"/>
                  <a:gd name="connsiteX3" fmla="*/ 2742303 w 2818503"/>
                  <a:gd name="connsiteY3" fmla="*/ 0 h 317979"/>
                  <a:gd name="connsiteX0" fmla="*/ 2818503 w 2818503"/>
                  <a:gd name="connsiteY0" fmla="*/ 317979 h 317979"/>
                  <a:gd name="connsiteX1" fmla="*/ 0 w 2818503"/>
                  <a:gd name="connsiteY1" fmla="*/ 317979 h 317979"/>
                  <a:gd name="connsiteX2" fmla="*/ 0 w 2818503"/>
                  <a:gd name="connsiteY2" fmla="*/ 0 h 317979"/>
                  <a:gd name="connsiteX3" fmla="*/ 2760597 w 2818503"/>
                  <a:gd name="connsiteY3" fmla="*/ 0 h 317979"/>
                  <a:gd name="connsiteX0" fmla="*/ 2765246 w 2765246"/>
                  <a:gd name="connsiteY0" fmla="*/ 317979 h 317979"/>
                  <a:gd name="connsiteX1" fmla="*/ 0 w 2765246"/>
                  <a:gd name="connsiteY1" fmla="*/ 317979 h 317979"/>
                  <a:gd name="connsiteX2" fmla="*/ 0 w 2765246"/>
                  <a:gd name="connsiteY2" fmla="*/ 0 h 317979"/>
                  <a:gd name="connsiteX3" fmla="*/ 2760597 w 2765246"/>
                  <a:gd name="connsiteY3" fmla="*/ 0 h 317979"/>
                  <a:gd name="connsiteX0" fmla="*/ 2758855 w 2760597"/>
                  <a:gd name="connsiteY0" fmla="*/ 317979 h 317979"/>
                  <a:gd name="connsiteX1" fmla="*/ 0 w 2760597"/>
                  <a:gd name="connsiteY1" fmla="*/ 317979 h 317979"/>
                  <a:gd name="connsiteX2" fmla="*/ 0 w 2760597"/>
                  <a:gd name="connsiteY2" fmla="*/ 0 h 317979"/>
                  <a:gd name="connsiteX3" fmla="*/ 2760597 w 2760597"/>
                  <a:gd name="connsiteY3" fmla="*/ 0 h 3179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0597" h="317979">
                    <a:moveTo>
                      <a:pt x="2758855" y="317979"/>
                    </a:moveTo>
                    <a:lnTo>
                      <a:pt x="0" y="317979"/>
                    </a:lnTo>
                    <a:lnTo>
                      <a:pt x="0" y="0"/>
                    </a:lnTo>
                    <a:lnTo>
                      <a:pt x="2760597" y="0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6" name="Rectangle 15"/>
                  <p:cNvSpPr/>
                  <p:nvPr/>
                </p:nvSpPr>
                <p:spPr>
                  <a:xfrm>
                    <a:off x="2814193" y="5122508"/>
                    <a:ext cx="1402114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⋯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16" name="Rectangle 1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814193" y="5122508"/>
                    <a:ext cx="1402114" cy="338554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 b="-3571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" name="Rectangle 16"/>
                  <p:cNvSpPr/>
                  <p:nvPr/>
                </p:nvSpPr>
                <p:spPr>
                  <a:xfrm>
                    <a:off x="4402504" y="5122508"/>
                    <a:ext cx="1264064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nor/>
                            </m:rPr>
                            <a:rPr lang="en-US" sz="1600" dirty="0"/>
                            <m:t>a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⋯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17" name="Rectangle 1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402504" y="5122508"/>
                    <a:ext cx="1264064" cy="338554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 b="-3571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8" name="Rectangle 17"/>
                  <p:cNvSpPr/>
                  <p:nvPr/>
                </p:nvSpPr>
                <p:spPr>
                  <a:xfrm>
                    <a:off x="5777267" y="5133253"/>
                    <a:ext cx="1371466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nor/>
                            </m:rPr>
                            <a:rPr lang="en-US" sz="1600" dirty="0" smtClean="0"/>
                            <m:t>a</m:t>
                          </m:r>
                          <m:r>
                            <m:rPr>
                              <m:nor/>
                            </m:rPr>
                            <a:rPr lang="en-US" sz="1600" b="0" i="0" dirty="0" smtClean="0"/>
                            <m:t>c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⋯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18" name="Rectangle 1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777267" y="5133253"/>
                    <a:ext cx="1371466" cy="338554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 b="-3571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Rectangle 18"/>
                  <p:cNvSpPr/>
                  <p:nvPr/>
                </p:nvSpPr>
                <p:spPr>
                  <a:xfrm>
                    <a:off x="7247065" y="5105979"/>
                    <a:ext cx="434734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⋯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19" name="Rectangle 1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247065" y="5105979"/>
                    <a:ext cx="434734" cy="369332"/>
                  </a:xfrm>
                  <a:prstGeom prst="rect">
                    <a:avLst/>
                  </a:prstGeom>
                  <a:blipFill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" name="Rectangle 19"/>
                  <p:cNvSpPr/>
                  <p:nvPr/>
                </p:nvSpPr>
                <p:spPr>
                  <a:xfrm>
                    <a:off x="7818119" y="5143540"/>
                    <a:ext cx="1216423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⋯ </m:t>
                          </m:r>
                          <m:r>
                            <a:rPr lang="en-US" sz="1600" i="1" dirty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m:rPr>
                              <m:nor/>
                            </m:rPr>
                            <a:rPr lang="en-US" sz="1600" baseline="-25000" dirty="0">
                              <a:latin typeface="Cambria Math" panose="02040503050406030204" pitchFamily="18" charset="0"/>
                            </a:rPr>
                            <m:t>ac</m:t>
                          </m:r>
                          <m:r>
                            <m:rPr>
                              <m:nor/>
                            </m:rPr>
                            <a:rPr lang="en-US" sz="1600" b="0" i="0" baseline="-25000" dirty="0" smtClean="0">
                              <a:latin typeface="Cambria Math" panose="02040503050406030204" pitchFamily="18" charset="0"/>
                            </a:rPr>
                            <m:t>cept</m:t>
                          </m:r>
                          <m:r>
                            <a:rPr lang="en-US" sz="1600" b="0" i="1" baseline="-25000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⋯</m:t>
                          </m:r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20" name="Rectangle 1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818119" y="5143540"/>
                    <a:ext cx="1216423" cy="338554"/>
                  </a:xfrm>
                  <a:prstGeom prst="rect">
                    <a:avLst/>
                  </a:prstGeom>
                  <a:blipFill>
                    <a:blip r:embed="rId16"/>
                    <a:stretch>
                      <a:fillRect b="-9091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1" name="Rectangle 20"/>
              <p:cNvSpPr/>
              <p:nvPr/>
            </p:nvSpPr>
            <p:spPr>
              <a:xfrm>
                <a:off x="4137559" y="5128151"/>
                <a:ext cx="30008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#</a:t>
                </a: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5576720" y="5128151"/>
                <a:ext cx="30008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#</a:t>
                </a: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7055544" y="5128151"/>
                <a:ext cx="30008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#</a:t>
                </a: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7578960" y="5128151"/>
                <a:ext cx="30008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#</a:t>
                </a:r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2944951" y="5519656"/>
                <a:ext cx="5998309" cy="517649"/>
                <a:chOff x="3694259" y="6050319"/>
                <a:chExt cx="5998309" cy="517649"/>
              </a:xfrm>
            </p:grpSpPr>
            <p:sp>
              <p:nvSpPr>
                <p:cNvPr id="9" name="Left Brace 8"/>
                <p:cNvSpPr/>
                <p:nvPr/>
              </p:nvSpPr>
              <p:spPr>
                <a:xfrm rot="16200000">
                  <a:off x="4201058" y="5553808"/>
                  <a:ext cx="127000" cy="1140597"/>
                </a:xfrm>
                <a:prstGeom prst="leftBrace">
                  <a:avLst>
                    <a:gd name="adj1" fmla="val 25001"/>
                    <a:gd name="adj2" fmla="val 50000"/>
                  </a:avLst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" name="Left Brace 9"/>
                <p:cNvSpPr/>
                <p:nvPr/>
              </p:nvSpPr>
              <p:spPr>
                <a:xfrm rot="16200000">
                  <a:off x="5713493" y="5553808"/>
                  <a:ext cx="127000" cy="1140597"/>
                </a:xfrm>
                <a:prstGeom prst="leftBrace">
                  <a:avLst>
                    <a:gd name="adj1" fmla="val 25001"/>
                    <a:gd name="adj2" fmla="val 50000"/>
                  </a:avLst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Left Brace 11"/>
                <p:cNvSpPr/>
                <p:nvPr/>
              </p:nvSpPr>
              <p:spPr>
                <a:xfrm rot="16200000">
                  <a:off x="7160408" y="5553808"/>
                  <a:ext cx="127000" cy="1140597"/>
                </a:xfrm>
                <a:prstGeom prst="leftBrace">
                  <a:avLst>
                    <a:gd name="adj1" fmla="val 25001"/>
                    <a:gd name="adj2" fmla="val 50000"/>
                  </a:avLst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Left Brace 12"/>
                <p:cNvSpPr/>
                <p:nvPr/>
              </p:nvSpPr>
              <p:spPr>
                <a:xfrm rot="16200000">
                  <a:off x="9130185" y="5614936"/>
                  <a:ext cx="127000" cy="997766"/>
                </a:xfrm>
                <a:prstGeom prst="leftBrace">
                  <a:avLst>
                    <a:gd name="adj1" fmla="val 25001"/>
                    <a:gd name="adj2" fmla="val 50000"/>
                  </a:avLst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4" name="TextBox 13"/>
                    <p:cNvSpPr txBox="1"/>
                    <p:nvPr/>
                  </p:nvSpPr>
                  <p:spPr>
                    <a:xfrm>
                      <a:off x="4012558" y="6187607"/>
                      <a:ext cx="5663101" cy="38036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>
                        <a:spcBef>
                          <a:spcPts val="600"/>
                        </a:spcBef>
                      </a:pPr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                        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      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     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 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 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              ⋯              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m:rPr>
                                    <m:nor/>
                                  </m:rPr>
                                  <a:rPr lang="en-US" sz="1200" baseline="-25000" dirty="0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  <m:t>accept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2000" dirty="0"/>
                    </a:p>
                  </p:txBody>
                </p:sp>
              </mc:Choice>
              <mc:Fallback xmlns="">
                <p:sp>
                  <p:nvSpPr>
                    <p:cNvPr id="151" name="TextBox 150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012558" y="6187607"/>
                      <a:ext cx="5663101" cy="380361"/>
                    </a:xfrm>
                    <a:prstGeom prst="rect">
                      <a:avLst/>
                    </a:prstGeom>
                    <a:blipFill>
                      <a:blip r:embed="rId17"/>
                      <a:stretch>
                        <a:fillRect b="-967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cxnSp>
            <p:nvCxnSpPr>
              <p:cNvPr id="41" name="Straight Connector 40"/>
              <p:cNvCxnSpPr/>
              <p:nvPr/>
            </p:nvCxnSpPr>
            <p:spPr>
              <a:xfrm>
                <a:off x="9011724" y="5153066"/>
                <a:ext cx="0" cy="317522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4772230" y="5669465"/>
                <a:ext cx="535403" cy="38061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ℛ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2230" y="5669465"/>
                <a:ext cx="535403" cy="380617"/>
              </a:xfrm>
              <a:prstGeom prst="rect">
                <a:avLst/>
              </a:prstGeom>
              <a:blipFill>
                <a:blip r:embed="rId18"/>
                <a:stretch>
                  <a:fillRect b="-1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/>
              <p:cNvSpPr/>
              <p:nvPr/>
            </p:nvSpPr>
            <p:spPr>
              <a:xfrm>
                <a:off x="5553033" y="4353132"/>
                <a:ext cx="6624569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Nondeterministically push some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and pop to compare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/>
                  <a:t>.  </a:t>
                </a:r>
                <a:r>
                  <a:rPr lang="en-US" i="1" dirty="0"/>
                  <a:t>Accept</a:t>
                </a:r>
                <a:r>
                  <a:rPr lang="en-US" dirty="0"/>
                  <a:t> if invalid step of M, or if start wrong, or if end isn’t accepting.</a:t>
                </a:r>
              </a:p>
            </p:txBody>
          </p:sp>
        </mc:Choice>
        <mc:Fallback xmlns=""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3033" y="4353132"/>
                <a:ext cx="6624569" cy="646331"/>
              </a:xfrm>
              <a:prstGeom prst="rect">
                <a:avLst/>
              </a:prstGeom>
              <a:blipFill>
                <a:blip r:embed="rId19"/>
                <a:stretch>
                  <a:fillRect l="-828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3" name="Picture 52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47" t="28103" r="7387" b="11595"/>
          <a:stretch/>
        </p:blipFill>
        <p:spPr>
          <a:xfrm rot="10800000">
            <a:off x="4474326" y="5230595"/>
            <a:ext cx="1078707" cy="20955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5C991EB-F469-FB4B-B313-F6D9FC6A68B0}"/>
              </a:ext>
            </a:extLst>
          </p:cNvPr>
          <p:cNvSpPr txBox="1"/>
          <p:nvPr/>
        </p:nvSpPr>
        <p:spPr>
          <a:xfrm>
            <a:off x="4833257" y="658041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2671569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90" dur="9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4" grpId="0" animBg="1"/>
      <p:bldP spid="27" grpId="0" animBg="1"/>
      <p:bldP spid="27" grpId="1" animBg="1"/>
      <p:bldP spid="29" grpId="0"/>
      <p:bldP spid="39" grpId="0" animBg="1"/>
      <p:bldP spid="43" grpId="0" animBg="1"/>
      <p:bldP spid="4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5717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Computation History Method - recap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02315" y="1617154"/>
                <a:ext cx="8741685" cy="34470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dirty="0">
                    <a:latin typeface="+mj-lt"/>
                  </a:rPr>
                  <a:t>Computation History Method is useful for showing the undecidability of problems involving testing for the existence of some object. </a:t>
                </a:r>
              </a:p>
              <a:p>
                <a:pPr>
                  <a:spcBef>
                    <a:spcPts val="1200"/>
                  </a:spcBef>
                </a:pP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2400" dirty="0">
                    <a:latin typeface="+mj-lt"/>
                  </a:rPr>
                  <a:t>	Is there an integral solution (to the polynomial equation)?</a:t>
                </a:r>
              </a:p>
              <a:p>
                <a:pPr>
                  <a:spcBef>
                    <a:spcPts val="1200"/>
                  </a:spcBef>
                </a:pP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𝐸</m:t>
                    </m:r>
                    <m:r>
                      <m:rPr>
                        <m:nor/>
                      </m:rPr>
                      <a:rPr lang="en-US" sz="2400" baseline="-25000" dirty="0">
                        <a:latin typeface="Cambria Math" panose="02040503050406030204" pitchFamily="18" charset="0"/>
                      </a:rPr>
                      <m:t>LBA</m:t>
                    </m:r>
                  </m:oMath>
                </a14:m>
                <a:r>
                  <a:rPr lang="en-US" sz="2400" dirty="0">
                    <a:latin typeface="+mj-lt"/>
                  </a:rPr>
                  <a:t>  	Is there some accepted string (for the LBA)?</a:t>
                </a:r>
              </a:p>
              <a:p>
                <a:pPr>
                  <a:spcBef>
                    <a:spcPts val="1200"/>
                  </a:spcBef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𝑃𝐶𝑃</m:t>
                    </m:r>
                  </m:oMath>
                </a14:m>
                <a:r>
                  <a:rPr lang="en-US" sz="2400" dirty="0">
                    <a:latin typeface="+mj-lt"/>
                  </a:rPr>
                  <a:t>  	Is there a match (for the given dominos)?</a:t>
                </a:r>
              </a:p>
              <a:p>
                <a:pPr>
                  <a:spcBef>
                    <a:spcPts val="1200"/>
                  </a:spcBef>
                </a:pP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𝐴𝐿𝐿</m:t>
                    </m:r>
                    <m:r>
                      <m:rPr>
                        <m:nor/>
                      </m:rPr>
                      <a:rPr lang="en-US" sz="2400" baseline="-250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CFG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+mj-lt"/>
                  </a:rPr>
                  <a:t> Is there </a:t>
                </a:r>
                <a:r>
                  <a:rPr lang="en-US" sz="2400" dirty="0">
                    <a:latin typeface="+mj-lt"/>
                  </a:rPr>
                  <a:t>some rejected string (for the CFG)?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dirty="0">
                    <a:latin typeface="+mj-lt"/>
                  </a:rPr>
                  <a:t>In each case, the object is the computation history in some form.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315" y="1617154"/>
                <a:ext cx="8741685" cy="3447098"/>
              </a:xfrm>
              <a:prstGeom prst="rect">
                <a:avLst/>
              </a:prstGeom>
              <a:blipFill>
                <a:blip r:embed="rId3"/>
                <a:stretch>
                  <a:fillRect l="-1116" t="-1413" r="-139" b="-30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A56A02-3530-DB48-8CE6-C04372AEA9C6}"/>
              </a:ext>
            </a:extLst>
          </p:cNvPr>
          <p:cNvSpPr txBox="1"/>
          <p:nvPr/>
        </p:nvSpPr>
        <p:spPr>
          <a:xfrm>
            <a:off x="5715000" y="636814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3339137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5717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Quick review of today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02315" y="1617154"/>
                <a:ext cx="9616328" cy="30777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2763" lvl="0" indent="-512763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>
                    <a:latin typeface="+mj-lt"/>
                  </a:rPr>
                  <a:t> Defined configurations and computation histories.</a:t>
                </a:r>
              </a:p>
              <a:p>
                <a:pPr marL="512763" lvl="0" indent="-512763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>
                    <a:latin typeface="+mj-lt"/>
                  </a:rPr>
                  <a:t> Gave The Computation History Method to prove undecidability.  </a:t>
                </a:r>
              </a:p>
              <a:p>
                <a:pPr marL="512763" lvl="0" indent="-512763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2400" b="0" i="0" baseline="-2500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LBA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  <a:latin typeface="+mj-lt"/>
                  </a:rPr>
                  <a:t>is decidable.</a:t>
                </a:r>
              </a:p>
              <a:p>
                <a:pPr marL="512763" indent="-512763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𝐸</m:t>
                    </m:r>
                    <m:r>
                      <m:rPr>
                        <m:nor/>
                      </m:rPr>
                      <a:rPr lang="en-US" sz="2400" baseline="-25000" dirty="0">
                        <a:latin typeface="Cambria Math" panose="02040503050406030204" pitchFamily="18" charset="0"/>
                      </a:rPr>
                      <m:t>LBA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>
                    <a:latin typeface="+mj-lt"/>
                  </a:rPr>
                  <a:t>is undecidable.</a:t>
                </a:r>
              </a:p>
              <a:p>
                <a:pPr marL="457200" lvl="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>
                    <a:solidFill>
                      <a:schemeClr val="tx1"/>
                    </a:solidFill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𝑃𝐶𝑃</m:t>
                    </m:r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latin typeface="+mj-lt"/>
                  </a:rPr>
                  <a:t>is undecidable.</a:t>
                </a:r>
              </a:p>
              <a:p>
                <a:pPr marL="457200" lvl="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>
                    <a:solidFill>
                      <a:schemeClr val="tx1"/>
                    </a:solidFill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𝐴𝐿𝐿</m:t>
                    </m:r>
                    <m:r>
                      <m:rPr>
                        <m:nor/>
                      </m:rPr>
                      <a:rPr lang="en-US" sz="2400" b="0" i="0" baseline="-2500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CFG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:r>
                  <a:rPr lang="en-US" sz="2400" dirty="0">
                    <a:latin typeface="+mj-lt"/>
                  </a:rPr>
                  <a:t>is undecidable.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315" y="1617154"/>
                <a:ext cx="9616328" cy="3077766"/>
              </a:xfrm>
              <a:prstGeom prst="rect">
                <a:avLst/>
              </a:prstGeom>
              <a:blipFill>
                <a:blip r:embed="rId3"/>
                <a:stretch>
                  <a:fillRect l="-1015" t="-1782" b="-3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294585-6D7E-8C41-97BF-D8EF09042820}"/>
              </a:ext>
            </a:extLst>
          </p:cNvPr>
          <p:cNvSpPr txBox="1"/>
          <p:nvPr/>
        </p:nvSpPr>
        <p:spPr>
          <a:xfrm>
            <a:off x="5715000" y="61722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3588472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" y="0"/>
            <a:ext cx="84469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Eliminating the technical assumption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15376" y="1093438"/>
                <a:ext cx="8845557" cy="48177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000" dirty="0"/>
                  <a:t>Technical assumption:  Match must start with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r>
                  <a:rPr lang="en-US" sz="2000" dirty="0"/>
                  <a:t>.  </a:t>
                </a:r>
                <a:br>
                  <a:rPr lang="en-US" sz="2000" dirty="0"/>
                </a:br>
                <a:r>
                  <a:rPr lang="en-US" sz="2000" dirty="0"/>
                  <a:t>Fix this assumption as follows.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>
                    <a:solidFill>
                      <a:prstClr val="white"/>
                    </a:solidFill>
                  </a:rPr>
                  <a:t>Let 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000" i="1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f>
                              <m:fPr>
                                <m:type m:val="noBar"/>
                                <m:ctrlPr>
                                  <a:rPr lang="en-US" sz="2000" i="1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 smtClean="0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2000" i="1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den>
                            </m:f>
                          </m:e>
                        </m:d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,  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f>
                              <m:fPr>
                                <m:type m:val="noBar"/>
                                <m:ctrlPr>
                                  <a:rPr lang="en-US" sz="2000" i="1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 smtClean="0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den>
                            </m:f>
                            <m:r>
                              <a:rPr lang="en-US" sz="20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d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,  … ,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f>
                              <m:fPr>
                                <m:type m:val="noBar"/>
                                <m:ctrlPr>
                                  <a:rPr lang="en-US" sz="2000" i="1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</m:den>
                            </m:f>
                            <m:r>
                              <a:rPr lang="en-US" sz="20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d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US" sz="2000" i="1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prstClr val="white"/>
                    </a:solidFill>
                  </a:rPr>
                  <a:t>  where we require match to start with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r>
                  <a:rPr lang="en-US" sz="2000" dirty="0"/>
                  <a:t>. </a:t>
                </a:r>
              </a:p>
              <a:p>
                <a:pPr>
                  <a:spcBef>
                    <a:spcPts val="600"/>
                  </a:spcBef>
                </a:pPr>
                <a:endParaRPr lang="en-US" sz="2000" dirty="0">
                  <a:solidFill>
                    <a:prstClr val="white"/>
                  </a:solidFill>
                </a:endParaRPr>
              </a:p>
              <a:p>
                <a:pPr>
                  <a:spcBef>
                    <a:spcPts val="600"/>
                  </a:spcBef>
                </a:pPr>
                <a:r>
                  <a:rPr lang="en-US" sz="2000" dirty="0">
                    <a:solidFill>
                      <a:prstClr val="white"/>
                    </a:solidFill>
                  </a:rPr>
                  <a:t>Create new 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000" b="0" i="1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′</m:t>
                    </m:r>
                    <m:r>
                      <a:rPr lang="en-US" sz="2000" i="1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f>
                              <m:fPr>
                                <m:type m:val="noBar"/>
                                <m:ctrlPr>
                                  <a:rPr lang="en-US" sz="2000" i="1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̿"/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̿"/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2000" i="1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den>
                            </m:f>
                          </m:e>
                        </m:d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,  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f>
                              <m:fPr>
                                <m:type m:val="noBar"/>
                                <m:ctrlPr>
                                  <a:rPr lang="en-US" sz="2000" i="1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̂"/>
                                        <m:ctrlPr>
                                          <a:rPr lang="en-US" sz="2000" i="1">
                                            <a:solidFill>
                                              <a:prstClr val="white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2000" i="1">
                                            <a:solidFill>
                                              <a:prstClr val="white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̂"/>
                                        <m:ctrlPr>
                                          <a:rPr lang="en-US" sz="2000" i="1">
                                            <a:solidFill>
                                              <a:prstClr val="white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2000" i="1">
                                            <a:solidFill>
                                              <a:prstClr val="white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2000" i="1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den>
                            </m:f>
                          </m:e>
                        </m:d>
                        <m:r>
                          <a:rPr lang="en-US" sz="2000" b="0" i="1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, 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f>
                              <m:fPr>
                                <m:type m:val="noBar"/>
                                <m:ctrlPr>
                                  <a:rPr lang="en-US" sz="2000" i="1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̂"/>
                                        <m:ctrlPr>
                                          <a:rPr lang="en-US" sz="2000" i="1">
                                            <a:solidFill>
                                              <a:prstClr val="white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2000" i="1">
                                            <a:solidFill>
                                              <a:prstClr val="white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̂"/>
                                        <m:ctrlPr>
                                          <a:rPr lang="en-US" sz="2000" i="1">
                                            <a:solidFill>
                                              <a:prstClr val="white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2000" i="1">
                                            <a:solidFill>
                                              <a:prstClr val="white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den>
                            </m:f>
                            <m:r>
                              <a:rPr lang="en-US" sz="20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d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,  … ,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f>
                              <m:fPr>
                                <m:type m:val="noBar"/>
                                <m:ctrlPr>
                                  <a:rPr lang="en-US" sz="2000" i="1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̂"/>
                                        <m:ctrlPr>
                                          <a:rPr lang="en-US" sz="2000" i="1">
                                            <a:solidFill>
                                              <a:prstClr val="white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2000" i="1">
                                            <a:solidFill>
                                              <a:prstClr val="white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̂"/>
                                        <m:ctrlPr>
                                          <a:rPr lang="en-US" sz="2000" i="1">
                                            <a:solidFill>
                                              <a:prstClr val="white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2000" i="1">
                                            <a:solidFill>
                                              <a:prstClr val="white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</m:den>
                            </m:f>
                            <m:r>
                              <a:rPr lang="en-US" sz="20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d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endParaRPr lang="en-US" sz="2000" dirty="0">
                  <a:solidFill>
                    <a:prstClr val="white"/>
                  </a:solidFill>
                </a:endParaRPr>
              </a:p>
              <a:p>
                <a:pPr>
                  <a:spcBef>
                    <a:spcPts val="600"/>
                  </a:spcBef>
                </a:pPr>
                <a:r>
                  <a:rPr lang="en-US" sz="2000" dirty="0">
                    <a:solidFill>
                      <a:prstClr val="white"/>
                    </a:solidFill>
                  </a:rPr>
                  <a:t>For any string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000" b="0" i="1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,…, 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prstClr val="white"/>
                    </a:solidFill>
                  </a:rPr>
                  <a:t>, let 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b="0" dirty="0">
                    <a:solidFill>
                      <a:prstClr val="white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⋆</m:t>
                    </m:r>
                    <m:r>
                      <a:rPr lang="en-US" sz="2000" b="0" i="1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000" b="0" i="1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   =</m:t>
                    </m:r>
                    <m:r>
                      <a:rPr lang="en-US" sz="2000" b="0" i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 ∗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000" b="0" i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000" b="0" i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sz="2000" b="0" i="1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⋯∗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endParaRPr lang="en-US" sz="2000" dirty="0">
                  <a:solidFill>
                    <a:prstClr val="white"/>
                  </a:solidFill>
                </a:endParaRPr>
              </a:p>
              <a:p>
                <a:pPr>
                  <a:spcBef>
                    <a:spcPts val="600"/>
                  </a:spcBef>
                </a:pPr>
                <a:r>
                  <a:rPr lang="en-US" sz="2000" dirty="0">
                    <a:solidFill>
                      <a:prstClr val="white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000" b="0" i="1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⋆    </m:t>
                    </m:r>
                    <m:r>
                      <a:rPr lang="en-US" sz="2000" i="1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200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00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00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sz="2000" i="1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⋯∗</m:t>
                    </m:r>
                    <m:sSub>
                      <m:sSubPr>
                        <m:ctrlP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000" b="0" i="1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∗ </m:t>
                    </m:r>
                  </m:oMath>
                </a14:m>
                <a:endParaRPr lang="en-US" sz="2000" dirty="0">
                  <a:solidFill>
                    <a:prstClr val="white"/>
                  </a:solidFill>
                </a:endParaRPr>
              </a:p>
              <a:p>
                <a:pPr>
                  <a:spcBef>
                    <a:spcPts val="600"/>
                  </a:spcBef>
                </a:pPr>
                <a:r>
                  <a:rPr lang="en-US" sz="2000" dirty="0">
                    <a:solidFill>
                      <a:prstClr val="white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⋆</m:t>
                    </m:r>
                    <m:r>
                      <a:rPr lang="en-US" sz="2000" i="1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000" b="0" i="1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⋆ </m:t>
                    </m:r>
                    <m:r>
                      <a:rPr lang="en-US" sz="2000" i="1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 ∗</m:t>
                    </m:r>
                    <m:sSub>
                      <m:sSubPr>
                        <m:ctrlP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00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00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sz="2000" i="1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⋯∗</m:t>
                    </m:r>
                    <m:sSub>
                      <m:sSubPr>
                        <m:ctrlP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000" b="0" i="1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∗ </m:t>
                    </m:r>
                  </m:oMath>
                </a14:m>
                <a:endParaRPr lang="en-US" sz="2000" dirty="0">
                  <a:solidFill>
                    <a:prstClr val="white"/>
                  </a:solidFill>
                </a:endParaRPr>
              </a:p>
              <a:p>
                <a:pPr>
                  <a:spcBef>
                    <a:spcPts val="600"/>
                  </a:spcBef>
                </a:pPr>
                <a:r>
                  <a:rPr lang="en-US" sz="2000" dirty="0">
                    <a:solidFill>
                      <a:prstClr val="white"/>
                    </a:solidFill>
                  </a:rPr>
                  <a:t>Then let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2000" b="0" i="1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{"/>
                        <m:endChr m:val="}"/>
                        <m:ctrlP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000" b="0" i="1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en-US" sz="2000" b="0" i="1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b="0" i="1" smtClean="0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  <m:t>⋆</m:t>
                                </m:r>
                                <m:sSub>
                                  <m:sSubPr>
                                    <m:ctrlP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2000" b="0" i="1" smtClean="0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  <m:t>⋆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2000" i="1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  <m:t>⋆ </m:t>
                                </m:r>
                              </m:den>
                            </m:f>
                          </m:e>
                        </m:d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,  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f>
                              <m:fPr>
                                <m:type m:val="noBar"/>
                                <m:ctrlPr>
                                  <a:rPr lang="en-US" sz="2000" i="1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b="0" i="1" smtClean="0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  <m:t>⋆</m:t>
                                </m:r>
                                <m:sSub>
                                  <m:sSubPr>
                                    <m:ctrlP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2000" i="1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  <m:t>⋆</m:t>
                                </m:r>
                              </m:den>
                            </m:f>
                          </m:e>
                        </m:d>
                        <m:r>
                          <a:rPr lang="en-US" sz="2000" b="0" i="1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, 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f>
                              <m:fPr>
                                <m:type m:val="noBar"/>
                                <m:ctrlPr>
                                  <a:rPr lang="en-US" sz="2000" i="1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  <m:t>⋆</m:t>
                                </m:r>
                                <m:sSub>
                                  <m:sSubPr>
                                    <m:ctrlP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000" i="1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  <m:t>⋆</m:t>
                                </m:r>
                              </m:den>
                            </m:f>
                            <m:r>
                              <a:rPr lang="en-US" sz="20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d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,  … ,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f>
                              <m:fPr>
                                <m:type m:val="noBar"/>
                                <m:ctrlPr>
                                  <a:rPr lang="en-US" sz="2000" i="1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⋆</m:t>
                                    </m:r>
                                    <m: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  <m:r>
                                  <a:rPr lang="en-US" sz="2000" i="1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  <m:t>⋆</m:t>
                                </m:r>
                              </m:den>
                            </m:f>
                            <m:r>
                              <a:rPr lang="en-US" sz="20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d>
                        <m:r>
                          <a:rPr lang="en-US" sz="2000" b="0" i="1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f>
                              <m:fPr>
                                <m:type m:val="noBar"/>
                                <m:ctrlPr>
                                  <a:rPr lang="en-US" sz="2000" i="1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b="0" i="1" smtClean="0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  <m:t>∗$  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sz="2000" b="0" i="1" smtClean="0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$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sz="2000" i="1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den>
                            </m:f>
                          </m:e>
                        </m:d>
                      </m:e>
                    </m:d>
                  </m:oMath>
                </a14:m>
                <a:endParaRPr lang="en-US" sz="2000" dirty="0">
                  <a:solidFill>
                    <a:prstClr val="white"/>
                  </a:solidFill>
                </a:endParaRPr>
              </a:p>
              <a:p>
                <a:pPr>
                  <a:spcBef>
                    <a:spcPts val="600"/>
                  </a:spcBef>
                </a:pP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376" y="1093438"/>
                <a:ext cx="8845557" cy="4817729"/>
              </a:xfrm>
              <a:prstGeom prst="rect">
                <a:avLst/>
              </a:prstGeom>
              <a:blipFill>
                <a:blip r:embed="rId3"/>
                <a:stretch>
                  <a:fillRect l="-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C8AB8A-DE54-B445-A6B7-33F3B65C713F}"/>
              </a:ext>
            </a:extLst>
          </p:cNvPr>
          <p:cNvSpPr txBox="1"/>
          <p:nvPr/>
        </p:nvSpPr>
        <p:spPr>
          <a:xfrm>
            <a:off x="5910943" y="623751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1207791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EB3551-F897-FE4A-B346-E310DEF2A8BD}"/>
              </a:ext>
            </a:extLst>
          </p:cNvPr>
          <p:cNvSpPr txBox="1"/>
          <p:nvPr/>
        </p:nvSpPr>
        <p:spPr>
          <a:xfrm>
            <a:off x="448886" y="1250467"/>
            <a:ext cx="1153806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MIT </a:t>
            </a:r>
            <a:r>
              <a:rPr lang="en-US" sz="2400" dirty="0" err="1"/>
              <a:t>OpenCourseWare</a:t>
            </a:r>
            <a:endParaRPr lang="en-US" sz="2400" dirty="0"/>
          </a:p>
          <a:p>
            <a:r>
              <a:rPr lang="en-US" sz="2400" dirty="0">
                <a:hlinkClick r:id="rId2"/>
              </a:rPr>
              <a:t>https://ocw.mit.edu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800" dirty="0"/>
              <a:t>18.404J Theory of Computation</a:t>
            </a:r>
          </a:p>
          <a:p>
            <a:r>
              <a:rPr lang="en-US" sz="2400" dirty="0"/>
              <a:t>Fall 2020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200" dirty="0"/>
              <a:t>For information about citing these materials or our Terms of Use, visit: </a:t>
            </a:r>
            <a:r>
              <a:rPr lang="en-US" sz="2200" dirty="0">
                <a:hlinkClick r:id="rId3"/>
              </a:rPr>
              <a:t>https://ocw.mit.edu/terms</a:t>
            </a:r>
            <a:r>
              <a:rPr lang="en-US" sz="2200" dirty="0"/>
              <a:t>.</a:t>
            </a:r>
          </a:p>
          <a:p>
            <a:pPr>
              <a:spcBef>
                <a:spcPts val="1200"/>
              </a:spcBef>
            </a:pPr>
            <a:endParaRPr lang="en-US" sz="2400" b="1" spc="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41769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" y="0"/>
            <a:ext cx="84469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4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Remember</a:t>
            </a:r>
            <a:endParaRPr lang="en-US" sz="4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33383" y="1396844"/>
                <a:ext cx="8266061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32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To prove some language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32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is undecidable, show that </a:t>
                </a:r>
                <a14:m>
                  <m:oMath xmlns:m="http://schemas.openxmlformats.org/officeDocument/2006/math">
                    <m:r>
                      <a:rPr lang="en-US" sz="32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3200" baseline="-250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TM</m:t>
                    </m:r>
                    <m:r>
                      <m:rPr>
                        <m:nor/>
                      </m:rPr>
                      <a:rPr lang="en-US" sz="3200" baseline="-250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(or any known undecidable language) is reducible to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32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383" y="1396844"/>
                <a:ext cx="8266061" cy="1569660"/>
              </a:xfrm>
              <a:prstGeom prst="rect">
                <a:avLst/>
              </a:prstGeom>
              <a:blipFill>
                <a:blip r:embed="rId2"/>
                <a:stretch>
                  <a:fillRect l="-1844" t="-4651" r="-811" b="-120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Isosceles Triangle 4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A83A7C-8958-5449-B39B-2C4542BEF581}"/>
              </a:ext>
            </a:extLst>
          </p:cNvPr>
          <p:cNvSpPr txBox="1"/>
          <p:nvPr/>
        </p:nvSpPr>
        <p:spPr>
          <a:xfrm>
            <a:off x="5600700" y="62375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78144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" y="0"/>
            <a:ext cx="84469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Revisit Hilbert’s 10</a:t>
            </a:r>
            <a:r>
              <a:rPr lang="en-US" sz="4000" baseline="30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th</a:t>
            </a:r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Problem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7002" y="1131801"/>
                <a:ext cx="9002099" cy="32778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spcBef>
                    <a:spcPts val="600"/>
                  </a:spcBef>
                </a:pP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Recall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24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4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〈</m:t>
                        </m:r>
                        <m:r>
                          <a:rPr lang="en-US" sz="24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24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〉</m:t>
                        </m:r>
                      </m:e>
                    </m:d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polynomial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sz="24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 …, 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d>
                    <m:r>
                      <a:rPr lang="en-US" sz="240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has integer solution)</a:t>
                </a:r>
              </a:p>
              <a:p>
                <a:pPr lvl="0">
                  <a:spcBef>
                    <a:spcPts val="600"/>
                  </a:spcBef>
                </a:pPr>
                <a:r>
                  <a:rPr lang="en-US" sz="2400" dirty="0">
                    <a:solidFill>
                      <a:schemeClr val="tx1"/>
                    </a:solidFill>
                  </a:rPr>
                  <a:t>Hilbert’s 10</a:t>
                </a:r>
                <a:r>
                  <a:rPr lang="en-US" sz="2400" baseline="30000" dirty="0">
                    <a:solidFill>
                      <a:schemeClr val="tx1"/>
                    </a:solidFill>
                  </a:rPr>
                  <a:t>th</a:t>
                </a:r>
                <a:r>
                  <a:rPr lang="en-US" sz="2400" dirty="0">
                    <a:solidFill>
                      <a:schemeClr val="tx1"/>
                    </a:solidFill>
                  </a:rPr>
                  <a:t> problem (1900):  Is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decidable?</a:t>
                </a:r>
                <a:endParaRPr lang="en-US" sz="2000" dirty="0">
                  <a:solidFill>
                    <a:schemeClr val="tx1"/>
                  </a:solidFill>
                </a:endParaRPr>
              </a:p>
              <a:p>
                <a:pPr lvl="0">
                  <a:spcBef>
                    <a:spcPts val="1200"/>
                  </a:spcBef>
                </a:pPr>
                <a:r>
                  <a:rPr lang="en-US" sz="2400" dirty="0">
                    <a:solidFill>
                      <a:prstClr val="white"/>
                    </a:solidFill>
                  </a:rPr>
                  <a:t>Theorem (1971):  No</a:t>
                </a:r>
              </a:p>
              <a:p>
                <a:pPr lvl="0"/>
                <a:r>
                  <a:rPr lang="en-US" sz="2000" dirty="0">
                    <a:solidFill>
                      <a:prstClr val="white"/>
                    </a:solidFill>
                  </a:rPr>
                  <a:t>Proof:  Show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TM</m:t>
                    </m:r>
                  </m:oMath>
                </a14:m>
                <a:r>
                  <a:rPr lang="en-US" sz="2000" dirty="0">
                    <a:solidFill>
                      <a:prstClr val="white"/>
                    </a:solidFill>
                  </a:rPr>
                  <a:t> is reducible to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2000" dirty="0">
                    <a:solidFill>
                      <a:prstClr val="white"/>
                    </a:solidFill>
                  </a:rPr>
                  <a:t>.   [would take entire semester]</a:t>
                </a:r>
              </a:p>
              <a:p>
                <a:pPr lvl="0">
                  <a:spcBef>
                    <a:spcPts val="600"/>
                  </a:spcBef>
                </a:pPr>
                <a:r>
                  <a:rPr lang="en-US" sz="2000" dirty="0">
                    <a:solidFill>
                      <a:prstClr val="white"/>
                    </a:solidFill>
                  </a:rPr>
                  <a:t>Do toy problem instead which has a similar proof method.</a:t>
                </a:r>
              </a:p>
              <a:p>
                <a:pPr lvl="0">
                  <a:spcBef>
                    <a:spcPts val="600"/>
                  </a:spcBef>
                </a:pPr>
                <a:r>
                  <a:rPr lang="en-US" sz="2000" dirty="0">
                    <a:solidFill>
                      <a:prstClr val="white"/>
                    </a:solidFill>
                  </a:rPr>
                  <a:t>Toy problem:  The Post Correspondence Problem.</a:t>
                </a:r>
              </a:p>
              <a:p>
                <a:pPr lvl="0">
                  <a:spcBef>
                    <a:spcPts val="600"/>
                  </a:spcBef>
                </a:pPr>
                <a:r>
                  <a:rPr lang="en-US" sz="2000" dirty="0">
                    <a:solidFill>
                      <a:prstClr val="white"/>
                    </a:solidFill>
                  </a:rPr>
                  <a:t>Method:  The Computation History Method.</a:t>
                </a:r>
              </a:p>
              <a:p>
                <a:pPr lvl="0">
                  <a:spcBef>
                    <a:spcPts val="600"/>
                  </a:spcBef>
                </a:pPr>
                <a:endParaRPr lang="en-US" sz="2000" dirty="0">
                  <a:solidFill>
                    <a:prstClr val="white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002" y="1131801"/>
                <a:ext cx="9002099" cy="3277820"/>
              </a:xfrm>
              <a:prstGeom prst="rect">
                <a:avLst/>
              </a:prstGeom>
              <a:blipFill>
                <a:blip r:embed="rId2"/>
                <a:stretch>
                  <a:fillRect l="-1083" t="-14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Isosceles Triangle 4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179D91C-9171-414C-9CD8-CDA84B02DC75}"/>
              </a:ext>
            </a:extLst>
          </p:cNvPr>
          <p:cNvSpPr txBox="1"/>
          <p:nvPr/>
        </p:nvSpPr>
        <p:spPr>
          <a:xfrm>
            <a:off x="5470071" y="62048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790003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" y="0"/>
            <a:ext cx="84469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Post Correspondence Problem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67301" y="1131801"/>
                <a:ext cx="8087699" cy="35309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spcBef>
                    <a:spcPts val="600"/>
                  </a:spcBef>
                </a:pPr>
                <a:r>
                  <a:rPr lang="en-US" sz="2000" dirty="0">
                    <a:solidFill>
                      <a:prstClr val="white"/>
                    </a:solidFill>
                  </a:rPr>
                  <a:t>Given a collection of pairs of strings as dominoes:  </a:t>
                </a:r>
              </a:p>
              <a:p>
                <a:pPr lvl="0">
                  <a:spcBef>
                    <a:spcPts val="1200"/>
                  </a:spcBef>
                </a:pPr>
                <a:r>
                  <a:rPr lang="en-US" sz="2000" b="0" dirty="0">
                    <a:solidFill>
                      <a:prstClr val="white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400" b="0" i="1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400" b="0" i="1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400" b="0" i="1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f>
                              <m:fPr>
                                <m:type m:val="noBar"/>
                                <m:ctrlPr>
                                  <a:rPr lang="en-US" sz="2400" b="0" i="1" smtClean="0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2400" b="0" i="1" smtClean="0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US" sz="2400" b="0" i="1" smtClean="0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2400" b="0" i="1" smtClean="0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den>
                            </m:f>
                          </m:e>
                        </m:d>
                        <m:r>
                          <a:rPr lang="en-US" sz="2400" b="0" i="1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,  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400" b="0" i="1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f>
                              <m:fPr>
                                <m:type m:val="noBar"/>
                                <m:ctrlPr>
                                  <a:rPr lang="en-US" sz="2400" b="0" i="1" smtClean="0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2400" b="0" i="1" smtClean="0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US" sz="2400" b="0" i="1" smtClean="0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den>
                            </m:f>
                            <m:r>
                              <a:rPr lang="en-US" sz="2400" b="0" i="1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d>
                        <m:r>
                          <a:rPr lang="en-US" sz="2400" b="0" i="1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,  … ,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400" b="0" i="1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f>
                              <m:fPr>
                                <m:type m:val="noBar"/>
                                <m:ctrlPr>
                                  <a:rPr lang="en-US" sz="2400" b="0" i="1" smtClean="0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2400" b="0" i="1" smtClean="0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US" sz="2400" b="0" i="1" smtClean="0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</m:den>
                            </m:f>
                            <m:r>
                              <a:rPr lang="en-US" sz="2400" b="0" i="1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d>
                        <m:r>
                          <a:rPr lang="en-US" sz="2400" b="0" i="1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US" sz="2400" b="0" i="1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b="0" dirty="0">
                  <a:solidFill>
                    <a:prstClr val="white"/>
                  </a:solidFill>
                </a:endParaRPr>
              </a:p>
              <a:p>
                <a:pPr lvl="0">
                  <a:spcBef>
                    <a:spcPts val="1200"/>
                  </a:spcBef>
                </a:pPr>
                <a:r>
                  <a:rPr lang="en-US" sz="2000" dirty="0">
                    <a:solidFill>
                      <a:prstClr val="white"/>
                    </a:solidFill>
                  </a:rPr>
                  <a:t>a </a:t>
                </a:r>
                <a:r>
                  <a:rPr lang="en-US" sz="2000" u="sng" dirty="0">
                    <a:solidFill>
                      <a:prstClr val="white"/>
                    </a:solidFill>
                  </a:rPr>
                  <a:t>match</a:t>
                </a:r>
                <a:r>
                  <a:rPr lang="en-US" sz="2000" dirty="0">
                    <a:solidFill>
                      <a:prstClr val="white"/>
                    </a:solidFill>
                  </a:rPr>
                  <a:t> is a finite sequence of dominos in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2000" dirty="0">
                    <a:solidFill>
                      <a:prstClr val="white"/>
                    </a:solidFill>
                  </a:rPr>
                  <a:t> (repeats allowed) </a:t>
                </a:r>
                <a:br>
                  <a:rPr lang="en-US" sz="2000" dirty="0">
                    <a:solidFill>
                      <a:prstClr val="white"/>
                    </a:solidFill>
                  </a:rPr>
                </a:br>
                <a:r>
                  <a:rPr lang="en-US" sz="2000" dirty="0">
                    <a:solidFill>
                      <a:prstClr val="white"/>
                    </a:solidFill>
                  </a:rPr>
                  <a:t>where the concatenation of the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000" dirty="0">
                    <a:solidFill>
                      <a:prstClr val="white"/>
                    </a:solidFill>
                  </a:rPr>
                  <a:t>’s = the concatenation of the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000" dirty="0">
                    <a:solidFill>
                      <a:prstClr val="white"/>
                    </a:solidFill>
                  </a:rPr>
                  <a:t>’s.</a:t>
                </a:r>
              </a:p>
              <a:p>
                <a:pPr lvl="0">
                  <a:spcBef>
                    <a:spcPts val="1200"/>
                  </a:spcBef>
                </a:pPr>
                <a:r>
                  <a:rPr lang="en-US" sz="2000" dirty="0">
                    <a:solidFill>
                      <a:prstClr val="white"/>
                    </a:solidFill>
                  </a:rPr>
                  <a:t>Match =  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type m:val="noBar"/>
                            <m:ctrlPr>
                              <a:rPr lang="en-US" sz="24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lang="en-US" sz="24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lang="en-US" sz="24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sub>
                            </m:sSub>
                            <m:r>
                              <a:rPr lang="en-US" sz="24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den>
                        </m:f>
                      </m:e>
                    </m:d>
                    <m:r>
                      <a:rPr lang="en-US" sz="2400" i="1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 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type m:val="noBar"/>
                            <m:ctrlPr>
                              <a:rPr lang="en-US" sz="24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lang="en-US" sz="24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lang="en-US" sz="24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sub>
                            </m:sSub>
                          </m:den>
                        </m:f>
                        <m:r>
                          <a:rPr lang="en-US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US" sz="2400" i="1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  …  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type m:val="noBar"/>
                            <m:ctrlPr>
                              <a:rPr lang="en-US" sz="24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lang="en-US" sz="24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𝑙</m:t>
                                    </m:r>
                                  </m:sub>
                                </m:sSub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lang="en-US" sz="24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solidFill>
                                          <a:prstClr val="white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𝑙</m:t>
                                    </m:r>
                                  </m:sub>
                                </m:sSub>
                              </m:sub>
                            </m:sSub>
                          </m:den>
                        </m:f>
                        <m:r>
                          <a:rPr lang="en-US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r>
                  <a:rPr lang="en-US" sz="2000" dirty="0">
                    <a:solidFill>
                      <a:prstClr val="white"/>
                    </a:solidFill>
                  </a:rPr>
                  <a:t>    where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dirty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sSub>
                          <m:sSubPr>
                            <m:ctrlPr>
                              <a:rPr lang="en-US" sz="2000" b="0" i="1" dirty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dirty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2000" b="0" i="1" dirty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</m:sSub>
                    <m:sSub>
                      <m:sSubPr>
                        <m:ctrlPr>
                          <a:rPr lang="en-US" sz="2000" b="0" i="1" dirty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sSub>
                          <m:sSubPr>
                            <m:ctrlPr>
                              <a:rPr lang="en-US" sz="2000" b="0" i="1" dirty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dirty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2000" b="0" i="1" dirty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  <m:r>
                      <a:rPr lang="en-US" sz="2000" b="0" i="1" dirty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⋯</m:t>
                    </m:r>
                    <m:sSub>
                      <m:sSubPr>
                        <m:ctrlPr>
                          <a:rPr lang="en-US" sz="2000" b="0" i="1" dirty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sSub>
                          <m:sSubPr>
                            <m:ctrlPr>
                              <a:rPr lang="en-US" sz="2000" b="0" i="1" dirty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dirty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2000" b="0" i="1" dirty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𝑙</m:t>
                            </m:r>
                          </m:sub>
                        </m:sSub>
                      </m:sub>
                    </m:sSub>
                    <m:r>
                      <a:rPr lang="en-US" sz="2000" b="0" i="1" dirty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 =  </m:t>
                    </m:r>
                    <m:sSub>
                      <m:sSubPr>
                        <m:ctrlPr>
                          <a:rPr lang="en-US" sz="2000" b="0" i="1" dirty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sSub>
                          <m:sSubPr>
                            <m:ctrlPr>
                              <a:rPr lang="en-US" sz="2000" b="0" i="1" dirty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dirty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2000" b="0" i="1" dirty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</m:sSub>
                    <m:sSub>
                      <m:sSubPr>
                        <m:ctrlPr>
                          <a:rPr lang="en-US" sz="2000" b="0" i="1" dirty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sSub>
                          <m:sSubPr>
                            <m:ctrlPr>
                              <a:rPr lang="en-US" sz="2000" b="0" i="1" dirty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dirty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2000" b="0" i="1" dirty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  <m:r>
                      <a:rPr lang="en-US" sz="2000" b="0" i="1" dirty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⋯</m:t>
                    </m:r>
                    <m:sSub>
                      <m:sSubPr>
                        <m:ctrlPr>
                          <a:rPr lang="en-US" sz="2000" b="0" i="1" dirty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sSub>
                          <m:sSubPr>
                            <m:ctrlPr>
                              <a:rPr lang="en-US" sz="2000" b="0" i="1" dirty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dirty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2000" b="0" i="1" dirty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𝑙</m:t>
                            </m:r>
                          </m:sub>
                        </m:sSub>
                      </m:sub>
                    </m:sSub>
                    <m:r>
                      <a:rPr lang="en-US" sz="2000" b="0" i="1" dirty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000" dirty="0">
                  <a:solidFill>
                    <a:prstClr val="white"/>
                  </a:solidFill>
                </a:endParaRPr>
              </a:p>
              <a:p>
                <a:pPr lvl="0">
                  <a:spcBef>
                    <a:spcPts val="1800"/>
                  </a:spcBef>
                </a:pPr>
                <a:r>
                  <a:rPr lang="en-US" sz="2000" dirty="0">
                    <a:solidFill>
                      <a:prstClr val="white"/>
                    </a:solidFill>
                  </a:rPr>
                  <a:t>Example:   </a:t>
                </a:r>
                <a:r>
                  <a:rPr lang="en-US" sz="2400" dirty="0">
                    <a:solidFill>
                      <a:prstClr val="white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400" b="0" i="1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4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f>
                              <m:fPr>
                                <m:type m:val="noBar"/>
                                <m:ctrlPr>
                                  <a:rPr lang="en-US" sz="2400" i="1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nor/>
                                  </m:rPr>
                                  <a:rPr lang="en-US" sz="2400" dirty="0">
                                    <a:solidFill>
                                      <a:prstClr val="white"/>
                                    </a:solidFill>
                                  </a:rPr>
                                  <m:t>ab</m:t>
                                </m:r>
                                <m:r>
                                  <m:rPr>
                                    <m:nor/>
                                  </m:rPr>
                                  <a:rPr lang="en-US" sz="2400" dirty="0"/>
                                  <m:t> </m:t>
                                </m:r>
                              </m:num>
                              <m:den>
                                <m:r>
                                  <m:rPr>
                                    <m:nor/>
                                  </m:rPr>
                                  <a:rPr lang="en-US" sz="2400" dirty="0">
                                    <a:solidFill>
                                      <a:prstClr val="white"/>
                                    </a:solidFill>
                                  </a:rPr>
                                  <m:t>aba</m:t>
                                </m:r>
                                <m:r>
                                  <m:rPr>
                                    <m:nor/>
                                  </m:rPr>
                                  <a:rPr lang="en-US" sz="2400" dirty="0"/>
                                  <m:t> </m:t>
                                </m:r>
                              </m:den>
                            </m:f>
                          </m:e>
                        </m:d>
                        <m:r>
                          <a:rPr lang="en-US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,  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4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en-US" sz="2400" i="1" smtClean="0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nor/>
                                  </m:rPr>
                                  <a:rPr lang="en-US" sz="2400" b="0" i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b</m:t>
                                </m:r>
                                <m:r>
                                  <m:rPr>
                                    <m:nor/>
                                  </m:rPr>
                                  <a:rPr lang="en-US" sz="2400" dirty="0">
                                    <a:solidFill>
                                      <a:prstClr val="white"/>
                                    </a:solidFill>
                                  </a:rPr>
                                  <m:t>aa</m:t>
                                </m:r>
                                <m:r>
                                  <m:rPr>
                                    <m:nor/>
                                  </m:rPr>
                                  <a:rPr lang="en-US" sz="2400" b="0" i="0" dirty="0" smtClean="0">
                                    <a:solidFill>
                                      <a:schemeClr val="bg1"/>
                                    </a:solidFill>
                                  </a:rPr>
                                  <m:t>b</m:t>
                                </m:r>
                                <m:r>
                                  <m:rPr>
                                    <m:nor/>
                                  </m:rPr>
                                  <a:rPr lang="en-US" sz="2400" dirty="0"/>
                                  <m:t> </m:t>
                                </m:r>
                              </m:num>
                              <m:den>
                                <m:r>
                                  <m:rPr>
                                    <m:nor/>
                                  </m:rPr>
                                  <a:rPr lang="en-US" sz="2400" dirty="0">
                                    <a:solidFill>
                                      <a:prstClr val="white"/>
                                    </a:solidFill>
                                  </a:rPr>
                                  <m:t>aba</m:t>
                                </m:r>
                                <m:r>
                                  <m:rPr>
                                    <m:nor/>
                                  </m:rPr>
                                  <a:rPr lang="en-US" sz="2400" dirty="0"/>
                                  <m:t> </m:t>
                                </m:r>
                              </m:den>
                            </m:f>
                          </m:e>
                        </m:d>
                        <m:r>
                          <a:rPr lang="en-US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,  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400" b="0" i="1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f>
                              <m:fPr>
                                <m:type m:val="noBar"/>
                                <m:ctrlPr>
                                  <a:rPr lang="en-US" sz="2400" b="0" i="1" smtClean="0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nor/>
                                  </m:rPr>
                                  <a:rPr lang="en-US" sz="2400" dirty="0">
                                    <a:solidFill>
                                      <a:prstClr val="white"/>
                                    </a:solidFill>
                                  </a:rPr>
                                  <m:t>ba</m:t>
                                </m:r>
                                <m:r>
                                  <m:rPr>
                                    <m:nor/>
                                  </m:rPr>
                                  <a:rPr lang="en-US" sz="2400" dirty="0"/>
                                  <m:t> </m:t>
                                </m:r>
                              </m:num>
                              <m:den>
                                <m:r>
                                  <m:rPr>
                                    <m:nor/>
                                  </m:rPr>
                                  <a:rPr lang="en-US" sz="2400" dirty="0">
                                    <a:solidFill>
                                      <a:prstClr val="white"/>
                                    </a:solidFill>
                                  </a:rPr>
                                  <m:t>aa</m:t>
                                </m:r>
                                <m:r>
                                  <m:rPr>
                                    <m:nor/>
                                  </m:rPr>
                                  <a:rPr lang="en-US" sz="2400" dirty="0"/>
                                  <m:t> </m:t>
                                </m:r>
                              </m:den>
                            </m:f>
                            <m:r>
                              <a:rPr lang="en-US" sz="2400" b="0" i="1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d>
                        <m:r>
                          <a:rPr lang="en-US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400" b="0" i="1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 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4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f>
                              <m:fPr>
                                <m:type m:val="noBar"/>
                                <m:ctrlPr>
                                  <a:rPr lang="en-US" sz="2400" i="1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nor/>
                                  </m:rPr>
                                  <a:rPr lang="en-US" sz="2400" dirty="0">
                                    <a:solidFill>
                                      <a:prstClr val="white"/>
                                    </a:solidFill>
                                  </a:rPr>
                                  <m:t>abab</m:t>
                                </m:r>
                              </m:num>
                              <m:den>
                                <m:r>
                                  <m:rPr>
                                    <m:nor/>
                                  </m:rPr>
                                  <a:rPr lang="en-US" sz="2400" dirty="0">
                                    <a:solidFill>
                                      <a:prstClr val="white"/>
                                    </a:solidFill>
                                  </a:rPr>
                                  <m:t>b</m:t>
                                </m:r>
                                <m:r>
                                  <m:rPr>
                                    <m:nor/>
                                  </m:rPr>
                                  <a:rPr lang="en-US" sz="2400" dirty="0"/>
                                  <m:t> </m:t>
                                </m:r>
                              </m:den>
                            </m:f>
                            <m:r>
                              <a:rPr lang="en-US" sz="24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d>
                        <m:r>
                          <a:rPr lang="en-US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endParaRPr lang="en-US" sz="2000" dirty="0">
                  <a:solidFill>
                    <a:prstClr val="white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301" y="1131801"/>
                <a:ext cx="8087699" cy="3530903"/>
              </a:xfrm>
              <a:prstGeom prst="rect">
                <a:avLst/>
              </a:prstGeom>
              <a:blipFill>
                <a:blip r:embed="rId2"/>
                <a:stretch>
                  <a:fillRect l="-754" t="-10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/>
          <p:cNvSpPr/>
          <p:nvPr/>
        </p:nvSpPr>
        <p:spPr>
          <a:xfrm>
            <a:off x="1538442" y="5093896"/>
            <a:ext cx="4434077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</a:pPr>
            <a:r>
              <a:rPr lang="en-US" sz="2000" dirty="0">
                <a:solidFill>
                  <a:prstClr val="white"/>
                </a:solidFill>
              </a:rPr>
              <a:t>                 </a:t>
            </a:r>
            <a:r>
              <a:rPr lang="en-US" sz="2000" spc="1000" dirty="0" err="1">
                <a:solidFill>
                  <a:prstClr val="white"/>
                </a:solidFill>
              </a:rPr>
              <a:t>abaabaaaabab</a:t>
            </a:r>
            <a:endParaRPr lang="en-US" sz="2000" spc="1000" dirty="0">
              <a:solidFill>
                <a:prstClr val="white"/>
              </a:solidFill>
            </a:endParaRP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prstClr val="white"/>
                </a:solidFill>
              </a:rPr>
              <a:t>                 </a:t>
            </a:r>
            <a:r>
              <a:rPr lang="en-US" sz="2000" spc="1000" dirty="0" err="1">
                <a:solidFill>
                  <a:prstClr val="white"/>
                </a:solidFill>
              </a:rPr>
              <a:t>abaabaaaabab</a:t>
            </a:r>
            <a:endParaRPr lang="en-US" sz="2000" spc="1000" dirty="0">
              <a:solidFill>
                <a:prstClr val="white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2500113" y="5200976"/>
            <a:ext cx="0" cy="620752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033513" y="5200976"/>
            <a:ext cx="0" cy="18562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290688" y="5562813"/>
            <a:ext cx="0" cy="25891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538338" y="5200976"/>
            <a:ext cx="0" cy="18562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057451" y="5200976"/>
            <a:ext cx="0" cy="18562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552751" y="5200976"/>
            <a:ext cx="0" cy="18562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309989" y="5562813"/>
            <a:ext cx="0" cy="25891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581451" y="5200976"/>
            <a:ext cx="0" cy="620752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4067329" y="5562813"/>
            <a:ext cx="0" cy="25891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4562515" y="5562813"/>
            <a:ext cx="0" cy="25891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033513" y="5386601"/>
            <a:ext cx="255033" cy="176212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530956" y="5377946"/>
            <a:ext cx="534710" cy="184867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4057036" y="5386601"/>
            <a:ext cx="500833" cy="176212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4547634" y="5386601"/>
            <a:ext cx="762355" cy="176212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H="1">
            <a:off x="2769635" y="4644814"/>
            <a:ext cx="8288" cy="449082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H="1">
            <a:off x="3379236" y="4617944"/>
            <a:ext cx="305173" cy="501087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H="1">
            <a:off x="3868538" y="4675505"/>
            <a:ext cx="949983" cy="468473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3819774" y="4644814"/>
            <a:ext cx="390191" cy="499164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flipH="1">
            <a:off x="5171705" y="4630171"/>
            <a:ext cx="666429" cy="457897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Freeform 72"/>
          <p:cNvSpPr/>
          <p:nvPr/>
        </p:nvSpPr>
        <p:spPr>
          <a:xfrm>
            <a:off x="2446906" y="5150623"/>
            <a:ext cx="896470" cy="759012"/>
          </a:xfrm>
          <a:custGeom>
            <a:avLst/>
            <a:gdLst>
              <a:gd name="connsiteX0" fmla="*/ 17929 w 896470"/>
              <a:gd name="connsiteY0" fmla="*/ 759012 h 759012"/>
              <a:gd name="connsiteX1" fmla="*/ 896470 w 896470"/>
              <a:gd name="connsiteY1" fmla="*/ 741083 h 759012"/>
              <a:gd name="connsiteX2" fmla="*/ 884517 w 896470"/>
              <a:gd name="connsiteY2" fmla="*/ 364565 h 759012"/>
              <a:gd name="connsiteX3" fmla="*/ 627529 w 896470"/>
              <a:gd name="connsiteY3" fmla="*/ 227106 h 759012"/>
              <a:gd name="connsiteX4" fmla="*/ 627529 w 896470"/>
              <a:gd name="connsiteY4" fmla="*/ 0 h 759012"/>
              <a:gd name="connsiteX5" fmla="*/ 0 w 896470"/>
              <a:gd name="connsiteY5" fmla="*/ 17930 h 759012"/>
              <a:gd name="connsiteX6" fmla="*/ 17929 w 896470"/>
              <a:gd name="connsiteY6" fmla="*/ 759012 h 759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6470" h="759012">
                <a:moveTo>
                  <a:pt x="17929" y="759012"/>
                </a:moveTo>
                <a:lnTo>
                  <a:pt x="896470" y="741083"/>
                </a:lnTo>
                <a:lnTo>
                  <a:pt x="884517" y="364565"/>
                </a:lnTo>
                <a:lnTo>
                  <a:pt x="627529" y="227106"/>
                </a:lnTo>
                <a:lnTo>
                  <a:pt x="627529" y="0"/>
                </a:lnTo>
                <a:lnTo>
                  <a:pt x="0" y="17930"/>
                </a:lnTo>
                <a:lnTo>
                  <a:pt x="17929" y="75901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>
            <a:off x="3080412" y="5114764"/>
            <a:ext cx="1039905" cy="747059"/>
          </a:xfrm>
          <a:custGeom>
            <a:avLst/>
            <a:gdLst>
              <a:gd name="connsiteX0" fmla="*/ 256988 w 1039905"/>
              <a:gd name="connsiteY0" fmla="*/ 735106 h 747059"/>
              <a:gd name="connsiteX1" fmla="*/ 1039905 w 1039905"/>
              <a:gd name="connsiteY1" fmla="*/ 747059 h 747059"/>
              <a:gd name="connsiteX2" fmla="*/ 1016000 w 1039905"/>
              <a:gd name="connsiteY2" fmla="*/ 400424 h 747059"/>
              <a:gd name="connsiteX3" fmla="*/ 472141 w 1039905"/>
              <a:gd name="connsiteY3" fmla="*/ 251012 h 747059"/>
              <a:gd name="connsiteX4" fmla="*/ 496047 w 1039905"/>
              <a:gd name="connsiteY4" fmla="*/ 0 h 747059"/>
              <a:gd name="connsiteX5" fmla="*/ 0 w 1039905"/>
              <a:gd name="connsiteY5" fmla="*/ 53789 h 747059"/>
              <a:gd name="connsiteX6" fmla="*/ 5976 w 1039905"/>
              <a:gd name="connsiteY6" fmla="*/ 268942 h 747059"/>
              <a:gd name="connsiteX7" fmla="*/ 227105 w 1039905"/>
              <a:gd name="connsiteY7" fmla="*/ 442259 h 747059"/>
              <a:gd name="connsiteX8" fmla="*/ 256988 w 1039905"/>
              <a:gd name="connsiteY8" fmla="*/ 735106 h 7470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39905" h="747059">
                <a:moveTo>
                  <a:pt x="256988" y="735106"/>
                </a:moveTo>
                <a:lnTo>
                  <a:pt x="1039905" y="747059"/>
                </a:lnTo>
                <a:lnTo>
                  <a:pt x="1016000" y="400424"/>
                </a:lnTo>
                <a:lnTo>
                  <a:pt x="472141" y="251012"/>
                </a:lnTo>
                <a:lnTo>
                  <a:pt x="496047" y="0"/>
                </a:lnTo>
                <a:lnTo>
                  <a:pt x="0" y="53789"/>
                </a:lnTo>
                <a:lnTo>
                  <a:pt x="5976" y="268942"/>
                </a:lnTo>
                <a:lnTo>
                  <a:pt x="227105" y="442259"/>
                </a:lnTo>
                <a:lnTo>
                  <a:pt x="256988" y="73510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3573797" y="5174669"/>
            <a:ext cx="1033463" cy="671513"/>
          </a:xfrm>
          <a:custGeom>
            <a:avLst/>
            <a:gdLst>
              <a:gd name="connsiteX0" fmla="*/ 523875 w 1033463"/>
              <a:gd name="connsiteY0" fmla="*/ 631032 h 671513"/>
              <a:gd name="connsiteX1" fmla="*/ 1012032 w 1033463"/>
              <a:gd name="connsiteY1" fmla="*/ 671513 h 671513"/>
              <a:gd name="connsiteX2" fmla="*/ 1033463 w 1033463"/>
              <a:gd name="connsiteY2" fmla="*/ 364332 h 671513"/>
              <a:gd name="connsiteX3" fmla="*/ 528638 w 1033463"/>
              <a:gd name="connsiteY3" fmla="*/ 202407 h 671513"/>
              <a:gd name="connsiteX4" fmla="*/ 514350 w 1033463"/>
              <a:gd name="connsiteY4" fmla="*/ 0 h 671513"/>
              <a:gd name="connsiteX5" fmla="*/ 0 w 1033463"/>
              <a:gd name="connsiteY5" fmla="*/ 11907 h 671513"/>
              <a:gd name="connsiteX6" fmla="*/ 14288 w 1033463"/>
              <a:gd name="connsiteY6" fmla="*/ 204788 h 671513"/>
              <a:gd name="connsiteX7" fmla="*/ 514350 w 1033463"/>
              <a:gd name="connsiteY7" fmla="*/ 352425 h 671513"/>
              <a:gd name="connsiteX8" fmla="*/ 523875 w 1033463"/>
              <a:gd name="connsiteY8" fmla="*/ 631032 h 671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33463" h="671513">
                <a:moveTo>
                  <a:pt x="523875" y="631032"/>
                </a:moveTo>
                <a:lnTo>
                  <a:pt x="1012032" y="671513"/>
                </a:lnTo>
                <a:lnTo>
                  <a:pt x="1033463" y="364332"/>
                </a:lnTo>
                <a:lnTo>
                  <a:pt x="528638" y="202407"/>
                </a:lnTo>
                <a:lnTo>
                  <a:pt x="514350" y="0"/>
                </a:lnTo>
                <a:lnTo>
                  <a:pt x="0" y="11907"/>
                </a:lnTo>
                <a:lnTo>
                  <a:pt x="14288" y="204788"/>
                </a:lnTo>
                <a:lnTo>
                  <a:pt x="514350" y="352425"/>
                </a:lnTo>
                <a:lnTo>
                  <a:pt x="523875" y="63103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4083385" y="5169907"/>
            <a:ext cx="1266825" cy="676275"/>
          </a:xfrm>
          <a:custGeom>
            <a:avLst/>
            <a:gdLst>
              <a:gd name="connsiteX0" fmla="*/ 1266825 w 1266825"/>
              <a:gd name="connsiteY0" fmla="*/ 676275 h 676275"/>
              <a:gd name="connsiteX1" fmla="*/ 1257300 w 1266825"/>
              <a:gd name="connsiteY1" fmla="*/ 364331 h 676275"/>
              <a:gd name="connsiteX2" fmla="*/ 509587 w 1266825"/>
              <a:gd name="connsiteY2" fmla="*/ 207169 h 676275"/>
              <a:gd name="connsiteX3" fmla="*/ 502444 w 1266825"/>
              <a:gd name="connsiteY3" fmla="*/ 0 h 676275"/>
              <a:gd name="connsiteX4" fmla="*/ 0 w 1266825"/>
              <a:gd name="connsiteY4" fmla="*/ 38100 h 676275"/>
              <a:gd name="connsiteX5" fmla="*/ 7144 w 1266825"/>
              <a:gd name="connsiteY5" fmla="*/ 195262 h 676275"/>
              <a:gd name="connsiteX6" fmla="*/ 509587 w 1266825"/>
              <a:gd name="connsiteY6" fmla="*/ 385762 h 676275"/>
              <a:gd name="connsiteX7" fmla="*/ 523875 w 1266825"/>
              <a:gd name="connsiteY7" fmla="*/ 635794 h 676275"/>
              <a:gd name="connsiteX8" fmla="*/ 1266825 w 1266825"/>
              <a:gd name="connsiteY8" fmla="*/ 676275 h 676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66825" h="676275">
                <a:moveTo>
                  <a:pt x="1266825" y="676275"/>
                </a:moveTo>
                <a:lnTo>
                  <a:pt x="1257300" y="364331"/>
                </a:lnTo>
                <a:lnTo>
                  <a:pt x="509587" y="207169"/>
                </a:lnTo>
                <a:lnTo>
                  <a:pt x="502444" y="0"/>
                </a:lnTo>
                <a:lnTo>
                  <a:pt x="0" y="38100"/>
                </a:lnTo>
                <a:lnTo>
                  <a:pt x="7144" y="195262"/>
                </a:lnTo>
                <a:lnTo>
                  <a:pt x="509587" y="385762"/>
                </a:lnTo>
                <a:lnTo>
                  <a:pt x="523875" y="635794"/>
                </a:lnTo>
                <a:lnTo>
                  <a:pt x="1266825" y="6762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4581066" y="5143713"/>
            <a:ext cx="1057275" cy="721519"/>
          </a:xfrm>
          <a:custGeom>
            <a:avLst/>
            <a:gdLst>
              <a:gd name="connsiteX0" fmla="*/ 766763 w 1057275"/>
              <a:gd name="connsiteY0" fmla="*/ 721519 h 721519"/>
              <a:gd name="connsiteX1" fmla="*/ 1057275 w 1057275"/>
              <a:gd name="connsiteY1" fmla="*/ 711994 h 721519"/>
              <a:gd name="connsiteX2" fmla="*/ 1047750 w 1057275"/>
              <a:gd name="connsiteY2" fmla="*/ 0 h 721519"/>
              <a:gd name="connsiteX3" fmla="*/ 0 w 1057275"/>
              <a:gd name="connsiteY3" fmla="*/ 54769 h 721519"/>
              <a:gd name="connsiteX4" fmla="*/ 7144 w 1057275"/>
              <a:gd name="connsiteY4" fmla="*/ 233363 h 721519"/>
              <a:gd name="connsiteX5" fmla="*/ 769144 w 1057275"/>
              <a:gd name="connsiteY5" fmla="*/ 397669 h 721519"/>
              <a:gd name="connsiteX6" fmla="*/ 766763 w 1057275"/>
              <a:gd name="connsiteY6" fmla="*/ 721519 h 72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57275" h="721519">
                <a:moveTo>
                  <a:pt x="766763" y="721519"/>
                </a:moveTo>
                <a:lnTo>
                  <a:pt x="1057275" y="711994"/>
                </a:lnTo>
                <a:lnTo>
                  <a:pt x="1047750" y="0"/>
                </a:lnTo>
                <a:lnTo>
                  <a:pt x="0" y="54769"/>
                </a:lnTo>
                <a:lnTo>
                  <a:pt x="7144" y="233363"/>
                </a:lnTo>
                <a:lnTo>
                  <a:pt x="769144" y="397669"/>
                </a:lnTo>
                <a:cubicBezTo>
                  <a:pt x="768350" y="505619"/>
                  <a:pt x="767557" y="613569"/>
                  <a:pt x="766763" y="7215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Rectangle 77"/>
              <p:cNvSpPr/>
              <p:nvPr/>
            </p:nvSpPr>
            <p:spPr>
              <a:xfrm>
                <a:off x="7546498" y="4099233"/>
                <a:ext cx="4673255" cy="1938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b="1" dirty="0">
                    <a:solidFill>
                      <a:prstClr val="white"/>
                    </a:solidFill>
                  </a:rPr>
                  <a:t>Problem:  </a:t>
                </a:r>
                <a:r>
                  <a:rPr lang="en-US" sz="2000" dirty="0">
                    <a:solidFill>
                      <a:prstClr val="white"/>
                    </a:solidFill>
                  </a:rPr>
                  <a:t>Given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2000" dirty="0">
                    <a:solidFill>
                      <a:prstClr val="white"/>
                    </a:solidFill>
                  </a:rPr>
                  <a:t>, is there a match?</a:t>
                </a:r>
              </a:p>
              <a:p>
                <a:r>
                  <a:rPr lang="en-US" sz="2000" b="1" dirty="0">
                    <a:solidFill>
                      <a:prstClr val="white"/>
                    </a:solidFill>
                  </a:rPr>
                  <a:t>Theorem:  </a:t>
                </a:r>
                <a:r>
                  <a:rPr lang="en-US" sz="2000" dirty="0">
                    <a:solidFill>
                      <a:prstClr val="white"/>
                    </a:solidFill>
                  </a:rPr>
                  <a:t>Undecidable!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Let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𝑃𝐶𝑃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〈"/>
                            <m:endChr m:val="〉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</m:d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2000" dirty="0">
                    <a:solidFill>
                      <a:prstClr val="white"/>
                    </a:solidFill>
                  </a:rPr>
                  <a:t> has a match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sz="2000" dirty="0">
                  <a:solidFill>
                    <a:prstClr val="white"/>
                  </a:solidFill>
                </a:endParaRPr>
              </a:p>
              <a:p>
                <a:r>
                  <a:rPr lang="en-US" sz="2000" dirty="0">
                    <a:solidFill>
                      <a:prstClr val="white"/>
                    </a:solidFill>
                  </a:rPr>
                  <a:t>Proof:  Show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TM</m:t>
                    </m:r>
                    <m:r>
                      <a:rPr lang="en-US" sz="2000" i="1" baseline="-25000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prstClr val="white"/>
                    </a:solidFill>
                  </a:rPr>
                  <a:t> is reducible to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𝑃𝐶𝑃</m:t>
                    </m:r>
                  </m:oMath>
                </a14:m>
                <a:r>
                  <a:rPr lang="en-US" sz="2000" dirty="0">
                    <a:solidFill>
                      <a:prstClr val="white"/>
                    </a:solidFill>
                  </a:rPr>
                  <a:t>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>
                    <a:solidFill>
                      <a:prstClr val="white"/>
                    </a:solidFill>
                  </a:rPr>
                  <a:t>First:  the Computation History Method.</a:t>
                </a:r>
              </a:p>
            </p:txBody>
          </p:sp>
        </mc:Choice>
        <mc:Fallback xmlns="">
          <p:sp>
            <p:nvSpPr>
              <p:cNvPr id="78" name="Rectangle 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6498" y="4099233"/>
                <a:ext cx="4673255" cy="1938992"/>
              </a:xfrm>
              <a:prstGeom prst="rect">
                <a:avLst/>
              </a:prstGeom>
              <a:blipFill>
                <a:blip r:embed="rId3"/>
                <a:stretch>
                  <a:fillRect l="-1434" t="-1567" b="-4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/>
          <p:nvPr/>
        </p:nvSpPr>
        <p:spPr>
          <a:xfrm>
            <a:off x="909219" y="5239546"/>
            <a:ext cx="11333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prstClr val="white"/>
                </a:solidFill>
              </a:rPr>
              <a:t>Match: </a:t>
            </a:r>
            <a:endParaRPr lang="en-US" sz="2400" dirty="0"/>
          </a:p>
        </p:txBody>
      </p:sp>
      <p:sp>
        <p:nvSpPr>
          <p:cNvPr id="46" name="TextBox 45"/>
          <p:cNvSpPr txBox="1"/>
          <p:nvPr/>
        </p:nvSpPr>
        <p:spPr>
          <a:xfrm>
            <a:off x="5869582" y="5261407"/>
            <a:ext cx="5616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/>
              <a:t> </a:t>
            </a:r>
            <a:r>
              <a:rPr lang="en-US" dirty="0"/>
              <a:t> </a:t>
            </a:r>
          </a:p>
        </p:txBody>
      </p:sp>
      <p:sp>
        <p:nvSpPr>
          <p:cNvPr id="47" name="Rectangle 46"/>
          <p:cNvSpPr/>
          <p:nvPr/>
        </p:nvSpPr>
        <p:spPr>
          <a:xfrm>
            <a:off x="10586646" y="6369638"/>
            <a:ext cx="1309974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10.1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7514489" y="3983335"/>
                <a:ext cx="4525263" cy="2170787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C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C000"/>
                    </a:solidFill>
                  </a:rPr>
                  <a:t>Check-in 10.1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000" b="0" i="1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f>
                              <m:fPr>
                                <m:type m:val="noBar"/>
                                <m:ctrlPr>
                                  <a:rPr lang="en-US" sz="2000" i="1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nor/>
                                  </m:rPr>
                                  <a:rPr lang="en-US" sz="2000" b="0" i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b</m:t>
                                </m:r>
                                <m:r>
                                  <m:rPr>
                                    <m:nor/>
                                  </m:rPr>
                                  <a:rPr lang="en-US" sz="2000" dirty="0">
                                    <a:solidFill>
                                      <a:prstClr val="white"/>
                                    </a:solidFill>
                                  </a:rPr>
                                  <m:t>a</m:t>
                                </m:r>
                                <m:r>
                                  <m:rPr>
                                    <m:nor/>
                                  </m:rPr>
                                  <a:rPr lang="en-US" sz="2000" b="0" i="0" dirty="0" smtClean="0">
                                    <a:solidFill>
                                      <a:prstClr val="white"/>
                                    </a:solidFill>
                                  </a:rPr>
                                  <m:t>a</m:t>
                                </m:r>
                                <m:r>
                                  <m:rPr>
                                    <m:nor/>
                                  </m:rPr>
                                  <a:rPr lang="en-US" sz="2000" dirty="0" smtClean="0">
                                    <a:solidFill>
                                      <a:schemeClr val="bg1"/>
                                    </a:solidFill>
                                  </a:rPr>
                                  <m:t>b</m:t>
                                </m:r>
                                <m:r>
                                  <m:rPr>
                                    <m:nor/>
                                  </m:rPr>
                                  <a:rPr lang="en-US" sz="2000" dirty="0"/>
                                  <m:t> </m:t>
                                </m:r>
                              </m:num>
                              <m:den>
                                <m:r>
                                  <m:rPr>
                                    <m:nor/>
                                  </m:rPr>
                                  <a:rPr lang="en-US" sz="2000" dirty="0">
                                    <a:solidFill>
                                      <a:prstClr val="white"/>
                                    </a:solidFill>
                                  </a:rPr>
                                  <m:t>a</m:t>
                                </m:r>
                                <m:r>
                                  <m:rPr>
                                    <m:nor/>
                                  </m:rPr>
                                  <a:rPr lang="en-US" sz="2000" b="0" i="0" dirty="0" smtClean="0">
                                    <a:solidFill>
                                      <a:prstClr val="white"/>
                                    </a:solidFill>
                                  </a:rPr>
                                  <m:t>aba</m:t>
                                </m:r>
                                <m:r>
                                  <m:rPr>
                                    <m:nor/>
                                  </m:rPr>
                                  <a:rPr lang="en-US" sz="2000" dirty="0"/>
                                  <m:t> </m:t>
                                </m:r>
                              </m:den>
                            </m:f>
                          </m:e>
                        </m:d>
                        <m:r>
                          <a:rPr lang="en-US" sz="2000" b="0" i="0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 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f>
                              <m:fPr>
                                <m:type m:val="noBar"/>
                                <m:ctrlPr>
                                  <a:rPr lang="en-US" sz="2000" i="1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nor/>
                                  </m:rPr>
                                  <a:rPr lang="en-US" sz="2000" dirty="0">
                                    <a:solidFill>
                                      <a:prstClr val="white"/>
                                    </a:solidFill>
                                  </a:rPr>
                                  <m:t>ba</m:t>
                                </m:r>
                                <m:r>
                                  <m:rPr>
                                    <m:nor/>
                                  </m:rPr>
                                  <a:rPr lang="en-US" sz="2000" dirty="0"/>
                                  <m:t> </m:t>
                                </m:r>
                              </m:num>
                              <m:den>
                                <m:r>
                                  <m:rPr>
                                    <m:nor/>
                                  </m:rPr>
                                  <a:rPr lang="en-US" sz="2000" dirty="0">
                                    <a:solidFill>
                                      <a:prstClr val="white"/>
                                    </a:solidFill>
                                  </a:rPr>
                                  <m:t>a</m:t>
                                </m:r>
                                <m:r>
                                  <m:rPr>
                                    <m:nor/>
                                  </m:rPr>
                                  <a:rPr lang="en-US" sz="2000" b="0" i="0" dirty="0" smtClean="0">
                                    <a:solidFill>
                                      <a:prstClr val="white"/>
                                    </a:solidFill>
                                  </a:rPr>
                                  <m:t>b</m:t>
                                </m:r>
                                <m:r>
                                  <m:rPr>
                                    <m:nor/>
                                  </m:rPr>
                                  <a:rPr lang="en-US" sz="2000" dirty="0"/>
                                  <m:t> </m:t>
                                </m:r>
                              </m:den>
                            </m:f>
                            <m:r>
                              <a:rPr lang="en-US" sz="2000" b="0" i="1" dirty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d>
                        <m:r>
                          <a:rPr lang="en-US" sz="2000" b="0" i="1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, 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f>
                              <m:fPr>
                                <m:type m:val="noBar"/>
                                <m:ctrlPr>
                                  <a:rPr lang="en-US" sz="2000" i="1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nor/>
                                  </m:rPr>
                                  <a:rPr lang="en-US" sz="2000" b="0" i="0" dirty="0" smtClean="0">
                                    <a:solidFill>
                                      <a:prstClr val="white"/>
                                    </a:solidFill>
                                  </a:rPr>
                                  <m:t>ab</m:t>
                                </m:r>
                                <m:r>
                                  <m:rPr>
                                    <m:nor/>
                                  </m:rPr>
                                  <a:rPr lang="en-US" sz="2000" dirty="0"/>
                                  <m:t> </m:t>
                                </m:r>
                              </m:num>
                              <m:den>
                                <m:r>
                                  <m:rPr>
                                    <m:nor/>
                                  </m:rPr>
                                  <a:rPr lang="en-US" sz="2000" b="0" i="0" dirty="0" smtClean="0">
                                    <a:solidFill>
                                      <a:prstClr val="white"/>
                                    </a:solidFill>
                                  </a:rPr>
                                  <m:t>b</m:t>
                                </m:r>
                                <m:r>
                                  <m:rPr>
                                    <m:nor/>
                                  </m:rPr>
                                  <a:rPr lang="en-US" sz="2000" dirty="0">
                                    <a:solidFill>
                                      <a:prstClr val="white"/>
                                    </a:solidFill>
                                  </a:rPr>
                                  <m:t>a</m:t>
                                </m:r>
                                <m:r>
                                  <m:rPr>
                                    <m:nor/>
                                  </m:rPr>
                                  <a:rPr lang="en-US" sz="2000" dirty="0"/>
                                  <m:t> </m:t>
                                </m:r>
                              </m:den>
                            </m:f>
                            <m:r>
                              <a:rPr lang="en-US" sz="20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d>
                        <m:r>
                          <a:rPr lang="en-US" sz="2000" b="0" i="1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endParaRPr lang="en-US" sz="2000" dirty="0"/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Does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 have a match?</a:t>
                </a:r>
              </a:p>
              <a:p>
                <a:pPr marL="457200" indent="-457200">
                  <a:spcBef>
                    <a:spcPts val="600"/>
                  </a:spcBef>
                  <a:buAutoNum type="alphaLcParenBoth"/>
                </a:pPr>
                <a:r>
                  <a:rPr lang="en-US" sz="2000" dirty="0"/>
                  <a:t>Yes.</a:t>
                </a:r>
              </a:p>
              <a:p>
                <a:pPr marL="457200" indent="-457200">
                  <a:spcBef>
                    <a:spcPts val="600"/>
                  </a:spcBef>
                  <a:buAutoNum type="alphaLcParenBoth"/>
                </a:pPr>
                <a:r>
                  <a:rPr lang="en-US" sz="2000" dirty="0"/>
                  <a:t>No. </a:t>
                </a: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4489" y="3983335"/>
                <a:ext cx="4525263" cy="2170787"/>
              </a:xfrm>
              <a:prstGeom prst="rect">
                <a:avLst/>
              </a:prstGeom>
              <a:blipFill>
                <a:blip r:embed="rId4"/>
                <a:stretch>
                  <a:fillRect l="-1738" t="-1377" b="-3306"/>
                </a:stretch>
              </a:blipFill>
              <a:ln w="38100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514A017F-CEBB-9F46-B126-AE7766A2840B}"/>
              </a:ext>
            </a:extLst>
          </p:cNvPr>
          <p:cNvSpPr txBox="1"/>
          <p:nvPr/>
        </p:nvSpPr>
        <p:spPr>
          <a:xfrm>
            <a:off x="4914900" y="653142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027927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73" grpId="0" animBg="1"/>
      <p:bldP spid="74" grpId="0" animBg="1"/>
      <p:bldP spid="75" grpId="0" animBg="1"/>
      <p:bldP spid="76" grpId="0" animBg="1"/>
      <p:bldP spid="77" grpId="0" animBg="1"/>
      <p:bldP spid="78" grpId="0" uiExpand="1" build="p"/>
      <p:bldP spid="23" grpId="0"/>
      <p:bldP spid="46" grpId="0"/>
      <p:bldP spid="47" grpId="0" animBg="1"/>
      <p:bldP spid="4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" y="0"/>
            <a:ext cx="84469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TM Configurations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53212" y="776888"/>
                <a:ext cx="8032249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800"/>
                  </a:spcBef>
                </a:pPr>
                <a:r>
                  <a:rPr lang="en-US" sz="2400" b="1" dirty="0"/>
                  <a:t>Defn:</a:t>
                </a:r>
                <a:r>
                  <a:rPr lang="en-US" sz="2400" dirty="0"/>
                  <a:t>  A </a:t>
                </a:r>
                <a:r>
                  <a:rPr lang="en-US" sz="2400" u="sng" dirty="0"/>
                  <a:t>configuration</a:t>
                </a:r>
                <a:r>
                  <a:rPr lang="en-US" sz="2400" dirty="0"/>
                  <a:t> of a TM is a triple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where </a:t>
                </a:r>
                <a:br>
                  <a:rPr lang="en-US" sz="2400" dirty="0"/>
                </a:br>
                <a:r>
                  <a:rPr lang="en-US" sz="2400" dirty="0"/>
                  <a:t> 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sz="2400" dirty="0"/>
                  <a:t> =  the state, </a:t>
                </a:r>
                <a:br>
                  <a:rPr lang="en-US" sz="2400" dirty="0"/>
                </a:br>
                <a:r>
                  <a:rPr lang="en-US" sz="2400" dirty="0"/>
                  <a:t> 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400" dirty="0"/>
                  <a:t> =  the head position, </a:t>
                </a:r>
                <a:br>
                  <a:rPr lang="en-US" sz="2400" dirty="0"/>
                </a:br>
                <a:r>
                  <a:rPr lang="en-US" sz="2400" dirty="0"/>
                  <a:t> 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400" dirty="0"/>
                  <a:t>  =  tape contents </a:t>
                </a:r>
                <a:br>
                  <a:rPr lang="en-US" sz="2400" dirty="0"/>
                </a:br>
                <a:r>
                  <a:rPr lang="en-US" sz="2400" dirty="0"/>
                  <a:t>representing a snapshot of the TM at a point in time.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212" y="776888"/>
                <a:ext cx="8032249" cy="1938992"/>
              </a:xfrm>
              <a:prstGeom prst="rect">
                <a:avLst/>
              </a:prstGeom>
              <a:blipFill>
                <a:blip r:embed="rId3"/>
                <a:stretch>
                  <a:fillRect l="-1138" t="-2508" b="-59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53212" y="4619028"/>
                <a:ext cx="7563994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Bef>
                    <a:spcPts val="1800"/>
                  </a:spcBef>
                </a:pPr>
                <a:r>
                  <a:rPr lang="en-US" sz="2400" dirty="0"/>
                  <a:t>Encode configuration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as the string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𝑞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/>
                  <a:t> where</a:t>
                </a:r>
                <a:br>
                  <a:rPr lang="en-US" sz="2400" dirty="0"/>
                </a:b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/>
                  <a:t> and the head position is on the first symbol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/>
                  <a:t>. </a:t>
                </a: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212" y="4619028"/>
                <a:ext cx="7563994" cy="830997"/>
              </a:xfrm>
              <a:prstGeom prst="rect">
                <a:avLst/>
              </a:prstGeom>
              <a:blipFill>
                <a:blip r:embed="rId4"/>
                <a:stretch>
                  <a:fillRect l="-1209" t="-5882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Group 19"/>
          <p:cNvGrpSpPr/>
          <p:nvPr/>
        </p:nvGrpSpPr>
        <p:grpSpPr>
          <a:xfrm>
            <a:off x="1471921" y="3661034"/>
            <a:ext cx="2607969" cy="431738"/>
            <a:chOff x="1471921" y="3661034"/>
            <a:chExt cx="2607969" cy="431738"/>
          </a:xfrm>
        </p:grpSpPr>
        <p:sp>
          <p:nvSpPr>
            <p:cNvPr id="3" name="Right Brace 2"/>
            <p:cNvSpPr/>
            <p:nvPr/>
          </p:nvSpPr>
          <p:spPr>
            <a:xfrm rot="5400000">
              <a:off x="1983944" y="3149011"/>
              <a:ext cx="127667" cy="1151714"/>
            </a:xfrm>
            <a:prstGeom prst="rightBrace">
              <a:avLst>
                <a:gd name="adj1" fmla="val 39341"/>
                <a:gd name="adj2" fmla="val 50000"/>
              </a:avLst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ight Brace 98"/>
            <p:cNvSpPr/>
            <p:nvPr/>
          </p:nvSpPr>
          <p:spPr>
            <a:xfrm rot="5400000">
              <a:off x="3304505" y="3013319"/>
              <a:ext cx="127667" cy="1423102"/>
            </a:xfrm>
            <a:prstGeom prst="rightBrace">
              <a:avLst>
                <a:gd name="adj1" fmla="val 39341"/>
                <a:gd name="adj2" fmla="val 50000"/>
              </a:avLst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Rectangle 4"/>
                <p:cNvSpPr/>
                <p:nvPr/>
              </p:nvSpPr>
              <p:spPr>
                <a:xfrm>
                  <a:off x="1884211" y="3804965"/>
                  <a:ext cx="388005" cy="28780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" name="Rectangle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84211" y="3804965"/>
                  <a:ext cx="388005" cy="287807"/>
                </a:xfrm>
                <a:prstGeom prst="rect">
                  <a:avLst/>
                </a:prstGeom>
                <a:blipFill>
                  <a:blip r:embed="rId5"/>
                  <a:stretch>
                    <a:fillRect b="-2766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0" name="Rectangle 99"/>
                <p:cNvSpPr/>
                <p:nvPr/>
              </p:nvSpPr>
              <p:spPr>
                <a:xfrm>
                  <a:off x="3174335" y="3804965"/>
                  <a:ext cx="392835" cy="28780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00" name="Rectangle 9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74335" y="3804965"/>
                  <a:ext cx="392835" cy="287807"/>
                </a:xfrm>
                <a:prstGeom prst="rect">
                  <a:avLst/>
                </a:prstGeom>
                <a:blipFill>
                  <a:blip r:embed="rId6"/>
                  <a:stretch>
                    <a:fillRect b="-2766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1" name="Group 20"/>
          <p:cNvGrpSpPr/>
          <p:nvPr/>
        </p:nvGrpSpPr>
        <p:grpSpPr>
          <a:xfrm>
            <a:off x="586292" y="2920158"/>
            <a:ext cx="4422499" cy="780600"/>
            <a:chOff x="586292" y="2920158"/>
            <a:chExt cx="4422499" cy="780600"/>
          </a:xfrm>
        </p:grpSpPr>
        <p:grpSp>
          <p:nvGrpSpPr>
            <p:cNvPr id="18" name="Group 17"/>
            <p:cNvGrpSpPr/>
            <p:nvPr/>
          </p:nvGrpSpPr>
          <p:grpSpPr>
            <a:xfrm>
              <a:off x="586292" y="2920158"/>
              <a:ext cx="2346844" cy="780600"/>
              <a:chOff x="586292" y="2920158"/>
              <a:chExt cx="2346844" cy="780600"/>
            </a:xfrm>
          </p:grpSpPr>
          <p:sp>
            <p:nvSpPr>
              <p:cNvPr id="77" name="PDA box"/>
              <p:cNvSpPr/>
              <p:nvPr/>
            </p:nvSpPr>
            <p:spPr>
              <a:xfrm>
                <a:off x="586292" y="3330099"/>
                <a:ext cx="541432" cy="37065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8" name="Finite Control"/>
                  <p:cNvSpPr/>
                  <p:nvPr/>
                </p:nvSpPr>
                <p:spPr>
                  <a:xfrm>
                    <a:off x="654663" y="3304308"/>
                    <a:ext cx="465448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78" name="Finite Control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54663" y="3304308"/>
                    <a:ext cx="465448" cy="369332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b="-655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93" name="Freeform 92"/>
              <p:cNvSpPr/>
              <p:nvPr/>
            </p:nvSpPr>
            <p:spPr>
              <a:xfrm>
                <a:off x="1008147" y="3064481"/>
                <a:ext cx="1695787" cy="264969"/>
              </a:xfrm>
              <a:custGeom>
                <a:avLst/>
                <a:gdLst>
                  <a:gd name="connsiteX0" fmla="*/ 319 w 1086487"/>
                  <a:gd name="connsiteY0" fmla="*/ 340025 h 340025"/>
                  <a:gd name="connsiteX1" fmla="*/ 152719 w 1086487"/>
                  <a:gd name="connsiteY1" fmla="*/ 54275 h 340025"/>
                  <a:gd name="connsiteX2" fmla="*/ 933769 w 1086487"/>
                  <a:gd name="connsiteY2" fmla="*/ 25700 h 340025"/>
                  <a:gd name="connsiteX3" fmla="*/ 1086169 w 1086487"/>
                  <a:gd name="connsiteY3" fmla="*/ 340025 h 340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6487" h="340025">
                    <a:moveTo>
                      <a:pt x="319" y="340025"/>
                    </a:moveTo>
                    <a:cubicBezTo>
                      <a:pt x="-1269" y="223343"/>
                      <a:pt x="-2856" y="106662"/>
                      <a:pt x="152719" y="54275"/>
                    </a:cubicBezTo>
                    <a:cubicBezTo>
                      <a:pt x="308294" y="1888"/>
                      <a:pt x="778194" y="-21925"/>
                      <a:pt x="933769" y="25700"/>
                    </a:cubicBezTo>
                    <a:cubicBezTo>
                      <a:pt x="1089344" y="73325"/>
                      <a:pt x="1087756" y="206675"/>
                      <a:pt x="1086169" y="340025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tailEnd type="triangle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" name="Rectangle 5"/>
                  <p:cNvSpPr/>
                  <p:nvPr/>
                </p:nvSpPr>
                <p:spPr>
                  <a:xfrm>
                    <a:off x="2567331" y="2920158"/>
                    <a:ext cx="365805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6" name="Rectangle 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567331" y="2920158"/>
                    <a:ext cx="365805" cy="369332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9" name="Group 18"/>
            <p:cNvGrpSpPr/>
            <p:nvPr/>
          </p:nvGrpSpPr>
          <p:grpSpPr>
            <a:xfrm>
              <a:off x="1428694" y="3193677"/>
              <a:ext cx="3580097" cy="451095"/>
              <a:chOff x="1428694" y="3193677"/>
              <a:chExt cx="3580097" cy="451095"/>
            </a:xfrm>
          </p:grpSpPr>
          <p:sp>
            <p:nvSpPr>
              <p:cNvPr id="79" name="Rectangle 4"/>
              <p:cNvSpPr/>
              <p:nvPr/>
            </p:nvSpPr>
            <p:spPr>
              <a:xfrm>
                <a:off x="1457007" y="3329326"/>
                <a:ext cx="3551278" cy="247789"/>
              </a:xfrm>
              <a:custGeom>
                <a:avLst/>
                <a:gdLst>
                  <a:gd name="connsiteX0" fmla="*/ 0 w 2742303"/>
                  <a:gd name="connsiteY0" fmla="*/ 0 h 317979"/>
                  <a:gd name="connsiteX1" fmla="*/ 2742303 w 2742303"/>
                  <a:gd name="connsiteY1" fmla="*/ 0 h 317979"/>
                  <a:gd name="connsiteX2" fmla="*/ 2742303 w 2742303"/>
                  <a:gd name="connsiteY2" fmla="*/ 317979 h 317979"/>
                  <a:gd name="connsiteX3" fmla="*/ 0 w 2742303"/>
                  <a:gd name="connsiteY3" fmla="*/ 317979 h 317979"/>
                  <a:gd name="connsiteX4" fmla="*/ 0 w 2742303"/>
                  <a:gd name="connsiteY4" fmla="*/ 0 h 317979"/>
                  <a:gd name="connsiteX0" fmla="*/ 2742303 w 2833743"/>
                  <a:gd name="connsiteY0" fmla="*/ 317979 h 409419"/>
                  <a:gd name="connsiteX1" fmla="*/ 0 w 2833743"/>
                  <a:gd name="connsiteY1" fmla="*/ 317979 h 409419"/>
                  <a:gd name="connsiteX2" fmla="*/ 0 w 2833743"/>
                  <a:gd name="connsiteY2" fmla="*/ 0 h 409419"/>
                  <a:gd name="connsiteX3" fmla="*/ 2742303 w 2833743"/>
                  <a:gd name="connsiteY3" fmla="*/ 0 h 409419"/>
                  <a:gd name="connsiteX4" fmla="*/ 2833743 w 2833743"/>
                  <a:gd name="connsiteY4" fmla="*/ 409419 h 409419"/>
                  <a:gd name="connsiteX0" fmla="*/ 2742303 w 2742303"/>
                  <a:gd name="connsiteY0" fmla="*/ 317979 h 317979"/>
                  <a:gd name="connsiteX1" fmla="*/ 0 w 2742303"/>
                  <a:gd name="connsiteY1" fmla="*/ 317979 h 317979"/>
                  <a:gd name="connsiteX2" fmla="*/ 0 w 2742303"/>
                  <a:gd name="connsiteY2" fmla="*/ 0 h 317979"/>
                  <a:gd name="connsiteX3" fmla="*/ 2742303 w 2742303"/>
                  <a:gd name="connsiteY3" fmla="*/ 0 h 317979"/>
                  <a:gd name="connsiteX0" fmla="*/ 2818503 w 2818503"/>
                  <a:gd name="connsiteY0" fmla="*/ 317979 h 317979"/>
                  <a:gd name="connsiteX1" fmla="*/ 0 w 2818503"/>
                  <a:gd name="connsiteY1" fmla="*/ 317979 h 317979"/>
                  <a:gd name="connsiteX2" fmla="*/ 0 w 2818503"/>
                  <a:gd name="connsiteY2" fmla="*/ 0 h 317979"/>
                  <a:gd name="connsiteX3" fmla="*/ 2742303 w 2818503"/>
                  <a:gd name="connsiteY3" fmla="*/ 0 h 317979"/>
                  <a:gd name="connsiteX0" fmla="*/ 2818503 w 2818503"/>
                  <a:gd name="connsiteY0" fmla="*/ 317979 h 317979"/>
                  <a:gd name="connsiteX1" fmla="*/ 0 w 2818503"/>
                  <a:gd name="connsiteY1" fmla="*/ 317979 h 317979"/>
                  <a:gd name="connsiteX2" fmla="*/ 0 w 2818503"/>
                  <a:gd name="connsiteY2" fmla="*/ 0 h 317979"/>
                  <a:gd name="connsiteX3" fmla="*/ 2760597 w 2818503"/>
                  <a:gd name="connsiteY3" fmla="*/ 0 h 3179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18503" h="317979">
                    <a:moveTo>
                      <a:pt x="2818503" y="317979"/>
                    </a:moveTo>
                    <a:lnTo>
                      <a:pt x="0" y="317979"/>
                    </a:lnTo>
                    <a:lnTo>
                      <a:pt x="0" y="0"/>
                    </a:lnTo>
                    <a:lnTo>
                      <a:pt x="2760597" y="0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3" name="Straight Connector 82"/>
              <p:cNvCxnSpPr/>
              <p:nvPr/>
            </p:nvCxnSpPr>
            <p:spPr>
              <a:xfrm>
                <a:off x="2623635" y="3329326"/>
                <a:ext cx="0" cy="247789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2918140" y="3329326"/>
                <a:ext cx="0" cy="247789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0" name="Rectangle 89"/>
              <p:cNvSpPr/>
              <p:nvPr/>
            </p:nvSpPr>
            <p:spPr>
              <a:xfrm>
                <a:off x="4601299" y="3193677"/>
                <a:ext cx="327605" cy="3117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/>
                  <a:t>…</a:t>
                </a:r>
              </a:p>
            </p:txBody>
          </p:sp>
          <p:cxnSp>
            <p:nvCxnSpPr>
              <p:cNvPr id="91" name="Straight Connector 90"/>
              <p:cNvCxnSpPr/>
              <p:nvPr/>
            </p:nvCxnSpPr>
            <p:spPr>
              <a:xfrm>
                <a:off x="4079888" y="3329326"/>
                <a:ext cx="0" cy="247789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>
                <a:off x="4371622" y="3329326"/>
                <a:ext cx="0" cy="247789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6" name="Freeform 95"/>
              <p:cNvSpPr/>
              <p:nvPr/>
            </p:nvSpPr>
            <p:spPr>
              <a:xfrm rot="16200000">
                <a:off x="4843037" y="3409506"/>
                <a:ext cx="249381" cy="82126"/>
              </a:xfrm>
              <a:custGeom>
                <a:avLst/>
                <a:gdLst>
                  <a:gd name="connsiteX0" fmla="*/ 0 w 369096"/>
                  <a:gd name="connsiteY0" fmla="*/ 76200 h 171450"/>
                  <a:gd name="connsiteX1" fmla="*/ 71438 w 369096"/>
                  <a:gd name="connsiteY1" fmla="*/ 0 h 171450"/>
                  <a:gd name="connsiteX2" fmla="*/ 107156 w 369096"/>
                  <a:gd name="connsiteY2" fmla="*/ 78581 h 171450"/>
                  <a:gd name="connsiteX3" fmla="*/ 178594 w 369096"/>
                  <a:gd name="connsiteY3" fmla="*/ 4762 h 171450"/>
                  <a:gd name="connsiteX4" fmla="*/ 219075 w 369096"/>
                  <a:gd name="connsiteY4" fmla="*/ 80962 h 171450"/>
                  <a:gd name="connsiteX5" fmla="*/ 309563 w 369096"/>
                  <a:gd name="connsiteY5" fmla="*/ 14287 h 171450"/>
                  <a:gd name="connsiteX6" fmla="*/ 369094 w 369096"/>
                  <a:gd name="connsiteY6" fmla="*/ 111918 h 171450"/>
                  <a:gd name="connsiteX7" fmla="*/ 307181 w 369096"/>
                  <a:gd name="connsiteY7" fmla="*/ 171450 h 171450"/>
                  <a:gd name="connsiteX0" fmla="*/ 0 w 369096"/>
                  <a:gd name="connsiteY0" fmla="*/ 76200 h 111918"/>
                  <a:gd name="connsiteX1" fmla="*/ 71438 w 369096"/>
                  <a:gd name="connsiteY1" fmla="*/ 0 h 111918"/>
                  <a:gd name="connsiteX2" fmla="*/ 107156 w 369096"/>
                  <a:gd name="connsiteY2" fmla="*/ 78581 h 111918"/>
                  <a:gd name="connsiteX3" fmla="*/ 178594 w 369096"/>
                  <a:gd name="connsiteY3" fmla="*/ 4762 h 111918"/>
                  <a:gd name="connsiteX4" fmla="*/ 219075 w 369096"/>
                  <a:gd name="connsiteY4" fmla="*/ 80962 h 111918"/>
                  <a:gd name="connsiteX5" fmla="*/ 309563 w 369096"/>
                  <a:gd name="connsiteY5" fmla="*/ 14287 h 111918"/>
                  <a:gd name="connsiteX6" fmla="*/ 369094 w 369096"/>
                  <a:gd name="connsiteY6" fmla="*/ 111918 h 111918"/>
                  <a:gd name="connsiteX0" fmla="*/ 0 w 361953"/>
                  <a:gd name="connsiteY0" fmla="*/ 76200 h 107155"/>
                  <a:gd name="connsiteX1" fmla="*/ 71438 w 361953"/>
                  <a:gd name="connsiteY1" fmla="*/ 0 h 107155"/>
                  <a:gd name="connsiteX2" fmla="*/ 107156 w 361953"/>
                  <a:gd name="connsiteY2" fmla="*/ 78581 h 107155"/>
                  <a:gd name="connsiteX3" fmla="*/ 178594 w 361953"/>
                  <a:gd name="connsiteY3" fmla="*/ 4762 h 107155"/>
                  <a:gd name="connsiteX4" fmla="*/ 219075 w 361953"/>
                  <a:gd name="connsiteY4" fmla="*/ 80962 h 107155"/>
                  <a:gd name="connsiteX5" fmla="*/ 309563 w 361953"/>
                  <a:gd name="connsiteY5" fmla="*/ 14287 h 107155"/>
                  <a:gd name="connsiteX6" fmla="*/ 361950 w 361953"/>
                  <a:gd name="connsiteY6" fmla="*/ 107155 h 107155"/>
                  <a:gd name="connsiteX0" fmla="*/ 0 w 361950"/>
                  <a:gd name="connsiteY0" fmla="*/ 76200 h 107155"/>
                  <a:gd name="connsiteX1" fmla="*/ 71438 w 361950"/>
                  <a:gd name="connsiteY1" fmla="*/ 0 h 107155"/>
                  <a:gd name="connsiteX2" fmla="*/ 107156 w 361950"/>
                  <a:gd name="connsiteY2" fmla="*/ 78581 h 107155"/>
                  <a:gd name="connsiteX3" fmla="*/ 178594 w 361950"/>
                  <a:gd name="connsiteY3" fmla="*/ 4762 h 107155"/>
                  <a:gd name="connsiteX4" fmla="*/ 219075 w 361950"/>
                  <a:gd name="connsiteY4" fmla="*/ 80962 h 107155"/>
                  <a:gd name="connsiteX5" fmla="*/ 309563 w 361950"/>
                  <a:gd name="connsiteY5" fmla="*/ 14287 h 107155"/>
                  <a:gd name="connsiteX6" fmla="*/ 361950 w 361950"/>
                  <a:gd name="connsiteY6" fmla="*/ 107155 h 107155"/>
                  <a:gd name="connsiteX0" fmla="*/ 0 w 309563"/>
                  <a:gd name="connsiteY0" fmla="*/ 76200 h 80962"/>
                  <a:gd name="connsiteX1" fmla="*/ 71438 w 309563"/>
                  <a:gd name="connsiteY1" fmla="*/ 0 h 80962"/>
                  <a:gd name="connsiteX2" fmla="*/ 107156 w 309563"/>
                  <a:gd name="connsiteY2" fmla="*/ 78581 h 80962"/>
                  <a:gd name="connsiteX3" fmla="*/ 178594 w 309563"/>
                  <a:gd name="connsiteY3" fmla="*/ 4762 h 80962"/>
                  <a:gd name="connsiteX4" fmla="*/ 219075 w 309563"/>
                  <a:gd name="connsiteY4" fmla="*/ 80962 h 80962"/>
                  <a:gd name="connsiteX5" fmla="*/ 309563 w 309563"/>
                  <a:gd name="connsiteY5" fmla="*/ 14287 h 80962"/>
                  <a:gd name="connsiteX0" fmla="*/ 0 w 316992"/>
                  <a:gd name="connsiteY0" fmla="*/ 76200 h 80962"/>
                  <a:gd name="connsiteX1" fmla="*/ 71438 w 316992"/>
                  <a:gd name="connsiteY1" fmla="*/ 0 h 80962"/>
                  <a:gd name="connsiteX2" fmla="*/ 107156 w 316992"/>
                  <a:gd name="connsiteY2" fmla="*/ 78581 h 80962"/>
                  <a:gd name="connsiteX3" fmla="*/ 178594 w 316992"/>
                  <a:gd name="connsiteY3" fmla="*/ 4762 h 80962"/>
                  <a:gd name="connsiteX4" fmla="*/ 219075 w 316992"/>
                  <a:gd name="connsiteY4" fmla="*/ 80962 h 80962"/>
                  <a:gd name="connsiteX5" fmla="*/ 309563 w 316992"/>
                  <a:gd name="connsiteY5" fmla="*/ 14287 h 80962"/>
                  <a:gd name="connsiteX6" fmla="*/ 311946 w 316992"/>
                  <a:gd name="connsiteY6" fmla="*/ 21432 h 80962"/>
                  <a:gd name="connsiteX0" fmla="*/ 0 w 364333"/>
                  <a:gd name="connsiteY0" fmla="*/ 76200 h 80962"/>
                  <a:gd name="connsiteX1" fmla="*/ 71438 w 364333"/>
                  <a:gd name="connsiteY1" fmla="*/ 0 h 80962"/>
                  <a:gd name="connsiteX2" fmla="*/ 107156 w 364333"/>
                  <a:gd name="connsiteY2" fmla="*/ 78581 h 80962"/>
                  <a:gd name="connsiteX3" fmla="*/ 178594 w 364333"/>
                  <a:gd name="connsiteY3" fmla="*/ 4762 h 80962"/>
                  <a:gd name="connsiteX4" fmla="*/ 219075 w 364333"/>
                  <a:gd name="connsiteY4" fmla="*/ 80962 h 80962"/>
                  <a:gd name="connsiteX5" fmla="*/ 309563 w 364333"/>
                  <a:gd name="connsiteY5" fmla="*/ 14287 h 80962"/>
                  <a:gd name="connsiteX6" fmla="*/ 364333 w 364333"/>
                  <a:gd name="connsiteY6" fmla="*/ 76201 h 80962"/>
                  <a:gd name="connsiteX0" fmla="*/ 0 w 364333"/>
                  <a:gd name="connsiteY0" fmla="*/ 76200 h 78581"/>
                  <a:gd name="connsiteX1" fmla="*/ 71438 w 364333"/>
                  <a:gd name="connsiteY1" fmla="*/ 0 h 78581"/>
                  <a:gd name="connsiteX2" fmla="*/ 107156 w 364333"/>
                  <a:gd name="connsiteY2" fmla="*/ 78581 h 78581"/>
                  <a:gd name="connsiteX3" fmla="*/ 178594 w 364333"/>
                  <a:gd name="connsiteY3" fmla="*/ 4762 h 78581"/>
                  <a:gd name="connsiteX4" fmla="*/ 226219 w 364333"/>
                  <a:gd name="connsiteY4" fmla="*/ 76200 h 78581"/>
                  <a:gd name="connsiteX5" fmla="*/ 309563 w 364333"/>
                  <a:gd name="connsiteY5" fmla="*/ 14287 h 78581"/>
                  <a:gd name="connsiteX6" fmla="*/ 364333 w 364333"/>
                  <a:gd name="connsiteY6" fmla="*/ 76201 h 78581"/>
                  <a:gd name="connsiteX0" fmla="*/ 0 w 364333"/>
                  <a:gd name="connsiteY0" fmla="*/ 76200 h 76201"/>
                  <a:gd name="connsiteX1" fmla="*/ 71438 w 364333"/>
                  <a:gd name="connsiteY1" fmla="*/ 0 h 76201"/>
                  <a:gd name="connsiteX2" fmla="*/ 121444 w 364333"/>
                  <a:gd name="connsiteY2" fmla="*/ 76199 h 76201"/>
                  <a:gd name="connsiteX3" fmla="*/ 178594 w 364333"/>
                  <a:gd name="connsiteY3" fmla="*/ 4762 h 76201"/>
                  <a:gd name="connsiteX4" fmla="*/ 226219 w 364333"/>
                  <a:gd name="connsiteY4" fmla="*/ 76200 h 76201"/>
                  <a:gd name="connsiteX5" fmla="*/ 309563 w 364333"/>
                  <a:gd name="connsiteY5" fmla="*/ 14287 h 76201"/>
                  <a:gd name="connsiteX6" fmla="*/ 364333 w 364333"/>
                  <a:gd name="connsiteY6" fmla="*/ 76201 h 76201"/>
                  <a:gd name="connsiteX0" fmla="*/ 0 w 364333"/>
                  <a:gd name="connsiteY0" fmla="*/ 76200 h 76201"/>
                  <a:gd name="connsiteX1" fmla="*/ 71438 w 364333"/>
                  <a:gd name="connsiteY1" fmla="*/ 0 h 76201"/>
                  <a:gd name="connsiteX2" fmla="*/ 121444 w 364333"/>
                  <a:gd name="connsiteY2" fmla="*/ 76199 h 76201"/>
                  <a:gd name="connsiteX3" fmla="*/ 178594 w 364333"/>
                  <a:gd name="connsiteY3" fmla="*/ 4762 h 76201"/>
                  <a:gd name="connsiteX4" fmla="*/ 242888 w 364333"/>
                  <a:gd name="connsiteY4" fmla="*/ 76200 h 76201"/>
                  <a:gd name="connsiteX5" fmla="*/ 309563 w 364333"/>
                  <a:gd name="connsiteY5" fmla="*/ 14287 h 76201"/>
                  <a:gd name="connsiteX6" fmla="*/ 364333 w 364333"/>
                  <a:gd name="connsiteY6" fmla="*/ 76201 h 76201"/>
                  <a:gd name="connsiteX0" fmla="*/ 0 w 364333"/>
                  <a:gd name="connsiteY0" fmla="*/ 76200 h 76201"/>
                  <a:gd name="connsiteX1" fmla="*/ 71438 w 364333"/>
                  <a:gd name="connsiteY1" fmla="*/ 0 h 76201"/>
                  <a:gd name="connsiteX2" fmla="*/ 121444 w 364333"/>
                  <a:gd name="connsiteY2" fmla="*/ 76199 h 76201"/>
                  <a:gd name="connsiteX3" fmla="*/ 178594 w 364333"/>
                  <a:gd name="connsiteY3" fmla="*/ 4762 h 76201"/>
                  <a:gd name="connsiteX4" fmla="*/ 242888 w 364333"/>
                  <a:gd name="connsiteY4" fmla="*/ 76200 h 76201"/>
                  <a:gd name="connsiteX5" fmla="*/ 311944 w 364333"/>
                  <a:gd name="connsiteY5" fmla="*/ 7143 h 76201"/>
                  <a:gd name="connsiteX6" fmla="*/ 364333 w 364333"/>
                  <a:gd name="connsiteY6" fmla="*/ 76201 h 76201"/>
                  <a:gd name="connsiteX0" fmla="*/ 0 w 311944"/>
                  <a:gd name="connsiteY0" fmla="*/ 76200 h 76200"/>
                  <a:gd name="connsiteX1" fmla="*/ 71438 w 311944"/>
                  <a:gd name="connsiteY1" fmla="*/ 0 h 76200"/>
                  <a:gd name="connsiteX2" fmla="*/ 121444 w 311944"/>
                  <a:gd name="connsiteY2" fmla="*/ 76199 h 76200"/>
                  <a:gd name="connsiteX3" fmla="*/ 178594 w 311944"/>
                  <a:gd name="connsiteY3" fmla="*/ 4762 h 76200"/>
                  <a:gd name="connsiteX4" fmla="*/ 242888 w 311944"/>
                  <a:gd name="connsiteY4" fmla="*/ 76200 h 76200"/>
                  <a:gd name="connsiteX5" fmla="*/ 311944 w 311944"/>
                  <a:gd name="connsiteY5" fmla="*/ 7143 h 76200"/>
                  <a:gd name="connsiteX0" fmla="*/ 0 w 321469"/>
                  <a:gd name="connsiteY0" fmla="*/ 78582 h 78582"/>
                  <a:gd name="connsiteX1" fmla="*/ 71438 w 321469"/>
                  <a:gd name="connsiteY1" fmla="*/ 2382 h 78582"/>
                  <a:gd name="connsiteX2" fmla="*/ 121444 w 321469"/>
                  <a:gd name="connsiteY2" fmla="*/ 78581 h 78582"/>
                  <a:gd name="connsiteX3" fmla="*/ 178594 w 321469"/>
                  <a:gd name="connsiteY3" fmla="*/ 7144 h 78582"/>
                  <a:gd name="connsiteX4" fmla="*/ 242888 w 321469"/>
                  <a:gd name="connsiteY4" fmla="*/ 78582 h 78582"/>
                  <a:gd name="connsiteX5" fmla="*/ 321469 w 321469"/>
                  <a:gd name="connsiteY5" fmla="*/ 0 h 785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21469" h="78582">
                    <a:moveTo>
                      <a:pt x="0" y="78582"/>
                    </a:moveTo>
                    <a:lnTo>
                      <a:pt x="71438" y="2382"/>
                    </a:lnTo>
                    <a:lnTo>
                      <a:pt x="121444" y="78581"/>
                    </a:lnTo>
                    <a:lnTo>
                      <a:pt x="178594" y="7144"/>
                    </a:lnTo>
                    <a:lnTo>
                      <a:pt x="242888" y="78582"/>
                    </a:lnTo>
                    <a:lnTo>
                      <a:pt x="321469" y="0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4383846" y="3195845"/>
                <a:ext cx="266506" cy="3597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aseline="30000" dirty="0"/>
                  <a:t>˽</a:t>
                </a:r>
                <a:endParaRPr lang="en-US" sz="2400" dirty="0"/>
              </a:p>
            </p:txBody>
          </p:sp>
          <p:sp>
            <p:nvSpPr>
              <p:cNvPr id="98" name="Rectangle 97"/>
              <p:cNvSpPr/>
              <p:nvPr/>
            </p:nvSpPr>
            <p:spPr>
              <a:xfrm>
                <a:off x="4093274" y="3195845"/>
                <a:ext cx="266506" cy="3597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aseline="30000" dirty="0"/>
                  <a:t>˽</a:t>
                </a:r>
                <a:endParaRPr lang="en-US" sz="2400" dirty="0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428694" y="3275440"/>
                <a:ext cx="286809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pc="1000" dirty="0" err="1"/>
                  <a:t>aaaaaabbbbb</a:t>
                </a:r>
                <a:endParaRPr lang="en-US" spc="1000" dirty="0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5748052" y="3229273"/>
                <a:ext cx="621534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Configuration:  </a:t>
                </a:r>
                <a:r>
                  <a:rPr lang="en-US" sz="2400" b="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 6,</m:t>
                    </m:r>
                    <m:r>
                      <m:rPr>
                        <m:nor/>
                      </m:rPr>
                      <a:rPr lang="en-US" sz="2400" dirty="0"/>
                      <m:t>aaaaaabbbbb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8052" y="3229273"/>
                <a:ext cx="6215348" cy="461665"/>
              </a:xfrm>
              <a:prstGeom prst="rect">
                <a:avLst/>
              </a:prstGeom>
              <a:blipFill>
                <a:blip r:embed="rId9"/>
                <a:stretch>
                  <a:fillRect l="-1569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/>
              <p:cNvSpPr/>
              <p:nvPr/>
            </p:nvSpPr>
            <p:spPr>
              <a:xfrm>
                <a:off x="5748052" y="3617899"/>
                <a:ext cx="519911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Encoding as a string: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800" dirty="0"/>
                      <m:t>aaaaa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m:rPr>
                        <m:nor/>
                      </m:rPr>
                      <a:rPr lang="en-US" sz="2800" dirty="0"/>
                      <m:t>abbbbb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8052" y="3617899"/>
                <a:ext cx="5199116" cy="523220"/>
              </a:xfrm>
              <a:prstGeom prst="rect">
                <a:avLst/>
              </a:prstGeom>
              <a:blipFill>
                <a:blip r:embed="rId10"/>
                <a:stretch>
                  <a:fillRect l="-1876" b="-23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Freeform 48"/>
          <p:cNvSpPr/>
          <p:nvPr/>
        </p:nvSpPr>
        <p:spPr>
          <a:xfrm>
            <a:off x="9440947" y="3627940"/>
            <a:ext cx="292333" cy="160762"/>
          </a:xfrm>
          <a:custGeom>
            <a:avLst/>
            <a:gdLst>
              <a:gd name="connsiteX0" fmla="*/ 319 w 1086487"/>
              <a:gd name="connsiteY0" fmla="*/ 340025 h 340025"/>
              <a:gd name="connsiteX1" fmla="*/ 152719 w 1086487"/>
              <a:gd name="connsiteY1" fmla="*/ 54275 h 340025"/>
              <a:gd name="connsiteX2" fmla="*/ 933769 w 1086487"/>
              <a:gd name="connsiteY2" fmla="*/ 25700 h 340025"/>
              <a:gd name="connsiteX3" fmla="*/ 1086169 w 1086487"/>
              <a:gd name="connsiteY3" fmla="*/ 340025 h 340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6487" h="340025">
                <a:moveTo>
                  <a:pt x="319" y="340025"/>
                </a:moveTo>
                <a:cubicBezTo>
                  <a:pt x="-1269" y="223343"/>
                  <a:pt x="-2856" y="106662"/>
                  <a:pt x="152719" y="54275"/>
                </a:cubicBezTo>
                <a:cubicBezTo>
                  <a:pt x="308294" y="1888"/>
                  <a:pt x="778194" y="-21925"/>
                  <a:pt x="933769" y="25700"/>
                </a:cubicBezTo>
                <a:cubicBezTo>
                  <a:pt x="1089344" y="73325"/>
                  <a:pt x="1087756" y="206675"/>
                  <a:pt x="1086169" y="340025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Isosceles Triangle 5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17FC5D-B50E-AC41-8A24-AACF48660BE6}"/>
              </a:ext>
            </a:extLst>
          </p:cNvPr>
          <p:cNvSpPr txBox="1"/>
          <p:nvPr/>
        </p:nvSpPr>
        <p:spPr>
          <a:xfrm>
            <a:off x="4980214" y="6172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594790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8" grpId="0"/>
      <p:bldP spid="14" grpId="0"/>
      <p:bldP spid="48" grpId="0"/>
      <p:bldP spid="49" grpId="0" animBg="1"/>
      <p:bldP spid="5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" y="0"/>
            <a:ext cx="84469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TM Computation Histories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95052" y="1106844"/>
                <a:ext cx="8316722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2400" b="1" dirty="0" err="1"/>
                  <a:t>Defn</a:t>
                </a:r>
                <a:r>
                  <a:rPr lang="en-US" sz="2400" b="1" dirty="0"/>
                  <a:t>:   </a:t>
                </a:r>
                <a:r>
                  <a:rPr lang="en-US" sz="2400" dirty="0"/>
                  <a:t>An </a:t>
                </a:r>
                <a:r>
                  <a:rPr lang="en-US" sz="2400" u="sng" dirty="0"/>
                  <a:t>(accepting) computation history</a:t>
                </a:r>
                <a:r>
                  <a:rPr lang="en-US" sz="2400" dirty="0"/>
                  <a:t> for TM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/>
                  <a:t> on input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400" dirty="0"/>
                  <a:t> </a:t>
                </a:r>
                <a:br>
                  <a:rPr lang="en-US" sz="2400" dirty="0"/>
                </a:br>
                <a:r>
                  <a:rPr lang="en-US" sz="2400" dirty="0"/>
                  <a:t>is a sequence of configurations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 …,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𝐶</m:t>
                    </m:r>
                    <m:r>
                      <m:rPr>
                        <m:nor/>
                      </m:rPr>
                      <a:rPr lang="en-US" sz="2400" baseline="-25000" dirty="0">
                        <a:latin typeface="Cambria Math" panose="02040503050406030204" pitchFamily="18" charset="0"/>
                      </a:rPr>
                      <m:t>accept</m:t>
                    </m:r>
                  </m:oMath>
                </a14:m>
                <a:r>
                  <a:rPr lang="en-US" sz="2400" dirty="0"/>
                  <a:t> that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/>
                  <a:t> enters </a:t>
                </a:r>
                <a:br>
                  <a:rPr lang="en-US" sz="2400" dirty="0"/>
                </a:br>
                <a:r>
                  <a:rPr lang="en-US" sz="2400" dirty="0"/>
                  <a:t>until it accepts.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052" y="1106844"/>
                <a:ext cx="8316722" cy="1200329"/>
              </a:xfrm>
              <a:prstGeom prst="rect">
                <a:avLst/>
              </a:prstGeom>
              <a:blipFill>
                <a:blip r:embed="rId3"/>
                <a:stretch>
                  <a:fillRect l="-1173" t="-4082" b="-112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79448" y="2475517"/>
                <a:ext cx="6305366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2400" dirty="0">
                    <a:solidFill>
                      <a:schemeClr val="tx1"/>
                    </a:solidFill>
                  </a:rPr>
                  <a:t>Encode a computation history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, …,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𝐶</m:t>
                    </m:r>
                    <m:r>
                      <m:rPr>
                        <m:nor/>
                      </m:rPr>
                      <a:rPr lang="en-US" sz="2400" baseline="-25000" dirty="0">
                        <a:latin typeface="Cambria Math" panose="02040503050406030204" pitchFamily="18" charset="0"/>
                      </a:rPr>
                      <m:t>accept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 as the string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# 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# ⋯ #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𝐶</m:t>
                    </m:r>
                    <m:r>
                      <m:rPr>
                        <m:nor/>
                      </m:rPr>
                      <a:rPr lang="en-US" sz="2400" baseline="-25000" dirty="0">
                        <a:latin typeface="Cambria Math" panose="02040503050406030204" pitchFamily="18" charset="0"/>
                      </a:rPr>
                      <m:t>accept</m:t>
                    </m:r>
                  </m:oMath>
                </a14:m>
                <a:r>
                  <a:rPr lang="en-US" sz="2400" dirty="0"/>
                  <a:t>  where each configuration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/>
                  <a:t> is encoded as a string.</a:t>
                </a: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448" y="2475517"/>
                <a:ext cx="6305366" cy="1200329"/>
              </a:xfrm>
              <a:prstGeom prst="rect">
                <a:avLst/>
              </a:prstGeom>
              <a:blipFill>
                <a:blip r:embed="rId4"/>
                <a:stretch>
                  <a:fillRect l="-1449" t="-4061" b="-10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oup 11"/>
          <p:cNvGrpSpPr/>
          <p:nvPr/>
        </p:nvGrpSpPr>
        <p:grpSpPr>
          <a:xfrm>
            <a:off x="3714610" y="4179600"/>
            <a:ext cx="7387623" cy="672352"/>
            <a:chOff x="3714610" y="4179600"/>
            <a:chExt cx="7387623" cy="67235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1" name="TextBox 100"/>
                <p:cNvSpPr txBox="1"/>
                <p:nvPr/>
              </p:nvSpPr>
              <p:spPr>
                <a:xfrm>
                  <a:off x="3728313" y="4179600"/>
                  <a:ext cx="7373920" cy="47634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spcBef>
                      <a:spcPts val="6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        </m:t>
                        </m:r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#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        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       </m:t>
                        </m:r>
                        <m:r>
                          <a:rPr lang="en-US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#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  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 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       </m:t>
                        </m:r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#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   </m:t>
                        </m:r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⋯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   </m:t>
                        </m:r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#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     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sz="1600" baseline="-25000" dirty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accept</m:t>
                            </m:r>
                          </m:sub>
                        </m:sSub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01" name="TextBox 10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28313" y="4179600"/>
                  <a:ext cx="7373920" cy="476349"/>
                </a:xfrm>
                <a:prstGeom prst="rect">
                  <a:avLst/>
                </a:prstGeom>
                <a:blipFill>
                  <a:blip r:embed="rId5"/>
                  <a:stretch>
                    <a:fillRect b="-1153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" name="Left Brace 9"/>
            <p:cNvSpPr/>
            <p:nvPr/>
          </p:nvSpPr>
          <p:spPr>
            <a:xfrm rot="5400000">
              <a:off x="4296429" y="4143133"/>
              <a:ext cx="127000" cy="1290638"/>
            </a:xfrm>
            <a:prstGeom prst="leftBrace">
              <a:avLst>
                <a:gd name="adj1" fmla="val 25001"/>
                <a:gd name="adj2" fmla="val 50000"/>
              </a:avLst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Left Brace 104"/>
            <p:cNvSpPr/>
            <p:nvPr/>
          </p:nvSpPr>
          <p:spPr>
            <a:xfrm rot="5400000">
              <a:off x="5953385" y="4186392"/>
              <a:ext cx="127000" cy="1204119"/>
            </a:xfrm>
            <a:prstGeom prst="leftBrace">
              <a:avLst>
                <a:gd name="adj1" fmla="val 25001"/>
                <a:gd name="adj2" fmla="val 50000"/>
              </a:avLst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Left Brace 108"/>
            <p:cNvSpPr/>
            <p:nvPr/>
          </p:nvSpPr>
          <p:spPr>
            <a:xfrm rot="5400000">
              <a:off x="7710747" y="4186392"/>
              <a:ext cx="127000" cy="1204119"/>
            </a:xfrm>
            <a:prstGeom prst="leftBrace">
              <a:avLst>
                <a:gd name="adj1" fmla="val 25001"/>
                <a:gd name="adj2" fmla="val 50000"/>
              </a:avLst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Left Brace 110"/>
            <p:cNvSpPr/>
            <p:nvPr/>
          </p:nvSpPr>
          <p:spPr>
            <a:xfrm rot="5400000">
              <a:off x="10433067" y="4186392"/>
              <a:ext cx="127000" cy="1204119"/>
            </a:xfrm>
            <a:prstGeom prst="leftBrace">
              <a:avLst>
                <a:gd name="adj1" fmla="val 25001"/>
                <a:gd name="adj2" fmla="val 50000"/>
              </a:avLst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19023" y="4221010"/>
            <a:ext cx="10769506" cy="1261884"/>
            <a:chOff x="319023" y="4221010"/>
            <a:chExt cx="10769506" cy="1261884"/>
          </a:xfrm>
        </p:grpSpPr>
        <p:grpSp>
          <p:nvGrpSpPr>
            <p:cNvPr id="8" name="Group 7"/>
            <p:cNvGrpSpPr/>
            <p:nvPr/>
          </p:nvGrpSpPr>
          <p:grpSpPr>
            <a:xfrm>
              <a:off x="3658872" y="4750921"/>
              <a:ext cx="7429657" cy="410580"/>
              <a:chOff x="3658872" y="4750921"/>
              <a:chExt cx="7429657" cy="410580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6" name="Rectangle 15"/>
                  <p:cNvSpPr/>
                  <p:nvPr/>
                </p:nvSpPr>
                <p:spPr>
                  <a:xfrm>
                    <a:off x="3658872" y="4750921"/>
                    <a:ext cx="1402114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⋯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16" name="Rectangle 1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658872" y="4750921"/>
                    <a:ext cx="1402114" cy="338554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b="-3571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6" name="Rectangle 105"/>
                  <p:cNvSpPr/>
                  <p:nvPr/>
                </p:nvSpPr>
                <p:spPr>
                  <a:xfrm>
                    <a:off x="5392424" y="4750921"/>
                    <a:ext cx="1264064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nor/>
                            </m:rPr>
                            <a:rPr lang="en-US" sz="1600" dirty="0"/>
                            <m:t>a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⋯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106" name="Rectangle 10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392424" y="4750921"/>
                    <a:ext cx="1264064" cy="338554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b="-3571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0" name="Rectangle 109"/>
                  <p:cNvSpPr/>
                  <p:nvPr/>
                </p:nvSpPr>
                <p:spPr>
                  <a:xfrm>
                    <a:off x="7149786" y="4750921"/>
                    <a:ext cx="1371466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nor/>
                            </m:rPr>
                            <a:rPr lang="en-US" sz="1600" dirty="0" smtClean="0"/>
                            <m:t>a</m:t>
                          </m:r>
                          <m:r>
                            <m:rPr>
                              <m:nor/>
                            </m:rPr>
                            <a:rPr lang="en-US" sz="1600" b="0" i="0" dirty="0" smtClean="0"/>
                            <m:t>c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⋯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110" name="Rectangle 10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149786" y="4750921"/>
                    <a:ext cx="1371466" cy="338554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b="-3571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2" name="Rectangle 111"/>
                  <p:cNvSpPr/>
                  <p:nvPr/>
                </p:nvSpPr>
                <p:spPr>
                  <a:xfrm>
                    <a:off x="9872106" y="4763621"/>
                    <a:ext cx="1216423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⋯ </m:t>
                          </m:r>
                          <m:r>
                            <a:rPr lang="en-US" sz="1600" i="1" dirty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m:rPr>
                              <m:nor/>
                            </m:rPr>
                            <a:rPr lang="en-US" sz="1600" baseline="-25000" dirty="0">
                              <a:latin typeface="Cambria Math" panose="02040503050406030204" pitchFamily="18" charset="0"/>
                            </a:rPr>
                            <m:t>ac</m:t>
                          </m:r>
                          <m:r>
                            <m:rPr>
                              <m:nor/>
                            </m:rPr>
                            <a:rPr lang="en-US" sz="1600" b="0" i="0" baseline="-25000" dirty="0" smtClean="0">
                              <a:latin typeface="Cambria Math" panose="02040503050406030204" pitchFamily="18" charset="0"/>
                            </a:rPr>
                            <m:t>cept</m:t>
                          </m:r>
                          <m:r>
                            <a:rPr lang="en-US" sz="1600" b="0" i="1" baseline="-25000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⋯</m:t>
                          </m:r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112" name="Rectangle 11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872106" y="4763621"/>
                    <a:ext cx="1216423" cy="338554"/>
                  </a:xfrm>
                  <a:prstGeom prst="rect">
                    <a:avLst/>
                  </a:prstGeom>
                  <a:blipFill>
                    <a:blip r:embed="rId9"/>
                    <a:stretch>
                      <a:fillRect b="-714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5" name="Rectangle 24"/>
                  <p:cNvSpPr/>
                  <p:nvPr/>
                </p:nvSpPr>
                <p:spPr>
                  <a:xfrm>
                    <a:off x="5025357" y="4792169"/>
                    <a:ext cx="380232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#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25" name="Rectangle 2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025357" y="4792169"/>
                    <a:ext cx="380232" cy="369332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3" name="Rectangle 112"/>
                  <p:cNvSpPr/>
                  <p:nvPr/>
                </p:nvSpPr>
                <p:spPr>
                  <a:xfrm>
                    <a:off x="6732011" y="4792169"/>
                    <a:ext cx="380232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#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113" name="Rectangle 11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732011" y="4792169"/>
                    <a:ext cx="380232" cy="369332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4" name="Rectangle 113"/>
                  <p:cNvSpPr/>
                  <p:nvPr/>
                </p:nvSpPr>
                <p:spPr>
                  <a:xfrm>
                    <a:off x="8511774" y="4792169"/>
                    <a:ext cx="380232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#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114" name="Rectangle 11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511774" y="4792169"/>
                    <a:ext cx="380232" cy="369332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5" name="Rectangle 114"/>
                  <p:cNvSpPr/>
                  <p:nvPr/>
                </p:nvSpPr>
                <p:spPr>
                  <a:xfrm>
                    <a:off x="9559446" y="4792169"/>
                    <a:ext cx="380232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#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115" name="Rectangle 11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559446" y="4792169"/>
                    <a:ext cx="380232" cy="369332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" name="Rectangle 26"/>
                  <p:cNvSpPr/>
                  <p:nvPr/>
                </p:nvSpPr>
                <p:spPr>
                  <a:xfrm>
                    <a:off x="9008359" y="4792169"/>
                    <a:ext cx="434734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⋯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27" name="Rectangle 2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008359" y="4792169"/>
                    <a:ext cx="434734" cy="369332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7" name="Rectangle 116"/>
                <p:cNvSpPr/>
                <p:nvPr/>
              </p:nvSpPr>
              <p:spPr>
                <a:xfrm>
                  <a:off x="319023" y="4221010"/>
                  <a:ext cx="3136588" cy="126188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2000" dirty="0"/>
                    <a:t>A computation history for </a:t>
                  </a:r>
                  <a:br>
                    <a:rPr lang="en-US" sz="2000" i="1" dirty="0">
                      <a:latin typeface="Cambria Math" panose="02040503050406030204" pitchFamily="18" charset="0"/>
                    </a:rPr>
                  </a:br>
                  <a14:m>
                    <m:oMath xmlns:m="http://schemas.openxmlformats.org/officeDocument/2006/math"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𝑀</m:t>
                      </m:r>
                    </m:oMath>
                  </a14:m>
                  <a:r>
                    <a:rPr lang="en-US" sz="2000" dirty="0"/>
                    <a:t> on </a:t>
                  </a:r>
                  <a14:m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⋯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a14:m>
                  <a:r>
                    <a:rPr lang="en-US" dirty="0"/>
                    <a:t>.</a:t>
                  </a:r>
                  <a:br>
                    <a:rPr lang="en-US" dirty="0"/>
                  </a:br>
                  <a:r>
                    <a:rPr lang="en-US" dirty="0"/>
                    <a:t>Here say 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𝛿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nor/>
                        </m:rPr>
                        <a:rPr lang="en-US" dirty="0"/>
                        <m:t>a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nor/>
                        </m:rPr>
                        <a:rPr lang="en-US" dirty="0"/>
                        <m:t>R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US" dirty="0"/>
                </a:p>
                <a:p>
                  <a:r>
                    <a:rPr lang="en-US" dirty="0"/>
                    <a:t>and </a:t>
                  </a:r>
                  <a14:m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𝛿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=(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nor/>
                        </m:rPr>
                        <a:rPr lang="en-US" dirty="0"/>
                        <m:t>c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r>
                    <a:rPr lang="en-US" dirty="0"/>
                    <a:t>.</a:t>
                  </a:r>
                </a:p>
              </p:txBody>
            </p:sp>
          </mc:Choice>
          <mc:Fallback xmlns="">
            <p:sp>
              <p:nvSpPr>
                <p:cNvPr id="117" name="Rectangle 11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9023" y="4221010"/>
                  <a:ext cx="3136588" cy="1261884"/>
                </a:xfrm>
                <a:prstGeom prst="rect">
                  <a:avLst/>
                </a:prstGeom>
                <a:blipFill>
                  <a:blip r:embed="rId15"/>
                  <a:stretch>
                    <a:fillRect l="-1942" t="-2415" b="-676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20E29BA0-8926-9440-94E3-B98104D2DA38}"/>
              </a:ext>
            </a:extLst>
          </p:cNvPr>
          <p:cNvSpPr txBox="1"/>
          <p:nvPr/>
        </p:nvSpPr>
        <p:spPr>
          <a:xfrm>
            <a:off x="5796643" y="618852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887618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" y="0"/>
            <a:ext cx="84469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Linearly Bounded Automata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5377" y="1093438"/>
            <a:ext cx="75924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 err="1"/>
              <a:t>Defn</a:t>
            </a:r>
            <a:r>
              <a:rPr lang="en-US" sz="2400" b="1" dirty="0"/>
              <a:t>:  </a:t>
            </a:r>
            <a:r>
              <a:rPr lang="en-US" sz="2400" dirty="0"/>
              <a:t>A linearly bounded automaton (LBA) is a 1-tape TM that cannot move its head off the input portion of the tape.</a:t>
            </a:r>
          </a:p>
        </p:txBody>
      </p:sp>
      <p:sp>
        <p:nvSpPr>
          <p:cNvPr id="4" name="Isosceles Triangle 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1031105" y="2020905"/>
            <a:ext cx="2830874" cy="578163"/>
            <a:chOff x="1590007" y="2106533"/>
            <a:chExt cx="2830874" cy="578163"/>
          </a:xfrm>
        </p:grpSpPr>
        <p:sp>
          <p:nvSpPr>
            <p:cNvPr id="8" name="PDA box"/>
            <p:cNvSpPr/>
            <p:nvPr/>
          </p:nvSpPr>
          <p:spPr>
            <a:xfrm>
              <a:off x="1590007" y="2106533"/>
              <a:ext cx="875092" cy="57816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4"/>
            <p:cNvSpPr/>
            <p:nvPr/>
          </p:nvSpPr>
          <p:spPr>
            <a:xfrm>
              <a:off x="2854025" y="2391518"/>
              <a:ext cx="1526013" cy="254669"/>
            </a:xfrm>
            <a:custGeom>
              <a:avLst/>
              <a:gdLst>
                <a:gd name="connsiteX0" fmla="*/ 0 w 2742303"/>
                <a:gd name="connsiteY0" fmla="*/ 0 h 317979"/>
                <a:gd name="connsiteX1" fmla="*/ 2742303 w 2742303"/>
                <a:gd name="connsiteY1" fmla="*/ 0 h 317979"/>
                <a:gd name="connsiteX2" fmla="*/ 2742303 w 2742303"/>
                <a:gd name="connsiteY2" fmla="*/ 317979 h 317979"/>
                <a:gd name="connsiteX3" fmla="*/ 0 w 2742303"/>
                <a:gd name="connsiteY3" fmla="*/ 317979 h 317979"/>
                <a:gd name="connsiteX4" fmla="*/ 0 w 2742303"/>
                <a:gd name="connsiteY4" fmla="*/ 0 h 317979"/>
                <a:gd name="connsiteX0" fmla="*/ 2742303 w 2833743"/>
                <a:gd name="connsiteY0" fmla="*/ 317979 h 409419"/>
                <a:gd name="connsiteX1" fmla="*/ 0 w 2833743"/>
                <a:gd name="connsiteY1" fmla="*/ 317979 h 409419"/>
                <a:gd name="connsiteX2" fmla="*/ 0 w 2833743"/>
                <a:gd name="connsiteY2" fmla="*/ 0 h 409419"/>
                <a:gd name="connsiteX3" fmla="*/ 2742303 w 2833743"/>
                <a:gd name="connsiteY3" fmla="*/ 0 h 409419"/>
                <a:gd name="connsiteX4" fmla="*/ 2833743 w 2833743"/>
                <a:gd name="connsiteY4" fmla="*/ 409419 h 409419"/>
                <a:gd name="connsiteX0" fmla="*/ 2742303 w 2742303"/>
                <a:gd name="connsiteY0" fmla="*/ 317979 h 317979"/>
                <a:gd name="connsiteX1" fmla="*/ 0 w 2742303"/>
                <a:gd name="connsiteY1" fmla="*/ 317979 h 317979"/>
                <a:gd name="connsiteX2" fmla="*/ 0 w 2742303"/>
                <a:gd name="connsiteY2" fmla="*/ 0 h 317979"/>
                <a:gd name="connsiteX3" fmla="*/ 2742303 w 2742303"/>
                <a:gd name="connsiteY3" fmla="*/ 0 h 317979"/>
                <a:gd name="connsiteX0" fmla="*/ 2818503 w 2818503"/>
                <a:gd name="connsiteY0" fmla="*/ 317979 h 317979"/>
                <a:gd name="connsiteX1" fmla="*/ 0 w 2818503"/>
                <a:gd name="connsiteY1" fmla="*/ 317979 h 317979"/>
                <a:gd name="connsiteX2" fmla="*/ 0 w 2818503"/>
                <a:gd name="connsiteY2" fmla="*/ 0 h 317979"/>
                <a:gd name="connsiteX3" fmla="*/ 2742303 w 2818503"/>
                <a:gd name="connsiteY3" fmla="*/ 0 h 317979"/>
                <a:gd name="connsiteX0" fmla="*/ 2852124 w 2852124"/>
                <a:gd name="connsiteY0" fmla="*/ 320983 h 320983"/>
                <a:gd name="connsiteX1" fmla="*/ 0 w 2852124"/>
                <a:gd name="connsiteY1" fmla="*/ 317979 h 320983"/>
                <a:gd name="connsiteX2" fmla="*/ 0 w 2852124"/>
                <a:gd name="connsiteY2" fmla="*/ 0 h 320983"/>
                <a:gd name="connsiteX3" fmla="*/ 2742303 w 2852124"/>
                <a:gd name="connsiteY3" fmla="*/ 0 h 320983"/>
                <a:gd name="connsiteX0" fmla="*/ 2852124 w 2852124"/>
                <a:gd name="connsiteY0" fmla="*/ 320983 h 320983"/>
                <a:gd name="connsiteX1" fmla="*/ 0 w 2852124"/>
                <a:gd name="connsiteY1" fmla="*/ 317979 h 320983"/>
                <a:gd name="connsiteX2" fmla="*/ 0 w 2852124"/>
                <a:gd name="connsiteY2" fmla="*/ 0 h 320983"/>
                <a:gd name="connsiteX3" fmla="*/ 2728855 w 2852124"/>
                <a:gd name="connsiteY3" fmla="*/ 0 h 320983"/>
                <a:gd name="connsiteX0" fmla="*/ 2747978 w 2747978"/>
                <a:gd name="connsiteY0" fmla="*/ 314973 h 317979"/>
                <a:gd name="connsiteX1" fmla="*/ 0 w 2747978"/>
                <a:gd name="connsiteY1" fmla="*/ 317979 h 317979"/>
                <a:gd name="connsiteX2" fmla="*/ 0 w 2747978"/>
                <a:gd name="connsiteY2" fmla="*/ 0 h 317979"/>
                <a:gd name="connsiteX3" fmla="*/ 2728855 w 2747978"/>
                <a:gd name="connsiteY3" fmla="*/ 0 h 317979"/>
                <a:gd name="connsiteX0" fmla="*/ 2787032 w 2787032"/>
                <a:gd name="connsiteY0" fmla="*/ 311969 h 317979"/>
                <a:gd name="connsiteX1" fmla="*/ 0 w 2787032"/>
                <a:gd name="connsiteY1" fmla="*/ 317979 h 317979"/>
                <a:gd name="connsiteX2" fmla="*/ 0 w 2787032"/>
                <a:gd name="connsiteY2" fmla="*/ 0 h 317979"/>
                <a:gd name="connsiteX3" fmla="*/ 2728855 w 2787032"/>
                <a:gd name="connsiteY3" fmla="*/ 0 h 317979"/>
                <a:gd name="connsiteX0" fmla="*/ 2787032 w 2787032"/>
                <a:gd name="connsiteY0" fmla="*/ 314973 h 320983"/>
                <a:gd name="connsiteX1" fmla="*/ 0 w 2787032"/>
                <a:gd name="connsiteY1" fmla="*/ 320983 h 320983"/>
                <a:gd name="connsiteX2" fmla="*/ 0 w 2787032"/>
                <a:gd name="connsiteY2" fmla="*/ 3004 h 320983"/>
                <a:gd name="connsiteX3" fmla="*/ 2776590 w 2787032"/>
                <a:gd name="connsiteY3" fmla="*/ 0 h 320983"/>
                <a:gd name="connsiteX0" fmla="*/ 2787032 w 2787032"/>
                <a:gd name="connsiteY0" fmla="*/ 324064 h 324064"/>
                <a:gd name="connsiteX1" fmla="*/ 0 w 2787032"/>
                <a:gd name="connsiteY1" fmla="*/ 320983 h 324064"/>
                <a:gd name="connsiteX2" fmla="*/ 0 w 2787032"/>
                <a:gd name="connsiteY2" fmla="*/ 3004 h 324064"/>
                <a:gd name="connsiteX3" fmla="*/ 2776590 w 2787032"/>
                <a:gd name="connsiteY3" fmla="*/ 0 h 324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87032" h="324064">
                  <a:moveTo>
                    <a:pt x="2787032" y="324064"/>
                  </a:moveTo>
                  <a:lnTo>
                    <a:pt x="0" y="320983"/>
                  </a:lnTo>
                  <a:lnTo>
                    <a:pt x="0" y="3004"/>
                  </a:lnTo>
                  <a:lnTo>
                    <a:pt x="2776590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830131" y="2330397"/>
              <a:ext cx="28245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a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045546" y="2330397"/>
              <a:ext cx="28245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a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264549" y="2346142"/>
              <a:ext cx="29206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b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479964" y="2333389"/>
              <a:ext cx="29206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a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3073383" y="2387810"/>
              <a:ext cx="2381" cy="255956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3293560" y="2390887"/>
              <a:ext cx="2381" cy="255956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3511356" y="2392710"/>
              <a:ext cx="2381" cy="255956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3731206" y="2392281"/>
              <a:ext cx="2381" cy="255956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3951383" y="2392281"/>
              <a:ext cx="2381" cy="255956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4166123" y="2392571"/>
              <a:ext cx="2381" cy="255956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Freeform 22"/>
            <p:cNvSpPr/>
            <p:nvPr/>
          </p:nvSpPr>
          <p:spPr>
            <a:xfrm>
              <a:off x="2465099" y="2209699"/>
              <a:ext cx="494796" cy="180792"/>
            </a:xfrm>
            <a:custGeom>
              <a:avLst/>
              <a:gdLst>
                <a:gd name="connsiteX0" fmla="*/ 319 w 1086487"/>
                <a:gd name="connsiteY0" fmla="*/ 340025 h 340025"/>
                <a:gd name="connsiteX1" fmla="*/ 152719 w 1086487"/>
                <a:gd name="connsiteY1" fmla="*/ 54275 h 340025"/>
                <a:gd name="connsiteX2" fmla="*/ 933769 w 1086487"/>
                <a:gd name="connsiteY2" fmla="*/ 25700 h 340025"/>
                <a:gd name="connsiteX3" fmla="*/ 1086169 w 1086487"/>
                <a:gd name="connsiteY3" fmla="*/ 340025 h 340025"/>
                <a:gd name="connsiteX0" fmla="*/ 0 w 933768"/>
                <a:gd name="connsiteY0" fmla="*/ 54275 h 340025"/>
                <a:gd name="connsiteX1" fmla="*/ 781050 w 933768"/>
                <a:gd name="connsiteY1" fmla="*/ 25700 h 340025"/>
                <a:gd name="connsiteX2" fmla="*/ 933450 w 933768"/>
                <a:gd name="connsiteY2" fmla="*/ 340025 h 340025"/>
                <a:gd name="connsiteX0" fmla="*/ 0 w 943293"/>
                <a:gd name="connsiteY0" fmla="*/ 35313 h 354401"/>
                <a:gd name="connsiteX1" fmla="*/ 790575 w 943293"/>
                <a:gd name="connsiteY1" fmla="*/ 40076 h 354401"/>
                <a:gd name="connsiteX2" fmla="*/ 942975 w 943293"/>
                <a:gd name="connsiteY2" fmla="*/ 354401 h 354401"/>
                <a:gd name="connsiteX0" fmla="*/ 0 w 943293"/>
                <a:gd name="connsiteY0" fmla="*/ 24668 h 343756"/>
                <a:gd name="connsiteX1" fmla="*/ 790575 w 943293"/>
                <a:gd name="connsiteY1" fmla="*/ 29431 h 343756"/>
                <a:gd name="connsiteX2" fmla="*/ 942975 w 943293"/>
                <a:gd name="connsiteY2" fmla="*/ 343756 h 343756"/>
                <a:gd name="connsiteX0" fmla="*/ 0 w 945615"/>
                <a:gd name="connsiteY0" fmla="*/ 24668 h 131824"/>
                <a:gd name="connsiteX1" fmla="*/ 790575 w 945615"/>
                <a:gd name="connsiteY1" fmla="*/ 29431 h 131824"/>
                <a:gd name="connsiteX2" fmla="*/ 945356 w 945615"/>
                <a:gd name="connsiteY2" fmla="*/ 131824 h 131824"/>
                <a:gd name="connsiteX0" fmla="*/ 0 w 945615"/>
                <a:gd name="connsiteY0" fmla="*/ 16467 h 123623"/>
                <a:gd name="connsiteX1" fmla="*/ 790575 w 945615"/>
                <a:gd name="connsiteY1" fmla="*/ 21230 h 123623"/>
                <a:gd name="connsiteX2" fmla="*/ 945356 w 945615"/>
                <a:gd name="connsiteY2" fmla="*/ 123623 h 123623"/>
                <a:gd name="connsiteX0" fmla="*/ 0 w 975203"/>
                <a:gd name="connsiteY0" fmla="*/ 25929 h 133085"/>
                <a:gd name="connsiteX1" fmla="*/ 885825 w 975203"/>
                <a:gd name="connsiteY1" fmla="*/ 14023 h 133085"/>
                <a:gd name="connsiteX2" fmla="*/ 945356 w 975203"/>
                <a:gd name="connsiteY2" fmla="*/ 133085 h 133085"/>
                <a:gd name="connsiteX0" fmla="*/ 0 w 945507"/>
                <a:gd name="connsiteY0" fmla="*/ 25929 h 133085"/>
                <a:gd name="connsiteX1" fmla="*/ 885825 w 945507"/>
                <a:gd name="connsiteY1" fmla="*/ 14023 h 133085"/>
                <a:gd name="connsiteX2" fmla="*/ 945356 w 945507"/>
                <a:gd name="connsiteY2" fmla="*/ 133085 h 133085"/>
                <a:gd name="connsiteX0" fmla="*/ 0 w 949240"/>
                <a:gd name="connsiteY0" fmla="*/ 25929 h 175947"/>
                <a:gd name="connsiteX1" fmla="*/ 885825 w 949240"/>
                <a:gd name="connsiteY1" fmla="*/ 14023 h 175947"/>
                <a:gd name="connsiteX2" fmla="*/ 949123 w 949240"/>
                <a:gd name="connsiteY2" fmla="*/ 175947 h 175947"/>
                <a:gd name="connsiteX0" fmla="*/ 0 w 949172"/>
                <a:gd name="connsiteY0" fmla="*/ 25929 h 175947"/>
                <a:gd name="connsiteX1" fmla="*/ 863222 w 949172"/>
                <a:gd name="connsiteY1" fmla="*/ 14023 h 175947"/>
                <a:gd name="connsiteX2" fmla="*/ 949123 w 949172"/>
                <a:gd name="connsiteY2" fmla="*/ 175947 h 175947"/>
                <a:gd name="connsiteX0" fmla="*/ 0 w 949238"/>
                <a:gd name="connsiteY0" fmla="*/ 25929 h 175947"/>
                <a:gd name="connsiteX1" fmla="*/ 863222 w 949238"/>
                <a:gd name="connsiteY1" fmla="*/ 14023 h 175947"/>
                <a:gd name="connsiteX2" fmla="*/ 949123 w 949238"/>
                <a:gd name="connsiteY2" fmla="*/ 175947 h 175947"/>
                <a:gd name="connsiteX0" fmla="*/ 0 w 929148"/>
                <a:gd name="connsiteY0" fmla="*/ 0 h 283368"/>
                <a:gd name="connsiteX1" fmla="*/ 843132 w 929148"/>
                <a:gd name="connsiteY1" fmla="*/ 121444 h 283368"/>
                <a:gd name="connsiteX2" fmla="*/ 929033 w 929148"/>
                <a:gd name="connsiteY2" fmla="*/ 283368 h 283368"/>
                <a:gd name="connsiteX0" fmla="*/ 0 w 929148"/>
                <a:gd name="connsiteY0" fmla="*/ 1895 h 285263"/>
                <a:gd name="connsiteX1" fmla="*/ 843132 w 929148"/>
                <a:gd name="connsiteY1" fmla="*/ 123339 h 285263"/>
                <a:gd name="connsiteX2" fmla="*/ 929033 w 929148"/>
                <a:gd name="connsiteY2" fmla="*/ 285263 h 285263"/>
                <a:gd name="connsiteX0" fmla="*/ 0 w 929148"/>
                <a:gd name="connsiteY0" fmla="*/ 2814 h 286182"/>
                <a:gd name="connsiteX1" fmla="*/ 843132 w 929148"/>
                <a:gd name="connsiteY1" fmla="*/ 124258 h 286182"/>
                <a:gd name="connsiteX2" fmla="*/ 929033 w 929148"/>
                <a:gd name="connsiteY2" fmla="*/ 286182 h 286182"/>
                <a:gd name="connsiteX0" fmla="*/ 0 w 929051"/>
                <a:gd name="connsiteY0" fmla="*/ 3856 h 287224"/>
                <a:gd name="connsiteX1" fmla="*/ 753897 w 929051"/>
                <a:gd name="connsiteY1" fmla="*/ 103869 h 287224"/>
                <a:gd name="connsiteX2" fmla="*/ 929033 w 929051"/>
                <a:gd name="connsiteY2" fmla="*/ 287224 h 287224"/>
                <a:gd name="connsiteX0" fmla="*/ 0 w 929071"/>
                <a:gd name="connsiteY0" fmla="*/ 3856 h 287224"/>
                <a:gd name="connsiteX1" fmla="*/ 753897 w 929071"/>
                <a:gd name="connsiteY1" fmla="*/ 103869 h 287224"/>
                <a:gd name="connsiteX2" fmla="*/ 929033 w 929071"/>
                <a:gd name="connsiteY2" fmla="*/ 287224 h 287224"/>
                <a:gd name="connsiteX0" fmla="*/ 0 w 969633"/>
                <a:gd name="connsiteY0" fmla="*/ 3568 h 291698"/>
                <a:gd name="connsiteX1" fmla="*/ 794458 w 969633"/>
                <a:gd name="connsiteY1" fmla="*/ 108343 h 291698"/>
                <a:gd name="connsiteX2" fmla="*/ 969594 w 969633"/>
                <a:gd name="connsiteY2" fmla="*/ 291698 h 291698"/>
                <a:gd name="connsiteX0" fmla="*/ 0 w 969633"/>
                <a:gd name="connsiteY0" fmla="*/ 0 h 288130"/>
                <a:gd name="connsiteX1" fmla="*/ 794458 w 969633"/>
                <a:gd name="connsiteY1" fmla="*/ 104775 h 288130"/>
                <a:gd name="connsiteX2" fmla="*/ 969594 w 969633"/>
                <a:gd name="connsiteY2" fmla="*/ 288130 h 288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69633" h="288130">
                  <a:moveTo>
                    <a:pt x="0" y="0"/>
                  </a:moveTo>
                  <a:cubicBezTo>
                    <a:pt x="385742" y="4762"/>
                    <a:pt x="493323" y="26194"/>
                    <a:pt x="794458" y="104775"/>
                  </a:cubicBezTo>
                  <a:cubicBezTo>
                    <a:pt x="924645" y="140494"/>
                    <a:pt x="971181" y="154780"/>
                    <a:pt x="969594" y="288130"/>
                  </a:cubicBezTo>
                </a:path>
              </a:pathLst>
            </a:custGeom>
            <a:noFill/>
            <a:ln>
              <a:solidFill>
                <a:schemeClr val="tx1"/>
              </a:solidFill>
              <a:tailEnd type="triangle"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692806" y="2207286"/>
              <a:ext cx="66279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400" dirty="0"/>
                <a:t>LBA</a:t>
              </a: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4380038" y="2392571"/>
              <a:ext cx="2381" cy="255956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ctangle 28"/>
            <p:cNvSpPr/>
            <p:nvPr/>
          </p:nvSpPr>
          <p:spPr>
            <a:xfrm>
              <a:off x="3694395" y="2330397"/>
              <a:ext cx="28245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a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913398" y="2346142"/>
              <a:ext cx="29206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b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128813" y="2333389"/>
              <a:ext cx="29206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a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15377" y="2967866"/>
                <a:ext cx="6551977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2000" dirty="0">
                    <a:solidFill>
                      <a:schemeClr val="tx1"/>
                    </a:solidFill>
                  </a:rPr>
                  <a:t>Let 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2000" b="0" i="0" baseline="-2500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LBA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〈"/>
                            <m:endChr m:val="〉"/>
                            <m:ctrlPr>
                              <a:rPr lang="en-US" sz="20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en-US" sz="20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0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</m:d>
                      </m:e>
                    </m:d>
                    <m:r>
                      <a:rPr lang="en-US" sz="20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LBA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accepts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}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/>
                  <a:t>Theorem: 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LBA</m:t>
                    </m:r>
                  </m:oMath>
                </a14:m>
                <a:r>
                  <a:rPr lang="en-US" sz="2000" dirty="0"/>
                  <a:t> is decidable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Proof:  (idea</a:t>
                </a:r>
                <a:r>
                  <a:rPr lang="en-US" sz="2000" dirty="0"/>
                  <a:t>) </a:t>
                </a:r>
                <a:r>
                  <a:rPr lang="en-US" sz="2000" dirty="0">
                    <a:solidFill>
                      <a:schemeClr val="tx1"/>
                    </a:solidFill>
                  </a:rPr>
                  <a:t> If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on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runs for long, it must be cycling.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b="1" dirty="0"/>
                  <a:t>Claim:  </a:t>
                </a:r>
                <a:r>
                  <a:rPr lang="en-US" sz="2000" dirty="0"/>
                  <a:t>For inputs of length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000" dirty="0"/>
                  <a:t>, an LBA can have </a:t>
                </a:r>
                <a:br>
                  <a:rPr lang="en-US" sz="2000" dirty="0"/>
                </a:br>
                <a:r>
                  <a:rPr lang="en-US" sz="2000" dirty="0"/>
                  <a:t>only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 panose="02040503050406030204" pitchFamily="18" charset="0"/>
                              </a:rPr>
                              <m:t>Γ</m:t>
                            </m:r>
                          </m:e>
                        </m:d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different configurations.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Therefore, if an LBA runs for longer, it must repeat some configuration and thus will never halt.  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377" y="2967866"/>
                <a:ext cx="6551977" cy="2554545"/>
              </a:xfrm>
              <a:prstGeom prst="rect">
                <a:avLst/>
              </a:prstGeom>
              <a:blipFill>
                <a:blip r:embed="rId3"/>
                <a:stretch>
                  <a:fillRect l="-1023" t="-1432" b="-33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736407" y="3757484"/>
                <a:ext cx="5350490" cy="20928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2000" dirty="0"/>
                  <a:t>Decider for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LBA</m:t>
                    </m:r>
                  </m:oMath>
                </a14:m>
                <a:r>
                  <a:rPr lang="en-US" sz="2000" dirty="0"/>
                  <a:t>:</a:t>
                </a:r>
              </a:p>
              <a:p>
                <a:pPr>
                  <a:spcBef>
                    <a:spcPts val="600"/>
                  </a:spcBef>
                </a:pP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𝐷</m:t>
                    </m:r>
                    <m:r>
                      <m:rPr>
                        <m:nor/>
                      </m:rPr>
                      <a:rPr lang="en-US" sz="2000" b="0" i="0" baseline="-25000" dirty="0" smtClean="0">
                        <a:latin typeface="Cambria Math" panose="02040503050406030204" pitchFamily="18" charset="0"/>
                      </a:rPr>
                      <m:t>A</m:t>
                    </m:r>
                    <m:r>
                      <m:rPr>
                        <m:nor/>
                      </m:rPr>
                      <a:rPr lang="en-US" sz="2000" b="0" i="0" baseline="-25000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n-US" sz="2000" b="0" i="0" baseline="-25000" dirty="0" smtClean="0">
                        <a:latin typeface="Cambria Math" panose="02040503050406030204" pitchFamily="18" charset="0"/>
                      </a:rPr>
                      <m:t>LBA</m:t>
                    </m:r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“On input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         1.  Let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=|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.</a:t>
                </a:r>
              </a:p>
              <a:p>
                <a:r>
                  <a:rPr lang="en-US" sz="2000" dirty="0"/>
                  <a:t>         2.  </a:t>
                </a:r>
                <a:r>
                  <a:rPr lang="en-US" sz="2000" dirty="0">
                    <a:solidFill>
                      <a:schemeClr val="tx1"/>
                    </a:solidFill>
                  </a:rPr>
                  <a:t>Run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on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for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Γ</m:t>
                            </m:r>
                          </m:e>
                        </m:d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steps.</a:t>
                </a:r>
              </a:p>
              <a:p>
                <a:r>
                  <a:rPr lang="en-US" sz="2000" dirty="0"/>
                  <a:t>         3.  If has accepted, </a:t>
                </a:r>
                <a:r>
                  <a:rPr lang="en-US" sz="2000" i="1" dirty="0"/>
                  <a:t>accept</a:t>
                </a:r>
                <a:r>
                  <a:rPr lang="en-US" sz="2000" dirty="0"/>
                  <a:t>.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         4.  If it has rejected or is still running, </a:t>
                </a:r>
                <a:r>
                  <a:rPr lang="en-US" sz="2000" i="1" dirty="0">
                    <a:solidFill>
                      <a:schemeClr val="tx1"/>
                    </a:solidFill>
                  </a:rPr>
                  <a:t>reject</a:t>
                </a:r>
                <a:r>
                  <a:rPr lang="en-US" sz="2000" dirty="0">
                    <a:solidFill>
                      <a:schemeClr val="tx1"/>
                    </a:solidFill>
                  </a:rPr>
                  <a:t>.” </a:t>
                </a: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6407" y="3757484"/>
                <a:ext cx="5350490" cy="2092881"/>
              </a:xfrm>
              <a:prstGeom prst="rect">
                <a:avLst/>
              </a:prstGeom>
              <a:blipFill>
                <a:blip r:embed="rId4"/>
                <a:stretch>
                  <a:fillRect l="-1139" t="-1453" r="-1139" b="-40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0" name="Group 39"/>
          <p:cNvGrpSpPr/>
          <p:nvPr/>
        </p:nvGrpSpPr>
        <p:grpSpPr>
          <a:xfrm>
            <a:off x="9526916" y="5795193"/>
            <a:ext cx="1700145" cy="369332"/>
            <a:chOff x="9672671" y="5836328"/>
            <a:chExt cx="1700145" cy="369332"/>
          </a:xfrm>
        </p:grpSpPr>
        <p:sp>
          <p:nvSpPr>
            <p:cNvPr id="36" name="Rectangle 35"/>
            <p:cNvSpPr/>
            <p:nvPr/>
          </p:nvSpPr>
          <p:spPr>
            <a:xfrm>
              <a:off x="9672671" y="5836328"/>
              <a:ext cx="170014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must be looping</a:t>
              </a:r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9815513" y="5836328"/>
              <a:ext cx="1414462" cy="0"/>
            </a:xfrm>
            <a:prstGeom prst="line">
              <a:avLst/>
            </a:prstGeom>
            <a:ln w="285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Rectangle 4"/>
          <p:cNvSpPr/>
          <p:nvPr/>
        </p:nvSpPr>
        <p:spPr>
          <a:xfrm>
            <a:off x="4177917" y="2260514"/>
            <a:ext cx="34874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Tape size adjusts to length of input.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65D71E-F361-8D4B-AC2F-854AA1C0B8CB}"/>
              </a:ext>
            </a:extLst>
          </p:cNvPr>
          <p:cNvSpPr txBox="1"/>
          <p:nvPr/>
        </p:nvSpPr>
        <p:spPr>
          <a:xfrm>
            <a:off x="5617029" y="62375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654531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2" grpId="0" build="p"/>
      <p:bldP spid="3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" y="0"/>
                <a:ext cx="844692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40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𝐸</m:t>
                    </m:r>
                    <m:r>
                      <m:rPr>
                        <m:nor/>
                      </m:rPr>
                      <a:rPr lang="en-US" sz="4000" b="0" i="0" baseline="-25000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LBA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is undecidable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" y="0"/>
                <a:ext cx="8446926" cy="707886"/>
              </a:xfrm>
              <a:prstGeom prst="rect">
                <a:avLst/>
              </a:prstGeom>
              <a:blipFill>
                <a:blip r:embed="rId3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77169" y="1105178"/>
                <a:ext cx="8131551" cy="3807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2400" dirty="0"/>
                  <a:t>Let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m:rPr>
                        <m:nor/>
                      </m:rPr>
                      <a:rPr lang="en-US" sz="2400" baseline="-25000" dirty="0">
                        <a:latin typeface="Cambria Math" panose="02040503050406030204" pitchFamily="18" charset="0"/>
                      </a:rPr>
                      <m:t>LBA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〈"/>
                            <m:endChr m:val="〉"/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e>
                    </m:d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/>
                  <a:t> is an LBA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=∅ </m:t>
                    </m:r>
                  </m:oMath>
                </a14:m>
                <a:r>
                  <a:rPr lang="en-US" sz="2400" dirty="0"/>
                  <a:t>}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400" dirty="0">
                    <a:solidFill>
                      <a:schemeClr val="tx1"/>
                    </a:solidFill>
                  </a:rPr>
                  <a:t>Theorem:  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𝐸</m:t>
                    </m:r>
                    <m:r>
                      <m:rPr>
                        <m:nor/>
                      </m:rPr>
                      <a:rPr lang="en-US" sz="2400" baseline="-250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LBA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is undecidable</a:t>
                </a:r>
              </a:p>
              <a:p>
                <a:r>
                  <a:rPr lang="en-US" sz="2000" dirty="0"/>
                  <a:t>Proof:  Show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TM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is reducible to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𝐸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LBA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.  </a:t>
                </a:r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Uses the computation history method.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Assume that TM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decides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𝐸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LBA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</a:p>
              <a:p>
                <a:r>
                  <a:rPr lang="en-US" sz="2000" dirty="0"/>
                  <a:t>Construct TM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2000" dirty="0"/>
                  <a:t> deciding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TM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Bef>
                    <a:spcPts val="600"/>
                  </a:spcBef>
                </a:pP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/>
                  <a:t> “on input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    1.  Construct LBA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which tests whether its input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is an accepting </a:t>
                </a:r>
                <a:br>
                  <a:rPr lang="en-US" sz="2000" dirty="0">
                    <a:solidFill>
                      <a:schemeClr val="tx1"/>
                    </a:solidFill>
                  </a:rPr>
                </a:br>
                <a:r>
                  <a:rPr lang="en-US" sz="2000" dirty="0">
                    <a:solidFill>
                      <a:schemeClr val="tx1"/>
                    </a:solidFill>
                  </a:rPr>
                  <a:t>          computation history for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on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, and only accepts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if it is. 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    2.  Use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000" dirty="0"/>
                  <a:t> to determine whether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=∅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.  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    3.  </a:t>
                </a:r>
                <a:r>
                  <a:rPr lang="en-US" sz="2000" i="1" dirty="0"/>
                  <a:t>Accept</a:t>
                </a:r>
                <a:r>
                  <a:rPr lang="en-US" sz="2000" dirty="0"/>
                  <a:t> if no.  </a:t>
                </a:r>
                <a:r>
                  <a:rPr lang="en-US" sz="2000" i="1" dirty="0"/>
                  <a:t>Reject</a:t>
                </a:r>
                <a:r>
                  <a:rPr lang="en-US" sz="2000" dirty="0"/>
                  <a:t> if yes.” 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169" y="1105178"/>
                <a:ext cx="8131551" cy="3807902"/>
              </a:xfrm>
              <a:prstGeom prst="rect">
                <a:avLst/>
              </a:prstGeom>
              <a:blipFill>
                <a:blip r:embed="rId4"/>
                <a:stretch>
                  <a:fillRect l="-1124" t="-1280" r="-600" b="-19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Freeform 8"/>
          <p:cNvSpPr/>
          <p:nvPr/>
        </p:nvSpPr>
        <p:spPr>
          <a:xfrm rot="21437939">
            <a:off x="1370705" y="5057230"/>
            <a:ext cx="2055906" cy="215152"/>
          </a:xfrm>
          <a:custGeom>
            <a:avLst/>
            <a:gdLst>
              <a:gd name="connsiteX0" fmla="*/ 0 w 2055906"/>
              <a:gd name="connsiteY0" fmla="*/ 215152 h 215152"/>
              <a:gd name="connsiteX1" fmla="*/ 1613647 w 2055906"/>
              <a:gd name="connsiteY1" fmla="*/ 209176 h 215152"/>
              <a:gd name="connsiteX2" fmla="*/ 209176 w 2055906"/>
              <a:gd name="connsiteY2" fmla="*/ 125505 h 215152"/>
              <a:gd name="connsiteX3" fmla="*/ 1912471 w 2055906"/>
              <a:gd name="connsiteY3" fmla="*/ 101600 h 215152"/>
              <a:gd name="connsiteX4" fmla="*/ 472141 w 2055906"/>
              <a:gd name="connsiteY4" fmla="*/ 23905 h 215152"/>
              <a:gd name="connsiteX5" fmla="*/ 2055906 w 2055906"/>
              <a:gd name="connsiteY5" fmla="*/ 0 h 215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55906" h="215152">
                <a:moveTo>
                  <a:pt x="0" y="215152"/>
                </a:moveTo>
                <a:lnTo>
                  <a:pt x="1613647" y="209176"/>
                </a:lnTo>
                <a:lnTo>
                  <a:pt x="209176" y="125505"/>
                </a:lnTo>
                <a:lnTo>
                  <a:pt x="1912471" y="101600"/>
                </a:lnTo>
                <a:lnTo>
                  <a:pt x="472141" y="23905"/>
                </a:lnTo>
                <a:lnTo>
                  <a:pt x="2055906" y="0"/>
                </a:lnTo>
              </a:path>
            </a:pathLst>
          </a:custGeom>
          <a:noFill/>
          <a:ln w="3175"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546843" y="5892463"/>
            <a:ext cx="45278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No additional tape is needed so is an LBA.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8033374" y="2679461"/>
                <a:ext cx="3829806" cy="31835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6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2000" dirty="0"/>
                  <a:t>“On input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000" dirty="0"/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   1.  Check if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dirty="0"/>
                  <a:t> begins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#</m:t>
                    </m:r>
                  </m:oMath>
                </a14:m>
                <a:r>
                  <a:rPr lang="en-US" sz="2000" dirty="0"/>
                  <a:t> where</a:t>
                </a:r>
                <a:br>
                  <a:rPr lang="en-US" sz="2000" dirty="0"/>
                </a:br>
                <a:r>
                  <a:rPr lang="en-US" sz="2000" dirty="0"/>
                  <a:t>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 is start </a:t>
                </a:r>
                <a:r>
                  <a:rPr lang="en-US" sz="2000" dirty="0" err="1"/>
                  <a:t>config</a:t>
                </a:r>
                <a:r>
                  <a:rPr lang="en-US" sz="2000" dirty="0"/>
                  <a:t> of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on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. 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   2.  Check that each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sz="2000" dirty="0"/>
                  <a:t> legally</a:t>
                </a:r>
                <a:br>
                  <a:rPr lang="en-US" sz="2000" dirty="0"/>
                </a:br>
                <a:r>
                  <a:rPr lang="en-US" sz="2000" dirty="0"/>
                  <a:t>         follows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/>
                  <a:t> for each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   3.  Check that final configuration</a:t>
                </a:r>
                <a:br>
                  <a:rPr lang="en-US" sz="2000" dirty="0"/>
                </a:br>
                <a:r>
                  <a:rPr lang="en-US" sz="2000" dirty="0"/>
                  <a:t>         is accepting.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   4.  Accept if all checks pass.</a:t>
                </a:r>
                <a:br>
                  <a:rPr lang="en-US" sz="2000" dirty="0"/>
                </a:br>
                <a:r>
                  <a:rPr lang="en-US" sz="2000" dirty="0"/>
                  <a:t>         Reject if any fail.”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3374" y="2679461"/>
                <a:ext cx="3829806" cy="3183500"/>
              </a:xfrm>
              <a:prstGeom prst="rect">
                <a:avLst/>
              </a:prstGeom>
              <a:blipFill>
                <a:blip r:embed="rId5"/>
                <a:stretch>
                  <a:fillRect t="-958" b="-24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177169" y="5046449"/>
            <a:ext cx="7263906" cy="1223343"/>
            <a:chOff x="177169" y="5046449"/>
            <a:chExt cx="7263906" cy="1223343"/>
          </a:xfrm>
        </p:grpSpPr>
        <p:grpSp>
          <p:nvGrpSpPr>
            <p:cNvPr id="155" name="Group 154"/>
            <p:cNvGrpSpPr/>
            <p:nvPr/>
          </p:nvGrpSpPr>
          <p:grpSpPr>
            <a:xfrm>
              <a:off x="177169" y="5046449"/>
              <a:ext cx="7263906" cy="1223343"/>
              <a:chOff x="2519944" y="5344625"/>
              <a:chExt cx="7263906" cy="1223343"/>
            </a:xfrm>
          </p:grpSpPr>
          <p:grpSp>
            <p:nvGrpSpPr>
              <p:cNvPr id="152" name="Group 151"/>
              <p:cNvGrpSpPr/>
              <p:nvPr/>
            </p:nvGrpSpPr>
            <p:grpSpPr>
              <a:xfrm>
                <a:off x="2519944" y="5344625"/>
                <a:ext cx="1225449" cy="816512"/>
                <a:chOff x="2519944" y="5344625"/>
                <a:chExt cx="1225449" cy="816512"/>
              </a:xfrm>
            </p:grpSpPr>
            <p:sp>
              <p:nvSpPr>
                <p:cNvPr id="120" name="PDA box"/>
                <p:cNvSpPr/>
                <p:nvPr/>
              </p:nvSpPr>
              <p:spPr>
                <a:xfrm>
                  <a:off x="2519944" y="5685483"/>
                  <a:ext cx="705775" cy="47565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21" name="Finite Control"/>
                    <p:cNvSpPr/>
                    <p:nvPr/>
                  </p:nvSpPr>
                  <p:spPr>
                    <a:xfrm>
                      <a:off x="2524960" y="5691275"/>
                      <a:ext cx="718274" cy="38151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121" name="Finite Control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524960" y="5691275"/>
                      <a:ext cx="718274" cy="381515"/>
                    </a:xfrm>
                    <a:prstGeom prst="rect">
                      <a:avLst/>
                    </a:prstGeom>
                    <a:blipFill>
                      <a:blip r:embed="rId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128" name="Freeform 127"/>
                <p:cNvSpPr/>
                <p:nvPr/>
              </p:nvSpPr>
              <p:spPr>
                <a:xfrm>
                  <a:off x="3093955" y="5344625"/>
                  <a:ext cx="651438" cy="340025"/>
                </a:xfrm>
                <a:custGeom>
                  <a:avLst/>
                  <a:gdLst>
                    <a:gd name="connsiteX0" fmla="*/ 319 w 1086487"/>
                    <a:gd name="connsiteY0" fmla="*/ 340025 h 340025"/>
                    <a:gd name="connsiteX1" fmla="*/ 152719 w 1086487"/>
                    <a:gd name="connsiteY1" fmla="*/ 54275 h 340025"/>
                    <a:gd name="connsiteX2" fmla="*/ 933769 w 1086487"/>
                    <a:gd name="connsiteY2" fmla="*/ 25700 h 340025"/>
                    <a:gd name="connsiteX3" fmla="*/ 1086169 w 1086487"/>
                    <a:gd name="connsiteY3" fmla="*/ 340025 h 3400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086487" h="340025">
                      <a:moveTo>
                        <a:pt x="319" y="340025"/>
                      </a:moveTo>
                      <a:cubicBezTo>
                        <a:pt x="-1269" y="223343"/>
                        <a:pt x="-2856" y="106662"/>
                        <a:pt x="152719" y="54275"/>
                      </a:cubicBezTo>
                      <a:cubicBezTo>
                        <a:pt x="308294" y="1888"/>
                        <a:pt x="778194" y="-21925"/>
                        <a:pt x="933769" y="25700"/>
                      </a:cubicBezTo>
                      <a:cubicBezTo>
                        <a:pt x="1089344" y="73325"/>
                        <a:pt x="1087756" y="206675"/>
                        <a:pt x="1086169" y="340025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  <a:tailEnd type="triangle"/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3" name="Group 152"/>
              <p:cNvGrpSpPr/>
              <p:nvPr/>
            </p:nvGrpSpPr>
            <p:grpSpPr>
              <a:xfrm>
                <a:off x="3563501" y="5636642"/>
                <a:ext cx="6220349" cy="391504"/>
                <a:chOff x="3563501" y="5636642"/>
                <a:chExt cx="6220349" cy="391504"/>
              </a:xfrm>
            </p:grpSpPr>
            <p:sp>
              <p:nvSpPr>
                <p:cNvPr id="122" name="Rectangle 4"/>
                <p:cNvSpPr/>
                <p:nvPr/>
              </p:nvSpPr>
              <p:spPr>
                <a:xfrm>
                  <a:off x="3588565" y="5684492"/>
                  <a:ext cx="6171598" cy="320360"/>
                </a:xfrm>
                <a:custGeom>
                  <a:avLst/>
                  <a:gdLst>
                    <a:gd name="connsiteX0" fmla="*/ 0 w 2742303"/>
                    <a:gd name="connsiteY0" fmla="*/ 0 h 317979"/>
                    <a:gd name="connsiteX1" fmla="*/ 2742303 w 2742303"/>
                    <a:gd name="connsiteY1" fmla="*/ 0 h 317979"/>
                    <a:gd name="connsiteX2" fmla="*/ 2742303 w 2742303"/>
                    <a:gd name="connsiteY2" fmla="*/ 317979 h 317979"/>
                    <a:gd name="connsiteX3" fmla="*/ 0 w 2742303"/>
                    <a:gd name="connsiteY3" fmla="*/ 317979 h 317979"/>
                    <a:gd name="connsiteX4" fmla="*/ 0 w 2742303"/>
                    <a:gd name="connsiteY4" fmla="*/ 0 h 317979"/>
                    <a:gd name="connsiteX0" fmla="*/ 2742303 w 2833743"/>
                    <a:gd name="connsiteY0" fmla="*/ 317979 h 409419"/>
                    <a:gd name="connsiteX1" fmla="*/ 0 w 2833743"/>
                    <a:gd name="connsiteY1" fmla="*/ 317979 h 409419"/>
                    <a:gd name="connsiteX2" fmla="*/ 0 w 2833743"/>
                    <a:gd name="connsiteY2" fmla="*/ 0 h 409419"/>
                    <a:gd name="connsiteX3" fmla="*/ 2742303 w 2833743"/>
                    <a:gd name="connsiteY3" fmla="*/ 0 h 409419"/>
                    <a:gd name="connsiteX4" fmla="*/ 2833743 w 2833743"/>
                    <a:gd name="connsiteY4" fmla="*/ 409419 h 409419"/>
                    <a:gd name="connsiteX0" fmla="*/ 2742303 w 2742303"/>
                    <a:gd name="connsiteY0" fmla="*/ 317979 h 317979"/>
                    <a:gd name="connsiteX1" fmla="*/ 0 w 2742303"/>
                    <a:gd name="connsiteY1" fmla="*/ 317979 h 317979"/>
                    <a:gd name="connsiteX2" fmla="*/ 0 w 2742303"/>
                    <a:gd name="connsiteY2" fmla="*/ 0 h 317979"/>
                    <a:gd name="connsiteX3" fmla="*/ 2742303 w 2742303"/>
                    <a:gd name="connsiteY3" fmla="*/ 0 h 317979"/>
                    <a:gd name="connsiteX0" fmla="*/ 2818503 w 2818503"/>
                    <a:gd name="connsiteY0" fmla="*/ 317979 h 317979"/>
                    <a:gd name="connsiteX1" fmla="*/ 0 w 2818503"/>
                    <a:gd name="connsiteY1" fmla="*/ 317979 h 317979"/>
                    <a:gd name="connsiteX2" fmla="*/ 0 w 2818503"/>
                    <a:gd name="connsiteY2" fmla="*/ 0 h 317979"/>
                    <a:gd name="connsiteX3" fmla="*/ 2742303 w 2818503"/>
                    <a:gd name="connsiteY3" fmla="*/ 0 h 317979"/>
                    <a:gd name="connsiteX0" fmla="*/ 2818503 w 2818503"/>
                    <a:gd name="connsiteY0" fmla="*/ 317979 h 317979"/>
                    <a:gd name="connsiteX1" fmla="*/ 0 w 2818503"/>
                    <a:gd name="connsiteY1" fmla="*/ 317979 h 317979"/>
                    <a:gd name="connsiteX2" fmla="*/ 0 w 2818503"/>
                    <a:gd name="connsiteY2" fmla="*/ 0 h 317979"/>
                    <a:gd name="connsiteX3" fmla="*/ 2760597 w 2818503"/>
                    <a:gd name="connsiteY3" fmla="*/ 0 h 317979"/>
                    <a:gd name="connsiteX0" fmla="*/ 2759920 w 2760597"/>
                    <a:gd name="connsiteY0" fmla="*/ 320360 h 320360"/>
                    <a:gd name="connsiteX1" fmla="*/ 0 w 2760597"/>
                    <a:gd name="connsiteY1" fmla="*/ 317979 h 320360"/>
                    <a:gd name="connsiteX2" fmla="*/ 0 w 2760597"/>
                    <a:gd name="connsiteY2" fmla="*/ 0 h 320360"/>
                    <a:gd name="connsiteX3" fmla="*/ 2760597 w 2760597"/>
                    <a:gd name="connsiteY3" fmla="*/ 0 h 3203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760597" h="320360">
                      <a:moveTo>
                        <a:pt x="2759920" y="320360"/>
                      </a:moveTo>
                      <a:lnTo>
                        <a:pt x="0" y="317979"/>
                      </a:lnTo>
                      <a:lnTo>
                        <a:pt x="0" y="0"/>
                      </a:lnTo>
                      <a:lnTo>
                        <a:pt x="2760597" y="0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37" name="Rectangle 136"/>
                    <p:cNvSpPr/>
                    <p:nvPr/>
                  </p:nvSpPr>
                  <p:spPr>
                    <a:xfrm>
                      <a:off x="3563501" y="5653171"/>
                      <a:ext cx="1402114" cy="33855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⋯</m:t>
                            </m:r>
                            <m:sSub>
                              <m:sSubPr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600" dirty="0"/>
                    </a:p>
                  </p:txBody>
                </p:sp>
              </mc:Choice>
              <mc:Fallback xmlns="">
                <p:sp>
                  <p:nvSpPr>
                    <p:cNvPr id="137" name="Rectangle 136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563501" y="5653171"/>
                      <a:ext cx="1402114" cy="338554"/>
                    </a:xfrm>
                    <a:prstGeom prst="rect">
                      <a:avLst/>
                    </a:prstGeom>
                    <a:blipFill>
                      <a:blip r:embed="rId7"/>
                      <a:stretch>
                        <a:fillRect b="-3636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38" name="Rectangle 137"/>
                    <p:cNvSpPr/>
                    <p:nvPr/>
                  </p:nvSpPr>
                  <p:spPr>
                    <a:xfrm>
                      <a:off x="5151812" y="5653171"/>
                      <a:ext cx="1264064" cy="33855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m:rPr>
                                <m:nor/>
                              </m:rPr>
                              <a:rPr lang="en-US" sz="1600" dirty="0"/>
                              <m:t>a</m:t>
                            </m:r>
                            <m:sSub>
                              <m:sSubPr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⋯</m:t>
                            </m:r>
                            <m:sSub>
                              <m:sSubPr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600" dirty="0"/>
                    </a:p>
                  </p:txBody>
                </p:sp>
              </mc:Choice>
              <mc:Fallback xmlns="">
                <p:sp>
                  <p:nvSpPr>
                    <p:cNvPr id="138" name="Rectangle 137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151812" y="5653171"/>
                      <a:ext cx="1264064" cy="338554"/>
                    </a:xfrm>
                    <a:prstGeom prst="rect">
                      <a:avLst/>
                    </a:prstGeom>
                    <a:blipFill>
                      <a:blip r:embed="rId8"/>
                      <a:stretch>
                        <a:fillRect b="-3636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39" name="Rectangle 138"/>
                    <p:cNvSpPr/>
                    <p:nvPr/>
                  </p:nvSpPr>
                  <p:spPr>
                    <a:xfrm>
                      <a:off x="6526575" y="5663916"/>
                      <a:ext cx="1371466" cy="33855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m:rPr>
                                <m:nor/>
                              </m:rPr>
                              <a:rPr lang="en-US" sz="1600" dirty="0" smtClean="0"/>
                              <m:t>a</m:t>
                            </m:r>
                            <m:r>
                              <m:rPr>
                                <m:nor/>
                              </m:rPr>
                              <a:rPr lang="en-US" sz="1600" b="0" i="0" dirty="0" smtClean="0"/>
                              <m:t>c</m:t>
                            </m:r>
                            <m:sSub>
                              <m:sSubPr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⋯</m:t>
                            </m:r>
                            <m:sSub>
                              <m:sSubPr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600" dirty="0"/>
                    </a:p>
                  </p:txBody>
                </p:sp>
              </mc:Choice>
              <mc:Fallback xmlns="">
                <p:sp>
                  <p:nvSpPr>
                    <p:cNvPr id="139" name="Rectangle 138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526575" y="5663916"/>
                      <a:ext cx="1371466" cy="338554"/>
                    </a:xfrm>
                    <a:prstGeom prst="rect">
                      <a:avLst/>
                    </a:prstGeom>
                    <a:blipFill>
                      <a:blip r:embed="rId9"/>
                      <a:stretch>
                        <a:fillRect b="-3636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40" name="Rectangle 139"/>
                    <p:cNvSpPr/>
                    <p:nvPr/>
                  </p:nvSpPr>
                  <p:spPr>
                    <a:xfrm>
                      <a:off x="7996373" y="5636642"/>
                      <a:ext cx="434734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⋯</m:t>
                            </m:r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140" name="Rectangle 139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996373" y="5636642"/>
                      <a:ext cx="434734" cy="369332"/>
                    </a:xfrm>
                    <a:prstGeom prst="rect">
                      <a:avLst/>
                    </a:prstGeom>
                    <a:blipFill>
                      <a:blip r:embed="rId10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42" name="Rectangle 141"/>
                    <p:cNvSpPr/>
                    <p:nvPr/>
                  </p:nvSpPr>
                  <p:spPr>
                    <a:xfrm>
                      <a:off x="8567427" y="5674203"/>
                      <a:ext cx="1216423" cy="33855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⋯ </m:t>
                            </m:r>
                            <m:r>
                              <a:rPr lang="en-US" sz="1600" i="1" dirty="0">
                                <a:latin typeface="Cambria Math" panose="02040503050406030204" pitchFamily="18" charset="0"/>
                              </a:rPr>
                              <m:t>𝑞</m:t>
                            </m:r>
                            <m:r>
                              <m:rPr>
                                <m:nor/>
                              </m:rPr>
                              <a:rPr lang="en-US" sz="1600" baseline="-25000" dirty="0">
                                <a:latin typeface="Cambria Math" panose="02040503050406030204" pitchFamily="18" charset="0"/>
                              </a:rPr>
                              <m:t>ac</m:t>
                            </m:r>
                            <m:r>
                              <m:rPr>
                                <m:nor/>
                              </m:rPr>
                              <a:rPr lang="en-US" sz="1600" b="0" i="0" baseline="-25000" dirty="0" smtClean="0">
                                <a:latin typeface="Cambria Math" panose="02040503050406030204" pitchFamily="18" charset="0"/>
                              </a:rPr>
                              <m:t>cept</m:t>
                            </m:r>
                            <m:r>
                              <a:rPr lang="en-US" sz="1600" b="0" i="1" baseline="-25000" dirty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⋯</m:t>
                            </m:r>
                          </m:oMath>
                        </m:oMathPara>
                      </a14:m>
                      <a:endParaRPr lang="en-US" sz="1600" dirty="0"/>
                    </a:p>
                  </p:txBody>
                </p:sp>
              </mc:Choice>
              <mc:Fallback xmlns="">
                <p:sp>
                  <p:nvSpPr>
                    <p:cNvPr id="142" name="Rectangle 141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567427" y="5674203"/>
                      <a:ext cx="1216423" cy="338554"/>
                    </a:xfrm>
                    <a:prstGeom prst="rect">
                      <a:avLst/>
                    </a:prstGeom>
                    <a:blipFill>
                      <a:blip r:embed="rId11"/>
                      <a:stretch>
                        <a:fillRect b="-714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143" name="Rectangle 142"/>
                <p:cNvSpPr/>
                <p:nvPr/>
              </p:nvSpPr>
              <p:spPr>
                <a:xfrm>
                  <a:off x="4886867" y="5658814"/>
                  <a:ext cx="30008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dirty="0"/>
                    <a:t>#</a:t>
                  </a:r>
                </a:p>
              </p:txBody>
            </p:sp>
            <p:sp>
              <p:nvSpPr>
                <p:cNvPr id="144" name="Rectangle 143"/>
                <p:cNvSpPr/>
                <p:nvPr/>
              </p:nvSpPr>
              <p:spPr>
                <a:xfrm>
                  <a:off x="6326028" y="5658814"/>
                  <a:ext cx="30008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dirty="0"/>
                    <a:t>#</a:t>
                  </a:r>
                </a:p>
              </p:txBody>
            </p:sp>
            <p:sp>
              <p:nvSpPr>
                <p:cNvPr id="145" name="Rectangle 144"/>
                <p:cNvSpPr/>
                <p:nvPr/>
              </p:nvSpPr>
              <p:spPr>
                <a:xfrm>
                  <a:off x="7804852" y="5658814"/>
                  <a:ext cx="30008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dirty="0"/>
                    <a:t>#</a:t>
                  </a:r>
                </a:p>
              </p:txBody>
            </p:sp>
            <p:sp>
              <p:nvSpPr>
                <p:cNvPr id="146" name="Rectangle 145"/>
                <p:cNvSpPr/>
                <p:nvPr/>
              </p:nvSpPr>
              <p:spPr>
                <a:xfrm>
                  <a:off x="8328268" y="5658814"/>
                  <a:ext cx="30008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dirty="0"/>
                    <a:t>#</a:t>
                  </a:r>
                </a:p>
              </p:txBody>
            </p:sp>
          </p:grpSp>
          <p:grpSp>
            <p:nvGrpSpPr>
              <p:cNvPr id="154" name="Group 153"/>
              <p:cNvGrpSpPr/>
              <p:nvPr/>
            </p:nvGrpSpPr>
            <p:grpSpPr>
              <a:xfrm>
                <a:off x="3694259" y="6050319"/>
                <a:ext cx="5998309" cy="517649"/>
                <a:chOff x="3694259" y="6050319"/>
                <a:chExt cx="5998309" cy="517649"/>
              </a:xfrm>
            </p:grpSpPr>
            <p:sp>
              <p:nvSpPr>
                <p:cNvPr id="147" name="Left Brace 146"/>
                <p:cNvSpPr/>
                <p:nvPr/>
              </p:nvSpPr>
              <p:spPr>
                <a:xfrm rot="16200000">
                  <a:off x="4201058" y="5553808"/>
                  <a:ext cx="127000" cy="1140597"/>
                </a:xfrm>
                <a:prstGeom prst="leftBrace">
                  <a:avLst>
                    <a:gd name="adj1" fmla="val 25001"/>
                    <a:gd name="adj2" fmla="val 50000"/>
                  </a:avLst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8" name="Left Brace 147"/>
                <p:cNvSpPr/>
                <p:nvPr/>
              </p:nvSpPr>
              <p:spPr>
                <a:xfrm rot="16200000">
                  <a:off x="5713493" y="5553808"/>
                  <a:ext cx="127000" cy="1140597"/>
                </a:xfrm>
                <a:prstGeom prst="leftBrace">
                  <a:avLst>
                    <a:gd name="adj1" fmla="val 25001"/>
                    <a:gd name="adj2" fmla="val 50000"/>
                  </a:avLst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9" name="Left Brace 148"/>
                <p:cNvSpPr/>
                <p:nvPr/>
              </p:nvSpPr>
              <p:spPr>
                <a:xfrm rot="16200000">
                  <a:off x="7160408" y="5553808"/>
                  <a:ext cx="127000" cy="1140597"/>
                </a:xfrm>
                <a:prstGeom prst="leftBrace">
                  <a:avLst>
                    <a:gd name="adj1" fmla="val 25001"/>
                    <a:gd name="adj2" fmla="val 50000"/>
                  </a:avLst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0" name="Left Brace 149"/>
                <p:cNvSpPr/>
                <p:nvPr/>
              </p:nvSpPr>
              <p:spPr>
                <a:xfrm rot="16200000">
                  <a:off x="9130185" y="5614936"/>
                  <a:ext cx="127000" cy="997766"/>
                </a:xfrm>
                <a:prstGeom prst="leftBrace">
                  <a:avLst>
                    <a:gd name="adj1" fmla="val 25001"/>
                    <a:gd name="adj2" fmla="val 50000"/>
                  </a:avLst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51" name="TextBox 150"/>
                    <p:cNvSpPr txBox="1"/>
                    <p:nvPr/>
                  </p:nvSpPr>
                  <p:spPr>
                    <a:xfrm>
                      <a:off x="4012558" y="6187607"/>
                      <a:ext cx="5663101" cy="38036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>
                        <a:spcBef>
                          <a:spcPts val="600"/>
                        </a:spcBef>
                      </a:pPr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                        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      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     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 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 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              ⋯              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m:rPr>
                                    <m:nor/>
                                  </m:rPr>
                                  <a:rPr lang="en-US" sz="1200" baseline="-25000" dirty="0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</a:rPr>
                                  <m:t>accept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2000" dirty="0"/>
                    </a:p>
                  </p:txBody>
                </p:sp>
              </mc:Choice>
              <mc:Fallback xmlns="">
                <p:sp>
                  <p:nvSpPr>
                    <p:cNvPr id="151" name="TextBox 150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012558" y="6187607"/>
                      <a:ext cx="5663101" cy="380361"/>
                    </a:xfrm>
                    <a:prstGeom prst="rect">
                      <a:avLst/>
                    </a:prstGeom>
                    <a:blipFill>
                      <a:blip r:embed="rId12"/>
                      <a:stretch>
                        <a:fillRect b="-967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p:cxnSp>
          <p:nvCxnSpPr>
            <p:cNvPr id="5" name="Straight Connector 4"/>
            <p:cNvCxnSpPr/>
            <p:nvPr/>
          </p:nvCxnSpPr>
          <p:spPr>
            <a:xfrm>
              <a:off x="7414881" y="5386315"/>
              <a:ext cx="332" cy="31797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Rectangle 36"/>
          <p:cNvSpPr/>
          <p:nvPr/>
        </p:nvSpPr>
        <p:spPr>
          <a:xfrm>
            <a:off x="10519410" y="6471692"/>
            <a:ext cx="1309974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10.2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7816068" y="2521860"/>
            <a:ext cx="4264418" cy="3659024"/>
            <a:chOff x="7704721" y="2667263"/>
            <a:chExt cx="4264418" cy="3659024"/>
          </a:xfrm>
        </p:grpSpPr>
        <p:sp>
          <p:nvSpPr>
            <p:cNvPr id="38" name="TextBox 37"/>
            <p:cNvSpPr txBox="1"/>
            <p:nvPr/>
          </p:nvSpPr>
          <p:spPr>
            <a:xfrm>
              <a:off x="7704721" y="3633242"/>
              <a:ext cx="4264418" cy="2693045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</a:rPr>
                <a:t>Check-in 10.2</a:t>
              </a:r>
            </a:p>
            <a:p>
              <a:pPr>
                <a:spcBef>
                  <a:spcPts val="600"/>
                </a:spcBef>
              </a:pPr>
              <a:r>
                <a:rPr lang="en-US" sz="2000" dirty="0"/>
                <a:t>What do you think of the Computation History Method?  Check all that apply.</a:t>
              </a:r>
            </a:p>
            <a:p>
              <a:pPr marL="457200" indent="-457200">
                <a:spcBef>
                  <a:spcPts val="600"/>
                </a:spcBef>
                <a:buAutoNum type="alphaLcParenBoth"/>
              </a:pPr>
              <a:r>
                <a:rPr lang="en-US" sz="2000" dirty="0"/>
                <a:t>Cool !</a:t>
              </a:r>
            </a:p>
            <a:p>
              <a:pPr marL="457200" indent="-457200">
                <a:spcBef>
                  <a:spcPts val="600"/>
                </a:spcBef>
                <a:buFontTx/>
                <a:buAutoNum type="alphaLcParenBoth"/>
              </a:pPr>
              <a:r>
                <a:rPr lang="en-US" sz="2000" dirty="0"/>
                <a:t>Just another theorem.</a:t>
              </a:r>
            </a:p>
            <a:p>
              <a:pPr marL="457200" indent="-457200">
                <a:spcBef>
                  <a:spcPts val="600"/>
                </a:spcBef>
                <a:buFontTx/>
                <a:buAutoNum type="alphaLcParenBoth"/>
              </a:pPr>
              <a:r>
                <a:rPr lang="en-US" sz="2000" dirty="0"/>
                <a:t>I’m baffled.</a:t>
              </a:r>
            </a:p>
            <a:p>
              <a:pPr marL="457200" indent="-457200">
                <a:spcBef>
                  <a:spcPts val="600"/>
                </a:spcBef>
                <a:buFontTx/>
                <a:buAutoNum type="alphaLcParenBoth"/>
              </a:pPr>
              <a:r>
                <a:rPr lang="en-US" sz="2000" dirty="0"/>
                <a:t>I wish I was in 6.046.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772139" y="2667263"/>
              <a:ext cx="4091041" cy="9316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7D96946D-30D0-5B4B-8F39-379B0F17A4D0}"/>
              </a:ext>
            </a:extLst>
          </p:cNvPr>
          <p:cNvSpPr txBox="1"/>
          <p:nvPr/>
        </p:nvSpPr>
        <p:spPr>
          <a:xfrm>
            <a:off x="5274129" y="653142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777861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4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9" grpId="0" animBg="1"/>
      <p:bldP spid="35" grpId="0"/>
      <p:bldP spid="35" grpId="1"/>
      <p:bldP spid="12" grpId="0" build="p"/>
      <p:bldP spid="3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" y="0"/>
                <a:ext cx="844692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40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4000" b="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𝐶𝑃</m:t>
                    </m:r>
                    <m:r>
                      <a:rPr lang="en-US" sz="4000" b="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is undecidable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" y="0"/>
                <a:ext cx="8446926" cy="707886"/>
              </a:xfrm>
              <a:prstGeom prst="rect">
                <a:avLst/>
              </a:prstGeom>
              <a:blipFill>
                <a:blip r:embed="rId3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15376" y="1093438"/>
                <a:ext cx="8131551" cy="51787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dirty="0"/>
                  <a:t>Recall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𝑃𝐶𝑃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〈"/>
                            <m:endChr m:val="〉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</m:d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2400" dirty="0">
                    <a:solidFill>
                      <a:prstClr val="white"/>
                    </a:solidFill>
                  </a:rPr>
                  <a:t> has a match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sz="2400" dirty="0">
                  <a:solidFill>
                    <a:prstClr val="white"/>
                  </a:solidFill>
                </a:endParaRPr>
              </a:p>
              <a:p>
                <a:pPr>
                  <a:spcBef>
                    <a:spcPts val="4800"/>
                  </a:spcBef>
                </a:pPr>
                <a:r>
                  <a:rPr lang="en-US" sz="2000" dirty="0">
                    <a:solidFill>
                      <a:schemeClr val="tx1"/>
                    </a:solidFill>
                  </a:rPr>
                  <a:t>Theorem: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𝑃𝐶𝑃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is undecidable</a:t>
                </a:r>
              </a:p>
              <a:p>
                <a:r>
                  <a:rPr lang="en-US" sz="2000" dirty="0"/>
                  <a:t>Proof:  Show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TM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is reducible to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𝑃𝐶𝑃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.  Uses the computation history method.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Technical assumption:  Match must start with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r>
                  <a:rPr lang="en-US" sz="2000" dirty="0"/>
                  <a:t>.  Can fix this assumption.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Assume that TM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000" dirty="0"/>
                  <a:t> decides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𝑃𝐶𝑃</m:t>
                    </m:r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r>
                  <a:rPr lang="en-US" sz="2000" dirty="0"/>
                  <a:t>Construct TM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2000" dirty="0"/>
                  <a:t> deciding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TM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Bef>
                    <a:spcPts val="600"/>
                  </a:spcBef>
                </a:pP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/>
                  <a:t> “on input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      1.  Construct PCP instance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 where a match corresponds to </a:t>
                </a:r>
                <a:br>
                  <a:rPr lang="en-US" sz="2000" dirty="0">
                    <a:solidFill>
                      <a:schemeClr val="tx1"/>
                    </a:solidFill>
                  </a:rPr>
                </a:br>
                <a:r>
                  <a:rPr lang="en-US" sz="2000" dirty="0">
                    <a:solidFill>
                      <a:schemeClr val="tx1"/>
                    </a:solidFill>
                  </a:rPr>
                  <a:t>           a computation history for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on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. 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      2.  Use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000" dirty="0"/>
                  <a:t> to determine whether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has a match.  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      3.  </a:t>
                </a:r>
                <a:r>
                  <a:rPr lang="en-US" sz="2000" i="1" dirty="0"/>
                  <a:t>Accept</a:t>
                </a:r>
                <a:r>
                  <a:rPr lang="en-US" sz="2000" dirty="0"/>
                  <a:t> if yes.  </a:t>
                </a:r>
                <a:r>
                  <a:rPr lang="en-US" sz="2000" i="1" dirty="0"/>
                  <a:t>Reject</a:t>
                </a:r>
                <a:r>
                  <a:rPr lang="en-US" sz="2000" dirty="0"/>
                  <a:t> if no.”</a:t>
                </a:r>
              </a:p>
              <a:p>
                <a:pPr>
                  <a:spcBef>
                    <a:spcPts val="600"/>
                  </a:spcBef>
                </a:pP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376" y="1093438"/>
                <a:ext cx="8131551" cy="5178790"/>
              </a:xfrm>
              <a:prstGeom prst="rect">
                <a:avLst/>
              </a:prstGeom>
              <a:blipFill>
                <a:blip r:embed="rId4"/>
                <a:stretch>
                  <a:fillRect l="-1199" t="-941" r="-6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5779" y="1093438"/>
            <a:ext cx="3104031" cy="120238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2E39D77-F9C9-F943-B780-3243018F179A}"/>
              </a:ext>
            </a:extLst>
          </p:cNvPr>
          <p:cNvSpPr txBox="1"/>
          <p:nvPr/>
        </p:nvSpPr>
        <p:spPr>
          <a:xfrm>
            <a:off x="5208814" y="62211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25759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19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0096FF"/>
      </a:hlink>
      <a:folHlink>
        <a:srgbClr val="D783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</a:spDef>
    <a:lnDef>
      <a:spPr>
        <a:ln w="9525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4D1872214E7E4AA66A0644C9DCCEFF" ma:contentTypeVersion="13" ma:contentTypeDescription="Create a new document." ma:contentTypeScope="" ma:versionID="a7594662c8e5fc21752806ac3520e701">
  <xsd:schema xmlns:xsd="http://www.w3.org/2001/XMLSchema" xmlns:xs="http://www.w3.org/2001/XMLSchema" xmlns:p="http://schemas.microsoft.com/office/2006/metadata/properties" xmlns:ns2="ce0de229-b968-460b-bfa6-c309bf067a33" xmlns:ns3="b2272a47-6a34-441e-975c-341e732a1f8b" targetNamespace="http://schemas.microsoft.com/office/2006/metadata/properties" ma:root="true" ma:fieldsID="90f7ced8e6f78dd6fdf52a8c3b233a3b" ns2:_="" ns3:_="">
    <xsd:import namespace="ce0de229-b968-460b-bfa6-c309bf067a33"/>
    <xsd:import namespace="b2272a47-6a34-441e-975c-341e732a1f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DateCrea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0de229-b968-460b-bfa6-c309bf067a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ateCreated" ma:index="20" nillable="true" ma:displayName="Date Created" ma:format="DateOnly" ma:internalName="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272a47-6a34-441e-975c-341e732a1f8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Created xmlns="ce0de229-b968-460b-bfa6-c309bf067a33" xsi:nil="true"/>
  </documentManagement>
</p:properties>
</file>

<file path=customXml/itemProps1.xml><?xml version="1.0" encoding="utf-8"?>
<ds:datastoreItem xmlns:ds="http://schemas.openxmlformats.org/officeDocument/2006/customXml" ds:itemID="{1127BE28-7C18-4ABB-A7EF-B59002CC8E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0de229-b968-460b-bfa6-c309bf067a33"/>
    <ds:schemaRef ds:uri="b2272a47-6a34-441e-975c-341e732a1f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3600315-EEBD-437F-865E-11CDB119989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DC66E83-5E78-4FFD-A2EF-EF3714C25BF0}">
  <ds:schemaRefs>
    <ds:schemaRef ds:uri="http://schemas.microsoft.com/office/2006/metadata/properties"/>
    <ds:schemaRef ds:uri="http://schemas.microsoft.com/office/infopath/2007/PartnerControls"/>
    <ds:schemaRef ds:uri="ce0de229-b968-460b-bfa6-c309bf067a3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31752</TotalTime>
  <Words>1796</Words>
  <Application>Microsoft Macintosh PowerPoint</Application>
  <PresentationFormat>Widescreen</PresentationFormat>
  <Paragraphs>262</Paragraphs>
  <Slides>15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Massachusetts Institute of Technology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18.404J F2020 Lecture 10: Computation History Method </dc:title>
  <dc:subject/>
  <dc:creator>Michael Sipser</dc:creator>
  <cp:keywords/>
  <dc:description/>
  <cp:lastModifiedBy>Microsoft Office User</cp:lastModifiedBy>
  <cp:revision>788</cp:revision>
  <dcterms:created xsi:type="dcterms:W3CDTF">2020-08-09T18:24:17Z</dcterms:created>
  <dcterms:modified xsi:type="dcterms:W3CDTF">2021-09-14T16:06:11Z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0x0101001F4D1872214E7E4AA66A0644C9DCCEFF</vt:lpwstr>
  </property>
</Properties>
</file>