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461" r:id="rId3"/>
    <p:sldId id="495" r:id="rId4"/>
    <p:sldId id="496" r:id="rId5"/>
    <p:sldId id="456" r:id="rId6"/>
    <p:sldId id="451" r:id="rId7"/>
    <p:sldId id="453" r:id="rId8"/>
    <p:sldId id="429" r:id="rId9"/>
    <p:sldId id="431" r:id="rId10"/>
    <p:sldId id="433" r:id="rId11"/>
    <p:sldId id="497" r:id="rId12"/>
    <p:sldId id="430" r:id="rId13"/>
    <p:sldId id="437" r:id="rId14"/>
    <p:sldId id="462" r:id="rId15"/>
    <p:sldId id="487" r:id="rId16"/>
    <p:sldId id="488" r:id="rId17"/>
    <p:sldId id="464" r:id="rId18"/>
    <p:sldId id="498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8D2"/>
    <a:srgbClr val="00D1CC"/>
    <a:srgbClr val="3D84DB"/>
    <a:srgbClr val="DDDDDD"/>
    <a:srgbClr val="C0C0C0"/>
    <a:srgbClr val="EFFFFF"/>
    <a:srgbClr val="E3FFD9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4451" autoAdjust="0"/>
  </p:normalViewPr>
  <p:slideViewPr>
    <p:cSldViewPr>
      <p:cViewPr>
        <p:scale>
          <a:sx n="100" d="100"/>
          <a:sy n="10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1"/>
            <a:ext cx="4876800" cy="5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175" tIns="51088" rIns="102175" bIns="51088" numCol="1" anchor="b" anchorCtr="0" compatLnSpc="1">
            <a:prstTxWarp prst="textNoShape">
              <a:avLst/>
            </a:prstTxWarp>
          </a:bodyPr>
          <a:lstStyle>
            <a:lvl1pPr defTabSz="1021992">
              <a:defRPr sz="1300" smtClean="0">
                <a:ea typeface="ＭＳ Ｐゴシック" pitchFamily="-65" charset="-128"/>
              </a:defRPr>
            </a:lvl1pPr>
          </a:lstStyle>
          <a:p>
            <a:pPr algn="l">
              <a:defRPr/>
            </a:pPr>
            <a:r>
              <a:rPr lang="en-US" dirty="0" smtClean="0"/>
              <a:t>49 </a:t>
            </a:r>
            <a:r>
              <a:rPr lang="en-US" dirty="0"/>
              <a:t>–</a:t>
            </a:r>
            <a:r>
              <a:rPr lang="en-US" dirty="0" smtClean="0"/>
              <a:t> Quantum Superposition and Optical Transitions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3613" y="9097804"/>
            <a:ext cx="3381587" cy="5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175" tIns="51088" rIns="102175" bIns="51088" numCol="1" anchor="b" anchorCtr="0" compatLnSpc="1">
            <a:prstTxWarp prst="textNoShape">
              <a:avLst/>
            </a:prstTxWarp>
          </a:bodyPr>
          <a:lstStyle>
            <a:lvl1pPr algn="r" defTabSz="1021992">
              <a:defRPr sz="1300" smtClean="0">
                <a:ea typeface="ＭＳ Ｐゴシック" pitchFamily="-65" charset="-128"/>
              </a:defRPr>
            </a:lvl1pPr>
          </a:lstStyle>
          <a:p>
            <a:pPr>
              <a:defRPr/>
            </a:pPr>
            <a:fld id="{D71A78C0-B500-4508-A114-40C90BC5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6.007 –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5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3F59831-75CF-4ED9-9C69-A025F8FB9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16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4D494-4DEA-42E3-940E-C260A4C207D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Look at in terms of phasors (rotating at different frequencies)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8143D-B7C9-47D5-B8A2-7CDE4C8238E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lIns="98382" tIns="49191" rIns="98382" bIns="49191"/>
          <a:lstStyle/>
          <a:p>
            <a:pPr eaLnBrk="1" hangingPunct="1"/>
            <a:r>
              <a:rPr lang="en-US" altLang="en-US" smtClean="0"/>
              <a:t>Discuss coupling with oscillating field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F63ED-C8F4-4E8E-9D56-F041C939404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9AA52-FD31-6541-9493-1AFA244703F0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1831B-F493-4969-AF3B-9605711AF8E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449C3-5640-4FFE-941B-1A71214B4D6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A6170-14B9-4434-ADDB-A3F1AA805FF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9495-74D9-43D4-A2AA-873CBA7D6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C872-5177-4FA6-B7AA-74C3E9B9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9F5E-5F49-40E2-8E08-D773F8B96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58CC-14A8-48D9-AA08-D37506F24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F95F-9A27-4F23-9A54-D1A93159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E774-4987-415D-BB95-9A740E0A8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68DD-91BE-4E17-A74E-CFB8C8CA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9190-F8CE-45BD-8DEC-C46097480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557D-4EC7-43C2-87F6-519487702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5C4A3-1998-4ED3-BD04-ACE3C838B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4740-DFC2-4970-B256-C73EFB25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3618-BD62-4A75-80AB-3DD502CA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5A66659-7489-44A3-8ECD-454142875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53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tags/tag5.xml" Type="http://schemas.openxmlformats.org/officeDocument/2006/relationships/tags"/><Relationship Id="rId1" Target="../tags/tag4.xml" Type="http://schemas.openxmlformats.org/officeDocument/2006/relationships/tags"/><Relationship Id="rId6" Target="../media/image16.png" Type="http://schemas.openxmlformats.org/officeDocument/2006/relationships/image"/><Relationship Id="rId5" Target="../media/image15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13" Target="../media/image62.emf" Type="http://schemas.openxmlformats.org/officeDocument/2006/relationships/image"/><Relationship Id="rId3" Target="../slideLayouts/slideLayout2.xml" Type="http://schemas.openxmlformats.org/officeDocument/2006/relationships/slideLayout"/><Relationship Id="rId7" Target="../media/image59.jpeg" Type="http://schemas.openxmlformats.org/officeDocument/2006/relationships/image"/><Relationship Id="rId12" Target="../media/image61.emf" Type="http://schemas.openxmlformats.org/officeDocument/2006/relationships/image"/><Relationship Id="rId2" Target="../tags/tag7.xml" Type="http://schemas.openxmlformats.org/officeDocument/2006/relationships/tags"/><Relationship Id="rId1" Target="../tags/tag6.xml" Type="http://schemas.openxmlformats.org/officeDocument/2006/relationships/tags"/><Relationship Id="rId6" Target="../media/image58.jpeg" Type="http://schemas.openxmlformats.org/officeDocument/2006/relationships/image"/><Relationship Id="rId11" Target="../media/image60.emf" Type="http://schemas.openxmlformats.org/officeDocument/2006/relationships/image"/><Relationship Id="rId5" Target="../media/image57.emf" Type="http://schemas.openxmlformats.org/officeDocument/2006/relationships/image"/><Relationship Id="rId10" Target="../media/image16.png" Type="http://schemas.openxmlformats.org/officeDocument/2006/relationships/image"/><Relationship Id="rId4" Target="../notesSlides/notesSlide7.xml" Type="http://schemas.openxmlformats.org/officeDocument/2006/relationships/notesSlide"/><Relationship Id="rId9" Target="../media/image15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7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66.gi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terms" TargetMode="External"/><Relationship Id="rId2" Type="http://schemas.openxmlformats.org/officeDocument/2006/relationships/hyperlink" Target="http://ocw.mit.ed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7" Target="../media/image17.emf" Type="http://schemas.openxmlformats.org/officeDocument/2006/relationships/image"/><Relationship Id="rId2" Target="../tags/tag3.xml" Type="http://schemas.openxmlformats.org/officeDocument/2006/relationships/tags"/><Relationship Id="rId1" Target="../tags/tag2.xml" Type="http://schemas.openxmlformats.org/officeDocument/2006/relationships/tags"/><Relationship Id="rId6" Target="../media/image16.png" Type="http://schemas.openxmlformats.org/officeDocument/2006/relationships/image"/><Relationship Id="rId5" Target="../media/image15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891015" cy="59503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Quantum Superposition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Optical Transitions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399771" y="2733187"/>
            <a:ext cx="4382029" cy="22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120000"/>
              </a:lnSpc>
            </a:pPr>
            <a:r>
              <a:rPr lang="en-US" sz="2400" dirty="0"/>
              <a:t>	 </a:t>
            </a:r>
            <a:r>
              <a:rPr lang="en-US" sz="2400" u="sng" dirty="0"/>
              <a:t>Outline</a:t>
            </a:r>
          </a:p>
          <a:p>
            <a:pPr algn="l" eaLnBrk="0" hangingPunct="0">
              <a:lnSpc>
                <a:spcPct val="120000"/>
              </a:lnSpc>
            </a:pPr>
            <a:endParaRPr lang="en-US" sz="2400" dirty="0" smtClean="0"/>
          </a:p>
          <a:p>
            <a:pPr algn="l" eaLnBrk="0" hangingPunct="0">
              <a:lnSpc>
                <a:spcPct val="120000"/>
              </a:lnSpc>
            </a:pPr>
            <a:r>
              <a:rPr lang="en-US" sz="2400" dirty="0" smtClean="0"/>
              <a:t>Generating </a:t>
            </a:r>
            <a:r>
              <a:rPr lang="en-US" sz="2400" dirty="0"/>
              <a:t>EM Fields</a:t>
            </a:r>
          </a:p>
          <a:p>
            <a:pPr algn="l" eaLnBrk="0" hangingPunct="0">
              <a:lnSpc>
                <a:spcPct val="120000"/>
              </a:lnSpc>
            </a:pPr>
            <a:r>
              <a:rPr lang="en-US" sz="2400" dirty="0"/>
              <a:t>Time-Varying </a:t>
            </a:r>
            <a:r>
              <a:rPr lang="en-US" sz="2400" dirty="0" err="1"/>
              <a:t>Wavefunctions</a:t>
            </a:r>
            <a:endParaRPr lang="en-US" sz="2400" dirty="0"/>
          </a:p>
          <a:p>
            <a:pPr algn="l" eaLnBrk="0" hangingPunct="0">
              <a:lnSpc>
                <a:spcPct val="120000"/>
              </a:lnSpc>
            </a:pPr>
            <a:r>
              <a:rPr lang="en-US" sz="2400" dirty="0"/>
              <a:t>Superposition of Energy States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322513" y="3001963"/>
            <a:ext cx="18415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endParaRPr lang="en-US"/>
          </a:p>
          <a:p>
            <a:pPr algn="l">
              <a:lnSpc>
                <a:spcPct val="12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608013"/>
            <a:ext cx="7675563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l">
              <a:spcBef>
                <a:spcPct val="20000"/>
              </a:spcBef>
              <a:buFontTx/>
              <a:buChar char="•"/>
            </a:pPr>
            <a:r>
              <a:rPr lang="en-US"/>
              <a:t>Consider the numerical example:</a:t>
            </a:r>
          </a:p>
          <a:p>
            <a:pPr marL="285750" indent="-285750" algn="l">
              <a:spcBef>
                <a:spcPct val="20000"/>
              </a:spcBef>
              <a:buFontTx/>
              <a:buChar char="•"/>
            </a:pPr>
            <a:endParaRPr lang="en-US"/>
          </a:p>
          <a:p>
            <a:pPr lvl="1" indent="-57150" algn="l">
              <a:spcBef>
                <a:spcPct val="20000"/>
              </a:spcBef>
            </a:pPr>
            <a:endParaRPr lang="en-US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46063" y="1076325"/>
            <a:ext cx="52705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dirty="0">
                <a:solidFill>
                  <a:srgbClr val="5B98D2"/>
                </a:solidFill>
              </a:rPr>
              <a:t>An electron in the infinite square well potential is initially (at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=0</a:t>
            </a:r>
            <a:r>
              <a:rPr lang="en-US" dirty="0">
                <a:solidFill>
                  <a:srgbClr val="5B98D2"/>
                </a:solidFill>
              </a:rPr>
              <a:t>) confined to the left side of the well, and is described by the following </a:t>
            </a:r>
            <a:r>
              <a:rPr lang="en-US" dirty="0" err="1">
                <a:solidFill>
                  <a:srgbClr val="5B98D2"/>
                </a:solidFill>
              </a:rPr>
              <a:t>wavefunction</a:t>
            </a:r>
            <a:r>
              <a:rPr lang="en-US" dirty="0">
                <a:solidFill>
                  <a:srgbClr val="5B98D2"/>
                </a:solidFill>
              </a:rPr>
              <a:t>: 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73063" y="3344863"/>
            <a:ext cx="527050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dirty="0">
                <a:solidFill>
                  <a:srgbClr val="5B98D2"/>
                </a:solidFill>
              </a:rPr>
              <a:t>If the well width is </a:t>
            </a:r>
            <a:r>
              <a:rPr lang="en-US" dirty="0">
                <a:solidFill>
                  <a:srgbClr val="7F7F7F"/>
                </a:solidFill>
              </a:rPr>
              <a:t>L = 0.5 nm</a:t>
            </a:r>
            <a:r>
              <a:rPr lang="en-US" dirty="0">
                <a:solidFill>
                  <a:srgbClr val="5B98D2"/>
                </a:solidFill>
              </a:rPr>
              <a:t>, determine the time </a:t>
            </a:r>
            <a:r>
              <a:rPr lang="en-US" dirty="0">
                <a:solidFill>
                  <a:srgbClr val="7F7F7F"/>
                </a:solidFill>
              </a:rPr>
              <a:t>t</a:t>
            </a:r>
            <a:r>
              <a:rPr lang="en-US" baseline="-25000" dirty="0">
                <a:solidFill>
                  <a:srgbClr val="7F7F7F"/>
                </a:solidFill>
              </a:rPr>
              <a:t>o</a:t>
            </a:r>
            <a:r>
              <a:rPr lang="en-US" dirty="0">
                <a:solidFill>
                  <a:srgbClr val="5B98D2"/>
                </a:solidFill>
              </a:rPr>
              <a:t> it takes for the particle to “move” to the right side of the well.</a:t>
            </a:r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 flipV="1">
            <a:off x="6294438" y="2743200"/>
            <a:ext cx="0" cy="1319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1"/>
          <p:cNvSpPr txBox="1">
            <a:spLocks noChangeArrowheads="1"/>
          </p:cNvSpPr>
          <p:nvPr/>
        </p:nvSpPr>
        <p:spPr bwMode="auto">
          <a:xfrm>
            <a:off x="6048375" y="4052888"/>
            <a:ext cx="304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/>
              <a:t>0</a:t>
            </a: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8601075" y="4068763"/>
            <a:ext cx="298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/>
              <a:t>x</a:t>
            </a:r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8181975" y="4089400"/>
            <a:ext cx="3000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L</a:t>
            </a:r>
          </a:p>
        </p:txBody>
      </p:sp>
      <p:sp>
        <p:nvSpPr>
          <p:cNvPr id="2064" name="Line 14"/>
          <p:cNvSpPr>
            <a:spLocks noChangeShapeType="1"/>
          </p:cNvSpPr>
          <p:nvPr/>
        </p:nvSpPr>
        <p:spPr bwMode="auto">
          <a:xfrm>
            <a:off x="5937250" y="404495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5"/>
          <p:cNvSpPr>
            <a:spLocks noChangeShapeType="1"/>
          </p:cNvSpPr>
          <p:nvPr/>
        </p:nvSpPr>
        <p:spPr bwMode="auto">
          <a:xfrm flipV="1">
            <a:off x="6302375" y="3040063"/>
            <a:ext cx="0" cy="1025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6"/>
          <p:cNvSpPr>
            <a:spLocks noChangeShapeType="1"/>
          </p:cNvSpPr>
          <p:nvPr/>
        </p:nvSpPr>
        <p:spPr bwMode="auto">
          <a:xfrm flipV="1">
            <a:off x="8239125" y="3046413"/>
            <a:ext cx="0" cy="1023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7" name="Group 17"/>
          <p:cNvGrpSpPr>
            <a:grpSpLocks/>
          </p:cNvGrpSpPr>
          <p:nvPr/>
        </p:nvGrpSpPr>
        <p:grpSpPr bwMode="auto">
          <a:xfrm flipH="1">
            <a:off x="7034213" y="3106738"/>
            <a:ext cx="1214437" cy="935037"/>
            <a:chOff x="1769" y="1747"/>
            <a:chExt cx="1208" cy="589"/>
          </a:xfrm>
        </p:grpSpPr>
        <p:sp>
          <p:nvSpPr>
            <p:cNvPr id="2689" name="Line 18"/>
            <p:cNvSpPr>
              <a:spLocks noChangeShapeType="1"/>
            </p:cNvSpPr>
            <p:nvPr/>
          </p:nvSpPr>
          <p:spPr bwMode="auto">
            <a:xfrm>
              <a:off x="1769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0" name="Line 19"/>
            <p:cNvSpPr>
              <a:spLocks noChangeShapeType="1"/>
            </p:cNvSpPr>
            <p:nvPr/>
          </p:nvSpPr>
          <p:spPr bwMode="auto">
            <a:xfrm>
              <a:off x="1774" y="2335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1" name="Line 20"/>
            <p:cNvSpPr>
              <a:spLocks noChangeShapeType="1"/>
            </p:cNvSpPr>
            <p:nvPr/>
          </p:nvSpPr>
          <p:spPr bwMode="auto">
            <a:xfrm>
              <a:off x="1780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2" name="Freeform 21"/>
            <p:cNvSpPr>
              <a:spLocks/>
            </p:cNvSpPr>
            <p:nvPr/>
          </p:nvSpPr>
          <p:spPr bwMode="auto">
            <a:xfrm>
              <a:off x="1785" y="2333"/>
              <a:ext cx="8" cy="2"/>
            </a:xfrm>
            <a:custGeom>
              <a:avLst/>
              <a:gdLst>
                <a:gd name="T0" fmla="*/ 0 w 8"/>
                <a:gd name="T1" fmla="*/ 2 h 2"/>
                <a:gd name="T2" fmla="*/ 4 w 8"/>
                <a:gd name="T3" fmla="*/ 2 h 2"/>
                <a:gd name="T4" fmla="*/ 8 w 8"/>
                <a:gd name="T5" fmla="*/ 0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2"/>
                  </a:moveTo>
                  <a:lnTo>
                    <a:pt x="4" y="2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" name="Line 22"/>
            <p:cNvSpPr>
              <a:spLocks noChangeShapeType="1"/>
            </p:cNvSpPr>
            <p:nvPr/>
          </p:nvSpPr>
          <p:spPr bwMode="auto">
            <a:xfrm flipV="1">
              <a:off x="1793" y="2332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4" name="Line 23"/>
            <p:cNvSpPr>
              <a:spLocks noChangeShapeType="1"/>
            </p:cNvSpPr>
            <p:nvPr/>
          </p:nvSpPr>
          <p:spPr bwMode="auto">
            <a:xfrm flipV="1">
              <a:off x="1798" y="2331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5" name="Freeform 24"/>
            <p:cNvSpPr>
              <a:spLocks/>
            </p:cNvSpPr>
            <p:nvPr/>
          </p:nvSpPr>
          <p:spPr bwMode="auto">
            <a:xfrm>
              <a:off x="1804" y="2329"/>
              <a:ext cx="7" cy="2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2 h 2"/>
                <a:gd name="T4" fmla="*/ 7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2"/>
                  </a:moveTo>
                  <a:lnTo>
                    <a:pt x="4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6" name="Line 25"/>
            <p:cNvSpPr>
              <a:spLocks noChangeShapeType="1"/>
            </p:cNvSpPr>
            <p:nvPr/>
          </p:nvSpPr>
          <p:spPr bwMode="auto">
            <a:xfrm flipV="1">
              <a:off x="1811" y="232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7" name="Line 26"/>
            <p:cNvSpPr>
              <a:spLocks noChangeShapeType="1"/>
            </p:cNvSpPr>
            <p:nvPr/>
          </p:nvSpPr>
          <p:spPr bwMode="auto">
            <a:xfrm flipV="1">
              <a:off x="1817" y="2323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8" name="Line 27"/>
            <p:cNvSpPr>
              <a:spLocks noChangeShapeType="1"/>
            </p:cNvSpPr>
            <p:nvPr/>
          </p:nvSpPr>
          <p:spPr bwMode="auto">
            <a:xfrm flipV="1">
              <a:off x="1822" y="2320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9" name="Freeform 28"/>
            <p:cNvSpPr>
              <a:spLocks/>
            </p:cNvSpPr>
            <p:nvPr/>
          </p:nvSpPr>
          <p:spPr bwMode="auto">
            <a:xfrm>
              <a:off x="1828" y="2318"/>
              <a:ext cx="7" cy="2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1 h 2"/>
                <a:gd name="T4" fmla="*/ 7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0" name="Line 29"/>
            <p:cNvSpPr>
              <a:spLocks noChangeShapeType="1"/>
            </p:cNvSpPr>
            <p:nvPr/>
          </p:nvSpPr>
          <p:spPr bwMode="auto">
            <a:xfrm flipV="1">
              <a:off x="1835" y="2315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1" name="Line 30"/>
            <p:cNvSpPr>
              <a:spLocks noChangeShapeType="1"/>
            </p:cNvSpPr>
            <p:nvPr/>
          </p:nvSpPr>
          <p:spPr bwMode="auto">
            <a:xfrm flipV="1">
              <a:off x="1841" y="2312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2" name="Line 31"/>
            <p:cNvSpPr>
              <a:spLocks noChangeShapeType="1"/>
            </p:cNvSpPr>
            <p:nvPr/>
          </p:nvSpPr>
          <p:spPr bwMode="auto">
            <a:xfrm flipV="1">
              <a:off x="1846" y="2307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" name="Freeform 32"/>
            <p:cNvSpPr>
              <a:spLocks/>
            </p:cNvSpPr>
            <p:nvPr/>
          </p:nvSpPr>
          <p:spPr bwMode="auto">
            <a:xfrm>
              <a:off x="1852" y="2303"/>
              <a:ext cx="7" cy="4"/>
            </a:xfrm>
            <a:custGeom>
              <a:avLst/>
              <a:gdLst>
                <a:gd name="T0" fmla="*/ 0 w 7"/>
                <a:gd name="T1" fmla="*/ 4 h 4"/>
                <a:gd name="T2" fmla="*/ 4 w 7"/>
                <a:gd name="T3" fmla="*/ 2 h 4"/>
                <a:gd name="T4" fmla="*/ 7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0" y="4"/>
                  </a:moveTo>
                  <a:lnTo>
                    <a:pt x="4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4" name="Line 33"/>
            <p:cNvSpPr>
              <a:spLocks noChangeShapeType="1"/>
            </p:cNvSpPr>
            <p:nvPr/>
          </p:nvSpPr>
          <p:spPr bwMode="auto">
            <a:xfrm flipV="1">
              <a:off x="1859" y="2299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5" name="Line 34"/>
            <p:cNvSpPr>
              <a:spLocks noChangeShapeType="1"/>
            </p:cNvSpPr>
            <p:nvPr/>
          </p:nvSpPr>
          <p:spPr bwMode="auto">
            <a:xfrm flipV="1">
              <a:off x="1865" y="229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6" name="Freeform 35"/>
            <p:cNvSpPr>
              <a:spLocks/>
            </p:cNvSpPr>
            <p:nvPr/>
          </p:nvSpPr>
          <p:spPr bwMode="auto">
            <a:xfrm>
              <a:off x="1870" y="2290"/>
              <a:ext cx="8" cy="4"/>
            </a:xfrm>
            <a:custGeom>
              <a:avLst/>
              <a:gdLst>
                <a:gd name="T0" fmla="*/ 0 w 8"/>
                <a:gd name="T1" fmla="*/ 4 h 4"/>
                <a:gd name="T2" fmla="*/ 4 w 8"/>
                <a:gd name="T3" fmla="*/ 3 h 4"/>
                <a:gd name="T4" fmla="*/ 8 w 8"/>
                <a:gd name="T5" fmla="*/ 0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7" name="Line 36"/>
            <p:cNvSpPr>
              <a:spLocks noChangeShapeType="1"/>
            </p:cNvSpPr>
            <p:nvPr/>
          </p:nvSpPr>
          <p:spPr bwMode="auto">
            <a:xfrm flipV="1">
              <a:off x="1878" y="2284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8" name="Line 37"/>
            <p:cNvSpPr>
              <a:spLocks noChangeShapeType="1"/>
            </p:cNvSpPr>
            <p:nvPr/>
          </p:nvSpPr>
          <p:spPr bwMode="auto">
            <a:xfrm flipV="1">
              <a:off x="1883" y="2279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9" name="Line 38"/>
            <p:cNvSpPr>
              <a:spLocks noChangeShapeType="1"/>
            </p:cNvSpPr>
            <p:nvPr/>
          </p:nvSpPr>
          <p:spPr bwMode="auto">
            <a:xfrm flipV="1">
              <a:off x="1889" y="227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0" name="Freeform 39"/>
            <p:cNvSpPr>
              <a:spLocks/>
            </p:cNvSpPr>
            <p:nvPr/>
          </p:nvSpPr>
          <p:spPr bwMode="auto">
            <a:xfrm>
              <a:off x="1894" y="2268"/>
              <a:ext cx="8" cy="6"/>
            </a:xfrm>
            <a:custGeom>
              <a:avLst/>
              <a:gdLst>
                <a:gd name="T0" fmla="*/ 0 w 8"/>
                <a:gd name="T1" fmla="*/ 6 h 6"/>
                <a:gd name="T2" fmla="*/ 4 w 8"/>
                <a:gd name="T3" fmla="*/ 3 h 6"/>
                <a:gd name="T4" fmla="*/ 8 w 8"/>
                <a:gd name="T5" fmla="*/ 0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6"/>
                  </a:move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1" name="Line 40"/>
            <p:cNvSpPr>
              <a:spLocks noChangeShapeType="1"/>
            </p:cNvSpPr>
            <p:nvPr/>
          </p:nvSpPr>
          <p:spPr bwMode="auto">
            <a:xfrm flipV="1">
              <a:off x="1902" y="22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2" name="Line 41"/>
            <p:cNvSpPr>
              <a:spLocks noChangeShapeType="1"/>
            </p:cNvSpPr>
            <p:nvPr/>
          </p:nvSpPr>
          <p:spPr bwMode="auto">
            <a:xfrm flipV="1">
              <a:off x="1907" y="2256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" name="Freeform 42"/>
            <p:cNvSpPr>
              <a:spLocks/>
            </p:cNvSpPr>
            <p:nvPr/>
          </p:nvSpPr>
          <p:spPr bwMode="auto">
            <a:xfrm>
              <a:off x="1913" y="2250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3 h 6"/>
                <a:gd name="T4" fmla="*/ 7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" name="Line 43"/>
            <p:cNvSpPr>
              <a:spLocks noChangeShapeType="1"/>
            </p:cNvSpPr>
            <p:nvPr/>
          </p:nvSpPr>
          <p:spPr bwMode="auto">
            <a:xfrm flipV="1">
              <a:off x="1920" y="2243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5" name="Line 44"/>
            <p:cNvSpPr>
              <a:spLocks noChangeShapeType="1"/>
            </p:cNvSpPr>
            <p:nvPr/>
          </p:nvSpPr>
          <p:spPr bwMode="auto">
            <a:xfrm flipV="1">
              <a:off x="1926" y="223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6" name="Line 45"/>
            <p:cNvSpPr>
              <a:spLocks noChangeShapeType="1"/>
            </p:cNvSpPr>
            <p:nvPr/>
          </p:nvSpPr>
          <p:spPr bwMode="auto">
            <a:xfrm flipV="1">
              <a:off x="1931" y="2228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7" name="Freeform 46"/>
            <p:cNvSpPr>
              <a:spLocks/>
            </p:cNvSpPr>
            <p:nvPr/>
          </p:nvSpPr>
          <p:spPr bwMode="auto">
            <a:xfrm>
              <a:off x="1937" y="2221"/>
              <a:ext cx="7" cy="7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3 h 7"/>
                <a:gd name="T4" fmla="*/ 7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8" name="Line 47"/>
            <p:cNvSpPr>
              <a:spLocks noChangeShapeType="1"/>
            </p:cNvSpPr>
            <p:nvPr/>
          </p:nvSpPr>
          <p:spPr bwMode="auto">
            <a:xfrm flipV="1">
              <a:off x="1944" y="22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9" name="Line 48"/>
            <p:cNvSpPr>
              <a:spLocks noChangeShapeType="1"/>
            </p:cNvSpPr>
            <p:nvPr/>
          </p:nvSpPr>
          <p:spPr bwMode="auto">
            <a:xfrm flipV="1">
              <a:off x="1950" y="2206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0" name="Line 49"/>
            <p:cNvSpPr>
              <a:spLocks noChangeShapeType="1"/>
            </p:cNvSpPr>
            <p:nvPr/>
          </p:nvSpPr>
          <p:spPr bwMode="auto">
            <a:xfrm flipV="1">
              <a:off x="1955" y="2199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1" name="Freeform 50"/>
            <p:cNvSpPr>
              <a:spLocks/>
            </p:cNvSpPr>
            <p:nvPr/>
          </p:nvSpPr>
          <p:spPr bwMode="auto">
            <a:xfrm>
              <a:off x="1961" y="2191"/>
              <a:ext cx="7" cy="8"/>
            </a:xfrm>
            <a:custGeom>
              <a:avLst/>
              <a:gdLst>
                <a:gd name="T0" fmla="*/ 0 w 7"/>
                <a:gd name="T1" fmla="*/ 8 h 8"/>
                <a:gd name="T2" fmla="*/ 4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2" name="Line 51"/>
            <p:cNvSpPr>
              <a:spLocks noChangeShapeType="1"/>
            </p:cNvSpPr>
            <p:nvPr/>
          </p:nvSpPr>
          <p:spPr bwMode="auto">
            <a:xfrm flipV="1">
              <a:off x="1968" y="2183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" name="Line 52"/>
            <p:cNvSpPr>
              <a:spLocks noChangeShapeType="1"/>
            </p:cNvSpPr>
            <p:nvPr/>
          </p:nvSpPr>
          <p:spPr bwMode="auto">
            <a:xfrm flipV="1">
              <a:off x="1974" y="217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4" name="Freeform 53"/>
            <p:cNvSpPr>
              <a:spLocks/>
            </p:cNvSpPr>
            <p:nvPr/>
          </p:nvSpPr>
          <p:spPr bwMode="auto">
            <a:xfrm>
              <a:off x="1979" y="2166"/>
              <a:ext cx="8" cy="9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4 h 9"/>
                <a:gd name="T4" fmla="*/ 8 w 8"/>
                <a:gd name="T5" fmla="*/ 0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9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5" name="Line 54"/>
            <p:cNvSpPr>
              <a:spLocks noChangeShapeType="1"/>
            </p:cNvSpPr>
            <p:nvPr/>
          </p:nvSpPr>
          <p:spPr bwMode="auto">
            <a:xfrm flipV="1">
              <a:off x="1987" y="2157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6" name="Line 55"/>
            <p:cNvSpPr>
              <a:spLocks noChangeShapeType="1"/>
            </p:cNvSpPr>
            <p:nvPr/>
          </p:nvSpPr>
          <p:spPr bwMode="auto">
            <a:xfrm flipV="1">
              <a:off x="1992" y="215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7" name="Line 56"/>
            <p:cNvSpPr>
              <a:spLocks noChangeShapeType="1"/>
            </p:cNvSpPr>
            <p:nvPr/>
          </p:nvSpPr>
          <p:spPr bwMode="auto">
            <a:xfrm flipV="1">
              <a:off x="1998" y="2141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8" name="Freeform 57"/>
            <p:cNvSpPr>
              <a:spLocks/>
            </p:cNvSpPr>
            <p:nvPr/>
          </p:nvSpPr>
          <p:spPr bwMode="auto">
            <a:xfrm>
              <a:off x="2003" y="2133"/>
              <a:ext cx="8" cy="8"/>
            </a:xfrm>
            <a:custGeom>
              <a:avLst/>
              <a:gdLst>
                <a:gd name="T0" fmla="*/ 0 w 8"/>
                <a:gd name="T1" fmla="*/ 8 h 8"/>
                <a:gd name="T2" fmla="*/ 4 w 8"/>
                <a:gd name="T3" fmla="*/ 4 h 8"/>
                <a:gd name="T4" fmla="*/ 8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8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9" name="Freeform 58"/>
            <p:cNvSpPr>
              <a:spLocks/>
            </p:cNvSpPr>
            <p:nvPr/>
          </p:nvSpPr>
          <p:spPr bwMode="auto">
            <a:xfrm>
              <a:off x="2011" y="2123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4 w 5"/>
                <a:gd name="T3" fmla="*/ 4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10"/>
                  </a:moveTo>
                  <a:lnTo>
                    <a:pt x="4" y="4"/>
                  </a:lnTo>
                  <a:lnTo>
                    <a:pt x="5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0" name="Line 59"/>
            <p:cNvSpPr>
              <a:spLocks noChangeShapeType="1"/>
            </p:cNvSpPr>
            <p:nvPr/>
          </p:nvSpPr>
          <p:spPr bwMode="auto">
            <a:xfrm flipV="1">
              <a:off x="2016" y="211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1" name="Line 60"/>
            <p:cNvSpPr>
              <a:spLocks noChangeShapeType="1"/>
            </p:cNvSpPr>
            <p:nvPr/>
          </p:nvSpPr>
          <p:spPr bwMode="auto">
            <a:xfrm flipV="1">
              <a:off x="2022" y="2105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2" name="Freeform 61"/>
            <p:cNvSpPr>
              <a:spLocks/>
            </p:cNvSpPr>
            <p:nvPr/>
          </p:nvSpPr>
          <p:spPr bwMode="auto">
            <a:xfrm>
              <a:off x="2027" y="2097"/>
              <a:ext cx="8" cy="8"/>
            </a:xfrm>
            <a:custGeom>
              <a:avLst/>
              <a:gdLst>
                <a:gd name="T0" fmla="*/ 0 w 8"/>
                <a:gd name="T1" fmla="*/ 8 h 8"/>
                <a:gd name="T2" fmla="*/ 4 w 8"/>
                <a:gd name="T3" fmla="*/ 4 h 8"/>
                <a:gd name="T4" fmla="*/ 8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8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3" name="Freeform 62"/>
            <p:cNvSpPr>
              <a:spLocks/>
            </p:cNvSpPr>
            <p:nvPr/>
          </p:nvSpPr>
          <p:spPr bwMode="auto">
            <a:xfrm>
              <a:off x="2035" y="2087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4 w 5"/>
                <a:gd name="T3" fmla="*/ 4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10"/>
                  </a:moveTo>
                  <a:lnTo>
                    <a:pt x="4" y="4"/>
                  </a:lnTo>
                  <a:lnTo>
                    <a:pt x="5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" name="Line 63"/>
            <p:cNvSpPr>
              <a:spLocks noChangeShapeType="1"/>
            </p:cNvSpPr>
            <p:nvPr/>
          </p:nvSpPr>
          <p:spPr bwMode="auto">
            <a:xfrm flipV="1">
              <a:off x="2040" y="2078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5" name="Freeform 64"/>
            <p:cNvSpPr>
              <a:spLocks/>
            </p:cNvSpPr>
            <p:nvPr/>
          </p:nvSpPr>
          <p:spPr bwMode="auto">
            <a:xfrm>
              <a:off x="2046" y="2069"/>
              <a:ext cx="7" cy="9"/>
            </a:xfrm>
            <a:custGeom>
              <a:avLst/>
              <a:gdLst>
                <a:gd name="T0" fmla="*/ 0 w 7"/>
                <a:gd name="T1" fmla="*/ 9 h 9"/>
                <a:gd name="T2" fmla="*/ 4 w 7"/>
                <a:gd name="T3" fmla="*/ 5 h 9"/>
                <a:gd name="T4" fmla="*/ 7 w 7"/>
                <a:gd name="T5" fmla="*/ 0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9"/>
                  </a:moveTo>
                  <a:lnTo>
                    <a:pt x="4" y="5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6" name="Freeform 65"/>
            <p:cNvSpPr>
              <a:spLocks/>
            </p:cNvSpPr>
            <p:nvPr/>
          </p:nvSpPr>
          <p:spPr bwMode="auto">
            <a:xfrm>
              <a:off x="2053" y="2059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4 w 6"/>
                <a:gd name="T3" fmla="*/ 4 h 10"/>
                <a:gd name="T4" fmla="*/ 6 w 6"/>
                <a:gd name="T5" fmla="*/ 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10"/>
                  </a:moveTo>
                  <a:lnTo>
                    <a:pt x="4" y="4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7" name="Line 66"/>
            <p:cNvSpPr>
              <a:spLocks noChangeShapeType="1"/>
            </p:cNvSpPr>
            <p:nvPr/>
          </p:nvSpPr>
          <p:spPr bwMode="auto">
            <a:xfrm flipV="1">
              <a:off x="2059" y="2050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8" name="Freeform 67"/>
            <p:cNvSpPr>
              <a:spLocks/>
            </p:cNvSpPr>
            <p:nvPr/>
          </p:nvSpPr>
          <p:spPr bwMode="auto">
            <a:xfrm>
              <a:off x="2064" y="2040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2 w 6"/>
                <a:gd name="T3" fmla="*/ 5 h 10"/>
                <a:gd name="T4" fmla="*/ 6 w 6"/>
                <a:gd name="T5" fmla="*/ 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10"/>
                  </a:moveTo>
                  <a:lnTo>
                    <a:pt x="2" y="5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9" name="Freeform 68"/>
            <p:cNvSpPr>
              <a:spLocks/>
            </p:cNvSpPr>
            <p:nvPr/>
          </p:nvSpPr>
          <p:spPr bwMode="auto">
            <a:xfrm>
              <a:off x="2070" y="2032"/>
              <a:ext cx="7" cy="8"/>
            </a:xfrm>
            <a:custGeom>
              <a:avLst/>
              <a:gdLst>
                <a:gd name="T0" fmla="*/ 0 w 7"/>
                <a:gd name="T1" fmla="*/ 8 h 8"/>
                <a:gd name="T2" fmla="*/ 4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0" name="Line 69"/>
            <p:cNvSpPr>
              <a:spLocks noChangeShapeType="1"/>
            </p:cNvSpPr>
            <p:nvPr/>
          </p:nvSpPr>
          <p:spPr bwMode="auto">
            <a:xfrm flipV="1">
              <a:off x="2077" y="2023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1" name="Freeform 70"/>
            <p:cNvSpPr>
              <a:spLocks/>
            </p:cNvSpPr>
            <p:nvPr/>
          </p:nvSpPr>
          <p:spPr bwMode="auto">
            <a:xfrm>
              <a:off x="2083" y="2013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2 w 5"/>
                <a:gd name="T3" fmla="*/ 4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10"/>
                  </a:move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2" name="Line 71"/>
            <p:cNvSpPr>
              <a:spLocks noChangeShapeType="1"/>
            </p:cNvSpPr>
            <p:nvPr/>
          </p:nvSpPr>
          <p:spPr bwMode="auto">
            <a:xfrm flipV="1">
              <a:off x="2088" y="200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3" name="Freeform 72"/>
            <p:cNvSpPr>
              <a:spLocks/>
            </p:cNvSpPr>
            <p:nvPr/>
          </p:nvSpPr>
          <p:spPr bwMode="auto">
            <a:xfrm>
              <a:off x="2094" y="1996"/>
              <a:ext cx="7" cy="8"/>
            </a:xfrm>
            <a:custGeom>
              <a:avLst/>
              <a:gdLst>
                <a:gd name="T0" fmla="*/ 0 w 7"/>
                <a:gd name="T1" fmla="*/ 8 h 8"/>
                <a:gd name="T2" fmla="*/ 4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4" name="Freeform 73"/>
            <p:cNvSpPr>
              <a:spLocks/>
            </p:cNvSpPr>
            <p:nvPr/>
          </p:nvSpPr>
          <p:spPr bwMode="auto">
            <a:xfrm>
              <a:off x="2101" y="1985"/>
              <a:ext cx="6" cy="11"/>
            </a:xfrm>
            <a:custGeom>
              <a:avLst/>
              <a:gdLst>
                <a:gd name="T0" fmla="*/ 0 w 6"/>
                <a:gd name="T1" fmla="*/ 11 h 11"/>
                <a:gd name="T2" fmla="*/ 4 w 6"/>
                <a:gd name="T3" fmla="*/ 5 h 11"/>
                <a:gd name="T4" fmla="*/ 6 w 6"/>
                <a:gd name="T5" fmla="*/ 0 h 11"/>
                <a:gd name="T6" fmla="*/ 0 60000 65536"/>
                <a:gd name="T7" fmla="*/ 0 60000 65536"/>
                <a:gd name="T8" fmla="*/ 0 60000 65536"/>
                <a:gd name="T9" fmla="*/ 0 w 6"/>
                <a:gd name="T10" fmla="*/ 0 h 11"/>
                <a:gd name="T11" fmla="*/ 6 w 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1">
                  <a:moveTo>
                    <a:pt x="0" y="11"/>
                  </a:moveTo>
                  <a:lnTo>
                    <a:pt x="4" y="5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5" name="Line 74"/>
            <p:cNvSpPr>
              <a:spLocks noChangeShapeType="1"/>
            </p:cNvSpPr>
            <p:nvPr/>
          </p:nvSpPr>
          <p:spPr bwMode="auto">
            <a:xfrm flipV="1">
              <a:off x="2107" y="1977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6" name="Freeform 75"/>
            <p:cNvSpPr>
              <a:spLocks/>
            </p:cNvSpPr>
            <p:nvPr/>
          </p:nvSpPr>
          <p:spPr bwMode="auto">
            <a:xfrm>
              <a:off x="2112" y="1968"/>
              <a:ext cx="8" cy="9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4 h 9"/>
                <a:gd name="T4" fmla="*/ 8 w 8"/>
                <a:gd name="T5" fmla="*/ 0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9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7" name="Line 76"/>
            <p:cNvSpPr>
              <a:spLocks noChangeShapeType="1"/>
            </p:cNvSpPr>
            <p:nvPr/>
          </p:nvSpPr>
          <p:spPr bwMode="auto">
            <a:xfrm flipV="1">
              <a:off x="2120" y="1959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8" name="Freeform 77"/>
            <p:cNvSpPr>
              <a:spLocks/>
            </p:cNvSpPr>
            <p:nvPr/>
          </p:nvSpPr>
          <p:spPr bwMode="auto">
            <a:xfrm>
              <a:off x="2125" y="1949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2 w 6"/>
                <a:gd name="T3" fmla="*/ 5 h 10"/>
                <a:gd name="T4" fmla="*/ 6 w 6"/>
                <a:gd name="T5" fmla="*/ 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10"/>
                  </a:moveTo>
                  <a:lnTo>
                    <a:pt x="2" y="5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9" name="Line 78"/>
            <p:cNvSpPr>
              <a:spLocks noChangeShapeType="1"/>
            </p:cNvSpPr>
            <p:nvPr/>
          </p:nvSpPr>
          <p:spPr bwMode="auto">
            <a:xfrm flipV="1">
              <a:off x="2131" y="1941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0" name="Freeform 79"/>
            <p:cNvSpPr>
              <a:spLocks/>
            </p:cNvSpPr>
            <p:nvPr/>
          </p:nvSpPr>
          <p:spPr bwMode="auto">
            <a:xfrm>
              <a:off x="2137" y="1932"/>
              <a:ext cx="7" cy="9"/>
            </a:xfrm>
            <a:custGeom>
              <a:avLst/>
              <a:gdLst>
                <a:gd name="T0" fmla="*/ 0 w 7"/>
                <a:gd name="T1" fmla="*/ 9 h 9"/>
                <a:gd name="T2" fmla="*/ 3 w 7"/>
                <a:gd name="T3" fmla="*/ 4 h 9"/>
                <a:gd name="T4" fmla="*/ 7 w 7"/>
                <a:gd name="T5" fmla="*/ 0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9"/>
                  </a:moveTo>
                  <a:lnTo>
                    <a:pt x="3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1" name="Line 80"/>
            <p:cNvSpPr>
              <a:spLocks noChangeShapeType="1"/>
            </p:cNvSpPr>
            <p:nvPr/>
          </p:nvSpPr>
          <p:spPr bwMode="auto">
            <a:xfrm flipV="1">
              <a:off x="2144" y="1925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2" name="Line 81"/>
            <p:cNvSpPr>
              <a:spLocks noChangeShapeType="1"/>
            </p:cNvSpPr>
            <p:nvPr/>
          </p:nvSpPr>
          <p:spPr bwMode="auto">
            <a:xfrm flipV="1">
              <a:off x="2149" y="1916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3" name="Line 82"/>
            <p:cNvSpPr>
              <a:spLocks noChangeShapeType="1"/>
            </p:cNvSpPr>
            <p:nvPr/>
          </p:nvSpPr>
          <p:spPr bwMode="auto">
            <a:xfrm flipV="1">
              <a:off x="2155" y="1907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" name="Freeform 83"/>
            <p:cNvSpPr>
              <a:spLocks/>
            </p:cNvSpPr>
            <p:nvPr/>
          </p:nvSpPr>
          <p:spPr bwMode="auto">
            <a:xfrm>
              <a:off x="2161" y="1899"/>
              <a:ext cx="7" cy="8"/>
            </a:xfrm>
            <a:custGeom>
              <a:avLst/>
              <a:gdLst>
                <a:gd name="T0" fmla="*/ 0 w 7"/>
                <a:gd name="T1" fmla="*/ 8 h 8"/>
                <a:gd name="T2" fmla="*/ 3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3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5" name="Line 84"/>
            <p:cNvSpPr>
              <a:spLocks noChangeShapeType="1"/>
            </p:cNvSpPr>
            <p:nvPr/>
          </p:nvSpPr>
          <p:spPr bwMode="auto">
            <a:xfrm flipV="1">
              <a:off x="2168" y="1892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6" name="Freeform 85"/>
            <p:cNvSpPr>
              <a:spLocks/>
            </p:cNvSpPr>
            <p:nvPr/>
          </p:nvSpPr>
          <p:spPr bwMode="auto">
            <a:xfrm>
              <a:off x="2173" y="1883"/>
              <a:ext cx="6" cy="9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4 h 9"/>
                <a:gd name="T4" fmla="*/ 6 w 6"/>
                <a:gd name="T5" fmla="*/ 0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9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7" name="Freeform 86"/>
            <p:cNvSpPr>
              <a:spLocks/>
            </p:cNvSpPr>
            <p:nvPr/>
          </p:nvSpPr>
          <p:spPr bwMode="auto">
            <a:xfrm>
              <a:off x="2179" y="1876"/>
              <a:ext cx="7" cy="7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3 h 7"/>
                <a:gd name="T4" fmla="*/ 7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8" name="Line 87"/>
            <p:cNvSpPr>
              <a:spLocks noChangeShapeType="1"/>
            </p:cNvSpPr>
            <p:nvPr/>
          </p:nvSpPr>
          <p:spPr bwMode="auto">
            <a:xfrm flipV="1">
              <a:off x="2186" y="1868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9" name="Line 88"/>
            <p:cNvSpPr>
              <a:spLocks noChangeShapeType="1"/>
            </p:cNvSpPr>
            <p:nvPr/>
          </p:nvSpPr>
          <p:spPr bwMode="auto">
            <a:xfrm flipV="1">
              <a:off x="2192" y="18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0" name="Line 89"/>
            <p:cNvSpPr>
              <a:spLocks noChangeShapeType="1"/>
            </p:cNvSpPr>
            <p:nvPr/>
          </p:nvSpPr>
          <p:spPr bwMode="auto">
            <a:xfrm flipV="1">
              <a:off x="2197" y="185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1" name="Freeform 90"/>
            <p:cNvSpPr>
              <a:spLocks/>
            </p:cNvSpPr>
            <p:nvPr/>
          </p:nvSpPr>
          <p:spPr bwMode="auto">
            <a:xfrm>
              <a:off x="2203" y="1847"/>
              <a:ext cx="7" cy="7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3 h 7"/>
                <a:gd name="T4" fmla="*/ 7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2" name="Line 91"/>
            <p:cNvSpPr>
              <a:spLocks noChangeShapeType="1"/>
            </p:cNvSpPr>
            <p:nvPr/>
          </p:nvSpPr>
          <p:spPr bwMode="auto">
            <a:xfrm flipV="1">
              <a:off x="2210" y="184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3" name="Line 92"/>
            <p:cNvSpPr>
              <a:spLocks noChangeShapeType="1"/>
            </p:cNvSpPr>
            <p:nvPr/>
          </p:nvSpPr>
          <p:spPr bwMode="auto">
            <a:xfrm flipV="1">
              <a:off x="2216" y="1832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" name="Line 93"/>
            <p:cNvSpPr>
              <a:spLocks noChangeShapeType="1"/>
            </p:cNvSpPr>
            <p:nvPr/>
          </p:nvSpPr>
          <p:spPr bwMode="auto">
            <a:xfrm flipV="1">
              <a:off x="2222" y="1827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" name="Freeform 94"/>
            <p:cNvSpPr>
              <a:spLocks/>
            </p:cNvSpPr>
            <p:nvPr/>
          </p:nvSpPr>
          <p:spPr bwMode="auto">
            <a:xfrm>
              <a:off x="2227" y="1821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3 h 6"/>
                <a:gd name="T4" fmla="*/ 7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" name="Line 95"/>
            <p:cNvSpPr>
              <a:spLocks noChangeShapeType="1"/>
            </p:cNvSpPr>
            <p:nvPr/>
          </p:nvSpPr>
          <p:spPr bwMode="auto">
            <a:xfrm flipV="1">
              <a:off x="2234" y="18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" name="Line 96"/>
            <p:cNvSpPr>
              <a:spLocks noChangeShapeType="1"/>
            </p:cNvSpPr>
            <p:nvPr/>
          </p:nvSpPr>
          <p:spPr bwMode="auto">
            <a:xfrm flipV="1">
              <a:off x="2240" y="1808"/>
              <a:ext cx="6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" name="Freeform 97"/>
            <p:cNvSpPr>
              <a:spLocks/>
            </p:cNvSpPr>
            <p:nvPr/>
          </p:nvSpPr>
          <p:spPr bwMode="auto">
            <a:xfrm>
              <a:off x="2246" y="1803"/>
              <a:ext cx="7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2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" name="Line 98"/>
            <p:cNvSpPr>
              <a:spLocks noChangeShapeType="1"/>
            </p:cNvSpPr>
            <p:nvPr/>
          </p:nvSpPr>
          <p:spPr bwMode="auto">
            <a:xfrm flipV="1">
              <a:off x="2253" y="1798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" name="Line 99"/>
            <p:cNvSpPr>
              <a:spLocks noChangeShapeType="1"/>
            </p:cNvSpPr>
            <p:nvPr/>
          </p:nvSpPr>
          <p:spPr bwMode="auto">
            <a:xfrm flipV="1">
              <a:off x="2258" y="1792"/>
              <a:ext cx="6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" name="Line 100"/>
            <p:cNvSpPr>
              <a:spLocks noChangeShapeType="1"/>
            </p:cNvSpPr>
            <p:nvPr/>
          </p:nvSpPr>
          <p:spPr bwMode="auto">
            <a:xfrm flipV="1">
              <a:off x="2264" y="1788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" name="Freeform 101"/>
            <p:cNvSpPr>
              <a:spLocks/>
            </p:cNvSpPr>
            <p:nvPr/>
          </p:nvSpPr>
          <p:spPr bwMode="auto">
            <a:xfrm>
              <a:off x="2270" y="1783"/>
              <a:ext cx="7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2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" name="Line 102"/>
            <p:cNvSpPr>
              <a:spLocks noChangeShapeType="1"/>
            </p:cNvSpPr>
            <p:nvPr/>
          </p:nvSpPr>
          <p:spPr bwMode="auto">
            <a:xfrm flipV="1">
              <a:off x="2277" y="1779"/>
              <a:ext cx="5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" name="Line 103"/>
            <p:cNvSpPr>
              <a:spLocks noChangeShapeType="1"/>
            </p:cNvSpPr>
            <p:nvPr/>
          </p:nvSpPr>
          <p:spPr bwMode="auto">
            <a:xfrm flipV="1">
              <a:off x="2282" y="1775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" name="Line 104"/>
            <p:cNvSpPr>
              <a:spLocks noChangeShapeType="1"/>
            </p:cNvSpPr>
            <p:nvPr/>
          </p:nvSpPr>
          <p:spPr bwMode="auto">
            <a:xfrm flipV="1">
              <a:off x="2288" y="1770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" name="Freeform 105"/>
            <p:cNvSpPr>
              <a:spLocks/>
            </p:cNvSpPr>
            <p:nvPr/>
          </p:nvSpPr>
          <p:spPr bwMode="auto">
            <a:xfrm>
              <a:off x="2294" y="1767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2 h 3"/>
                <a:gd name="T4" fmla="*/ 7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3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" name="Line 106"/>
            <p:cNvSpPr>
              <a:spLocks noChangeShapeType="1"/>
            </p:cNvSpPr>
            <p:nvPr/>
          </p:nvSpPr>
          <p:spPr bwMode="auto">
            <a:xfrm flipV="1">
              <a:off x="2301" y="1764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" name="Line 107"/>
            <p:cNvSpPr>
              <a:spLocks noChangeShapeType="1"/>
            </p:cNvSpPr>
            <p:nvPr/>
          </p:nvSpPr>
          <p:spPr bwMode="auto">
            <a:xfrm flipV="1">
              <a:off x="2307" y="1762"/>
              <a:ext cx="5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" name="Freeform 108"/>
            <p:cNvSpPr>
              <a:spLocks/>
            </p:cNvSpPr>
            <p:nvPr/>
          </p:nvSpPr>
          <p:spPr bwMode="auto">
            <a:xfrm>
              <a:off x="2312" y="1759"/>
              <a:ext cx="7" cy="3"/>
            </a:xfrm>
            <a:custGeom>
              <a:avLst/>
              <a:gdLst>
                <a:gd name="T0" fmla="*/ 0 w 7"/>
                <a:gd name="T1" fmla="*/ 3 h 3"/>
                <a:gd name="T2" fmla="*/ 4 w 7"/>
                <a:gd name="T3" fmla="*/ 1 h 3"/>
                <a:gd name="T4" fmla="*/ 7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3"/>
                  </a:move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" name="Line 109"/>
            <p:cNvSpPr>
              <a:spLocks noChangeShapeType="1"/>
            </p:cNvSpPr>
            <p:nvPr/>
          </p:nvSpPr>
          <p:spPr bwMode="auto">
            <a:xfrm flipV="1">
              <a:off x="2319" y="175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" name="Line 110"/>
            <p:cNvSpPr>
              <a:spLocks noChangeShapeType="1"/>
            </p:cNvSpPr>
            <p:nvPr/>
          </p:nvSpPr>
          <p:spPr bwMode="auto">
            <a:xfrm flipV="1">
              <a:off x="2325" y="1753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" name="Line 111"/>
            <p:cNvSpPr>
              <a:spLocks noChangeShapeType="1"/>
            </p:cNvSpPr>
            <p:nvPr/>
          </p:nvSpPr>
          <p:spPr bwMode="auto">
            <a:xfrm flipV="1">
              <a:off x="2331" y="1751"/>
              <a:ext cx="5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" name="Freeform 112"/>
            <p:cNvSpPr>
              <a:spLocks/>
            </p:cNvSpPr>
            <p:nvPr/>
          </p:nvSpPr>
          <p:spPr bwMode="auto">
            <a:xfrm>
              <a:off x="2336" y="1750"/>
              <a:ext cx="7" cy="1"/>
            </a:xfrm>
            <a:custGeom>
              <a:avLst/>
              <a:gdLst>
                <a:gd name="T0" fmla="*/ 0 w 7"/>
                <a:gd name="T1" fmla="*/ 1 h 1"/>
                <a:gd name="T2" fmla="*/ 4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" name="Line 113"/>
            <p:cNvSpPr>
              <a:spLocks noChangeShapeType="1"/>
            </p:cNvSpPr>
            <p:nvPr/>
          </p:nvSpPr>
          <p:spPr bwMode="auto">
            <a:xfrm flipV="1">
              <a:off x="2343" y="1749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" name="Line 114"/>
            <p:cNvSpPr>
              <a:spLocks noChangeShapeType="1"/>
            </p:cNvSpPr>
            <p:nvPr/>
          </p:nvSpPr>
          <p:spPr bwMode="auto">
            <a:xfrm flipV="1">
              <a:off x="2349" y="1747"/>
              <a:ext cx="6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" name="Line 115"/>
            <p:cNvSpPr>
              <a:spLocks noChangeShapeType="1"/>
            </p:cNvSpPr>
            <p:nvPr/>
          </p:nvSpPr>
          <p:spPr bwMode="auto">
            <a:xfrm>
              <a:off x="2355" y="1747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" name="Freeform 116"/>
            <p:cNvSpPr>
              <a:spLocks/>
            </p:cNvSpPr>
            <p:nvPr/>
          </p:nvSpPr>
          <p:spPr bwMode="auto">
            <a:xfrm>
              <a:off x="2360" y="1747"/>
              <a:ext cx="7" cy="1"/>
            </a:xfrm>
            <a:custGeom>
              <a:avLst/>
              <a:gdLst>
                <a:gd name="T0" fmla="*/ 0 w 7"/>
                <a:gd name="T1" fmla="*/ 0 h 1"/>
                <a:gd name="T2" fmla="*/ 4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" name="Line 117"/>
            <p:cNvSpPr>
              <a:spLocks noChangeShapeType="1"/>
            </p:cNvSpPr>
            <p:nvPr/>
          </p:nvSpPr>
          <p:spPr bwMode="auto">
            <a:xfrm>
              <a:off x="2367" y="1747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9" name="Line 118"/>
            <p:cNvSpPr>
              <a:spLocks noChangeShapeType="1"/>
            </p:cNvSpPr>
            <p:nvPr/>
          </p:nvSpPr>
          <p:spPr bwMode="auto">
            <a:xfrm>
              <a:off x="2373" y="1747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" name="Freeform 119"/>
            <p:cNvSpPr>
              <a:spLocks/>
            </p:cNvSpPr>
            <p:nvPr/>
          </p:nvSpPr>
          <p:spPr bwMode="auto">
            <a:xfrm>
              <a:off x="2379" y="1747"/>
              <a:ext cx="7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1" name="Line 120"/>
            <p:cNvSpPr>
              <a:spLocks noChangeShapeType="1"/>
            </p:cNvSpPr>
            <p:nvPr/>
          </p:nvSpPr>
          <p:spPr bwMode="auto">
            <a:xfrm>
              <a:off x="2386" y="1747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2" name="Line 121"/>
            <p:cNvSpPr>
              <a:spLocks noChangeShapeType="1"/>
            </p:cNvSpPr>
            <p:nvPr/>
          </p:nvSpPr>
          <p:spPr bwMode="auto">
            <a:xfrm>
              <a:off x="2392" y="1747"/>
              <a:ext cx="5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3" name="Line 122"/>
            <p:cNvSpPr>
              <a:spLocks noChangeShapeType="1"/>
            </p:cNvSpPr>
            <p:nvPr/>
          </p:nvSpPr>
          <p:spPr bwMode="auto">
            <a:xfrm>
              <a:off x="2397" y="1749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4" name="Freeform 123"/>
            <p:cNvSpPr>
              <a:spLocks/>
            </p:cNvSpPr>
            <p:nvPr/>
          </p:nvSpPr>
          <p:spPr bwMode="auto">
            <a:xfrm>
              <a:off x="2403" y="1750"/>
              <a:ext cx="7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0 h 1"/>
                <a:gd name="T4" fmla="*/ 7 w 7"/>
                <a:gd name="T5" fmla="*/ 1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" name="Line 124"/>
            <p:cNvSpPr>
              <a:spLocks noChangeShapeType="1"/>
            </p:cNvSpPr>
            <p:nvPr/>
          </p:nvSpPr>
          <p:spPr bwMode="auto">
            <a:xfrm>
              <a:off x="2410" y="1751"/>
              <a:ext cx="6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6" name="Line 125"/>
            <p:cNvSpPr>
              <a:spLocks noChangeShapeType="1"/>
            </p:cNvSpPr>
            <p:nvPr/>
          </p:nvSpPr>
          <p:spPr bwMode="auto">
            <a:xfrm>
              <a:off x="2416" y="1753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" name="Line 126"/>
            <p:cNvSpPr>
              <a:spLocks noChangeShapeType="1"/>
            </p:cNvSpPr>
            <p:nvPr/>
          </p:nvSpPr>
          <p:spPr bwMode="auto">
            <a:xfrm>
              <a:off x="2421" y="175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" name="Freeform 127"/>
            <p:cNvSpPr>
              <a:spLocks/>
            </p:cNvSpPr>
            <p:nvPr/>
          </p:nvSpPr>
          <p:spPr bwMode="auto">
            <a:xfrm>
              <a:off x="2427" y="1759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1 h 3"/>
                <a:gd name="T4" fmla="*/ 7 w 7"/>
                <a:gd name="T5" fmla="*/ 3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0"/>
                  </a:moveTo>
                  <a:lnTo>
                    <a:pt x="3" y="1"/>
                  </a:lnTo>
                  <a:lnTo>
                    <a:pt x="7" y="3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9" name="Line 128"/>
            <p:cNvSpPr>
              <a:spLocks noChangeShapeType="1"/>
            </p:cNvSpPr>
            <p:nvPr/>
          </p:nvSpPr>
          <p:spPr bwMode="auto">
            <a:xfrm>
              <a:off x="2434" y="1762"/>
              <a:ext cx="6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0" name="Line 129"/>
            <p:cNvSpPr>
              <a:spLocks noChangeShapeType="1"/>
            </p:cNvSpPr>
            <p:nvPr/>
          </p:nvSpPr>
          <p:spPr bwMode="auto">
            <a:xfrm>
              <a:off x="2440" y="1764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1" name="Freeform 130"/>
            <p:cNvSpPr>
              <a:spLocks/>
            </p:cNvSpPr>
            <p:nvPr/>
          </p:nvSpPr>
          <p:spPr bwMode="auto">
            <a:xfrm>
              <a:off x="2445" y="1767"/>
              <a:ext cx="7" cy="3"/>
            </a:xfrm>
            <a:custGeom>
              <a:avLst/>
              <a:gdLst>
                <a:gd name="T0" fmla="*/ 0 w 7"/>
                <a:gd name="T1" fmla="*/ 0 h 3"/>
                <a:gd name="T2" fmla="*/ 4 w 7"/>
                <a:gd name="T3" fmla="*/ 2 h 3"/>
                <a:gd name="T4" fmla="*/ 7 w 7"/>
                <a:gd name="T5" fmla="*/ 3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0"/>
                  </a:moveTo>
                  <a:lnTo>
                    <a:pt x="4" y="2"/>
                  </a:lnTo>
                  <a:lnTo>
                    <a:pt x="7" y="3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2" name="Line 131"/>
            <p:cNvSpPr>
              <a:spLocks noChangeShapeType="1"/>
            </p:cNvSpPr>
            <p:nvPr/>
          </p:nvSpPr>
          <p:spPr bwMode="auto">
            <a:xfrm>
              <a:off x="2452" y="1770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3" name="Line 132"/>
            <p:cNvSpPr>
              <a:spLocks noChangeShapeType="1"/>
            </p:cNvSpPr>
            <p:nvPr/>
          </p:nvSpPr>
          <p:spPr bwMode="auto">
            <a:xfrm>
              <a:off x="2458" y="1775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4" name="Line 133"/>
            <p:cNvSpPr>
              <a:spLocks noChangeShapeType="1"/>
            </p:cNvSpPr>
            <p:nvPr/>
          </p:nvSpPr>
          <p:spPr bwMode="auto">
            <a:xfrm>
              <a:off x="2464" y="1779"/>
              <a:ext cx="5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5" name="Freeform 134"/>
            <p:cNvSpPr>
              <a:spLocks/>
            </p:cNvSpPr>
            <p:nvPr/>
          </p:nvSpPr>
          <p:spPr bwMode="auto">
            <a:xfrm>
              <a:off x="2469" y="1783"/>
              <a:ext cx="8" cy="5"/>
            </a:xfrm>
            <a:custGeom>
              <a:avLst/>
              <a:gdLst>
                <a:gd name="T0" fmla="*/ 0 w 8"/>
                <a:gd name="T1" fmla="*/ 0 h 5"/>
                <a:gd name="T2" fmla="*/ 4 w 8"/>
                <a:gd name="T3" fmla="*/ 2 h 5"/>
                <a:gd name="T4" fmla="*/ 8 w 8"/>
                <a:gd name="T5" fmla="*/ 5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lnTo>
                    <a:pt x="4" y="2"/>
                  </a:lnTo>
                  <a:lnTo>
                    <a:pt x="8" y="5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" name="Line 135"/>
            <p:cNvSpPr>
              <a:spLocks noChangeShapeType="1"/>
            </p:cNvSpPr>
            <p:nvPr/>
          </p:nvSpPr>
          <p:spPr bwMode="auto">
            <a:xfrm>
              <a:off x="2477" y="1788"/>
              <a:ext cx="5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7" name="Line 136"/>
            <p:cNvSpPr>
              <a:spLocks noChangeShapeType="1"/>
            </p:cNvSpPr>
            <p:nvPr/>
          </p:nvSpPr>
          <p:spPr bwMode="auto">
            <a:xfrm>
              <a:off x="2482" y="1792"/>
              <a:ext cx="6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8" name="Line 137"/>
            <p:cNvSpPr>
              <a:spLocks noChangeShapeType="1"/>
            </p:cNvSpPr>
            <p:nvPr/>
          </p:nvSpPr>
          <p:spPr bwMode="auto">
            <a:xfrm>
              <a:off x="2488" y="1798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9" name="Freeform 138"/>
            <p:cNvSpPr>
              <a:spLocks/>
            </p:cNvSpPr>
            <p:nvPr/>
          </p:nvSpPr>
          <p:spPr bwMode="auto">
            <a:xfrm>
              <a:off x="2493" y="1803"/>
              <a:ext cx="8" cy="5"/>
            </a:xfrm>
            <a:custGeom>
              <a:avLst/>
              <a:gdLst>
                <a:gd name="T0" fmla="*/ 0 w 8"/>
                <a:gd name="T1" fmla="*/ 0 h 5"/>
                <a:gd name="T2" fmla="*/ 4 w 8"/>
                <a:gd name="T3" fmla="*/ 2 h 5"/>
                <a:gd name="T4" fmla="*/ 8 w 8"/>
                <a:gd name="T5" fmla="*/ 5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lnTo>
                    <a:pt x="4" y="2"/>
                  </a:lnTo>
                  <a:lnTo>
                    <a:pt x="8" y="5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0" name="Line 139"/>
            <p:cNvSpPr>
              <a:spLocks noChangeShapeType="1"/>
            </p:cNvSpPr>
            <p:nvPr/>
          </p:nvSpPr>
          <p:spPr bwMode="auto">
            <a:xfrm>
              <a:off x="2501" y="1808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1" name="Line 140"/>
            <p:cNvSpPr>
              <a:spLocks noChangeShapeType="1"/>
            </p:cNvSpPr>
            <p:nvPr/>
          </p:nvSpPr>
          <p:spPr bwMode="auto">
            <a:xfrm>
              <a:off x="2506" y="18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2" name="Freeform 141"/>
            <p:cNvSpPr>
              <a:spLocks/>
            </p:cNvSpPr>
            <p:nvPr/>
          </p:nvSpPr>
          <p:spPr bwMode="auto">
            <a:xfrm>
              <a:off x="2512" y="1821"/>
              <a:ext cx="7" cy="6"/>
            </a:xfrm>
            <a:custGeom>
              <a:avLst/>
              <a:gdLst>
                <a:gd name="T0" fmla="*/ 0 w 7"/>
                <a:gd name="T1" fmla="*/ 0 h 6"/>
                <a:gd name="T2" fmla="*/ 3 w 7"/>
                <a:gd name="T3" fmla="*/ 3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3" y="3"/>
                  </a:lnTo>
                  <a:lnTo>
                    <a:pt x="7" y="6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3" name="Line 142"/>
            <p:cNvSpPr>
              <a:spLocks noChangeShapeType="1"/>
            </p:cNvSpPr>
            <p:nvPr/>
          </p:nvSpPr>
          <p:spPr bwMode="auto">
            <a:xfrm>
              <a:off x="2519" y="1827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4" name="Line 143"/>
            <p:cNvSpPr>
              <a:spLocks noChangeShapeType="1"/>
            </p:cNvSpPr>
            <p:nvPr/>
          </p:nvSpPr>
          <p:spPr bwMode="auto">
            <a:xfrm>
              <a:off x="2525" y="1832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5" name="Line 144"/>
            <p:cNvSpPr>
              <a:spLocks noChangeShapeType="1"/>
            </p:cNvSpPr>
            <p:nvPr/>
          </p:nvSpPr>
          <p:spPr bwMode="auto">
            <a:xfrm>
              <a:off x="2530" y="184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" name="Freeform 145"/>
            <p:cNvSpPr>
              <a:spLocks/>
            </p:cNvSpPr>
            <p:nvPr/>
          </p:nvSpPr>
          <p:spPr bwMode="auto">
            <a:xfrm>
              <a:off x="2536" y="1847"/>
              <a:ext cx="7" cy="7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3 h 7"/>
                <a:gd name="T4" fmla="*/ 7 w 7"/>
                <a:gd name="T5" fmla="*/ 7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3" y="3"/>
                  </a:lnTo>
                  <a:lnTo>
                    <a:pt x="7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7" name="Line 146"/>
            <p:cNvSpPr>
              <a:spLocks noChangeShapeType="1"/>
            </p:cNvSpPr>
            <p:nvPr/>
          </p:nvSpPr>
          <p:spPr bwMode="auto">
            <a:xfrm>
              <a:off x="2543" y="185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8" name="Line 147"/>
            <p:cNvSpPr>
              <a:spLocks noChangeShapeType="1"/>
            </p:cNvSpPr>
            <p:nvPr/>
          </p:nvSpPr>
          <p:spPr bwMode="auto">
            <a:xfrm>
              <a:off x="2549" y="18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" name="Line 148"/>
            <p:cNvSpPr>
              <a:spLocks noChangeShapeType="1"/>
            </p:cNvSpPr>
            <p:nvPr/>
          </p:nvSpPr>
          <p:spPr bwMode="auto">
            <a:xfrm>
              <a:off x="2554" y="1868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" name="Freeform 149"/>
            <p:cNvSpPr>
              <a:spLocks/>
            </p:cNvSpPr>
            <p:nvPr/>
          </p:nvSpPr>
          <p:spPr bwMode="auto">
            <a:xfrm>
              <a:off x="2560" y="1876"/>
              <a:ext cx="7" cy="7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3 h 7"/>
                <a:gd name="T4" fmla="*/ 7 w 7"/>
                <a:gd name="T5" fmla="*/ 7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3" y="3"/>
                  </a:lnTo>
                  <a:lnTo>
                    <a:pt x="7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1" name="Freeform 150"/>
            <p:cNvSpPr>
              <a:spLocks/>
            </p:cNvSpPr>
            <p:nvPr/>
          </p:nvSpPr>
          <p:spPr bwMode="auto">
            <a:xfrm>
              <a:off x="2567" y="1883"/>
              <a:ext cx="6" cy="9"/>
            </a:xfrm>
            <a:custGeom>
              <a:avLst/>
              <a:gdLst>
                <a:gd name="T0" fmla="*/ 0 w 6"/>
                <a:gd name="T1" fmla="*/ 0 h 9"/>
                <a:gd name="T2" fmla="*/ 4 w 6"/>
                <a:gd name="T3" fmla="*/ 4 h 9"/>
                <a:gd name="T4" fmla="*/ 6 w 6"/>
                <a:gd name="T5" fmla="*/ 9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0"/>
                  </a:moveTo>
                  <a:lnTo>
                    <a:pt x="4" y="4"/>
                  </a:lnTo>
                  <a:lnTo>
                    <a:pt x="6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" name="Line 151"/>
            <p:cNvSpPr>
              <a:spLocks noChangeShapeType="1"/>
            </p:cNvSpPr>
            <p:nvPr/>
          </p:nvSpPr>
          <p:spPr bwMode="auto">
            <a:xfrm>
              <a:off x="2573" y="1892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3" name="Freeform 152"/>
            <p:cNvSpPr>
              <a:spLocks/>
            </p:cNvSpPr>
            <p:nvPr/>
          </p:nvSpPr>
          <p:spPr bwMode="auto">
            <a:xfrm>
              <a:off x="2578" y="1899"/>
              <a:ext cx="8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4 h 8"/>
                <a:gd name="T4" fmla="*/ 8 w 8"/>
                <a:gd name="T5" fmla="*/ 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4" name="Line 153"/>
            <p:cNvSpPr>
              <a:spLocks noChangeShapeType="1"/>
            </p:cNvSpPr>
            <p:nvPr/>
          </p:nvSpPr>
          <p:spPr bwMode="auto">
            <a:xfrm>
              <a:off x="2586" y="1907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5" name="Line 154"/>
            <p:cNvSpPr>
              <a:spLocks noChangeShapeType="1"/>
            </p:cNvSpPr>
            <p:nvPr/>
          </p:nvSpPr>
          <p:spPr bwMode="auto">
            <a:xfrm>
              <a:off x="2591" y="1916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6" name="Line 155"/>
            <p:cNvSpPr>
              <a:spLocks noChangeShapeType="1"/>
            </p:cNvSpPr>
            <p:nvPr/>
          </p:nvSpPr>
          <p:spPr bwMode="auto">
            <a:xfrm>
              <a:off x="2597" y="1925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7" name="Freeform 156"/>
            <p:cNvSpPr>
              <a:spLocks/>
            </p:cNvSpPr>
            <p:nvPr/>
          </p:nvSpPr>
          <p:spPr bwMode="auto">
            <a:xfrm>
              <a:off x="2602" y="1932"/>
              <a:ext cx="8" cy="9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4 h 9"/>
                <a:gd name="T4" fmla="*/ 8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8" name="Line 157"/>
            <p:cNvSpPr>
              <a:spLocks noChangeShapeType="1"/>
            </p:cNvSpPr>
            <p:nvPr/>
          </p:nvSpPr>
          <p:spPr bwMode="auto">
            <a:xfrm>
              <a:off x="2610" y="1941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9" name="Freeform 158"/>
            <p:cNvSpPr>
              <a:spLocks/>
            </p:cNvSpPr>
            <p:nvPr/>
          </p:nvSpPr>
          <p:spPr bwMode="auto">
            <a:xfrm>
              <a:off x="2615" y="1949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2 w 6"/>
                <a:gd name="T3" fmla="*/ 5 h 10"/>
                <a:gd name="T4" fmla="*/ 6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2" y="5"/>
                  </a:lnTo>
                  <a:lnTo>
                    <a:pt x="6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0" name="Line 159"/>
            <p:cNvSpPr>
              <a:spLocks noChangeShapeType="1"/>
            </p:cNvSpPr>
            <p:nvPr/>
          </p:nvSpPr>
          <p:spPr bwMode="auto">
            <a:xfrm>
              <a:off x="2621" y="1959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1" name="Freeform 160"/>
            <p:cNvSpPr>
              <a:spLocks/>
            </p:cNvSpPr>
            <p:nvPr/>
          </p:nvSpPr>
          <p:spPr bwMode="auto">
            <a:xfrm>
              <a:off x="2626" y="1968"/>
              <a:ext cx="8" cy="9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4 h 9"/>
                <a:gd name="T4" fmla="*/ 8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2" name="Line 161"/>
            <p:cNvSpPr>
              <a:spLocks noChangeShapeType="1"/>
            </p:cNvSpPr>
            <p:nvPr/>
          </p:nvSpPr>
          <p:spPr bwMode="auto">
            <a:xfrm>
              <a:off x="2634" y="1977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3" name="Freeform 162"/>
            <p:cNvSpPr>
              <a:spLocks/>
            </p:cNvSpPr>
            <p:nvPr/>
          </p:nvSpPr>
          <p:spPr bwMode="auto">
            <a:xfrm>
              <a:off x="2639" y="1985"/>
              <a:ext cx="6" cy="11"/>
            </a:xfrm>
            <a:custGeom>
              <a:avLst/>
              <a:gdLst>
                <a:gd name="T0" fmla="*/ 0 w 6"/>
                <a:gd name="T1" fmla="*/ 0 h 11"/>
                <a:gd name="T2" fmla="*/ 2 w 6"/>
                <a:gd name="T3" fmla="*/ 5 h 11"/>
                <a:gd name="T4" fmla="*/ 6 w 6"/>
                <a:gd name="T5" fmla="*/ 11 h 11"/>
                <a:gd name="T6" fmla="*/ 0 60000 65536"/>
                <a:gd name="T7" fmla="*/ 0 60000 65536"/>
                <a:gd name="T8" fmla="*/ 0 60000 65536"/>
                <a:gd name="T9" fmla="*/ 0 w 6"/>
                <a:gd name="T10" fmla="*/ 0 h 11"/>
                <a:gd name="T11" fmla="*/ 6 w 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1">
                  <a:moveTo>
                    <a:pt x="0" y="0"/>
                  </a:moveTo>
                  <a:lnTo>
                    <a:pt x="2" y="5"/>
                  </a:lnTo>
                  <a:lnTo>
                    <a:pt x="6" y="11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4" name="Freeform 163"/>
            <p:cNvSpPr>
              <a:spLocks/>
            </p:cNvSpPr>
            <p:nvPr/>
          </p:nvSpPr>
          <p:spPr bwMode="auto">
            <a:xfrm>
              <a:off x="2645" y="1996"/>
              <a:ext cx="7" cy="8"/>
            </a:xfrm>
            <a:custGeom>
              <a:avLst/>
              <a:gdLst>
                <a:gd name="T0" fmla="*/ 0 w 7"/>
                <a:gd name="T1" fmla="*/ 0 h 8"/>
                <a:gd name="T2" fmla="*/ 3 w 7"/>
                <a:gd name="T3" fmla="*/ 4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5" name="Line 164"/>
            <p:cNvSpPr>
              <a:spLocks noChangeShapeType="1"/>
            </p:cNvSpPr>
            <p:nvPr/>
          </p:nvSpPr>
          <p:spPr bwMode="auto">
            <a:xfrm>
              <a:off x="2652" y="200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" name="Freeform 165"/>
            <p:cNvSpPr>
              <a:spLocks/>
            </p:cNvSpPr>
            <p:nvPr/>
          </p:nvSpPr>
          <p:spPr bwMode="auto">
            <a:xfrm>
              <a:off x="2658" y="2013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1 w 5"/>
                <a:gd name="T3" fmla="*/ 4 h 10"/>
                <a:gd name="T4" fmla="*/ 5 w 5"/>
                <a:gd name="T5" fmla="*/ 1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0"/>
                  </a:moveTo>
                  <a:lnTo>
                    <a:pt x="1" y="4"/>
                  </a:lnTo>
                  <a:lnTo>
                    <a:pt x="5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7" name="Line 166"/>
            <p:cNvSpPr>
              <a:spLocks noChangeShapeType="1"/>
            </p:cNvSpPr>
            <p:nvPr/>
          </p:nvSpPr>
          <p:spPr bwMode="auto">
            <a:xfrm>
              <a:off x="2663" y="2023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8" name="Freeform 167"/>
            <p:cNvSpPr>
              <a:spLocks/>
            </p:cNvSpPr>
            <p:nvPr/>
          </p:nvSpPr>
          <p:spPr bwMode="auto">
            <a:xfrm>
              <a:off x="2669" y="2032"/>
              <a:ext cx="7" cy="8"/>
            </a:xfrm>
            <a:custGeom>
              <a:avLst/>
              <a:gdLst>
                <a:gd name="T0" fmla="*/ 0 w 7"/>
                <a:gd name="T1" fmla="*/ 0 h 8"/>
                <a:gd name="T2" fmla="*/ 3 w 7"/>
                <a:gd name="T3" fmla="*/ 4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9" name="Freeform 168"/>
            <p:cNvSpPr>
              <a:spLocks/>
            </p:cNvSpPr>
            <p:nvPr/>
          </p:nvSpPr>
          <p:spPr bwMode="auto">
            <a:xfrm>
              <a:off x="2676" y="2040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4 w 6"/>
                <a:gd name="T3" fmla="*/ 5 h 10"/>
                <a:gd name="T4" fmla="*/ 6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4" y="5"/>
                  </a:lnTo>
                  <a:lnTo>
                    <a:pt x="6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0" name="Line 169"/>
            <p:cNvSpPr>
              <a:spLocks noChangeShapeType="1"/>
            </p:cNvSpPr>
            <p:nvPr/>
          </p:nvSpPr>
          <p:spPr bwMode="auto">
            <a:xfrm>
              <a:off x="2682" y="2050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1" name="Freeform 170"/>
            <p:cNvSpPr>
              <a:spLocks/>
            </p:cNvSpPr>
            <p:nvPr/>
          </p:nvSpPr>
          <p:spPr bwMode="auto">
            <a:xfrm>
              <a:off x="2687" y="2059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2 w 6"/>
                <a:gd name="T3" fmla="*/ 4 h 10"/>
                <a:gd name="T4" fmla="*/ 6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2" y="4"/>
                  </a:lnTo>
                  <a:lnTo>
                    <a:pt x="6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2" name="Freeform 171"/>
            <p:cNvSpPr>
              <a:spLocks/>
            </p:cNvSpPr>
            <p:nvPr/>
          </p:nvSpPr>
          <p:spPr bwMode="auto">
            <a:xfrm>
              <a:off x="2693" y="2069"/>
              <a:ext cx="7" cy="9"/>
            </a:xfrm>
            <a:custGeom>
              <a:avLst/>
              <a:gdLst>
                <a:gd name="T0" fmla="*/ 0 w 7"/>
                <a:gd name="T1" fmla="*/ 0 h 9"/>
                <a:gd name="T2" fmla="*/ 3 w 7"/>
                <a:gd name="T3" fmla="*/ 5 h 9"/>
                <a:gd name="T4" fmla="*/ 7 w 7"/>
                <a:gd name="T5" fmla="*/ 9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0"/>
                  </a:moveTo>
                  <a:lnTo>
                    <a:pt x="3" y="5"/>
                  </a:lnTo>
                  <a:lnTo>
                    <a:pt x="7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3" name="Line 172"/>
            <p:cNvSpPr>
              <a:spLocks noChangeShapeType="1"/>
            </p:cNvSpPr>
            <p:nvPr/>
          </p:nvSpPr>
          <p:spPr bwMode="auto">
            <a:xfrm>
              <a:off x="2700" y="2078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4" name="Freeform 173"/>
            <p:cNvSpPr>
              <a:spLocks/>
            </p:cNvSpPr>
            <p:nvPr/>
          </p:nvSpPr>
          <p:spPr bwMode="auto">
            <a:xfrm>
              <a:off x="2706" y="2087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1 w 5"/>
                <a:gd name="T3" fmla="*/ 4 h 10"/>
                <a:gd name="T4" fmla="*/ 5 w 5"/>
                <a:gd name="T5" fmla="*/ 1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0"/>
                  </a:moveTo>
                  <a:lnTo>
                    <a:pt x="1" y="4"/>
                  </a:lnTo>
                  <a:lnTo>
                    <a:pt x="5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5" name="Freeform 174"/>
            <p:cNvSpPr>
              <a:spLocks/>
            </p:cNvSpPr>
            <p:nvPr/>
          </p:nvSpPr>
          <p:spPr bwMode="auto">
            <a:xfrm>
              <a:off x="2711" y="2097"/>
              <a:ext cx="8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4 h 8"/>
                <a:gd name="T4" fmla="*/ 8 w 8"/>
                <a:gd name="T5" fmla="*/ 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6" name="Line 175"/>
            <p:cNvSpPr>
              <a:spLocks noChangeShapeType="1"/>
            </p:cNvSpPr>
            <p:nvPr/>
          </p:nvSpPr>
          <p:spPr bwMode="auto">
            <a:xfrm>
              <a:off x="2719" y="2105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7" name="Line 176"/>
            <p:cNvSpPr>
              <a:spLocks noChangeShapeType="1"/>
            </p:cNvSpPr>
            <p:nvPr/>
          </p:nvSpPr>
          <p:spPr bwMode="auto">
            <a:xfrm>
              <a:off x="2724" y="211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8" name="Freeform 177"/>
            <p:cNvSpPr>
              <a:spLocks/>
            </p:cNvSpPr>
            <p:nvPr/>
          </p:nvSpPr>
          <p:spPr bwMode="auto">
            <a:xfrm>
              <a:off x="2730" y="2123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2 w 5"/>
                <a:gd name="T3" fmla="*/ 4 h 10"/>
                <a:gd name="T4" fmla="*/ 5 w 5"/>
                <a:gd name="T5" fmla="*/ 1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0"/>
                  </a:moveTo>
                  <a:lnTo>
                    <a:pt x="2" y="4"/>
                  </a:lnTo>
                  <a:lnTo>
                    <a:pt x="5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9" name="Freeform 178"/>
            <p:cNvSpPr>
              <a:spLocks/>
            </p:cNvSpPr>
            <p:nvPr/>
          </p:nvSpPr>
          <p:spPr bwMode="auto">
            <a:xfrm>
              <a:off x="2735" y="2133"/>
              <a:ext cx="8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4 h 8"/>
                <a:gd name="T4" fmla="*/ 8 w 8"/>
                <a:gd name="T5" fmla="*/ 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0" name="Line 179"/>
            <p:cNvSpPr>
              <a:spLocks noChangeShapeType="1"/>
            </p:cNvSpPr>
            <p:nvPr/>
          </p:nvSpPr>
          <p:spPr bwMode="auto">
            <a:xfrm>
              <a:off x="2743" y="2141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1" name="Line 180"/>
            <p:cNvSpPr>
              <a:spLocks noChangeShapeType="1"/>
            </p:cNvSpPr>
            <p:nvPr/>
          </p:nvSpPr>
          <p:spPr bwMode="auto">
            <a:xfrm>
              <a:off x="2748" y="215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2" name="Line 181"/>
            <p:cNvSpPr>
              <a:spLocks noChangeShapeType="1"/>
            </p:cNvSpPr>
            <p:nvPr/>
          </p:nvSpPr>
          <p:spPr bwMode="auto">
            <a:xfrm>
              <a:off x="2754" y="2157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3" name="Freeform 182"/>
            <p:cNvSpPr>
              <a:spLocks/>
            </p:cNvSpPr>
            <p:nvPr/>
          </p:nvSpPr>
          <p:spPr bwMode="auto">
            <a:xfrm>
              <a:off x="2759" y="2166"/>
              <a:ext cx="8" cy="9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4 h 9"/>
                <a:gd name="T4" fmla="*/ 8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4" name="Line 183"/>
            <p:cNvSpPr>
              <a:spLocks noChangeShapeType="1"/>
            </p:cNvSpPr>
            <p:nvPr/>
          </p:nvSpPr>
          <p:spPr bwMode="auto">
            <a:xfrm>
              <a:off x="2767" y="217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5" name="Line 184"/>
            <p:cNvSpPr>
              <a:spLocks noChangeShapeType="1"/>
            </p:cNvSpPr>
            <p:nvPr/>
          </p:nvSpPr>
          <p:spPr bwMode="auto">
            <a:xfrm>
              <a:off x="2772" y="2183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6" name="Freeform 185"/>
            <p:cNvSpPr>
              <a:spLocks/>
            </p:cNvSpPr>
            <p:nvPr/>
          </p:nvSpPr>
          <p:spPr bwMode="auto">
            <a:xfrm>
              <a:off x="2778" y="2191"/>
              <a:ext cx="7" cy="8"/>
            </a:xfrm>
            <a:custGeom>
              <a:avLst/>
              <a:gdLst>
                <a:gd name="T0" fmla="*/ 0 w 7"/>
                <a:gd name="T1" fmla="*/ 0 h 8"/>
                <a:gd name="T2" fmla="*/ 3 w 7"/>
                <a:gd name="T3" fmla="*/ 4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" name="Line 186"/>
            <p:cNvSpPr>
              <a:spLocks noChangeShapeType="1"/>
            </p:cNvSpPr>
            <p:nvPr/>
          </p:nvSpPr>
          <p:spPr bwMode="auto">
            <a:xfrm>
              <a:off x="2785" y="2199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8" name="Line 187"/>
            <p:cNvSpPr>
              <a:spLocks noChangeShapeType="1"/>
            </p:cNvSpPr>
            <p:nvPr/>
          </p:nvSpPr>
          <p:spPr bwMode="auto">
            <a:xfrm>
              <a:off x="2791" y="2206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9" name="Line 188"/>
            <p:cNvSpPr>
              <a:spLocks noChangeShapeType="1"/>
            </p:cNvSpPr>
            <p:nvPr/>
          </p:nvSpPr>
          <p:spPr bwMode="auto">
            <a:xfrm>
              <a:off x="2796" y="22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0" name="Freeform 189"/>
            <p:cNvSpPr>
              <a:spLocks/>
            </p:cNvSpPr>
            <p:nvPr/>
          </p:nvSpPr>
          <p:spPr bwMode="auto">
            <a:xfrm>
              <a:off x="2802" y="2221"/>
              <a:ext cx="7" cy="7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3 h 7"/>
                <a:gd name="T4" fmla="*/ 7 w 7"/>
                <a:gd name="T5" fmla="*/ 7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3" y="3"/>
                  </a:lnTo>
                  <a:lnTo>
                    <a:pt x="7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1" name="Line 190"/>
            <p:cNvSpPr>
              <a:spLocks noChangeShapeType="1"/>
            </p:cNvSpPr>
            <p:nvPr/>
          </p:nvSpPr>
          <p:spPr bwMode="auto">
            <a:xfrm>
              <a:off x="2809" y="2228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2" name="Line 191"/>
            <p:cNvSpPr>
              <a:spLocks noChangeShapeType="1"/>
            </p:cNvSpPr>
            <p:nvPr/>
          </p:nvSpPr>
          <p:spPr bwMode="auto">
            <a:xfrm>
              <a:off x="2815" y="223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" name="Freeform 192"/>
            <p:cNvSpPr>
              <a:spLocks/>
            </p:cNvSpPr>
            <p:nvPr/>
          </p:nvSpPr>
          <p:spPr bwMode="auto">
            <a:xfrm>
              <a:off x="2820" y="2243"/>
              <a:ext cx="8" cy="7"/>
            </a:xfrm>
            <a:custGeom>
              <a:avLst/>
              <a:gdLst>
                <a:gd name="T0" fmla="*/ 0 w 8"/>
                <a:gd name="T1" fmla="*/ 0 h 7"/>
                <a:gd name="T2" fmla="*/ 4 w 8"/>
                <a:gd name="T3" fmla="*/ 4 h 7"/>
                <a:gd name="T4" fmla="*/ 8 w 8"/>
                <a:gd name="T5" fmla="*/ 7 h 7"/>
                <a:gd name="T6" fmla="*/ 0 60000 65536"/>
                <a:gd name="T7" fmla="*/ 0 60000 65536"/>
                <a:gd name="T8" fmla="*/ 0 60000 65536"/>
                <a:gd name="T9" fmla="*/ 0 w 8"/>
                <a:gd name="T10" fmla="*/ 0 h 7"/>
                <a:gd name="T11" fmla="*/ 8 w 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7">
                  <a:moveTo>
                    <a:pt x="0" y="0"/>
                  </a:moveTo>
                  <a:lnTo>
                    <a:pt x="4" y="4"/>
                  </a:lnTo>
                  <a:lnTo>
                    <a:pt x="8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" name="Line 193"/>
            <p:cNvSpPr>
              <a:spLocks noChangeShapeType="1"/>
            </p:cNvSpPr>
            <p:nvPr/>
          </p:nvSpPr>
          <p:spPr bwMode="auto">
            <a:xfrm>
              <a:off x="2828" y="2250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" name="Line 194"/>
            <p:cNvSpPr>
              <a:spLocks noChangeShapeType="1"/>
            </p:cNvSpPr>
            <p:nvPr/>
          </p:nvSpPr>
          <p:spPr bwMode="auto">
            <a:xfrm>
              <a:off x="2833" y="2256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" name="Line 195"/>
            <p:cNvSpPr>
              <a:spLocks noChangeShapeType="1"/>
            </p:cNvSpPr>
            <p:nvPr/>
          </p:nvSpPr>
          <p:spPr bwMode="auto">
            <a:xfrm>
              <a:off x="2839" y="22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" name="Freeform 196"/>
            <p:cNvSpPr>
              <a:spLocks/>
            </p:cNvSpPr>
            <p:nvPr/>
          </p:nvSpPr>
          <p:spPr bwMode="auto">
            <a:xfrm>
              <a:off x="2844" y="2268"/>
              <a:ext cx="8" cy="6"/>
            </a:xfrm>
            <a:custGeom>
              <a:avLst/>
              <a:gdLst>
                <a:gd name="T0" fmla="*/ 0 w 8"/>
                <a:gd name="T1" fmla="*/ 0 h 6"/>
                <a:gd name="T2" fmla="*/ 4 w 8"/>
                <a:gd name="T3" fmla="*/ 3 h 6"/>
                <a:gd name="T4" fmla="*/ 8 w 8"/>
                <a:gd name="T5" fmla="*/ 6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0"/>
                  </a:moveTo>
                  <a:lnTo>
                    <a:pt x="4" y="3"/>
                  </a:lnTo>
                  <a:lnTo>
                    <a:pt x="8" y="6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" name="Line 197"/>
            <p:cNvSpPr>
              <a:spLocks noChangeShapeType="1"/>
            </p:cNvSpPr>
            <p:nvPr/>
          </p:nvSpPr>
          <p:spPr bwMode="auto">
            <a:xfrm>
              <a:off x="2852" y="227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" name="Line 198"/>
            <p:cNvSpPr>
              <a:spLocks noChangeShapeType="1"/>
            </p:cNvSpPr>
            <p:nvPr/>
          </p:nvSpPr>
          <p:spPr bwMode="auto">
            <a:xfrm>
              <a:off x="2857" y="2279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" name="Line 199"/>
            <p:cNvSpPr>
              <a:spLocks noChangeShapeType="1"/>
            </p:cNvSpPr>
            <p:nvPr/>
          </p:nvSpPr>
          <p:spPr bwMode="auto">
            <a:xfrm>
              <a:off x="2863" y="2284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" name="Freeform 200"/>
            <p:cNvSpPr>
              <a:spLocks/>
            </p:cNvSpPr>
            <p:nvPr/>
          </p:nvSpPr>
          <p:spPr bwMode="auto">
            <a:xfrm>
              <a:off x="2868" y="2290"/>
              <a:ext cx="8" cy="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3 h 4"/>
                <a:gd name="T4" fmla="*/ 8 w 8"/>
                <a:gd name="T5" fmla="*/ 4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0"/>
                  </a:moveTo>
                  <a:lnTo>
                    <a:pt x="4" y="3"/>
                  </a:lnTo>
                  <a:lnTo>
                    <a:pt x="8" y="4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" name="Line 201"/>
            <p:cNvSpPr>
              <a:spLocks noChangeShapeType="1"/>
            </p:cNvSpPr>
            <p:nvPr/>
          </p:nvSpPr>
          <p:spPr bwMode="auto">
            <a:xfrm>
              <a:off x="2876" y="229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" name="Line 202"/>
            <p:cNvSpPr>
              <a:spLocks noChangeShapeType="1"/>
            </p:cNvSpPr>
            <p:nvPr/>
          </p:nvSpPr>
          <p:spPr bwMode="auto">
            <a:xfrm>
              <a:off x="2881" y="2299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" name="Freeform 203"/>
            <p:cNvSpPr>
              <a:spLocks/>
            </p:cNvSpPr>
            <p:nvPr/>
          </p:nvSpPr>
          <p:spPr bwMode="auto">
            <a:xfrm>
              <a:off x="2887" y="2303"/>
              <a:ext cx="7" cy="4"/>
            </a:xfrm>
            <a:custGeom>
              <a:avLst/>
              <a:gdLst>
                <a:gd name="T0" fmla="*/ 0 w 7"/>
                <a:gd name="T1" fmla="*/ 0 h 4"/>
                <a:gd name="T2" fmla="*/ 3 w 7"/>
                <a:gd name="T3" fmla="*/ 2 h 4"/>
                <a:gd name="T4" fmla="*/ 7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" name="Line 204"/>
            <p:cNvSpPr>
              <a:spLocks noChangeShapeType="1"/>
            </p:cNvSpPr>
            <p:nvPr/>
          </p:nvSpPr>
          <p:spPr bwMode="auto">
            <a:xfrm>
              <a:off x="2894" y="2307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" name="Line 205"/>
            <p:cNvSpPr>
              <a:spLocks noChangeShapeType="1"/>
            </p:cNvSpPr>
            <p:nvPr/>
          </p:nvSpPr>
          <p:spPr bwMode="auto">
            <a:xfrm>
              <a:off x="2900" y="2312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" name="Line 206"/>
            <p:cNvSpPr>
              <a:spLocks noChangeShapeType="1"/>
            </p:cNvSpPr>
            <p:nvPr/>
          </p:nvSpPr>
          <p:spPr bwMode="auto">
            <a:xfrm>
              <a:off x="2905" y="2315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" name="Freeform 207"/>
            <p:cNvSpPr>
              <a:spLocks/>
            </p:cNvSpPr>
            <p:nvPr/>
          </p:nvSpPr>
          <p:spPr bwMode="auto">
            <a:xfrm>
              <a:off x="2911" y="2318"/>
              <a:ext cx="7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1 h 2"/>
                <a:gd name="T4" fmla="*/ 7 w 7"/>
                <a:gd name="T5" fmla="*/ 2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" name="Line 208"/>
            <p:cNvSpPr>
              <a:spLocks noChangeShapeType="1"/>
            </p:cNvSpPr>
            <p:nvPr/>
          </p:nvSpPr>
          <p:spPr bwMode="auto">
            <a:xfrm>
              <a:off x="2918" y="2320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" name="Line 209"/>
            <p:cNvSpPr>
              <a:spLocks noChangeShapeType="1"/>
            </p:cNvSpPr>
            <p:nvPr/>
          </p:nvSpPr>
          <p:spPr bwMode="auto">
            <a:xfrm>
              <a:off x="2924" y="2323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" name="Line 210"/>
            <p:cNvSpPr>
              <a:spLocks noChangeShapeType="1"/>
            </p:cNvSpPr>
            <p:nvPr/>
          </p:nvSpPr>
          <p:spPr bwMode="auto">
            <a:xfrm>
              <a:off x="2929" y="232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" name="Freeform 211"/>
            <p:cNvSpPr>
              <a:spLocks/>
            </p:cNvSpPr>
            <p:nvPr/>
          </p:nvSpPr>
          <p:spPr bwMode="auto">
            <a:xfrm>
              <a:off x="2935" y="2329"/>
              <a:ext cx="7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2 h 2"/>
                <a:gd name="T4" fmla="*/ 7 w 7"/>
                <a:gd name="T5" fmla="*/ 2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" name="Line 212"/>
            <p:cNvSpPr>
              <a:spLocks noChangeShapeType="1"/>
            </p:cNvSpPr>
            <p:nvPr/>
          </p:nvSpPr>
          <p:spPr bwMode="auto">
            <a:xfrm>
              <a:off x="2942" y="2331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" name="Line 213"/>
            <p:cNvSpPr>
              <a:spLocks noChangeShapeType="1"/>
            </p:cNvSpPr>
            <p:nvPr/>
          </p:nvSpPr>
          <p:spPr bwMode="auto">
            <a:xfrm>
              <a:off x="2948" y="2332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" name="Freeform 214"/>
            <p:cNvSpPr>
              <a:spLocks/>
            </p:cNvSpPr>
            <p:nvPr/>
          </p:nvSpPr>
          <p:spPr bwMode="auto">
            <a:xfrm>
              <a:off x="2953" y="2333"/>
              <a:ext cx="8" cy="2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8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4" y="2"/>
                  </a:lnTo>
                  <a:lnTo>
                    <a:pt x="8" y="2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" name="Line 215"/>
            <p:cNvSpPr>
              <a:spLocks noChangeShapeType="1"/>
            </p:cNvSpPr>
            <p:nvPr/>
          </p:nvSpPr>
          <p:spPr bwMode="auto">
            <a:xfrm>
              <a:off x="2961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" name="Line 216"/>
            <p:cNvSpPr>
              <a:spLocks noChangeShapeType="1"/>
            </p:cNvSpPr>
            <p:nvPr/>
          </p:nvSpPr>
          <p:spPr bwMode="auto">
            <a:xfrm>
              <a:off x="2966" y="2335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" name="Line 217"/>
            <p:cNvSpPr>
              <a:spLocks noChangeShapeType="1"/>
            </p:cNvSpPr>
            <p:nvPr/>
          </p:nvSpPr>
          <p:spPr bwMode="auto">
            <a:xfrm>
              <a:off x="2972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8" name="Group 218"/>
          <p:cNvGrpSpPr>
            <a:grpSpLocks/>
          </p:cNvGrpSpPr>
          <p:nvPr/>
        </p:nvGrpSpPr>
        <p:grpSpPr bwMode="auto">
          <a:xfrm flipH="1">
            <a:off x="6323013" y="3836988"/>
            <a:ext cx="731837" cy="188912"/>
            <a:chOff x="1769" y="1747"/>
            <a:chExt cx="1208" cy="589"/>
          </a:xfrm>
        </p:grpSpPr>
        <p:sp>
          <p:nvSpPr>
            <p:cNvPr id="2489" name="Line 219"/>
            <p:cNvSpPr>
              <a:spLocks noChangeShapeType="1"/>
            </p:cNvSpPr>
            <p:nvPr/>
          </p:nvSpPr>
          <p:spPr bwMode="auto">
            <a:xfrm>
              <a:off x="1769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Line 220"/>
            <p:cNvSpPr>
              <a:spLocks noChangeShapeType="1"/>
            </p:cNvSpPr>
            <p:nvPr/>
          </p:nvSpPr>
          <p:spPr bwMode="auto">
            <a:xfrm>
              <a:off x="1774" y="2335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Line 221"/>
            <p:cNvSpPr>
              <a:spLocks noChangeShapeType="1"/>
            </p:cNvSpPr>
            <p:nvPr/>
          </p:nvSpPr>
          <p:spPr bwMode="auto">
            <a:xfrm>
              <a:off x="1780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222"/>
            <p:cNvSpPr>
              <a:spLocks/>
            </p:cNvSpPr>
            <p:nvPr/>
          </p:nvSpPr>
          <p:spPr bwMode="auto">
            <a:xfrm>
              <a:off x="1785" y="2333"/>
              <a:ext cx="8" cy="2"/>
            </a:xfrm>
            <a:custGeom>
              <a:avLst/>
              <a:gdLst>
                <a:gd name="T0" fmla="*/ 0 w 8"/>
                <a:gd name="T1" fmla="*/ 2 h 2"/>
                <a:gd name="T2" fmla="*/ 4 w 8"/>
                <a:gd name="T3" fmla="*/ 2 h 2"/>
                <a:gd name="T4" fmla="*/ 8 w 8"/>
                <a:gd name="T5" fmla="*/ 0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2"/>
                  </a:moveTo>
                  <a:lnTo>
                    <a:pt x="4" y="2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Line 223"/>
            <p:cNvSpPr>
              <a:spLocks noChangeShapeType="1"/>
            </p:cNvSpPr>
            <p:nvPr/>
          </p:nvSpPr>
          <p:spPr bwMode="auto">
            <a:xfrm flipV="1">
              <a:off x="1793" y="2332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Line 224"/>
            <p:cNvSpPr>
              <a:spLocks noChangeShapeType="1"/>
            </p:cNvSpPr>
            <p:nvPr/>
          </p:nvSpPr>
          <p:spPr bwMode="auto">
            <a:xfrm flipV="1">
              <a:off x="1798" y="2331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225"/>
            <p:cNvSpPr>
              <a:spLocks/>
            </p:cNvSpPr>
            <p:nvPr/>
          </p:nvSpPr>
          <p:spPr bwMode="auto">
            <a:xfrm>
              <a:off x="1804" y="2329"/>
              <a:ext cx="7" cy="2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2 h 2"/>
                <a:gd name="T4" fmla="*/ 7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2"/>
                  </a:moveTo>
                  <a:lnTo>
                    <a:pt x="4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Line 226"/>
            <p:cNvSpPr>
              <a:spLocks noChangeShapeType="1"/>
            </p:cNvSpPr>
            <p:nvPr/>
          </p:nvSpPr>
          <p:spPr bwMode="auto">
            <a:xfrm flipV="1">
              <a:off x="1811" y="232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Line 227"/>
            <p:cNvSpPr>
              <a:spLocks noChangeShapeType="1"/>
            </p:cNvSpPr>
            <p:nvPr/>
          </p:nvSpPr>
          <p:spPr bwMode="auto">
            <a:xfrm flipV="1">
              <a:off x="1817" y="2323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Line 228"/>
            <p:cNvSpPr>
              <a:spLocks noChangeShapeType="1"/>
            </p:cNvSpPr>
            <p:nvPr/>
          </p:nvSpPr>
          <p:spPr bwMode="auto">
            <a:xfrm flipV="1">
              <a:off x="1822" y="2320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229"/>
            <p:cNvSpPr>
              <a:spLocks/>
            </p:cNvSpPr>
            <p:nvPr/>
          </p:nvSpPr>
          <p:spPr bwMode="auto">
            <a:xfrm>
              <a:off x="1828" y="2318"/>
              <a:ext cx="7" cy="2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1 h 2"/>
                <a:gd name="T4" fmla="*/ 7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2"/>
                  </a:move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Line 230"/>
            <p:cNvSpPr>
              <a:spLocks noChangeShapeType="1"/>
            </p:cNvSpPr>
            <p:nvPr/>
          </p:nvSpPr>
          <p:spPr bwMode="auto">
            <a:xfrm flipV="1">
              <a:off x="1835" y="2315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Line 231"/>
            <p:cNvSpPr>
              <a:spLocks noChangeShapeType="1"/>
            </p:cNvSpPr>
            <p:nvPr/>
          </p:nvSpPr>
          <p:spPr bwMode="auto">
            <a:xfrm flipV="1">
              <a:off x="1841" y="2312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Line 232"/>
            <p:cNvSpPr>
              <a:spLocks noChangeShapeType="1"/>
            </p:cNvSpPr>
            <p:nvPr/>
          </p:nvSpPr>
          <p:spPr bwMode="auto">
            <a:xfrm flipV="1">
              <a:off x="1846" y="2307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233"/>
            <p:cNvSpPr>
              <a:spLocks/>
            </p:cNvSpPr>
            <p:nvPr/>
          </p:nvSpPr>
          <p:spPr bwMode="auto">
            <a:xfrm>
              <a:off x="1852" y="2303"/>
              <a:ext cx="7" cy="4"/>
            </a:xfrm>
            <a:custGeom>
              <a:avLst/>
              <a:gdLst>
                <a:gd name="T0" fmla="*/ 0 w 7"/>
                <a:gd name="T1" fmla="*/ 4 h 4"/>
                <a:gd name="T2" fmla="*/ 4 w 7"/>
                <a:gd name="T3" fmla="*/ 2 h 4"/>
                <a:gd name="T4" fmla="*/ 7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0" y="4"/>
                  </a:moveTo>
                  <a:lnTo>
                    <a:pt x="4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4" name="Line 234"/>
            <p:cNvSpPr>
              <a:spLocks noChangeShapeType="1"/>
            </p:cNvSpPr>
            <p:nvPr/>
          </p:nvSpPr>
          <p:spPr bwMode="auto">
            <a:xfrm flipV="1">
              <a:off x="1859" y="2299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Line 235"/>
            <p:cNvSpPr>
              <a:spLocks noChangeShapeType="1"/>
            </p:cNvSpPr>
            <p:nvPr/>
          </p:nvSpPr>
          <p:spPr bwMode="auto">
            <a:xfrm flipV="1">
              <a:off x="1865" y="229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236"/>
            <p:cNvSpPr>
              <a:spLocks/>
            </p:cNvSpPr>
            <p:nvPr/>
          </p:nvSpPr>
          <p:spPr bwMode="auto">
            <a:xfrm>
              <a:off x="1870" y="2290"/>
              <a:ext cx="8" cy="4"/>
            </a:xfrm>
            <a:custGeom>
              <a:avLst/>
              <a:gdLst>
                <a:gd name="T0" fmla="*/ 0 w 8"/>
                <a:gd name="T1" fmla="*/ 4 h 4"/>
                <a:gd name="T2" fmla="*/ 4 w 8"/>
                <a:gd name="T3" fmla="*/ 3 h 4"/>
                <a:gd name="T4" fmla="*/ 8 w 8"/>
                <a:gd name="T5" fmla="*/ 0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4"/>
                  </a:move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Line 237"/>
            <p:cNvSpPr>
              <a:spLocks noChangeShapeType="1"/>
            </p:cNvSpPr>
            <p:nvPr/>
          </p:nvSpPr>
          <p:spPr bwMode="auto">
            <a:xfrm flipV="1">
              <a:off x="1878" y="2284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Line 238"/>
            <p:cNvSpPr>
              <a:spLocks noChangeShapeType="1"/>
            </p:cNvSpPr>
            <p:nvPr/>
          </p:nvSpPr>
          <p:spPr bwMode="auto">
            <a:xfrm flipV="1">
              <a:off x="1883" y="2279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Line 239"/>
            <p:cNvSpPr>
              <a:spLocks noChangeShapeType="1"/>
            </p:cNvSpPr>
            <p:nvPr/>
          </p:nvSpPr>
          <p:spPr bwMode="auto">
            <a:xfrm flipV="1">
              <a:off x="1889" y="227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Freeform 240"/>
            <p:cNvSpPr>
              <a:spLocks/>
            </p:cNvSpPr>
            <p:nvPr/>
          </p:nvSpPr>
          <p:spPr bwMode="auto">
            <a:xfrm>
              <a:off x="1894" y="2268"/>
              <a:ext cx="8" cy="6"/>
            </a:xfrm>
            <a:custGeom>
              <a:avLst/>
              <a:gdLst>
                <a:gd name="T0" fmla="*/ 0 w 8"/>
                <a:gd name="T1" fmla="*/ 6 h 6"/>
                <a:gd name="T2" fmla="*/ 4 w 8"/>
                <a:gd name="T3" fmla="*/ 3 h 6"/>
                <a:gd name="T4" fmla="*/ 8 w 8"/>
                <a:gd name="T5" fmla="*/ 0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6"/>
                  </a:moveTo>
                  <a:lnTo>
                    <a:pt x="4" y="3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1" name="Line 241"/>
            <p:cNvSpPr>
              <a:spLocks noChangeShapeType="1"/>
            </p:cNvSpPr>
            <p:nvPr/>
          </p:nvSpPr>
          <p:spPr bwMode="auto">
            <a:xfrm flipV="1">
              <a:off x="1902" y="22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2" name="Line 242"/>
            <p:cNvSpPr>
              <a:spLocks noChangeShapeType="1"/>
            </p:cNvSpPr>
            <p:nvPr/>
          </p:nvSpPr>
          <p:spPr bwMode="auto">
            <a:xfrm flipV="1">
              <a:off x="1907" y="2256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Freeform 243"/>
            <p:cNvSpPr>
              <a:spLocks/>
            </p:cNvSpPr>
            <p:nvPr/>
          </p:nvSpPr>
          <p:spPr bwMode="auto">
            <a:xfrm>
              <a:off x="1913" y="2250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3 h 6"/>
                <a:gd name="T4" fmla="*/ 7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Line 244"/>
            <p:cNvSpPr>
              <a:spLocks noChangeShapeType="1"/>
            </p:cNvSpPr>
            <p:nvPr/>
          </p:nvSpPr>
          <p:spPr bwMode="auto">
            <a:xfrm flipV="1">
              <a:off x="1920" y="2243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Line 245"/>
            <p:cNvSpPr>
              <a:spLocks noChangeShapeType="1"/>
            </p:cNvSpPr>
            <p:nvPr/>
          </p:nvSpPr>
          <p:spPr bwMode="auto">
            <a:xfrm flipV="1">
              <a:off x="1926" y="223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Line 246"/>
            <p:cNvSpPr>
              <a:spLocks noChangeShapeType="1"/>
            </p:cNvSpPr>
            <p:nvPr/>
          </p:nvSpPr>
          <p:spPr bwMode="auto">
            <a:xfrm flipV="1">
              <a:off x="1931" y="2228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247"/>
            <p:cNvSpPr>
              <a:spLocks/>
            </p:cNvSpPr>
            <p:nvPr/>
          </p:nvSpPr>
          <p:spPr bwMode="auto">
            <a:xfrm>
              <a:off x="1937" y="2221"/>
              <a:ext cx="7" cy="7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3 h 7"/>
                <a:gd name="T4" fmla="*/ 7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Line 248"/>
            <p:cNvSpPr>
              <a:spLocks noChangeShapeType="1"/>
            </p:cNvSpPr>
            <p:nvPr/>
          </p:nvSpPr>
          <p:spPr bwMode="auto">
            <a:xfrm flipV="1">
              <a:off x="1944" y="22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Line 249"/>
            <p:cNvSpPr>
              <a:spLocks noChangeShapeType="1"/>
            </p:cNvSpPr>
            <p:nvPr/>
          </p:nvSpPr>
          <p:spPr bwMode="auto">
            <a:xfrm flipV="1">
              <a:off x="1950" y="2206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" name="Line 250"/>
            <p:cNvSpPr>
              <a:spLocks noChangeShapeType="1"/>
            </p:cNvSpPr>
            <p:nvPr/>
          </p:nvSpPr>
          <p:spPr bwMode="auto">
            <a:xfrm flipV="1">
              <a:off x="1955" y="2199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" name="Freeform 251"/>
            <p:cNvSpPr>
              <a:spLocks/>
            </p:cNvSpPr>
            <p:nvPr/>
          </p:nvSpPr>
          <p:spPr bwMode="auto">
            <a:xfrm>
              <a:off x="1961" y="2191"/>
              <a:ext cx="7" cy="8"/>
            </a:xfrm>
            <a:custGeom>
              <a:avLst/>
              <a:gdLst>
                <a:gd name="T0" fmla="*/ 0 w 7"/>
                <a:gd name="T1" fmla="*/ 8 h 8"/>
                <a:gd name="T2" fmla="*/ 4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" name="Line 252"/>
            <p:cNvSpPr>
              <a:spLocks noChangeShapeType="1"/>
            </p:cNvSpPr>
            <p:nvPr/>
          </p:nvSpPr>
          <p:spPr bwMode="auto">
            <a:xfrm flipV="1">
              <a:off x="1968" y="2183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3" name="Line 253"/>
            <p:cNvSpPr>
              <a:spLocks noChangeShapeType="1"/>
            </p:cNvSpPr>
            <p:nvPr/>
          </p:nvSpPr>
          <p:spPr bwMode="auto">
            <a:xfrm flipV="1">
              <a:off x="1974" y="217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4" name="Freeform 254"/>
            <p:cNvSpPr>
              <a:spLocks/>
            </p:cNvSpPr>
            <p:nvPr/>
          </p:nvSpPr>
          <p:spPr bwMode="auto">
            <a:xfrm>
              <a:off x="1979" y="2166"/>
              <a:ext cx="8" cy="9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4 h 9"/>
                <a:gd name="T4" fmla="*/ 8 w 8"/>
                <a:gd name="T5" fmla="*/ 0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9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5" name="Line 255"/>
            <p:cNvSpPr>
              <a:spLocks noChangeShapeType="1"/>
            </p:cNvSpPr>
            <p:nvPr/>
          </p:nvSpPr>
          <p:spPr bwMode="auto">
            <a:xfrm flipV="1">
              <a:off x="1987" y="2157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6" name="Line 256"/>
            <p:cNvSpPr>
              <a:spLocks noChangeShapeType="1"/>
            </p:cNvSpPr>
            <p:nvPr/>
          </p:nvSpPr>
          <p:spPr bwMode="auto">
            <a:xfrm flipV="1">
              <a:off x="1992" y="215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7" name="Line 257"/>
            <p:cNvSpPr>
              <a:spLocks noChangeShapeType="1"/>
            </p:cNvSpPr>
            <p:nvPr/>
          </p:nvSpPr>
          <p:spPr bwMode="auto">
            <a:xfrm flipV="1">
              <a:off x="1998" y="2141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8" name="Freeform 258"/>
            <p:cNvSpPr>
              <a:spLocks/>
            </p:cNvSpPr>
            <p:nvPr/>
          </p:nvSpPr>
          <p:spPr bwMode="auto">
            <a:xfrm>
              <a:off x="2003" y="2133"/>
              <a:ext cx="8" cy="8"/>
            </a:xfrm>
            <a:custGeom>
              <a:avLst/>
              <a:gdLst>
                <a:gd name="T0" fmla="*/ 0 w 8"/>
                <a:gd name="T1" fmla="*/ 8 h 8"/>
                <a:gd name="T2" fmla="*/ 4 w 8"/>
                <a:gd name="T3" fmla="*/ 4 h 8"/>
                <a:gd name="T4" fmla="*/ 8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8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" name="Freeform 259"/>
            <p:cNvSpPr>
              <a:spLocks/>
            </p:cNvSpPr>
            <p:nvPr/>
          </p:nvSpPr>
          <p:spPr bwMode="auto">
            <a:xfrm>
              <a:off x="2011" y="2123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4 w 5"/>
                <a:gd name="T3" fmla="*/ 4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10"/>
                  </a:moveTo>
                  <a:lnTo>
                    <a:pt x="4" y="4"/>
                  </a:lnTo>
                  <a:lnTo>
                    <a:pt x="5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0" name="Line 260"/>
            <p:cNvSpPr>
              <a:spLocks noChangeShapeType="1"/>
            </p:cNvSpPr>
            <p:nvPr/>
          </p:nvSpPr>
          <p:spPr bwMode="auto">
            <a:xfrm flipV="1">
              <a:off x="2016" y="211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1" name="Line 261"/>
            <p:cNvSpPr>
              <a:spLocks noChangeShapeType="1"/>
            </p:cNvSpPr>
            <p:nvPr/>
          </p:nvSpPr>
          <p:spPr bwMode="auto">
            <a:xfrm flipV="1">
              <a:off x="2022" y="2105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2" name="Freeform 262"/>
            <p:cNvSpPr>
              <a:spLocks/>
            </p:cNvSpPr>
            <p:nvPr/>
          </p:nvSpPr>
          <p:spPr bwMode="auto">
            <a:xfrm>
              <a:off x="2027" y="2097"/>
              <a:ext cx="8" cy="8"/>
            </a:xfrm>
            <a:custGeom>
              <a:avLst/>
              <a:gdLst>
                <a:gd name="T0" fmla="*/ 0 w 8"/>
                <a:gd name="T1" fmla="*/ 8 h 8"/>
                <a:gd name="T2" fmla="*/ 4 w 8"/>
                <a:gd name="T3" fmla="*/ 4 h 8"/>
                <a:gd name="T4" fmla="*/ 8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8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3" name="Freeform 263"/>
            <p:cNvSpPr>
              <a:spLocks/>
            </p:cNvSpPr>
            <p:nvPr/>
          </p:nvSpPr>
          <p:spPr bwMode="auto">
            <a:xfrm>
              <a:off x="2035" y="2087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4 w 5"/>
                <a:gd name="T3" fmla="*/ 4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10"/>
                  </a:moveTo>
                  <a:lnTo>
                    <a:pt x="4" y="4"/>
                  </a:lnTo>
                  <a:lnTo>
                    <a:pt x="5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4" name="Line 264"/>
            <p:cNvSpPr>
              <a:spLocks noChangeShapeType="1"/>
            </p:cNvSpPr>
            <p:nvPr/>
          </p:nvSpPr>
          <p:spPr bwMode="auto">
            <a:xfrm flipV="1">
              <a:off x="2040" y="2078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5" name="Freeform 265"/>
            <p:cNvSpPr>
              <a:spLocks/>
            </p:cNvSpPr>
            <p:nvPr/>
          </p:nvSpPr>
          <p:spPr bwMode="auto">
            <a:xfrm>
              <a:off x="2046" y="2069"/>
              <a:ext cx="7" cy="9"/>
            </a:xfrm>
            <a:custGeom>
              <a:avLst/>
              <a:gdLst>
                <a:gd name="T0" fmla="*/ 0 w 7"/>
                <a:gd name="T1" fmla="*/ 9 h 9"/>
                <a:gd name="T2" fmla="*/ 4 w 7"/>
                <a:gd name="T3" fmla="*/ 5 h 9"/>
                <a:gd name="T4" fmla="*/ 7 w 7"/>
                <a:gd name="T5" fmla="*/ 0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9"/>
                  </a:moveTo>
                  <a:lnTo>
                    <a:pt x="4" y="5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6" name="Freeform 266"/>
            <p:cNvSpPr>
              <a:spLocks/>
            </p:cNvSpPr>
            <p:nvPr/>
          </p:nvSpPr>
          <p:spPr bwMode="auto">
            <a:xfrm>
              <a:off x="2053" y="2059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4 w 6"/>
                <a:gd name="T3" fmla="*/ 4 h 10"/>
                <a:gd name="T4" fmla="*/ 6 w 6"/>
                <a:gd name="T5" fmla="*/ 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10"/>
                  </a:moveTo>
                  <a:lnTo>
                    <a:pt x="4" y="4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7" name="Line 267"/>
            <p:cNvSpPr>
              <a:spLocks noChangeShapeType="1"/>
            </p:cNvSpPr>
            <p:nvPr/>
          </p:nvSpPr>
          <p:spPr bwMode="auto">
            <a:xfrm flipV="1">
              <a:off x="2059" y="2050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8" name="Freeform 268"/>
            <p:cNvSpPr>
              <a:spLocks/>
            </p:cNvSpPr>
            <p:nvPr/>
          </p:nvSpPr>
          <p:spPr bwMode="auto">
            <a:xfrm>
              <a:off x="2064" y="2040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2 w 6"/>
                <a:gd name="T3" fmla="*/ 5 h 10"/>
                <a:gd name="T4" fmla="*/ 6 w 6"/>
                <a:gd name="T5" fmla="*/ 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10"/>
                  </a:moveTo>
                  <a:lnTo>
                    <a:pt x="2" y="5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9" name="Freeform 269"/>
            <p:cNvSpPr>
              <a:spLocks/>
            </p:cNvSpPr>
            <p:nvPr/>
          </p:nvSpPr>
          <p:spPr bwMode="auto">
            <a:xfrm>
              <a:off x="2070" y="2032"/>
              <a:ext cx="7" cy="8"/>
            </a:xfrm>
            <a:custGeom>
              <a:avLst/>
              <a:gdLst>
                <a:gd name="T0" fmla="*/ 0 w 7"/>
                <a:gd name="T1" fmla="*/ 8 h 8"/>
                <a:gd name="T2" fmla="*/ 4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0" name="Line 270"/>
            <p:cNvSpPr>
              <a:spLocks noChangeShapeType="1"/>
            </p:cNvSpPr>
            <p:nvPr/>
          </p:nvSpPr>
          <p:spPr bwMode="auto">
            <a:xfrm flipV="1">
              <a:off x="2077" y="2023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1" name="Freeform 271"/>
            <p:cNvSpPr>
              <a:spLocks/>
            </p:cNvSpPr>
            <p:nvPr/>
          </p:nvSpPr>
          <p:spPr bwMode="auto">
            <a:xfrm>
              <a:off x="2083" y="2013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2 w 5"/>
                <a:gd name="T3" fmla="*/ 4 h 10"/>
                <a:gd name="T4" fmla="*/ 5 w 5"/>
                <a:gd name="T5" fmla="*/ 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10"/>
                  </a:move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2" name="Line 272"/>
            <p:cNvSpPr>
              <a:spLocks noChangeShapeType="1"/>
            </p:cNvSpPr>
            <p:nvPr/>
          </p:nvSpPr>
          <p:spPr bwMode="auto">
            <a:xfrm flipV="1">
              <a:off x="2088" y="200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3" name="Freeform 273"/>
            <p:cNvSpPr>
              <a:spLocks/>
            </p:cNvSpPr>
            <p:nvPr/>
          </p:nvSpPr>
          <p:spPr bwMode="auto">
            <a:xfrm>
              <a:off x="2094" y="1996"/>
              <a:ext cx="7" cy="8"/>
            </a:xfrm>
            <a:custGeom>
              <a:avLst/>
              <a:gdLst>
                <a:gd name="T0" fmla="*/ 0 w 7"/>
                <a:gd name="T1" fmla="*/ 8 h 8"/>
                <a:gd name="T2" fmla="*/ 4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4" name="Freeform 274"/>
            <p:cNvSpPr>
              <a:spLocks/>
            </p:cNvSpPr>
            <p:nvPr/>
          </p:nvSpPr>
          <p:spPr bwMode="auto">
            <a:xfrm>
              <a:off x="2101" y="1985"/>
              <a:ext cx="6" cy="11"/>
            </a:xfrm>
            <a:custGeom>
              <a:avLst/>
              <a:gdLst>
                <a:gd name="T0" fmla="*/ 0 w 6"/>
                <a:gd name="T1" fmla="*/ 11 h 11"/>
                <a:gd name="T2" fmla="*/ 4 w 6"/>
                <a:gd name="T3" fmla="*/ 5 h 11"/>
                <a:gd name="T4" fmla="*/ 6 w 6"/>
                <a:gd name="T5" fmla="*/ 0 h 11"/>
                <a:gd name="T6" fmla="*/ 0 60000 65536"/>
                <a:gd name="T7" fmla="*/ 0 60000 65536"/>
                <a:gd name="T8" fmla="*/ 0 60000 65536"/>
                <a:gd name="T9" fmla="*/ 0 w 6"/>
                <a:gd name="T10" fmla="*/ 0 h 11"/>
                <a:gd name="T11" fmla="*/ 6 w 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1">
                  <a:moveTo>
                    <a:pt x="0" y="11"/>
                  </a:moveTo>
                  <a:lnTo>
                    <a:pt x="4" y="5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5" name="Line 275"/>
            <p:cNvSpPr>
              <a:spLocks noChangeShapeType="1"/>
            </p:cNvSpPr>
            <p:nvPr/>
          </p:nvSpPr>
          <p:spPr bwMode="auto">
            <a:xfrm flipV="1">
              <a:off x="2107" y="1977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6" name="Freeform 276"/>
            <p:cNvSpPr>
              <a:spLocks/>
            </p:cNvSpPr>
            <p:nvPr/>
          </p:nvSpPr>
          <p:spPr bwMode="auto">
            <a:xfrm>
              <a:off x="2112" y="1968"/>
              <a:ext cx="8" cy="9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4 h 9"/>
                <a:gd name="T4" fmla="*/ 8 w 8"/>
                <a:gd name="T5" fmla="*/ 0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9"/>
                  </a:moveTo>
                  <a:lnTo>
                    <a:pt x="4" y="4"/>
                  </a:lnTo>
                  <a:lnTo>
                    <a:pt x="8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7" name="Line 277"/>
            <p:cNvSpPr>
              <a:spLocks noChangeShapeType="1"/>
            </p:cNvSpPr>
            <p:nvPr/>
          </p:nvSpPr>
          <p:spPr bwMode="auto">
            <a:xfrm flipV="1">
              <a:off x="2120" y="1959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8" name="Freeform 278"/>
            <p:cNvSpPr>
              <a:spLocks/>
            </p:cNvSpPr>
            <p:nvPr/>
          </p:nvSpPr>
          <p:spPr bwMode="auto">
            <a:xfrm>
              <a:off x="2125" y="1949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2 w 6"/>
                <a:gd name="T3" fmla="*/ 5 h 10"/>
                <a:gd name="T4" fmla="*/ 6 w 6"/>
                <a:gd name="T5" fmla="*/ 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10"/>
                  </a:moveTo>
                  <a:lnTo>
                    <a:pt x="2" y="5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9" name="Line 279"/>
            <p:cNvSpPr>
              <a:spLocks noChangeShapeType="1"/>
            </p:cNvSpPr>
            <p:nvPr/>
          </p:nvSpPr>
          <p:spPr bwMode="auto">
            <a:xfrm flipV="1">
              <a:off x="2131" y="1941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" name="Freeform 280"/>
            <p:cNvSpPr>
              <a:spLocks/>
            </p:cNvSpPr>
            <p:nvPr/>
          </p:nvSpPr>
          <p:spPr bwMode="auto">
            <a:xfrm>
              <a:off x="2137" y="1932"/>
              <a:ext cx="7" cy="9"/>
            </a:xfrm>
            <a:custGeom>
              <a:avLst/>
              <a:gdLst>
                <a:gd name="T0" fmla="*/ 0 w 7"/>
                <a:gd name="T1" fmla="*/ 9 h 9"/>
                <a:gd name="T2" fmla="*/ 3 w 7"/>
                <a:gd name="T3" fmla="*/ 4 h 9"/>
                <a:gd name="T4" fmla="*/ 7 w 7"/>
                <a:gd name="T5" fmla="*/ 0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9"/>
                  </a:moveTo>
                  <a:lnTo>
                    <a:pt x="3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1" name="Line 281"/>
            <p:cNvSpPr>
              <a:spLocks noChangeShapeType="1"/>
            </p:cNvSpPr>
            <p:nvPr/>
          </p:nvSpPr>
          <p:spPr bwMode="auto">
            <a:xfrm flipV="1">
              <a:off x="2144" y="1925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2" name="Line 282"/>
            <p:cNvSpPr>
              <a:spLocks noChangeShapeType="1"/>
            </p:cNvSpPr>
            <p:nvPr/>
          </p:nvSpPr>
          <p:spPr bwMode="auto">
            <a:xfrm flipV="1">
              <a:off x="2149" y="1916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3" name="Line 283"/>
            <p:cNvSpPr>
              <a:spLocks noChangeShapeType="1"/>
            </p:cNvSpPr>
            <p:nvPr/>
          </p:nvSpPr>
          <p:spPr bwMode="auto">
            <a:xfrm flipV="1">
              <a:off x="2155" y="1907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4" name="Freeform 284"/>
            <p:cNvSpPr>
              <a:spLocks/>
            </p:cNvSpPr>
            <p:nvPr/>
          </p:nvSpPr>
          <p:spPr bwMode="auto">
            <a:xfrm>
              <a:off x="2161" y="1899"/>
              <a:ext cx="7" cy="8"/>
            </a:xfrm>
            <a:custGeom>
              <a:avLst/>
              <a:gdLst>
                <a:gd name="T0" fmla="*/ 0 w 7"/>
                <a:gd name="T1" fmla="*/ 8 h 8"/>
                <a:gd name="T2" fmla="*/ 3 w 7"/>
                <a:gd name="T3" fmla="*/ 4 h 8"/>
                <a:gd name="T4" fmla="*/ 7 w 7"/>
                <a:gd name="T5" fmla="*/ 0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8"/>
                  </a:moveTo>
                  <a:lnTo>
                    <a:pt x="3" y="4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5" name="Line 285"/>
            <p:cNvSpPr>
              <a:spLocks noChangeShapeType="1"/>
            </p:cNvSpPr>
            <p:nvPr/>
          </p:nvSpPr>
          <p:spPr bwMode="auto">
            <a:xfrm flipV="1">
              <a:off x="2168" y="1892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6" name="Freeform 286"/>
            <p:cNvSpPr>
              <a:spLocks/>
            </p:cNvSpPr>
            <p:nvPr/>
          </p:nvSpPr>
          <p:spPr bwMode="auto">
            <a:xfrm>
              <a:off x="2173" y="1883"/>
              <a:ext cx="6" cy="9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4 h 9"/>
                <a:gd name="T4" fmla="*/ 6 w 6"/>
                <a:gd name="T5" fmla="*/ 0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9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7" name="Freeform 287"/>
            <p:cNvSpPr>
              <a:spLocks/>
            </p:cNvSpPr>
            <p:nvPr/>
          </p:nvSpPr>
          <p:spPr bwMode="auto">
            <a:xfrm>
              <a:off x="2179" y="1876"/>
              <a:ext cx="7" cy="7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3 h 7"/>
                <a:gd name="T4" fmla="*/ 7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8" name="Line 288"/>
            <p:cNvSpPr>
              <a:spLocks noChangeShapeType="1"/>
            </p:cNvSpPr>
            <p:nvPr/>
          </p:nvSpPr>
          <p:spPr bwMode="auto">
            <a:xfrm flipV="1">
              <a:off x="2186" y="1868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9" name="Line 289"/>
            <p:cNvSpPr>
              <a:spLocks noChangeShapeType="1"/>
            </p:cNvSpPr>
            <p:nvPr/>
          </p:nvSpPr>
          <p:spPr bwMode="auto">
            <a:xfrm flipV="1">
              <a:off x="2192" y="18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" name="Line 290"/>
            <p:cNvSpPr>
              <a:spLocks noChangeShapeType="1"/>
            </p:cNvSpPr>
            <p:nvPr/>
          </p:nvSpPr>
          <p:spPr bwMode="auto">
            <a:xfrm flipV="1">
              <a:off x="2197" y="185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" name="Freeform 291"/>
            <p:cNvSpPr>
              <a:spLocks/>
            </p:cNvSpPr>
            <p:nvPr/>
          </p:nvSpPr>
          <p:spPr bwMode="auto">
            <a:xfrm>
              <a:off x="2203" y="1847"/>
              <a:ext cx="7" cy="7"/>
            </a:xfrm>
            <a:custGeom>
              <a:avLst/>
              <a:gdLst>
                <a:gd name="T0" fmla="*/ 0 w 7"/>
                <a:gd name="T1" fmla="*/ 7 h 7"/>
                <a:gd name="T2" fmla="*/ 4 w 7"/>
                <a:gd name="T3" fmla="*/ 3 h 7"/>
                <a:gd name="T4" fmla="*/ 7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7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" name="Line 292"/>
            <p:cNvSpPr>
              <a:spLocks noChangeShapeType="1"/>
            </p:cNvSpPr>
            <p:nvPr/>
          </p:nvSpPr>
          <p:spPr bwMode="auto">
            <a:xfrm flipV="1">
              <a:off x="2210" y="184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" name="Line 293"/>
            <p:cNvSpPr>
              <a:spLocks noChangeShapeType="1"/>
            </p:cNvSpPr>
            <p:nvPr/>
          </p:nvSpPr>
          <p:spPr bwMode="auto">
            <a:xfrm flipV="1">
              <a:off x="2216" y="1832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" name="Line 294"/>
            <p:cNvSpPr>
              <a:spLocks noChangeShapeType="1"/>
            </p:cNvSpPr>
            <p:nvPr/>
          </p:nvSpPr>
          <p:spPr bwMode="auto">
            <a:xfrm flipV="1">
              <a:off x="2222" y="1827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" name="Freeform 295"/>
            <p:cNvSpPr>
              <a:spLocks/>
            </p:cNvSpPr>
            <p:nvPr/>
          </p:nvSpPr>
          <p:spPr bwMode="auto">
            <a:xfrm>
              <a:off x="2227" y="1821"/>
              <a:ext cx="7" cy="6"/>
            </a:xfrm>
            <a:custGeom>
              <a:avLst/>
              <a:gdLst>
                <a:gd name="T0" fmla="*/ 0 w 7"/>
                <a:gd name="T1" fmla="*/ 6 h 6"/>
                <a:gd name="T2" fmla="*/ 4 w 7"/>
                <a:gd name="T3" fmla="*/ 3 h 6"/>
                <a:gd name="T4" fmla="*/ 7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" name="Line 296"/>
            <p:cNvSpPr>
              <a:spLocks noChangeShapeType="1"/>
            </p:cNvSpPr>
            <p:nvPr/>
          </p:nvSpPr>
          <p:spPr bwMode="auto">
            <a:xfrm flipV="1">
              <a:off x="2234" y="18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" name="Line 297"/>
            <p:cNvSpPr>
              <a:spLocks noChangeShapeType="1"/>
            </p:cNvSpPr>
            <p:nvPr/>
          </p:nvSpPr>
          <p:spPr bwMode="auto">
            <a:xfrm flipV="1">
              <a:off x="2240" y="1808"/>
              <a:ext cx="6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" name="Freeform 298"/>
            <p:cNvSpPr>
              <a:spLocks/>
            </p:cNvSpPr>
            <p:nvPr/>
          </p:nvSpPr>
          <p:spPr bwMode="auto">
            <a:xfrm>
              <a:off x="2246" y="1803"/>
              <a:ext cx="7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2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" name="Line 299"/>
            <p:cNvSpPr>
              <a:spLocks noChangeShapeType="1"/>
            </p:cNvSpPr>
            <p:nvPr/>
          </p:nvSpPr>
          <p:spPr bwMode="auto">
            <a:xfrm flipV="1">
              <a:off x="2253" y="1798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" name="Line 300"/>
            <p:cNvSpPr>
              <a:spLocks noChangeShapeType="1"/>
            </p:cNvSpPr>
            <p:nvPr/>
          </p:nvSpPr>
          <p:spPr bwMode="auto">
            <a:xfrm flipV="1">
              <a:off x="2258" y="1792"/>
              <a:ext cx="6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" name="Line 301"/>
            <p:cNvSpPr>
              <a:spLocks noChangeShapeType="1"/>
            </p:cNvSpPr>
            <p:nvPr/>
          </p:nvSpPr>
          <p:spPr bwMode="auto">
            <a:xfrm flipV="1">
              <a:off x="2264" y="1788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" name="Freeform 302"/>
            <p:cNvSpPr>
              <a:spLocks/>
            </p:cNvSpPr>
            <p:nvPr/>
          </p:nvSpPr>
          <p:spPr bwMode="auto">
            <a:xfrm>
              <a:off x="2270" y="1783"/>
              <a:ext cx="7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2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0" y="5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" name="Line 303"/>
            <p:cNvSpPr>
              <a:spLocks noChangeShapeType="1"/>
            </p:cNvSpPr>
            <p:nvPr/>
          </p:nvSpPr>
          <p:spPr bwMode="auto">
            <a:xfrm flipV="1">
              <a:off x="2277" y="1779"/>
              <a:ext cx="5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Line 304"/>
            <p:cNvSpPr>
              <a:spLocks noChangeShapeType="1"/>
            </p:cNvSpPr>
            <p:nvPr/>
          </p:nvSpPr>
          <p:spPr bwMode="auto">
            <a:xfrm flipV="1">
              <a:off x="2282" y="1775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" name="Line 305"/>
            <p:cNvSpPr>
              <a:spLocks noChangeShapeType="1"/>
            </p:cNvSpPr>
            <p:nvPr/>
          </p:nvSpPr>
          <p:spPr bwMode="auto">
            <a:xfrm flipV="1">
              <a:off x="2288" y="1770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6" name="Freeform 306"/>
            <p:cNvSpPr>
              <a:spLocks/>
            </p:cNvSpPr>
            <p:nvPr/>
          </p:nvSpPr>
          <p:spPr bwMode="auto">
            <a:xfrm>
              <a:off x="2294" y="1767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2 h 3"/>
                <a:gd name="T4" fmla="*/ 7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3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Line 307"/>
            <p:cNvSpPr>
              <a:spLocks noChangeShapeType="1"/>
            </p:cNvSpPr>
            <p:nvPr/>
          </p:nvSpPr>
          <p:spPr bwMode="auto">
            <a:xfrm flipV="1">
              <a:off x="2301" y="1764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Line 308"/>
            <p:cNvSpPr>
              <a:spLocks noChangeShapeType="1"/>
            </p:cNvSpPr>
            <p:nvPr/>
          </p:nvSpPr>
          <p:spPr bwMode="auto">
            <a:xfrm flipV="1">
              <a:off x="2307" y="1762"/>
              <a:ext cx="5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309"/>
            <p:cNvSpPr>
              <a:spLocks/>
            </p:cNvSpPr>
            <p:nvPr/>
          </p:nvSpPr>
          <p:spPr bwMode="auto">
            <a:xfrm>
              <a:off x="2312" y="1759"/>
              <a:ext cx="7" cy="3"/>
            </a:xfrm>
            <a:custGeom>
              <a:avLst/>
              <a:gdLst>
                <a:gd name="T0" fmla="*/ 0 w 7"/>
                <a:gd name="T1" fmla="*/ 3 h 3"/>
                <a:gd name="T2" fmla="*/ 4 w 7"/>
                <a:gd name="T3" fmla="*/ 1 h 3"/>
                <a:gd name="T4" fmla="*/ 7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3"/>
                  </a:move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Line 310"/>
            <p:cNvSpPr>
              <a:spLocks noChangeShapeType="1"/>
            </p:cNvSpPr>
            <p:nvPr/>
          </p:nvSpPr>
          <p:spPr bwMode="auto">
            <a:xfrm flipV="1">
              <a:off x="2319" y="175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Line 311"/>
            <p:cNvSpPr>
              <a:spLocks noChangeShapeType="1"/>
            </p:cNvSpPr>
            <p:nvPr/>
          </p:nvSpPr>
          <p:spPr bwMode="auto">
            <a:xfrm flipV="1">
              <a:off x="2325" y="1753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Line 312"/>
            <p:cNvSpPr>
              <a:spLocks noChangeShapeType="1"/>
            </p:cNvSpPr>
            <p:nvPr/>
          </p:nvSpPr>
          <p:spPr bwMode="auto">
            <a:xfrm flipV="1">
              <a:off x="2331" y="1751"/>
              <a:ext cx="5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313"/>
            <p:cNvSpPr>
              <a:spLocks/>
            </p:cNvSpPr>
            <p:nvPr/>
          </p:nvSpPr>
          <p:spPr bwMode="auto">
            <a:xfrm>
              <a:off x="2336" y="1750"/>
              <a:ext cx="7" cy="1"/>
            </a:xfrm>
            <a:custGeom>
              <a:avLst/>
              <a:gdLst>
                <a:gd name="T0" fmla="*/ 0 w 7"/>
                <a:gd name="T1" fmla="*/ 1 h 1"/>
                <a:gd name="T2" fmla="*/ 4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Line 314"/>
            <p:cNvSpPr>
              <a:spLocks noChangeShapeType="1"/>
            </p:cNvSpPr>
            <p:nvPr/>
          </p:nvSpPr>
          <p:spPr bwMode="auto">
            <a:xfrm flipV="1">
              <a:off x="2343" y="1749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Line 315"/>
            <p:cNvSpPr>
              <a:spLocks noChangeShapeType="1"/>
            </p:cNvSpPr>
            <p:nvPr/>
          </p:nvSpPr>
          <p:spPr bwMode="auto">
            <a:xfrm flipV="1">
              <a:off x="2349" y="1747"/>
              <a:ext cx="6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Line 316"/>
            <p:cNvSpPr>
              <a:spLocks noChangeShapeType="1"/>
            </p:cNvSpPr>
            <p:nvPr/>
          </p:nvSpPr>
          <p:spPr bwMode="auto">
            <a:xfrm>
              <a:off x="2355" y="1747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317"/>
            <p:cNvSpPr>
              <a:spLocks/>
            </p:cNvSpPr>
            <p:nvPr/>
          </p:nvSpPr>
          <p:spPr bwMode="auto">
            <a:xfrm>
              <a:off x="2360" y="1747"/>
              <a:ext cx="7" cy="1"/>
            </a:xfrm>
            <a:custGeom>
              <a:avLst/>
              <a:gdLst>
                <a:gd name="T0" fmla="*/ 0 w 7"/>
                <a:gd name="T1" fmla="*/ 0 h 1"/>
                <a:gd name="T2" fmla="*/ 4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Line 318"/>
            <p:cNvSpPr>
              <a:spLocks noChangeShapeType="1"/>
            </p:cNvSpPr>
            <p:nvPr/>
          </p:nvSpPr>
          <p:spPr bwMode="auto">
            <a:xfrm>
              <a:off x="2367" y="1747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Line 319"/>
            <p:cNvSpPr>
              <a:spLocks noChangeShapeType="1"/>
            </p:cNvSpPr>
            <p:nvPr/>
          </p:nvSpPr>
          <p:spPr bwMode="auto">
            <a:xfrm>
              <a:off x="2373" y="1747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320"/>
            <p:cNvSpPr>
              <a:spLocks/>
            </p:cNvSpPr>
            <p:nvPr/>
          </p:nvSpPr>
          <p:spPr bwMode="auto">
            <a:xfrm>
              <a:off x="2379" y="1747"/>
              <a:ext cx="7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0 h 1"/>
                <a:gd name="T4" fmla="*/ 7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Line 321"/>
            <p:cNvSpPr>
              <a:spLocks noChangeShapeType="1"/>
            </p:cNvSpPr>
            <p:nvPr/>
          </p:nvSpPr>
          <p:spPr bwMode="auto">
            <a:xfrm>
              <a:off x="2386" y="1747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Line 322"/>
            <p:cNvSpPr>
              <a:spLocks noChangeShapeType="1"/>
            </p:cNvSpPr>
            <p:nvPr/>
          </p:nvSpPr>
          <p:spPr bwMode="auto">
            <a:xfrm>
              <a:off x="2392" y="1747"/>
              <a:ext cx="5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Line 323"/>
            <p:cNvSpPr>
              <a:spLocks noChangeShapeType="1"/>
            </p:cNvSpPr>
            <p:nvPr/>
          </p:nvSpPr>
          <p:spPr bwMode="auto">
            <a:xfrm>
              <a:off x="2397" y="1749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324"/>
            <p:cNvSpPr>
              <a:spLocks/>
            </p:cNvSpPr>
            <p:nvPr/>
          </p:nvSpPr>
          <p:spPr bwMode="auto">
            <a:xfrm>
              <a:off x="2403" y="1750"/>
              <a:ext cx="7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0 h 1"/>
                <a:gd name="T4" fmla="*/ 7 w 7"/>
                <a:gd name="T5" fmla="*/ 1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Line 325"/>
            <p:cNvSpPr>
              <a:spLocks noChangeShapeType="1"/>
            </p:cNvSpPr>
            <p:nvPr/>
          </p:nvSpPr>
          <p:spPr bwMode="auto">
            <a:xfrm>
              <a:off x="2410" y="1751"/>
              <a:ext cx="6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Line 326"/>
            <p:cNvSpPr>
              <a:spLocks noChangeShapeType="1"/>
            </p:cNvSpPr>
            <p:nvPr/>
          </p:nvSpPr>
          <p:spPr bwMode="auto">
            <a:xfrm>
              <a:off x="2416" y="1753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Line 327"/>
            <p:cNvSpPr>
              <a:spLocks noChangeShapeType="1"/>
            </p:cNvSpPr>
            <p:nvPr/>
          </p:nvSpPr>
          <p:spPr bwMode="auto">
            <a:xfrm>
              <a:off x="2421" y="175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328"/>
            <p:cNvSpPr>
              <a:spLocks/>
            </p:cNvSpPr>
            <p:nvPr/>
          </p:nvSpPr>
          <p:spPr bwMode="auto">
            <a:xfrm>
              <a:off x="2427" y="1759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1 h 3"/>
                <a:gd name="T4" fmla="*/ 7 w 7"/>
                <a:gd name="T5" fmla="*/ 3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0"/>
                  </a:moveTo>
                  <a:lnTo>
                    <a:pt x="3" y="1"/>
                  </a:lnTo>
                  <a:lnTo>
                    <a:pt x="7" y="3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Line 329"/>
            <p:cNvSpPr>
              <a:spLocks noChangeShapeType="1"/>
            </p:cNvSpPr>
            <p:nvPr/>
          </p:nvSpPr>
          <p:spPr bwMode="auto">
            <a:xfrm>
              <a:off x="2434" y="1762"/>
              <a:ext cx="6" cy="2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Line 330"/>
            <p:cNvSpPr>
              <a:spLocks noChangeShapeType="1"/>
            </p:cNvSpPr>
            <p:nvPr/>
          </p:nvSpPr>
          <p:spPr bwMode="auto">
            <a:xfrm>
              <a:off x="2440" y="1764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331"/>
            <p:cNvSpPr>
              <a:spLocks/>
            </p:cNvSpPr>
            <p:nvPr/>
          </p:nvSpPr>
          <p:spPr bwMode="auto">
            <a:xfrm>
              <a:off x="2445" y="1767"/>
              <a:ext cx="7" cy="3"/>
            </a:xfrm>
            <a:custGeom>
              <a:avLst/>
              <a:gdLst>
                <a:gd name="T0" fmla="*/ 0 w 7"/>
                <a:gd name="T1" fmla="*/ 0 h 3"/>
                <a:gd name="T2" fmla="*/ 4 w 7"/>
                <a:gd name="T3" fmla="*/ 2 h 3"/>
                <a:gd name="T4" fmla="*/ 7 w 7"/>
                <a:gd name="T5" fmla="*/ 3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0"/>
                  </a:moveTo>
                  <a:lnTo>
                    <a:pt x="4" y="2"/>
                  </a:lnTo>
                  <a:lnTo>
                    <a:pt x="7" y="3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Line 332"/>
            <p:cNvSpPr>
              <a:spLocks noChangeShapeType="1"/>
            </p:cNvSpPr>
            <p:nvPr/>
          </p:nvSpPr>
          <p:spPr bwMode="auto">
            <a:xfrm>
              <a:off x="2452" y="1770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Line 333"/>
            <p:cNvSpPr>
              <a:spLocks noChangeShapeType="1"/>
            </p:cNvSpPr>
            <p:nvPr/>
          </p:nvSpPr>
          <p:spPr bwMode="auto">
            <a:xfrm>
              <a:off x="2458" y="1775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Line 334"/>
            <p:cNvSpPr>
              <a:spLocks noChangeShapeType="1"/>
            </p:cNvSpPr>
            <p:nvPr/>
          </p:nvSpPr>
          <p:spPr bwMode="auto">
            <a:xfrm>
              <a:off x="2464" y="1779"/>
              <a:ext cx="5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335"/>
            <p:cNvSpPr>
              <a:spLocks/>
            </p:cNvSpPr>
            <p:nvPr/>
          </p:nvSpPr>
          <p:spPr bwMode="auto">
            <a:xfrm>
              <a:off x="2469" y="1783"/>
              <a:ext cx="8" cy="5"/>
            </a:xfrm>
            <a:custGeom>
              <a:avLst/>
              <a:gdLst>
                <a:gd name="T0" fmla="*/ 0 w 8"/>
                <a:gd name="T1" fmla="*/ 0 h 5"/>
                <a:gd name="T2" fmla="*/ 4 w 8"/>
                <a:gd name="T3" fmla="*/ 2 h 5"/>
                <a:gd name="T4" fmla="*/ 8 w 8"/>
                <a:gd name="T5" fmla="*/ 5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lnTo>
                    <a:pt x="4" y="2"/>
                  </a:lnTo>
                  <a:lnTo>
                    <a:pt x="8" y="5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Line 336"/>
            <p:cNvSpPr>
              <a:spLocks noChangeShapeType="1"/>
            </p:cNvSpPr>
            <p:nvPr/>
          </p:nvSpPr>
          <p:spPr bwMode="auto">
            <a:xfrm>
              <a:off x="2477" y="1788"/>
              <a:ext cx="5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Line 337"/>
            <p:cNvSpPr>
              <a:spLocks noChangeShapeType="1"/>
            </p:cNvSpPr>
            <p:nvPr/>
          </p:nvSpPr>
          <p:spPr bwMode="auto">
            <a:xfrm>
              <a:off x="2482" y="1792"/>
              <a:ext cx="6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Line 338"/>
            <p:cNvSpPr>
              <a:spLocks noChangeShapeType="1"/>
            </p:cNvSpPr>
            <p:nvPr/>
          </p:nvSpPr>
          <p:spPr bwMode="auto">
            <a:xfrm>
              <a:off x="2488" y="1798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339"/>
            <p:cNvSpPr>
              <a:spLocks/>
            </p:cNvSpPr>
            <p:nvPr/>
          </p:nvSpPr>
          <p:spPr bwMode="auto">
            <a:xfrm>
              <a:off x="2493" y="1803"/>
              <a:ext cx="8" cy="5"/>
            </a:xfrm>
            <a:custGeom>
              <a:avLst/>
              <a:gdLst>
                <a:gd name="T0" fmla="*/ 0 w 8"/>
                <a:gd name="T1" fmla="*/ 0 h 5"/>
                <a:gd name="T2" fmla="*/ 4 w 8"/>
                <a:gd name="T3" fmla="*/ 2 h 5"/>
                <a:gd name="T4" fmla="*/ 8 w 8"/>
                <a:gd name="T5" fmla="*/ 5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lnTo>
                    <a:pt x="4" y="2"/>
                  </a:lnTo>
                  <a:lnTo>
                    <a:pt x="8" y="5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Line 340"/>
            <p:cNvSpPr>
              <a:spLocks noChangeShapeType="1"/>
            </p:cNvSpPr>
            <p:nvPr/>
          </p:nvSpPr>
          <p:spPr bwMode="auto">
            <a:xfrm>
              <a:off x="2501" y="1808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Line 341"/>
            <p:cNvSpPr>
              <a:spLocks noChangeShapeType="1"/>
            </p:cNvSpPr>
            <p:nvPr/>
          </p:nvSpPr>
          <p:spPr bwMode="auto">
            <a:xfrm>
              <a:off x="2506" y="18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342"/>
            <p:cNvSpPr>
              <a:spLocks/>
            </p:cNvSpPr>
            <p:nvPr/>
          </p:nvSpPr>
          <p:spPr bwMode="auto">
            <a:xfrm>
              <a:off x="2512" y="1821"/>
              <a:ext cx="7" cy="6"/>
            </a:xfrm>
            <a:custGeom>
              <a:avLst/>
              <a:gdLst>
                <a:gd name="T0" fmla="*/ 0 w 7"/>
                <a:gd name="T1" fmla="*/ 0 h 6"/>
                <a:gd name="T2" fmla="*/ 3 w 7"/>
                <a:gd name="T3" fmla="*/ 3 h 6"/>
                <a:gd name="T4" fmla="*/ 7 w 7"/>
                <a:gd name="T5" fmla="*/ 6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0"/>
                  </a:moveTo>
                  <a:lnTo>
                    <a:pt x="3" y="3"/>
                  </a:lnTo>
                  <a:lnTo>
                    <a:pt x="7" y="6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Line 343"/>
            <p:cNvSpPr>
              <a:spLocks noChangeShapeType="1"/>
            </p:cNvSpPr>
            <p:nvPr/>
          </p:nvSpPr>
          <p:spPr bwMode="auto">
            <a:xfrm>
              <a:off x="2519" y="1827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Line 344"/>
            <p:cNvSpPr>
              <a:spLocks noChangeShapeType="1"/>
            </p:cNvSpPr>
            <p:nvPr/>
          </p:nvSpPr>
          <p:spPr bwMode="auto">
            <a:xfrm>
              <a:off x="2525" y="1832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Line 345"/>
            <p:cNvSpPr>
              <a:spLocks noChangeShapeType="1"/>
            </p:cNvSpPr>
            <p:nvPr/>
          </p:nvSpPr>
          <p:spPr bwMode="auto">
            <a:xfrm>
              <a:off x="2530" y="184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346"/>
            <p:cNvSpPr>
              <a:spLocks/>
            </p:cNvSpPr>
            <p:nvPr/>
          </p:nvSpPr>
          <p:spPr bwMode="auto">
            <a:xfrm>
              <a:off x="2536" y="1847"/>
              <a:ext cx="7" cy="7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3 h 7"/>
                <a:gd name="T4" fmla="*/ 7 w 7"/>
                <a:gd name="T5" fmla="*/ 7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3" y="3"/>
                  </a:lnTo>
                  <a:lnTo>
                    <a:pt x="7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Line 347"/>
            <p:cNvSpPr>
              <a:spLocks noChangeShapeType="1"/>
            </p:cNvSpPr>
            <p:nvPr/>
          </p:nvSpPr>
          <p:spPr bwMode="auto">
            <a:xfrm>
              <a:off x="2543" y="185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Line 348"/>
            <p:cNvSpPr>
              <a:spLocks noChangeShapeType="1"/>
            </p:cNvSpPr>
            <p:nvPr/>
          </p:nvSpPr>
          <p:spPr bwMode="auto">
            <a:xfrm>
              <a:off x="2549" y="18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9" name="Line 349"/>
            <p:cNvSpPr>
              <a:spLocks noChangeShapeType="1"/>
            </p:cNvSpPr>
            <p:nvPr/>
          </p:nvSpPr>
          <p:spPr bwMode="auto">
            <a:xfrm>
              <a:off x="2554" y="1868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0" name="Freeform 350"/>
            <p:cNvSpPr>
              <a:spLocks/>
            </p:cNvSpPr>
            <p:nvPr/>
          </p:nvSpPr>
          <p:spPr bwMode="auto">
            <a:xfrm>
              <a:off x="2560" y="1876"/>
              <a:ext cx="7" cy="7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3 h 7"/>
                <a:gd name="T4" fmla="*/ 7 w 7"/>
                <a:gd name="T5" fmla="*/ 7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3" y="3"/>
                  </a:lnTo>
                  <a:lnTo>
                    <a:pt x="7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1" name="Freeform 351"/>
            <p:cNvSpPr>
              <a:spLocks/>
            </p:cNvSpPr>
            <p:nvPr/>
          </p:nvSpPr>
          <p:spPr bwMode="auto">
            <a:xfrm>
              <a:off x="2567" y="1883"/>
              <a:ext cx="6" cy="9"/>
            </a:xfrm>
            <a:custGeom>
              <a:avLst/>
              <a:gdLst>
                <a:gd name="T0" fmla="*/ 0 w 6"/>
                <a:gd name="T1" fmla="*/ 0 h 9"/>
                <a:gd name="T2" fmla="*/ 4 w 6"/>
                <a:gd name="T3" fmla="*/ 4 h 9"/>
                <a:gd name="T4" fmla="*/ 6 w 6"/>
                <a:gd name="T5" fmla="*/ 9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0"/>
                  </a:moveTo>
                  <a:lnTo>
                    <a:pt x="4" y="4"/>
                  </a:lnTo>
                  <a:lnTo>
                    <a:pt x="6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2" name="Line 352"/>
            <p:cNvSpPr>
              <a:spLocks noChangeShapeType="1"/>
            </p:cNvSpPr>
            <p:nvPr/>
          </p:nvSpPr>
          <p:spPr bwMode="auto">
            <a:xfrm>
              <a:off x="2573" y="1892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3" name="Freeform 353"/>
            <p:cNvSpPr>
              <a:spLocks/>
            </p:cNvSpPr>
            <p:nvPr/>
          </p:nvSpPr>
          <p:spPr bwMode="auto">
            <a:xfrm>
              <a:off x="2578" y="1899"/>
              <a:ext cx="8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4 h 8"/>
                <a:gd name="T4" fmla="*/ 8 w 8"/>
                <a:gd name="T5" fmla="*/ 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4" name="Line 354"/>
            <p:cNvSpPr>
              <a:spLocks noChangeShapeType="1"/>
            </p:cNvSpPr>
            <p:nvPr/>
          </p:nvSpPr>
          <p:spPr bwMode="auto">
            <a:xfrm>
              <a:off x="2586" y="1907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5" name="Line 355"/>
            <p:cNvSpPr>
              <a:spLocks noChangeShapeType="1"/>
            </p:cNvSpPr>
            <p:nvPr/>
          </p:nvSpPr>
          <p:spPr bwMode="auto">
            <a:xfrm>
              <a:off x="2591" y="1916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6" name="Line 356"/>
            <p:cNvSpPr>
              <a:spLocks noChangeShapeType="1"/>
            </p:cNvSpPr>
            <p:nvPr/>
          </p:nvSpPr>
          <p:spPr bwMode="auto">
            <a:xfrm>
              <a:off x="2597" y="1925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7" name="Freeform 357"/>
            <p:cNvSpPr>
              <a:spLocks/>
            </p:cNvSpPr>
            <p:nvPr/>
          </p:nvSpPr>
          <p:spPr bwMode="auto">
            <a:xfrm>
              <a:off x="2602" y="1932"/>
              <a:ext cx="8" cy="9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4 h 9"/>
                <a:gd name="T4" fmla="*/ 8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8" name="Line 358"/>
            <p:cNvSpPr>
              <a:spLocks noChangeShapeType="1"/>
            </p:cNvSpPr>
            <p:nvPr/>
          </p:nvSpPr>
          <p:spPr bwMode="auto">
            <a:xfrm>
              <a:off x="2610" y="1941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9" name="Freeform 359"/>
            <p:cNvSpPr>
              <a:spLocks/>
            </p:cNvSpPr>
            <p:nvPr/>
          </p:nvSpPr>
          <p:spPr bwMode="auto">
            <a:xfrm>
              <a:off x="2615" y="1949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2 w 6"/>
                <a:gd name="T3" fmla="*/ 5 h 10"/>
                <a:gd name="T4" fmla="*/ 6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2" y="5"/>
                  </a:lnTo>
                  <a:lnTo>
                    <a:pt x="6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0" name="Line 360"/>
            <p:cNvSpPr>
              <a:spLocks noChangeShapeType="1"/>
            </p:cNvSpPr>
            <p:nvPr/>
          </p:nvSpPr>
          <p:spPr bwMode="auto">
            <a:xfrm>
              <a:off x="2621" y="1959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1" name="Freeform 361"/>
            <p:cNvSpPr>
              <a:spLocks/>
            </p:cNvSpPr>
            <p:nvPr/>
          </p:nvSpPr>
          <p:spPr bwMode="auto">
            <a:xfrm>
              <a:off x="2626" y="1968"/>
              <a:ext cx="8" cy="9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4 h 9"/>
                <a:gd name="T4" fmla="*/ 8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2" name="Line 362"/>
            <p:cNvSpPr>
              <a:spLocks noChangeShapeType="1"/>
            </p:cNvSpPr>
            <p:nvPr/>
          </p:nvSpPr>
          <p:spPr bwMode="auto">
            <a:xfrm>
              <a:off x="2634" y="1977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3" name="Freeform 363"/>
            <p:cNvSpPr>
              <a:spLocks/>
            </p:cNvSpPr>
            <p:nvPr/>
          </p:nvSpPr>
          <p:spPr bwMode="auto">
            <a:xfrm>
              <a:off x="2639" y="1985"/>
              <a:ext cx="6" cy="11"/>
            </a:xfrm>
            <a:custGeom>
              <a:avLst/>
              <a:gdLst>
                <a:gd name="T0" fmla="*/ 0 w 6"/>
                <a:gd name="T1" fmla="*/ 0 h 11"/>
                <a:gd name="T2" fmla="*/ 2 w 6"/>
                <a:gd name="T3" fmla="*/ 5 h 11"/>
                <a:gd name="T4" fmla="*/ 6 w 6"/>
                <a:gd name="T5" fmla="*/ 11 h 11"/>
                <a:gd name="T6" fmla="*/ 0 60000 65536"/>
                <a:gd name="T7" fmla="*/ 0 60000 65536"/>
                <a:gd name="T8" fmla="*/ 0 60000 65536"/>
                <a:gd name="T9" fmla="*/ 0 w 6"/>
                <a:gd name="T10" fmla="*/ 0 h 11"/>
                <a:gd name="T11" fmla="*/ 6 w 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1">
                  <a:moveTo>
                    <a:pt x="0" y="0"/>
                  </a:moveTo>
                  <a:lnTo>
                    <a:pt x="2" y="5"/>
                  </a:lnTo>
                  <a:lnTo>
                    <a:pt x="6" y="11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4" name="Freeform 364"/>
            <p:cNvSpPr>
              <a:spLocks/>
            </p:cNvSpPr>
            <p:nvPr/>
          </p:nvSpPr>
          <p:spPr bwMode="auto">
            <a:xfrm>
              <a:off x="2645" y="1996"/>
              <a:ext cx="7" cy="8"/>
            </a:xfrm>
            <a:custGeom>
              <a:avLst/>
              <a:gdLst>
                <a:gd name="T0" fmla="*/ 0 w 7"/>
                <a:gd name="T1" fmla="*/ 0 h 8"/>
                <a:gd name="T2" fmla="*/ 3 w 7"/>
                <a:gd name="T3" fmla="*/ 4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5" name="Line 365"/>
            <p:cNvSpPr>
              <a:spLocks noChangeShapeType="1"/>
            </p:cNvSpPr>
            <p:nvPr/>
          </p:nvSpPr>
          <p:spPr bwMode="auto">
            <a:xfrm>
              <a:off x="2652" y="200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6" name="Freeform 366"/>
            <p:cNvSpPr>
              <a:spLocks/>
            </p:cNvSpPr>
            <p:nvPr/>
          </p:nvSpPr>
          <p:spPr bwMode="auto">
            <a:xfrm>
              <a:off x="2658" y="2013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1 w 5"/>
                <a:gd name="T3" fmla="*/ 4 h 10"/>
                <a:gd name="T4" fmla="*/ 5 w 5"/>
                <a:gd name="T5" fmla="*/ 1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0"/>
                  </a:moveTo>
                  <a:lnTo>
                    <a:pt x="1" y="4"/>
                  </a:lnTo>
                  <a:lnTo>
                    <a:pt x="5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7" name="Line 367"/>
            <p:cNvSpPr>
              <a:spLocks noChangeShapeType="1"/>
            </p:cNvSpPr>
            <p:nvPr/>
          </p:nvSpPr>
          <p:spPr bwMode="auto">
            <a:xfrm>
              <a:off x="2663" y="2023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8" name="Freeform 368"/>
            <p:cNvSpPr>
              <a:spLocks/>
            </p:cNvSpPr>
            <p:nvPr/>
          </p:nvSpPr>
          <p:spPr bwMode="auto">
            <a:xfrm>
              <a:off x="2669" y="2032"/>
              <a:ext cx="7" cy="8"/>
            </a:xfrm>
            <a:custGeom>
              <a:avLst/>
              <a:gdLst>
                <a:gd name="T0" fmla="*/ 0 w 7"/>
                <a:gd name="T1" fmla="*/ 0 h 8"/>
                <a:gd name="T2" fmla="*/ 3 w 7"/>
                <a:gd name="T3" fmla="*/ 4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9" name="Freeform 369"/>
            <p:cNvSpPr>
              <a:spLocks/>
            </p:cNvSpPr>
            <p:nvPr/>
          </p:nvSpPr>
          <p:spPr bwMode="auto">
            <a:xfrm>
              <a:off x="2676" y="2040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4 w 6"/>
                <a:gd name="T3" fmla="*/ 5 h 10"/>
                <a:gd name="T4" fmla="*/ 6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4" y="5"/>
                  </a:lnTo>
                  <a:lnTo>
                    <a:pt x="6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0" name="Line 370"/>
            <p:cNvSpPr>
              <a:spLocks noChangeShapeType="1"/>
            </p:cNvSpPr>
            <p:nvPr/>
          </p:nvSpPr>
          <p:spPr bwMode="auto">
            <a:xfrm>
              <a:off x="2682" y="2050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1" name="Freeform 371"/>
            <p:cNvSpPr>
              <a:spLocks/>
            </p:cNvSpPr>
            <p:nvPr/>
          </p:nvSpPr>
          <p:spPr bwMode="auto">
            <a:xfrm>
              <a:off x="2687" y="2059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2 w 6"/>
                <a:gd name="T3" fmla="*/ 4 h 10"/>
                <a:gd name="T4" fmla="*/ 6 w 6"/>
                <a:gd name="T5" fmla="*/ 1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2" y="4"/>
                  </a:lnTo>
                  <a:lnTo>
                    <a:pt x="6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2" name="Freeform 372"/>
            <p:cNvSpPr>
              <a:spLocks/>
            </p:cNvSpPr>
            <p:nvPr/>
          </p:nvSpPr>
          <p:spPr bwMode="auto">
            <a:xfrm>
              <a:off x="2693" y="2069"/>
              <a:ext cx="7" cy="9"/>
            </a:xfrm>
            <a:custGeom>
              <a:avLst/>
              <a:gdLst>
                <a:gd name="T0" fmla="*/ 0 w 7"/>
                <a:gd name="T1" fmla="*/ 0 h 9"/>
                <a:gd name="T2" fmla="*/ 3 w 7"/>
                <a:gd name="T3" fmla="*/ 5 h 9"/>
                <a:gd name="T4" fmla="*/ 7 w 7"/>
                <a:gd name="T5" fmla="*/ 9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0"/>
                  </a:moveTo>
                  <a:lnTo>
                    <a:pt x="3" y="5"/>
                  </a:lnTo>
                  <a:lnTo>
                    <a:pt x="7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Line 373"/>
            <p:cNvSpPr>
              <a:spLocks noChangeShapeType="1"/>
            </p:cNvSpPr>
            <p:nvPr/>
          </p:nvSpPr>
          <p:spPr bwMode="auto">
            <a:xfrm>
              <a:off x="2700" y="2078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374"/>
            <p:cNvSpPr>
              <a:spLocks/>
            </p:cNvSpPr>
            <p:nvPr/>
          </p:nvSpPr>
          <p:spPr bwMode="auto">
            <a:xfrm>
              <a:off x="2706" y="2087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1 w 5"/>
                <a:gd name="T3" fmla="*/ 4 h 10"/>
                <a:gd name="T4" fmla="*/ 5 w 5"/>
                <a:gd name="T5" fmla="*/ 1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0"/>
                  </a:moveTo>
                  <a:lnTo>
                    <a:pt x="1" y="4"/>
                  </a:lnTo>
                  <a:lnTo>
                    <a:pt x="5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375"/>
            <p:cNvSpPr>
              <a:spLocks/>
            </p:cNvSpPr>
            <p:nvPr/>
          </p:nvSpPr>
          <p:spPr bwMode="auto">
            <a:xfrm>
              <a:off x="2711" y="2097"/>
              <a:ext cx="8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4 h 8"/>
                <a:gd name="T4" fmla="*/ 8 w 8"/>
                <a:gd name="T5" fmla="*/ 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6" name="Line 376"/>
            <p:cNvSpPr>
              <a:spLocks noChangeShapeType="1"/>
            </p:cNvSpPr>
            <p:nvPr/>
          </p:nvSpPr>
          <p:spPr bwMode="auto">
            <a:xfrm>
              <a:off x="2719" y="2105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7" name="Line 377"/>
            <p:cNvSpPr>
              <a:spLocks noChangeShapeType="1"/>
            </p:cNvSpPr>
            <p:nvPr/>
          </p:nvSpPr>
          <p:spPr bwMode="auto">
            <a:xfrm>
              <a:off x="2724" y="2114"/>
              <a:ext cx="6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8" name="Freeform 378"/>
            <p:cNvSpPr>
              <a:spLocks/>
            </p:cNvSpPr>
            <p:nvPr/>
          </p:nvSpPr>
          <p:spPr bwMode="auto">
            <a:xfrm>
              <a:off x="2730" y="2123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2 w 5"/>
                <a:gd name="T3" fmla="*/ 4 h 10"/>
                <a:gd name="T4" fmla="*/ 5 w 5"/>
                <a:gd name="T5" fmla="*/ 10 h 10"/>
                <a:gd name="T6" fmla="*/ 0 60000 65536"/>
                <a:gd name="T7" fmla="*/ 0 60000 65536"/>
                <a:gd name="T8" fmla="*/ 0 60000 65536"/>
                <a:gd name="T9" fmla="*/ 0 w 5"/>
                <a:gd name="T10" fmla="*/ 0 h 10"/>
                <a:gd name="T11" fmla="*/ 5 w 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0">
                  <a:moveTo>
                    <a:pt x="0" y="0"/>
                  </a:moveTo>
                  <a:lnTo>
                    <a:pt x="2" y="4"/>
                  </a:lnTo>
                  <a:lnTo>
                    <a:pt x="5" y="10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9" name="Freeform 379"/>
            <p:cNvSpPr>
              <a:spLocks/>
            </p:cNvSpPr>
            <p:nvPr/>
          </p:nvSpPr>
          <p:spPr bwMode="auto">
            <a:xfrm>
              <a:off x="2735" y="2133"/>
              <a:ext cx="8" cy="8"/>
            </a:xfrm>
            <a:custGeom>
              <a:avLst/>
              <a:gdLst>
                <a:gd name="T0" fmla="*/ 0 w 8"/>
                <a:gd name="T1" fmla="*/ 0 h 8"/>
                <a:gd name="T2" fmla="*/ 4 w 8"/>
                <a:gd name="T3" fmla="*/ 4 h 8"/>
                <a:gd name="T4" fmla="*/ 8 w 8"/>
                <a:gd name="T5" fmla="*/ 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0" name="Line 380"/>
            <p:cNvSpPr>
              <a:spLocks noChangeShapeType="1"/>
            </p:cNvSpPr>
            <p:nvPr/>
          </p:nvSpPr>
          <p:spPr bwMode="auto">
            <a:xfrm>
              <a:off x="2743" y="2141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1" name="Line 381"/>
            <p:cNvSpPr>
              <a:spLocks noChangeShapeType="1"/>
            </p:cNvSpPr>
            <p:nvPr/>
          </p:nvSpPr>
          <p:spPr bwMode="auto">
            <a:xfrm>
              <a:off x="2748" y="2150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" name="Line 382"/>
            <p:cNvSpPr>
              <a:spLocks noChangeShapeType="1"/>
            </p:cNvSpPr>
            <p:nvPr/>
          </p:nvSpPr>
          <p:spPr bwMode="auto">
            <a:xfrm>
              <a:off x="2754" y="2157"/>
              <a:ext cx="5" cy="9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3" name="Freeform 383"/>
            <p:cNvSpPr>
              <a:spLocks/>
            </p:cNvSpPr>
            <p:nvPr/>
          </p:nvSpPr>
          <p:spPr bwMode="auto">
            <a:xfrm>
              <a:off x="2759" y="2166"/>
              <a:ext cx="8" cy="9"/>
            </a:xfrm>
            <a:custGeom>
              <a:avLst/>
              <a:gdLst>
                <a:gd name="T0" fmla="*/ 0 w 8"/>
                <a:gd name="T1" fmla="*/ 0 h 9"/>
                <a:gd name="T2" fmla="*/ 4 w 8"/>
                <a:gd name="T3" fmla="*/ 4 h 9"/>
                <a:gd name="T4" fmla="*/ 8 w 8"/>
                <a:gd name="T5" fmla="*/ 9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4" name="Line 384"/>
            <p:cNvSpPr>
              <a:spLocks noChangeShapeType="1"/>
            </p:cNvSpPr>
            <p:nvPr/>
          </p:nvSpPr>
          <p:spPr bwMode="auto">
            <a:xfrm>
              <a:off x="2767" y="217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5" name="Line 385"/>
            <p:cNvSpPr>
              <a:spLocks noChangeShapeType="1"/>
            </p:cNvSpPr>
            <p:nvPr/>
          </p:nvSpPr>
          <p:spPr bwMode="auto">
            <a:xfrm>
              <a:off x="2772" y="2183"/>
              <a:ext cx="6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6" name="Freeform 386"/>
            <p:cNvSpPr>
              <a:spLocks/>
            </p:cNvSpPr>
            <p:nvPr/>
          </p:nvSpPr>
          <p:spPr bwMode="auto">
            <a:xfrm>
              <a:off x="2778" y="2191"/>
              <a:ext cx="7" cy="8"/>
            </a:xfrm>
            <a:custGeom>
              <a:avLst/>
              <a:gdLst>
                <a:gd name="T0" fmla="*/ 0 w 7"/>
                <a:gd name="T1" fmla="*/ 0 h 8"/>
                <a:gd name="T2" fmla="*/ 3 w 7"/>
                <a:gd name="T3" fmla="*/ 4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7" name="Line 387"/>
            <p:cNvSpPr>
              <a:spLocks noChangeShapeType="1"/>
            </p:cNvSpPr>
            <p:nvPr/>
          </p:nvSpPr>
          <p:spPr bwMode="auto">
            <a:xfrm>
              <a:off x="2785" y="2199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8" name="Line 388"/>
            <p:cNvSpPr>
              <a:spLocks noChangeShapeType="1"/>
            </p:cNvSpPr>
            <p:nvPr/>
          </p:nvSpPr>
          <p:spPr bwMode="auto">
            <a:xfrm>
              <a:off x="2791" y="2206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9" name="Line 389"/>
            <p:cNvSpPr>
              <a:spLocks noChangeShapeType="1"/>
            </p:cNvSpPr>
            <p:nvPr/>
          </p:nvSpPr>
          <p:spPr bwMode="auto">
            <a:xfrm>
              <a:off x="2796" y="2214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0" name="Freeform 390"/>
            <p:cNvSpPr>
              <a:spLocks/>
            </p:cNvSpPr>
            <p:nvPr/>
          </p:nvSpPr>
          <p:spPr bwMode="auto">
            <a:xfrm>
              <a:off x="2802" y="2221"/>
              <a:ext cx="7" cy="7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3 h 7"/>
                <a:gd name="T4" fmla="*/ 7 w 7"/>
                <a:gd name="T5" fmla="*/ 7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3" y="3"/>
                  </a:lnTo>
                  <a:lnTo>
                    <a:pt x="7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1" name="Line 391"/>
            <p:cNvSpPr>
              <a:spLocks noChangeShapeType="1"/>
            </p:cNvSpPr>
            <p:nvPr/>
          </p:nvSpPr>
          <p:spPr bwMode="auto">
            <a:xfrm>
              <a:off x="2809" y="2228"/>
              <a:ext cx="6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" name="Line 392"/>
            <p:cNvSpPr>
              <a:spLocks noChangeShapeType="1"/>
            </p:cNvSpPr>
            <p:nvPr/>
          </p:nvSpPr>
          <p:spPr bwMode="auto">
            <a:xfrm>
              <a:off x="2815" y="2235"/>
              <a:ext cx="5" cy="8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" name="Freeform 393"/>
            <p:cNvSpPr>
              <a:spLocks/>
            </p:cNvSpPr>
            <p:nvPr/>
          </p:nvSpPr>
          <p:spPr bwMode="auto">
            <a:xfrm>
              <a:off x="2820" y="2243"/>
              <a:ext cx="8" cy="7"/>
            </a:xfrm>
            <a:custGeom>
              <a:avLst/>
              <a:gdLst>
                <a:gd name="T0" fmla="*/ 0 w 8"/>
                <a:gd name="T1" fmla="*/ 0 h 7"/>
                <a:gd name="T2" fmla="*/ 4 w 8"/>
                <a:gd name="T3" fmla="*/ 4 h 7"/>
                <a:gd name="T4" fmla="*/ 8 w 8"/>
                <a:gd name="T5" fmla="*/ 7 h 7"/>
                <a:gd name="T6" fmla="*/ 0 60000 65536"/>
                <a:gd name="T7" fmla="*/ 0 60000 65536"/>
                <a:gd name="T8" fmla="*/ 0 60000 65536"/>
                <a:gd name="T9" fmla="*/ 0 w 8"/>
                <a:gd name="T10" fmla="*/ 0 h 7"/>
                <a:gd name="T11" fmla="*/ 8 w 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7">
                  <a:moveTo>
                    <a:pt x="0" y="0"/>
                  </a:moveTo>
                  <a:lnTo>
                    <a:pt x="4" y="4"/>
                  </a:lnTo>
                  <a:lnTo>
                    <a:pt x="8" y="7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" name="Line 394"/>
            <p:cNvSpPr>
              <a:spLocks noChangeShapeType="1"/>
            </p:cNvSpPr>
            <p:nvPr/>
          </p:nvSpPr>
          <p:spPr bwMode="auto">
            <a:xfrm>
              <a:off x="2828" y="2250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" name="Line 395"/>
            <p:cNvSpPr>
              <a:spLocks noChangeShapeType="1"/>
            </p:cNvSpPr>
            <p:nvPr/>
          </p:nvSpPr>
          <p:spPr bwMode="auto">
            <a:xfrm>
              <a:off x="2833" y="2256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" name="Line 396"/>
            <p:cNvSpPr>
              <a:spLocks noChangeShapeType="1"/>
            </p:cNvSpPr>
            <p:nvPr/>
          </p:nvSpPr>
          <p:spPr bwMode="auto">
            <a:xfrm>
              <a:off x="2839" y="2261"/>
              <a:ext cx="5" cy="7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" name="Freeform 397"/>
            <p:cNvSpPr>
              <a:spLocks/>
            </p:cNvSpPr>
            <p:nvPr/>
          </p:nvSpPr>
          <p:spPr bwMode="auto">
            <a:xfrm>
              <a:off x="2844" y="2268"/>
              <a:ext cx="8" cy="6"/>
            </a:xfrm>
            <a:custGeom>
              <a:avLst/>
              <a:gdLst>
                <a:gd name="T0" fmla="*/ 0 w 8"/>
                <a:gd name="T1" fmla="*/ 0 h 6"/>
                <a:gd name="T2" fmla="*/ 4 w 8"/>
                <a:gd name="T3" fmla="*/ 3 h 6"/>
                <a:gd name="T4" fmla="*/ 8 w 8"/>
                <a:gd name="T5" fmla="*/ 6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0"/>
                  </a:moveTo>
                  <a:lnTo>
                    <a:pt x="4" y="3"/>
                  </a:lnTo>
                  <a:lnTo>
                    <a:pt x="8" y="6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Line 398"/>
            <p:cNvSpPr>
              <a:spLocks noChangeShapeType="1"/>
            </p:cNvSpPr>
            <p:nvPr/>
          </p:nvSpPr>
          <p:spPr bwMode="auto">
            <a:xfrm>
              <a:off x="2852" y="227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" name="Line 399"/>
            <p:cNvSpPr>
              <a:spLocks noChangeShapeType="1"/>
            </p:cNvSpPr>
            <p:nvPr/>
          </p:nvSpPr>
          <p:spPr bwMode="auto">
            <a:xfrm>
              <a:off x="2857" y="2279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" name="Line 400"/>
            <p:cNvSpPr>
              <a:spLocks noChangeShapeType="1"/>
            </p:cNvSpPr>
            <p:nvPr/>
          </p:nvSpPr>
          <p:spPr bwMode="auto">
            <a:xfrm>
              <a:off x="2863" y="2284"/>
              <a:ext cx="5" cy="6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" name="Freeform 401"/>
            <p:cNvSpPr>
              <a:spLocks/>
            </p:cNvSpPr>
            <p:nvPr/>
          </p:nvSpPr>
          <p:spPr bwMode="auto">
            <a:xfrm>
              <a:off x="2868" y="2290"/>
              <a:ext cx="8" cy="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3 h 4"/>
                <a:gd name="T4" fmla="*/ 8 w 8"/>
                <a:gd name="T5" fmla="*/ 4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0"/>
                  </a:moveTo>
                  <a:lnTo>
                    <a:pt x="4" y="3"/>
                  </a:lnTo>
                  <a:lnTo>
                    <a:pt x="8" y="4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" name="Line 402"/>
            <p:cNvSpPr>
              <a:spLocks noChangeShapeType="1"/>
            </p:cNvSpPr>
            <p:nvPr/>
          </p:nvSpPr>
          <p:spPr bwMode="auto">
            <a:xfrm>
              <a:off x="2876" y="2294"/>
              <a:ext cx="5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" name="Line 403"/>
            <p:cNvSpPr>
              <a:spLocks noChangeShapeType="1"/>
            </p:cNvSpPr>
            <p:nvPr/>
          </p:nvSpPr>
          <p:spPr bwMode="auto">
            <a:xfrm>
              <a:off x="2881" y="2299"/>
              <a:ext cx="6" cy="4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" name="Freeform 404"/>
            <p:cNvSpPr>
              <a:spLocks/>
            </p:cNvSpPr>
            <p:nvPr/>
          </p:nvSpPr>
          <p:spPr bwMode="auto">
            <a:xfrm>
              <a:off x="2887" y="2303"/>
              <a:ext cx="7" cy="4"/>
            </a:xfrm>
            <a:custGeom>
              <a:avLst/>
              <a:gdLst>
                <a:gd name="T0" fmla="*/ 0 w 7"/>
                <a:gd name="T1" fmla="*/ 0 h 4"/>
                <a:gd name="T2" fmla="*/ 3 w 7"/>
                <a:gd name="T3" fmla="*/ 2 h 4"/>
                <a:gd name="T4" fmla="*/ 7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" name="Line 405"/>
            <p:cNvSpPr>
              <a:spLocks noChangeShapeType="1"/>
            </p:cNvSpPr>
            <p:nvPr/>
          </p:nvSpPr>
          <p:spPr bwMode="auto">
            <a:xfrm>
              <a:off x="2894" y="2307"/>
              <a:ext cx="6" cy="5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" name="Line 406"/>
            <p:cNvSpPr>
              <a:spLocks noChangeShapeType="1"/>
            </p:cNvSpPr>
            <p:nvPr/>
          </p:nvSpPr>
          <p:spPr bwMode="auto">
            <a:xfrm>
              <a:off x="2900" y="2312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" name="Line 407"/>
            <p:cNvSpPr>
              <a:spLocks noChangeShapeType="1"/>
            </p:cNvSpPr>
            <p:nvPr/>
          </p:nvSpPr>
          <p:spPr bwMode="auto">
            <a:xfrm>
              <a:off x="2905" y="2315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" name="Freeform 408"/>
            <p:cNvSpPr>
              <a:spLocks/>
            </p:cNvSpPr>
            <p:nvPr/>
          </p:nvSpPr>
          <p:spPr bwMode="auto">
            <a:xfrm>
              <a:off x="2911" y="2318"/>
              <a:ext cx="7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1 h 2"/>
                <a:gd name="T4" fmla="*/ 7 w 7"/>
                <a:gd name="T5" fmla="*/ 2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9" name="Line 409"/>
            <p:cNvSpPr>
              <a:spLocks noChangeShapeType="1"/>
            </p:cNvSpPr>
            <p:nvPr/>
          </p:nvSpPr>
          <p:spPr bwMode="auto">
            <a:xfrm>
              <a:off x="2918" y="2320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0" name="Line 410"/>
            <p:cNvSpPr>
              <a:spLocks noChangeShapeType="1"/>
            </p:cNvSpPr>
            <p:nvPr/>
          </p:nvSpPr>
          <p:spPr bwMode="auto">
            <a:xfrm>
              <a:off x="2924" y="2323"/>
              <a:ext cx="5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1" name="Line 411"/>
            <p:cNvSpPr>
              <a:spLocks noChangeShapeType="1"/>
            </p:cNvSpPr>
            <p:nvPr/>
          </p:nvSpPr>
          <p:spPr bwMode="auto">
            <a:xfrm>
              <a:off x="2929" y="2326"/>
              <a:ext cx="6" cy="3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2" name="Freeform 412"/>
            <p:cNvSpPr>
              <a:spLocks/>
            </p:cNvSpPr>
            <p:nvPr/>
          </p:nvSpPr>
          <p:spPr bwMode="auto">
            <a:xfrm>
              <a:off x="2935" y="2329"/>
              <a:ext cx="7" cy="2"/>
            </a:xfrm>
            <a:custGeom>
              <a:avLst/>
              <a:gdLst>
                <a:gd name="T0" fmla="*/ 0 w 7"/>
                <a:gd name="T1" fmla="*/ 0 h 2"/>
                <a:gd name="T2" fmla="*/ 3 w 7"/>
                <a:gd name="T3" fmla="*/ 2 h 2"/>
                <a:gd name="T4" fmla="*/ 7 w 7"/>
                <a:gd name="T5" fmla="*/ 2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3" name="Line 413"/>
            <p:cNvSpPr>
              <a:spLocks noChangeShapeType="1"/>
            </p:cNvSpPr>
            <p:nvPr/>
          </p:nvSpPr>
          <p:spPr bwMode="auto">
            <a:xfrm>
              <a:off x="2942" y="2331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" name="Line 414"/>
            <p:cNvSpPr>
              <a:spLocks noChangeShapeType="1"/>
            </p:cNvSpPr>
            <p:nvPr/>
          </p:nvSpPr>
          <p:spPr bwMode="auto">
            <a:xfrm>
              <a:off x="2948" y="2332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5" name="Freeform 415"/>
            <p:cNvSpPr>
              <a:spLocks/>
            </p:cNvSpPr>
            <p:nvPr/>
          </p:nvSpPr>
          <p:spPr bwMode="auto">
            <a:xfrm>
              <a:off x="2953" y="2333"/>
              <a:ext cx="8" cy="2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2 h 2"/>
                <a:gd name="T4" fmla="*/ 8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4" y="2"/>
                  </a:lnTo>
                  <a:lnTo>
                    <a:pt x="8" y="2"/>
                  </a:lnTo>
                </a:path>
              </a:pathLst>
            </a:cu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" name="Line 416"/>
            <p:cNvSpPr>
              <a:spLocks noChangeShapeType="1"/>
            </p:cNvSpPr>
            <p:nvPr/>
          </p:nvSpPr>
          <p:spPr bwMode="auto">
            <a:xfrm>
              <a:off x="2961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7" name="Line 417"/>
            <p:cNvSpPr>
              <a:spLocks noChangeShapeType="1"/>
            </p:cNvSpPr>
            <p:nvPr/>
          </p:nvSpPr>
          <p:spPr bwMode="auto">
            <a:xfrm>
              <a:off x="2966" y="2335"/>
              <a:ext cx="6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" name="Line 418"/>
            <p:cNvSpPr>
              <a:spLocks noChangeShapeType="1"/>
            </p:cNvSpPr>
            <p:nvPr/>
          </p:nvSpPr>
          <p:spPr bwMode="auto">
            <a:xfrm>
              <a:off x="2972" y="2335"/>
              <a:ext cx="5" cy="1"/>
            </a:xfrm>
            <a:prstGeom prst="line">
              <a:avLst/>
            </a:prstGeom>
            <a:noFill/>
            <a:ln w="57150">
              <a:solidFill>
                <a:srgbClr val="5B98D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9" name="Line 419"/>
          <p:cNvSpPr>
            <a:spLocks noChangeShapeType="1"/>
          </p:cNvSpPr>
          <p:nvPr/>
        </p:nvSpPr>
        <p:spPr bwMode="blackWhite">
          <a:xfrm>
            <a:off x="6286500" y="4038600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70" name="Group 420"/>
          <p:cNvGrpSpPr>
            <a:grpSpLocks/>
          </p:cNvGrpSpPr>
          <p:nvPr/>
        </p:nvGrpSpPr>
        <p:grpSpPr bwMode="auto">
          <a:xfrm>
            <a:off x="5630863" y="685800"/>
            <a:ext cx="3228975" cy="1757363"/>
            <a:chOff x="3547" y="432"/>
            <a:chExt cx="2034" cy="1107"/>
          </a:xfrm>
        </p:grpSpPr>
        <p:sp>
          <p:nvSpPr>
            <p:cNvPr id="2077" name="Text Box 422"/>
            <p:cNvSpPr txBox="1">
              <a:spLocks noChangeArrowheads="1"/>
            </p:cNvSpPr>
            <p:nvPr/>
          </p:nvSpPr>
          <p:spPr bwMode="auto">
            <a:xfrm>
              <a:off x="3547" y="432"/>
              <a:ext cx="414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dirty="0">
                  <a:sym typeface="Symbol" pitchFamily="18" charset="2"/>
                </a:rPr>
                <a:t>V</a:t>
              </a:r>
              <a:r>
                <a:rPr lang="en-US" altLang="en-US" dirty="0" smtClean="0">
                  <a:sym typeface="Symbol" pitchFamily="18" charset="2"/>
                </a:rPr>
                <a:t>=</a:t>
              </a:r>
              <a:r>
                <a:rPr lang="en-US" altLang="en-US" sz="3200" dirty="0" smtClean="0">
                  <a:sym typeface="Symbol" pitchFamily="18" charset="2"/>
                </a:rPr>
                <a:t>∞</a:t>
              </a:r>
              <a:endParaRPr lang="en-US" altLang="en-US" dirty="0"/>
            </a:p>
          </p:txBody>
        </p:sp>
        <p:sp>
          <p:nvSpPr>
            <p:cNvPr id="2078" name="Line 423"/>
            <p:cNvSpPr>
              <a:spLocks noChangeShapeType="1"/>
            </p:cNvSpPr>
            <p:nvPr/>
          </p:nvSpPr>
          <p:spPr bwMode="auto">
            <a:xfrm flipV="1">
              <a:off x="3940" y="460"/>
              <a:ext cx="0" cy="8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Text Box 425"/>
            <p:cNvSpPr txBox="1">
              <a:spLocks noChangeArrowheads="1"/>
            </p:cNvSpPr>
            <p:nvPr/>
          </p:nvSpPr>
          <p:spPr bwMode="auto">
            <a:xfrm>
              <a:off x="3785" y="1285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/>
                <a:t>0</a:t>
              </a:r>
            </a:p>
          </p:txBody>
        </p:sp>
        <p:sp>
          <p:nvSpPr>
            <p:cNvPr id="2081" name="Text Box 426"/>
            <p:cNvSpPr txBox="1">
              <a:spLocks noChangeArrowheads="1"/>
            </p:cNvSpPr>
            <p:nvPr/>
          </p:nvSpPr>
          <p:spPr bwMode="auto">
            <a:xfrm>
              <a:off x="5393" y="1295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/>
                <a:t>x</a:t>
              </a:r>
            </a:p>
          </p:txBody>
        </p:sp>
        <p:sp>
          <p:nvSpPr>
            <p:cNvPr id="2082" name="Text Box 427"/>
            <p:cNvSpPr txBox="1">
              <a:spLocks noChangeArrowheads="1"/>
            </p:cNvSpPr>
            <p:nvPr/>
          </p:nvSpPr>
          <p:spPr bwMode="auto">
            <a:xfrm>
              <a:off x="5129" y="1308"/>
              <a:ext cx="18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L</a:t>
              </a:r>
            </a:p>
          </p:txBody>
        </p:sp>
        <p:grpSp>
          <p:nvGrpSpPr>
            <p:cNvPr id="2083" name="Group 428"/>
            <p:cNvGrpSpPr>
              <a:grpSpLocks/>
            </p:cNvGrpSpPr>
            <p:nvPr/>
          </p:nvGrpSpPr>
          <p:grpSpPr bwMode="auto">
            <a:xfrm>
              <a:off x="3950" y="689"/>
              <a:ext cx="765" cy="589"/>
              <a:chOff x="1769" y="1747"/>
              <a:chExt cx="1208" cy="589"/>
            </a:xfrm>
          </p:grpSpPr>
          <p:sp>
            <p:nvSpPr>
              <p:cNvPr id="2289" name="Line 429"/>
              <p:cNvSpPr>
                <a:spLocks noChangeShapeType="1"/>
              </p:cNvSpPr>
              <p:nvPr/>
            </p:nvSpPr>
            <p:spPr bwMode="auto">
              <a:xfrm>
                <a:off x="1769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Line 430"/>
              <p:cNvSpPr>
                <a:spLocks noChangeShapeType="1"/>
              </p:cNvSpPr>
              <p:nvPr/>
            </p:nvSpPr>
            <p:spPr bwMode="auto">
              <a:xfrm>
                <a:off x="1774" y="2335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Line 431"/>
              <p:cNvSpPr>
                <a:spLocks noChangeShapeType="1"/>
              </p:cNvSpPr>
              <p:nvPr/>
            </p:nvSpPr>
            <p:spPr bwMode="auto">
              <a:xfrm>
                <a:off x="1780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Freeform 432"/>
              <p:cNvSpPr>
                <a:spLocks/>
              </p:cNvSpPr>
              <p:nvPr/>
            </p:nvSpPr>
            <p:spPr bwMode="auto">
              <a:xfrm>
                <a:off x="1785" y="2333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4 w 8"/>
                  <a:gd name="T3" fmla="*/ 2 h 2"/>
                  <a:gd name="T4" fmla="*/ 8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2"/>
                    </a:moveTo>
                    <a:lnTo>
                      <a:pt x="4" y="2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Line 433"/>
              <p:cNvSpPr>
                <a:spLocks noChangeShapeType="1"/>
              </p:cNvSpPr>
              <p:nvPr/>
            </p:nvSpPr>
            <p:spPr bwMode="auto">
              <a:xfrm flipV="1">
                <a:off x="1793" y="2332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Line 434"/>
              <p:cNvSpPr>
                <a:spLocks noChangeShapeType="1"/>
              </p:cNvSpPr>
              <p:nvPr/>
            </p:nvSpPr>
            <p:spPr bwMode="auto">
              <a:xfrm flipV="1">
                <a:off x="1798" y="233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Freeform 435"/>
              <p:cNvSpPr>
                <a:spLocks/>
              </p:cNvSpPr>
              <p:nvPr/>
            </p:nvSpPr>
            <p:spPr bwMode="auto">
              <a:xfrm>
                <a:off x="1804" y="232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2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Line 436"/>
              <p:cNvSpPr>
                <a:spLocks noChangeShapeType="1"/>
              </p:cNvSpPr>
              <p:nvPr/>
            </p:nvSpPr>
            <p:spPr bwMode="auto">
              <a:xfrm flipV="1">
                <a:off x="1811" y="232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Line 437"/>
              <p:cNvSpPr>
                <a:spLocks noChangeShapeType="1"/>
              </p:cNvSpPr>
              <p:nvPr/>
            </p:nvSpPr>
            <p:spPr bwMode="auto">
              <a:xfrm flipV="1">
                <a:off x="1817" y="2323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Line 438"/>
              <p:cNvSpPr>
                <a:spLocks noChangeShapeType="1"/>
              </p:cNvSpPr>
              <p:nvPr/>
            </p:nvSpPr>
            <p:spPr bwMode="auto">
              <a:xfrm flipV="1">
                <a:off x="1822" y="2320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Freeform 439"/>
              <p:cNvSpPr>
                <a:spLocks/>
              </p:cNvSpPr>
              <p:nvPr/>
            </p:nvSpPr>
            <p:spPr bwMode="auto">
              <a:xfrm>
                <a:off x="1828" y="2318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1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Line 440"/>
              <p:cNvSpPr>
                <a:spLocks noChangeShapeType="1"/>
              </p:cNvSpPr>
              <p:nvPr/>
            </p:nvSpPr>
            <p:spPr bwMode="auto">
              <a:xfrm flipV="1">
                <a:off x="1835" y="2315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Line 441"/>
              <p:cNvSpPr>
                <a:spLocks noChangeShapeType="1"/>
              </p:cNvSpPr>
              <p:nvPr/>
            </p:nvSpPr>
            <p:spPr bwMode="auto">
              <a:xfrm flipV="1">
                <a:off x="1841" y="2312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Line 442"/>
              <p:cNvSpPr>
                <a:spLocks noChangeShapeType="1"/>
              </p:cNvSpPr>
              <p:nvPr/>
            </p:nvSpPr>
            <p:spPr bwMode="auto">
              <a:xfrm flipV="1">
                <a:off x="1846" y="2307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443"/>
              <p:cNvSpPr>
                <a:spLocks/>
              </p:cNvSpPr>
              <p:nvPr/>
            </p:nvSpPr>
            <p:spPr bwMode="auto">
              <a:xfrm>
                <a:off x="1852" y="2303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4 w 7"/>
                  <a:gd name="T3" fmla="*/ 2 h 4"/>
                  <a:gd name="T4" fmla="*/ 7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4"/>
                    </a:move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Line 444"/>
              <p:cNvSpPr>
                <a:spLocks noChangeShapeType="1"/>
              </p:cNvSpPr>
              <p:nvPr/>
            </p:nvSpPr>
            <p:spPr bwMode="auto">
              <a:xfrm flipV="1">
                <a:off x="1859" y="2299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Line 445"/>
              <p:cNvSpPr>
                <a:spLocks noChangeShapeType="1"/>
              </p:cNvSpPr>
              <p:nvPr/>
            </p:nvSpPr>
            <p:spPr bwMode="auto">
              <a:xfrm flipV="1">
                <a:off x="1865" y="229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Freeform 446"/>
              <p:cNvSpPr>
                <a:spLocks/>
              </p:cNvSpPr>
              <p:nvPr/>
            </p:nvSpPr>
            <p:spPr bwMode="auto">
              <a:xfrm>
                <a:off x="1870" y="2290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4 w 8"/>
                  <a:gd name="T3" fmla="*/ 3 h 4"/>
                  <a:gd name="T4" fmla="*/ 8 w 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"/>
                  <a:gd name="T11" fmla="*/ 8 w 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">
                    <a:moveTo>
                      <a:pt x="0" y="4"/>
                    </a:moveTo>
                    <a:lnTo>
                      <a:pt x="4" y="3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Line 447"/>
              <p:cNvSpPr>
                <a:spLocks noChangeShapeType="1"/>
              </p:cNvSpPr>
              <p:nvPr/>
            </p:nvSpPr>
            <p:spPr bwMode="auto">
              <a:xfrm flipV="1">
                <a:off x="1878" y="2284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Line 448"/>
              <p:cNvSpPr>
                <a:spLocks noChangeShapeType="1"/>
              </p:cNvSpPr>
              <p:nvPr/>
            </p:nvSpPr>
            <p:spPr bwMode="auto">
              <a:xfrm flipV="1">
                <a:off x="1883" y="2279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Line 449"/>
              <p:cNvSpPr>
                <a:spLocks noChangeShapeType="1"/>
              </p:cNvSpPr>
              <p:nvPr/>
            </p:nvSpPr>
            <p:spPr bwMode="auto">
              <a:xfrm flipV="1">
                <a:off x="1889" y="227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Freeform 450"/>
              <p:cNvSpPr>
                <a:spLocks/>
              </p:cNvSpPr>
              <p:nvPr/>
            </p:nvSpPr>
            <p:spPr bwMode="auto">
              <a:xfrm>
                <a:off x="1894" y="226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4 w 8"/>
                  <a:gd name="T3" fmla="*/ 3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4" y="3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Line 451"/>
              <p:cNvSpPr>
                <a:spLocks noChangeShapeType="1"/>
              </p:cNvSpPr>
              <p:nvPr/>
            </p:nvSpPr>
            <p:spPr bwMode="auto">
              <a:xfrm flipV="1">
                <a:off x="1902" y="22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Line 452"/>
              <p:cNvSpPr>
                <a:spLocks noChangeShapeType="1"/>
              </p:cNvSpPr>
              <p:nvPr/>
            </p:nvSpPr>
            <p:spPr bwMode="auto">
              <a:xfrm flipV="1">
                <a:off x="1907" y="2256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453"/>
              <p:cNvSpPr>
                <a:spLocks/>
              </p:cNvSpPr>
              <p:nvPr/>
            </p:nvSpPr>
            <p:spPr bwMode="auto">
              <a:xfrm>
                <a:off x="1913" y="225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4 w 7"/>
                  <a:gd name="T3" fmla="*/ 3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Line 454"/>
              <p:cNvSpPr>
                <a:spLocks noChangeShapeType="1"/>
              </p:cNvSpPr>
              <p:nvPr/>
            </p:nvSpPr>
            <p:spPr bwMode="auto">
              <a:xfrm flipV="1">
                <a:off x="1920" y="2243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Line 455"/>
              <p:cNvSpPr>
                <a:spLocks noChangeShapeType="1"/>
              </p:cNvSpPr>
              <p:nvPr/>
            </p:nvSpPr>
            <p:spPr bwMode="auto">
              <a:xfrm flipV="1">
                <a:off x="1926" y="223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Line 456"/>
              <p:cNvSpPr>
                <a:spLocks noChangeShapeType="1"/>
              </p:cNvSpPr>
              <p:nvPr/>
            </p:nvSpPr>
            <p:spPr bwMode="auto">
              <a:xfrm flipV="1">
                <a:off x="1931" y="2228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457"/>
              <p:cNvSpPr>
                <a:spLocks/>
              </p:cNvSpPr>
              <p:nvPr/>
            </p:nvSpPr>
            <p:spPr bwMode="auto">
              <a:xfrm>
                <a:off x="1937" y="222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4 w 7"/>
                  <a:gd name="T3" fmla="*/ 3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Line 458"/>
              <p:cNvSpPr>
                <a:spLocks noChangeShapeType="1"/>
              </p:cNvSpPr>
              <p:nvPr/>
            </p:nvSpPr>
            <p:spPr bwMode="auto">
              <a:xfrm flipV="1">
                <a:off x="1944" y="22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Line 459"/>
              <p:cNvSpPr>
                <a:spLocks noChangeShapeType="1"/>
              </p:cNvSpPr>
              <p:nvPr/>
            </p:nvSpPr>
            <p:spPr bwMode="auto">
              <a:xfrm flipV="1">
                <a:off x="1950" y="2206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Line 460"/>
              <p:cNvSpPr>
                <a:spLocks noChangeShapeType="1"/>
              </p:cNvSpPr>
              <p:nvPr/>
            </p:nvSpPr>
            <p:spPr bwMode="auto">
              <a:xfrm flipV="1">
                <a:off x="1955" y="2199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461"/>
              <p:cNvSpPr>
                <a:spLocks/>
              </p:cNvSpPr>
              <p:nvPr/>
            </p:nvSpPr>
            <p:spPr bwMode="auto">
              <a:xfrm>
                <a:off x="1961" y="2191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Line 462"/>
              <p:cNvSpPr>
                <a:spLocks noChangeShapeType="1"/>
              </p:cNvSpPr>
              <p:nvPr/>
            </p:nvSpPr>
            <p:spPr bwMode="auto">
              <a:xfrm flipV="1">
                <a:off x="1968" y="2183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Line 463"/>
              <p:cNvSpPr>
                <a:spLocks noChangeShapeType="1"/>
              </p:cNvSpPr>
              <p:nvPr/>
            </p:nvSpPr>
            <p:spPr bwMode="auto">
              <a:xfrm flipV="1">
                <a:off x="1974" y="217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464"/>
              <p:cNvSpPr>
                <a:spLocks/>
              </p:cNvSpPr>
              <p:nvPr/>
            </p:nvSpPr>
            <p:spPr bwMode="auto">
              <a:xfrm>
                <a:off x="1979" y="2166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4 w 8"/>
                  <a:gd name="T3" fmla="*/ 4 h 9"/>
                  <a:gd name="T4" fmla="*/ 8 w 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9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Line 465"/>
              <p:cNvSpPr>
                <a:spLocks noChangeShapeType="1"/>
              </p:cNvSpPr>
              <p:nvPr/>
            </p:nvSpPr>
            <p:spPr bwMode="auto">
              <a:xfrm flipV="1">
                <a:off x="1987" y="2157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Line 466"/>
              <p:cNvSpPr>
                <a:spLocks noChangeShapeType="1"/>
              </p:cNvSpPr>
              <p:nvPr/>
            </p:nvSpPr>
            <p:spPr bwMode="auto">
              <a:xfrm flipV="1">
                <a:off x="1992" y="215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Line 467"/>
              <p:cNvSpPr>
                <a:spLocks noChangeShapeType="1"/>
              </p:cNvSpPr>
              <p:nvPr/>
            </p:nvSpPr>
            <p:spPr bwMode="auto">
              <a:xfrm flipV="1">
                <a:off x="1998" y="2141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468"/>
              <p:cNvSpPr>
                <a:spLocks/>
              </p:cNvSpPr>
              <p:nvPr/>
            </p:nvSpPr>
            <p:spPr bwMode="auto">
              <a:xfrm>
                <a:off x="2003" y="2133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4 w 8"/>
                  <a:gd name="T3" fmla="*/ 4 h 8"/>
                  <a:gd name="T4" fmla="*/ 8 w 8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8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469"/>
              <p:cNvSpPr>
                <a:spLocks/>
              </p:cNvSpPr>
              <p:nvPr/>
            </p:nvSpPr>
            <p:spPr bwMode="auto">
              <a:xfrm>
                <a:off x="2011" y="2123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4 w 5"/>
                  <a:gd name="T3" fmla="*/ 4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10"/>
                    </a:moveTo>
                    <a:lnTo>
                      <a:pt x="4" y="4"/>
                    </a:lnTo>
                    <a:lnTo>
                      <a:pt x="5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Line 470"/>
              <p:cNvSpPr>
                <a:spLocks noChangeShapeType="1"/>
              </p:cNvSpPr>
              <p:nvPr/>
            </p:nvSpPr>
            <p:spPr bwMode="auto">
              <a:xfrm flipV="1">
                <a:off x="2016" y="211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Line 471"/>
              <p:cNvSpPr>
                <a:spLocks noChangeShapeType="1"/>
              </p:cNvSpPr>
              <p:nvPr/>
            </p:nvSpPr>
            <p:spPr bwMode="auto">
              <a:xfrm flipV="1">
                <a:off x="2022" y="2105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472"/>
              <p:cNvSpPr>
                <a:spLocks/>
              </p:cNvSpPr>
              <p:nvPr/>
            </p:nvSpPr>
            <p:spPr bwMode="auto">
              <a:xfrm>
                <a:off x="2027" y="2097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4 w 8"/>
                  <a:gd name="T3" fmla="*/ 4 h 8"/>
                  <a:gd name="T4" fmla="*/ 8 w 8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8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473"/>
              <p:cNvSpPr>
                <a:spLocks/>
              </p:cNvSpPr>
              <p:nvPr/>
            </p:nvSpPr>
            <p:spPr bwMode="auto">
              <a:xfrm>
                <a:off x="2035" y="2087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4 w 5"/>
                  <a:gd name="T3" fmla="*/ 4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10"/>
                    </a:moveTo>
                    <a:lnTo>
                      <a:pt x="4" y="4"/>
                    </a:lnTo>
                    <a:lnTo>
                      <a:pt x="5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Line 474"/>
              <p:cNvSpPr>
                <a:spLocks noChangeShapeType="1"/>
              </p:cNvSpPr>
              <p:nvPr/>
            </p:nvSpPr>
            <p:spPr bwMode="auto">
              <a:xfrm flipV="1">
                <a:off x="2040" y="2078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475"/>
              <p:cNvSpPr>
                <a:spLocks/>
              </p:cNvSpPr>
              <p:nvPr/>
            </p:nvSpPr>
            <p:spPr bwMode="auto">
              <a:xfrm>
                <a:off x="2046" y="2069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4 w 7"/>
                  <a:gd name="T3" fmla="*/ 5 h 9"/>
                  <a:gd name="T4" fmla="*/ 7 w 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0" y="9"/>
                    </a:moveTo>
                    <a:lnTo>
                      <a:pt x="4" y="5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476"/>
              <p:cNvSpPr>
                <a:spLocks/>
              </p:cNvSpPr>
              <p:nvPr/>
            </p:nvSpPr>
            <p:spPr bwMode="auto">
              <a:xfrm>
                <a:off x="2053" y="2059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4 w 6"/>
                  <a:gd name="T3" fmla="*/ 4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4" y="4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Line 477"/>
              <p:cNvSpPr>
                <a:spLocks noChangeShapeType="1"/>
              </p:cNvSpPr>
              <p:nvPr/>
            </p:nvSpPr>
            <p:spPr bwMode="auto">
              <a:xfrm flipV="1">
                <a:off x="2059" y="2050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478"/>
              <p:cNvSpPr>
                <a:spLocks/>
              </p:cNvSpPr>
              <p:nvPr/>
            </p:nvSpPr>
            <p:spPr bwMode="auto">
              <a:xfrm>
                <a:off x="2064" y="2040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5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2" y="5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479"/>
              <p:cNvSpPr>
                <a:spLocks/>
              </p:cNvSpPr>
              <p:nvPr/>
            </p:nvSpPr>
            <p:spPr bwMode="auto">
              <a:xfrm>
                <a:off x="2070" y="2032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Line 480"/>
              <p:cNvSpPr>
                <a:spLocks noChangeShapeType="1"/>
              </p:cNvSpPr>
              <p:nvPr/>
            </p:nvSpPr>
            <p:spPr bwMode="auto">
              <a:xfrm flipV="1">
                <a:off x="2077" y="2023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481"/>
              <p:cNvSpPr>
                <a:spLocks/>
              </p:cNvSpPr>
              <p:nvPr/>
            </p:nvSpPr>
            <p:spPr bwMode="auto">
              <a:xfrm>
                <a:off x="2083" y="2013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2 w 5"/>
                  <a:gd name="T3" fmla="*/ 4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10"/>
                    </a:move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482"/>
              <p:cNvSpPr>
                <a:spLocks noChangeShapeType="1"/>
              </p:cNvSpPr>
              <p:nvPr/>
            </p:nvSpPr>
            <p:spPr bwMode="auto">
              <a:xfrm flipV="1">
                <a:off x="2088" y="200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483"/>
              <p:cNvSpPr>
                <a:spLocks/>
              </p:cNvSpPr>
              <p:nvPr/>
            </p:nvSpPr>
            <p:spPr bwMode="auto">
              <a:xfrm>
                <a:off x="2094" y="1996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Freeform 484"/>
              <p:cNvSpPr>
                <a:spLocks/>
              </p:cNvSpPr>
              <p:nvPr/>
            </p:nvSpPr>
            <p:spPr bwMode="auto">
              <a:xfrm>
                <a:off x="2101" y="1985"/>
                <a:ext cx="6" cy="11"/>
              </a:xfrm>
              <a:custGeom>
                <a:avLst/>
                <a:gdLst>
                  <a:gd name="T0" fmla="*/ 0 w 6"/>
                  <a:gd name="T1" fmla="*/ 11 h 11"/>
                  <a:gd name="T2" fmla="*/ 4 w 6"/>
                  <a:gd name="T3" fmla="*/ 5 h 11"/>
                  <a:gd name="T4" fmla="*/ 6 w 6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1"/>
                  <a:gd name="T11" fmla="*/ 6 w 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1">
                    <a:moveTo>
                      <a:pt x="0" y="11"/>
                    </a:moveTo>
                    <a:lnTo>
                      <a:pt x="4" y="5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Line 485"/>
              <p:cNvSpPr>
                <a:spLocks noChangeShapeType="1"/>
              </p:cNvSpPr>
              <p:nvPr/>
            </p:nvSpPr>
            <p:spPr bwMode="auto">
              <a:xfrm flipV="1">
                <a:off x="2107" y="1977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Freeform 486"/>
              <p:cNvSpPr>
                <a:spLocks/>
              </p:cNvSpPr>
              <p:nvPr/>
            </p:nvSpPr>
            <p:spPr bwMode="auto">
              <a:xfrm>
                <a:off x="2112" y="1968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4 w 8"/>
                  <a:gd name="T3" fmla="*/ 4 h 9"/>
                  <a:gd name="T4" fmla="*/ 8 w 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9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Line 487"/>
              <p:cNvSpPr>
                <a:spLocks noChangeShapeType="1"/>
              </p:cNvSpPr>
              <p:nvPr/>
            </p:nvSpPr>
            <p:spPr bwMode="auto">
              <a:xfrm flipV="1">
                <a:off x="2120" y="1959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488"/>
              <p:cNvSpPr>
                <a:spLocks/>
              </p:cNvSpPr>
              <p:nvPr/>
            </p:nvSpPr>
            <p:spPr bwMode="auto">
              <a:xfrm>
                <a:off x="2125" y="1949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5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2" y="5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Line 489"/>
              <p:cNvSpPr>
                <a:spLocks noChangeShapeType="1"/>
              </p:cNvSpPr>
              <p:nvPr/>
            </p:nvSpPr>
            <p:spPr bwMode="auto">
              <a:xfrm flipV="1">
                <a:off x="2131" y="1941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Freeform 490"/>
              <p:cNvSpPr>
                <a:spLocks/>
              </p:cNvSpPr>
              <p:nvPr/>
            </p:nvSpPr>
            <p:spPr bwMode="auto">
              <a:xfrm>
                <a:off x="2137" y="1932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3 w 7"/>
                  <a:gd name="T3" fmla="*/ 4 h 9"/>
                  <a:gd name="T4" fmla="*/ 7 w 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0" y="9"/>
                    </a:moveTo>
                    <a:lnTo>
                      <a:pt x="3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Line 491"/>
              <p:cNvSpPr>
                <a:spLocks noChangeShapeType="1"/>
              </p:cNvSpPr>
              <p:nvPr/>
            </p:nvSpPr>
            <p:spPr bwMode="auto">
              <a:xfrm flipV="1">
                <a:off x="2144" y="1925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Line 492"/>
              <p:cNvSpPr>
                <a:spLocks noChangeShapeType="1"/>
              </p:cNvSpPr>
              <p:nvPr/>
            </p:nvSpPr>
            <p:spPr bwMode="auto">
              <a:xfrm flipV="1">
                <a:off x="2149" y="1916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Line 493"/>
              <p:cNvSpPr>
                <a:spLocks noChangeShapeType="1"/>
              </p:cNvSpPr>
              <p:nvPr/>
            </p:nvSpPr>
            <p:spPr bwMode="auto">
              <a:xfrm flipV="1">
                <a:off x="2155" y="1907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494"/>
              <p:cNvSpPr>
                <a:spLocks/>
              </p:cNvSpPr>
              <p:nvPr/>
            </p:nvSpPr>
            <p:spPr bwMode="auto">
              <a:xfrm>
                <a:off x="2161" y="1899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3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3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Line 495"/>
              <p:cNvSpPr>
                <a:spLocks noChangeShapeType="1"/>
              </p:cNvSpPr>
              <p:nvPr/>
            </p:nvSpPr>
            <p:spPr bwMode="auto">
              <a:xfrm flipV="1">
                <a:off x="2168" y="1892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Freeform 496"/>
              <p:cNvSpPr>
                <a:spLocks/>
              </p:cNvSpPr>
              <p:nvPr/>
            </p:nvSpPr>
            <p:spPr bwMode="auto">
              <a:xfrm>
                <a:off x="2173" y="1883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2 w 6"/>
                  <a:gd name="T3" fmla="*/ 4 h 9"/>
                  <a:gd name="T4" fmla="*/ 6 w 6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9"/>
                  <a:gd name="T11" fmla="*/ 6 w 6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9">
                    <a:moveTo>
                      <a:pt x="0" y="9"/>
                    </a:moveTo>
                    <a:lnTo>
                      <a:pt x="2" y="4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Freeform 497"/>
              <p:cNvSpPr>
                <a:spLocks/>
              </p:cNvSpPr>
              <p:nvPr/>
            </p:nvSpPr>
            <p:spPr bwMode="auto">
              <a:xfrm>
                <a:off x="2179" y="187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4 w 7"/>
                  <a:gd name="T3" fmla="*/ 3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Line 498"/>
              <p:cNvSpPr>
                <a:spLocks noChangeShapeType="1"/>
              </p:cNvSpPr>
              <p:nvPr/>
            </p:nvSpPr>
            <p:spPr bwMode="auto">
              <a:xfrm flipV="1">
                <a:off x="2186" y="1868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Line 499"/>
              <p:cNvSpPr>
                <a:spLocks noChangeShapeType="1"/>
              </p:cNvSpPr>
              <p:nvPr/>
            </p:nvSpPr>
            <p:spPr bwMode="auto">
              <a:xfrm flipV="1">
                <a:off x="2192" y="18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Line 500"/>
              <p:cNvSpPr>
                <a:spLocks noChangeShapeType="1"/>
              </p:cNvSpPr>
              <p:nvPr/>
            </p:nvSpPr>
            <p:spPr bwMode="auto">
              <a:xfrm flipV="1">
                <a:off x="2197" y="185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Freeform 501"/>
              <p:cNvSpPr>
                <a:spLocks/>
              </p:cNvSpPr>
              <p:nvPr/>
            </p:nvSpPr>
            <p:spPr bwMode="auto">
              <a:xfrm>
                <a:off x="2203" y="18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4 w 7"/>
                  <a:gd name="T3" fmla="*/ 3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Line 502"/>
              <p:cNvSpPr>
                <a:spLocks noChangeShapeType="1"/>
              </p:cNvSpPr>
              <p:nvPr/>
            </p:nvSpPr>
            <p:spPr bwMode="auto">
              <a:xfrm flipV="1">
                <a:off x="2210" y="184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Line 503"/>
              <p:cNvSpPr>
                <a:spLocks noChangeShapeType="1"/>
              </p:cNvSpPr>
              <p:nvPr/>
            </p:nvSpPr>
            <p:spPr bwMode="auto">
              <a:xfrm flipV="1">
                <a:off x="2216" y="1832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Line 504"/>
              <p:cNvSpPr>
                <a:spLocks noChangeShapeType="1"/>
              </p:cNvSpPr>
              <p:nvPr/>
            </p:nvSpPr>
            <p:spPr bwMode="auto">
              <a:xfrm flipV="1">
                <a:off x="2222" y="1827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Freeform 505"/>
              <p:cNvSpPr>
                <a:spLocks/>
              </p:cNvSpPr>
              <p:nvPr/>
            </p:nvSpPr>
            <p:spPr bwMode="auto">
              <a:xfrm>
                <a:off x="2227" y="1821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4 w 7"/>
                  <a:gd name="T3" fmla="*/ 3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Line 506"/>
              <p:cNvSpPr>
                <a:spLocks noChangeShapeType="1"/>
              </p:cNvSpPr>
              <p:nvPr/>
            </p:nvSpPr>
            <p:spPr bwMode="auto">
              <a:xfrm flipV="1">
                <a:off x="2234" y="18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Line 507"/>
              <p:cNvSpPr>
                <a:spLocks noChangeShapeType="1"/>
              </p:cNvSpPr>
              <p:nvPr/>
            </p:nvSpPr>
            <p:spPr bwMode="auto">
              <a:xfrm flipV="1">
                <a:off x="2240" y="1808"/>
                <a:ext cx="6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Freeform 508"/>
              <p:cNvSpPr>
                <a:spLocks/>
              </p:cNvSpPr>
              <p:nvPr/>
            </p:nvSpPr>
            <p:spPr bwMode="auto">
              <a:xfrm>
                <a:off x="2246" y="1803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3 w 7"/>
                  <a:gd name="T3" fmla="*/ 2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Line 509"/>
              <p:cNvSpPr>
                <a:spLocks noChangeShapeType="1"/>
              </p:cNvSpPr>
              <p:nvPr/>
            </p:nvSpPr>
            <p:spPr bwMode="auto">
              <a:xfrm flipV="1">
                <a:off x="2253" y="1798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Line 510"/>
              <p:cNvSpPr>
                <a:spLocks noChangeShapeType="1"/>
              </p:cNvSpPr>
              <p:nvPr/>
            </p:nvSpPr>
            <p:spPr bwMode="auto">
              <a:xfrm flipV="1">
                <a:off x="2258" y="1792"/>
                <a:ext cx="6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Line 511"/>
              <p:cNvSpPr>
                <a:spLocks noChangeShapeType="1"/>
              </p:cNvSpPr>
              <p:nvPr/>
            </p:nvSpPr>
            <p:spPr bwMode="auto">
              <a:xfrm flipV="1">
                <a:off x="2264" y="1788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Freeform 512"/>
              <p:cNvSpPr>
                <a:spLocks/>
              </p:cNvSpPr>
              <p:nvPr/>
            </p:nvSpPr>
            <p:spPr bwMode="auto">
              <a:xfrm>
                <a:off x="2270" y="1783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3 w 7"/>
                  <a:gd name="T3" fmla="*/ 2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Line 513"/>
              <p:cNvSpPr>
                <a:spLocks noChangeShapeType="1"/>
              </p:cNvSpPr>
              <p:nvPr/>
            </p:nvSpPr>
            <p:spPr bwMode="auto">
              <a:xfrm flipV="1">
                <a:off x="2277" y="1779"/>
                <a:ext cx="5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Line 514"/>
              <p:cNvSpPr>
                <a:spLocks noChangeShapeType="1"/>
              </p:cNvSpPr>
              <p:nvPr/>
            </p:nvSpPr>
            <p:spPr bwMode="auto">
              <a:xfrm flipV="1">
                <a:off x="2282" y="1775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Line 515"/>
              <p:cNvSpPr>
                <a:spLocks noChangeShapeType="1"/>
              </p:cNvSpPr>
              <p:nvPr/>
            </p:nvSpPr>
            <p:spPr bwMode="auto">
              <a:xfrm flipV="1">
                <a:off x="2288" y="1770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516"/>
              <p:cNvSpPr>
                <a:spLocks/>
              </p:cNvSpPr>
              <p:nvPr/>
            </p:nvSpPr>
            <p:spPr bwMode="auto">
              <a:xfrm>
                <a:off x="2294" y="1767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2 h 3"/>
                  <a:gd name="T4" fmla="*/ 7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Line 517"/>
              <p:cNvSpPr>
                <a:spLocks noChangeShapeType="1"/>
              </p:cNvSpPr>
              <p:nvPr/>
            </p:nvSpPr>
            <p:spPr bwMode="auto">
              <a:xfrm flipV="1">
                <a:off x="2301" y="1764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Line 518"/>
              <p:cNvSpPr>
                <a:spLocks noChangeShapeType="1"/>
              </p:cNvSpPr>
              <p:nvPr/>
            </p:nvSpPr>
            <p:spPr bwMode="auto">
              <a:xfrm flipV="1">
                <a:off x="2307" y="1762"/>
                <a:ext cx="5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519"/>
              <p:cNvSpPr>
                <a:spLocks/>
              </p:cNvSpPr>
              <p:nvPr/>
            </p:nvSpPr>
            <p:spPr bwMode="auto">
              <a:xfrm>
                <a:off x="2312" y="175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4 w 7"/>
                  <a:gd name="T3" fmla="*/ 1 h 3"/>
                  <a:gd name="T4" fmla="*/ 7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Line 520"/>
              <p:cNvSpPr>
                <a:spLocks noChangeShapeType="1"/>
              </p:cNvSpPr>
              <p:nvPr/>
            </p:nvSpPr>
            <p:spPr bwMode="auto">
              <a:xfrm flipV="1">
                <a:off x="2319" y="175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Line 521"/>
              <p:cNvSpPr>
                <a:spLocks noChangeShapeType="1"/>
              </p:cNvSpPr>
              <p:nvPr/>
            </p:nvSpPr>
            <p:spPr bwMode="auto">
              <a:xfrm flipV="1">
                <a:off x="2325" y="1753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Line 522"/>
              <p:cNvSpPr>
                <a:spLocks noChangeShapeType="1"/>
              </p:cNvSpPr>
              <p:nvPr/>
            </p:nvSpPr>
            <p:spPr bwMode="auto">
              <a:xfrm flipV="1">
                <a:off x="2331" y="1751"/>
                <a:ext cx="5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523"/>
              <p:cNvSpPr>
                <a:spLocks/>
              </p:cNvSpPr>
              <p:nvPr/>
            </p:nvSpPr>
            <p:spPr bwMode="auto">
              <a:xfrm>
                <a:off x="2336" y="1750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4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1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Line 524"/>
              <p:cNvSpPr>
                <a:spLocks noChangeShapeType="1"/>
              </p:cNvSpPr>
              <p:nvPr/>
            </p:nvSpPr>
            <p:spPr bwMode="auto">
              <a:xfrm flipV="1">
                <a:off x="2343" y="1749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Line 525"/>
              <p:cNvSpPr>
                <a:spLocks noChangeShapeType="1"/>
              </p:cNvSpPr>
              <p:nvPr/>
            </p:nvSpPr>
            <p:spPr bwMode="auto">
              <a:xfrm flipV="1">
                <a:off x="2349" y="1747"/>
                <a:ext cx="6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Line 526"/>
              <p:cNvSpPr>
                <a:spLocks noChangeShapeType="1"/>
              </p:cNvSpPr>
              <p:nvPr/>
            </p:nvSpPr>
            <p:spPr bwMode="auto">
              <a:xfrm>
                <a:off x="2355" y="1747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527"/>
              <p:cNvSpPr>
                <a:spLocks/>
              </p:cNvSpPr>
              <p:nvPr/>
            </p:nvSpPr>
            <p:spPr bwMode="auto">
              <a:xfrm>
                <a:off x="2360" y="174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4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Line 528"/>
              <p:cNvSpPr>
                <a:spLocks noChangeShapeType="1"/>
              </p:cNvSpPr>
              <p:nvPr/>
            </p:nvSpPr>
            <p:spPr bwMode="auto">
              <a:xfrm>
                <a:off x="2367" y="1747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Line 529"/>
              <p:cNvSpPr>
                <a:spLocks noChangeShapeType="1"/>
              </p:cNvSpPr>
              <p:nvPr/>
            </p:nvSpPr>
            <p:spPr bwMode="auto">
              <a:xfrm>
                <a:off x="2373" y="1747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530"/>
              <p:cNvSpPr>
                <a:spLocks/>
              </p:cNvSpPr>
              <p:nvPr/>
            </p:nvSpPr>
            <p:spPr bwMode="auto">
              <a:xfrm>
                <a:off x="2379" y="174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3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Line 531"/>
              <p:cNvSpPr>
                <a:spLocks noChangeShapeType="1"/>
              </p:cNvSpPr>
              <p:nvPr/>
            </p:nvSpPr>
            <p:spPr bwMode="auto">
              <a:xfrm>
                <a:off x="2386" y="1747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Line 532"/>
              <p:cNvSpPr>
                <a:spLocks noChangeShapeType="1"/>
              </p:cNvSpPr>
              <p:nvPr/>
            </p:nvSpPr>
            <p:spPr bwMode="auto">
              <a:xfrm>
                <a:off x="2392" y="1747"/>
                <a:ext cx="5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Line 533"/>
              <p:cNvSpPr>
                <a:spLocks noChangeShapeType="1"/>
              </p:cNvSpPr>
              <p:nvPr/>
            </p:nvSpPr>
            <p:spPr bwMode="auto">
              <a:xfrm>
                <a:off x="2397" y="1749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534"/>
              <p:cNvSpPr>
                <a:spLocks/>
              </p:cNvSpPr>
              <p:nvPr/>
            </p:nvSpPr>
            <p:spPr bwMode="auto">
              <a:xfrm>
                <a:off x="2403" y="175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3 w 7"/>
                  <a:gd name="T3" fmla="*/ 0 h 1"/>
                  <a:gd name="T4" fmla="*/ 7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Line 535"/>
              <p:cNvSpPr>
                <a:spLocks noChangeShapeType="1"/>
              </p:cNvSpPr>
              <p:nvPr/>
            </p:nvSpPr>
            <p:spPr bwMode="auto">
              <a:xfrm>
                <a:off x="2410" y="1751"/>
                <a:ext cx="6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Line 536"/>
              <p:cNvSpPr>
                <a:spLocks noChangeShapeType="1"/>
              </p:cNvSpPr>
              <p:nvPr/>
            </p:nvSpPr>
            <p:spPr bwMode="auto">
              <a:xfrm>
                <a:off x="2416" y="1753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Line 537"/>
              <p:cNvSpPr>
                <a:spLocks noChangeShapeType="1"/>
              </p:cNvSpPr>
              <p:nvPr/>
            </p:nvSpPr>
            <p:spPr bwMode="auto">
              <a:xfrm>
                <a:off x="2421" y="175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538"/>
              <p:cNvSpPr>
                <a:spLocks/>
              </p:cNvSpPr>
              <p:nvPr/>
            </p:nvSpPr>
            <p:spPr bwMode="auto">
              <a:xfrm>
                <a:off x="2427" y="1759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3 w 7"/>
                  <a:gd name="T3" fmla="*/ 1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3" y="1"/>
                    </a:lnTo>
                    <a:lnTo>
                      <a:pt x="7" y="3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Line 539"/>
              <p:cNvSpPr>
                <a:spLocks noChangeShapeType="1"/>
              </p:cNvSpPr>
              <p:nvPr/>
            </p:nvSpPr>
            <p:spPr bwMode="auto">
              <a:xfrm>
                <a:off x="2434" y="1762"/>
                <a:ext cx="6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Line 540"/>
              <p:cNvSpPr>
                <a:spLocks noChangeShapeType="1"/>
              </p:cNvSpPr>
              <p:nvPr/>
            </p:nvSpPr>
            <p:spPr bwMode="auto">
              <a:xfrm>
                <a:off x="2440" y="1764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541"/>
              <p:cNvSpPr>
                <a:spLocks/>
              </p:cNvSpPr>
              <p:nvPr/>
            </p:nvSpPr>
            <p:spPr bwMode="auto">
              <a:xfrm>
                <a:off x="2445" y="176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4 w 7"/>
                  <a:gd name="T3" fmla="*/ 2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4" y="2"/>
                    </a:lnTo>
                    <a:lnTo>
                      <a:pt x="7" y="3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Line 542"/>
              <p:cNvSpPr>
                <a:spLocks noChangeShapeType="1"/>
              </p:cNvSpPr>
              <p:nvPr/>
            </p:nvSpPr>
            <p:spPr bwMode="auto">
              <a:xfrm>
                <a:off x="2452" y="1770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Line 543"/>
              <p:cNvSpPr>
                <a:spLocks noChangeShapeType="1"/>
              </p:cNvSpPr>
              <p:nvPr/>
            </p:nvSpPr>
            <p:spPr bwMode="auto">
              <a:xfrm>
                <a:off x="2458" y="1775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Line 544"/>
              <p:cNvSpPr>
                <a:spLocks noChangeShapeType="1"/>
              </p:cNvSpPr>
              <p:nvPr/>
            </p:nvSpPr>
            <p:spPr bwMode="auto">
              <a:xfrm>
                <a:off x="2464" y="1779"/>
                <a:ext cx="5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545"/>
              <p:cNvSpPr>
                <a:spLocks/>
              </p:cNvSpPr>
              <p:nvPr/>
            </p:nvSpPr>
            <p:spPr bwMode="auto">
              <a:xfrm>
                <a:off x="2469" y="1783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4 w 8"/>
                  <a:gd name="T3" fmla="*/ 2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4" y="2"/>
                    </a:lnTo>
                    <a:lnTo>
                      <a:pt x="8" y="5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Line 546"/>
              <p:cNvSpPr>
                <a:spLocks noChangeShapeType="1"/>
              </p:cNvSpPr>
              <p:nvPr/>
            </p:nvSpPr>
            <p:spPr bwMode="auto">
              <a:xfrm>
                <a:off x="2477" y="1788"/>
                <a:ext cx="5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Line 547"/>
              <p:cNvSpPr>
                <a:spLocks noChangeShapeType="1"/>
              </p:cNvSpPr>
              <p:nvPr/>
            </p:nvSpPr>
            <p:spPr bwMode="auto">
              <a:xfrm>
                <a:off x="2482" y="1792"/>
                <a:ext cx="6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Line 548"/>
              <p:cNvSpPr>
                <a:spLocks noChangeShapeType="1"/>
              </p:cNvSpPr>
              <p:nvPr/>
            </p:nvSpPr>
            <p:spPr bwMode="auto">
              <a:xfrm>
                <a:off x="2488" y="1798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549"/>
              <p:cNvSpPr>
                <a:spLocks/>
              </p:cNvSpPr>
              <p:nvPr/>
            </p:nvSpPr>
            <p:spPr bwMode="auto">
              <a:xfrm>
                <a:off x="2493" y="1803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4 w 8"/>
                  <a:gd name="T3" fmla="*/ 2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4" y="2"/>
                    </a:lnTo>
                    <a:lnTo>
                      <a:pt x="8" y="5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Line 550"/>
              <p:cNvSpPr>
                <a:spLocks noChangeShapeType="1"/>
              </p:cNvSpPr>
              <p:nvPr/>
            </p:nvSpPr>
            <p:spPr bwMode="auto">
              <a:xfrm>
                <a:off x="2501" y="1808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Line 551"/>
              <p:cNvSpPr>
                <a:spLocks noChangeShapeType="1"/>
              </p:cNvSpPr>
              <p:nvPr/>
            </p:nvSpPr>
            <p:spPr bwMode="auto">
              <a:xfrm>
                <a:off x="2506" y="18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552"/>
              <p:cNvSpPr>
                <a:spLocks/>
              </p:cNvSpPr>
              <p:nvPr/>
            </p:nvSpPr>
            <p:spPr bwMode="auto">
              <a:xfrm>
                <a:off x="2512" y="1821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3 w 7"/>
                  <a:gd name="T3" fmla="*/ 3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3" y="3"/>
                    </a:lnTo>
                    <a:lnTo>
                      <a:pt x="7" y="6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Line 553"/>
              <p:cNvSpPr>
                <a:spLocks noChangeShapeType="1"/>
              </p:cNvSpPr>
              <p:nvPr/>
            </p:nvSpPr>
            <p:spPr bwMode="auto">
              <a:xfrm>
                <a:off x="2519" y="1827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Line 554"/>
              <p:cNvSpPr>
                <a:spLocks noChangeShapeType="1"/>
              </p:cNvSpPr>
              <p:nvPr/>
            </p:nvSpPr>
            <p:spPr bwMode="auto">
              <a:xfrm>
                <a:off x="2525" y="1832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Line 555"/>
              <p:cNvSpPr>
                <a:spLocks noChangeShapeType="1"/>
              </p:cNvSpPr>
              <p:nvPr/>
            </p:nvSpPr>
            <p:spPr bwMode="auto">
              <a:xfrm>
                <a:off x="2530" y="184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556"/>
              <p:cNvSpPr>
                <a:spLocks/>
              </p:cNvSpPr>
              <p:nvPr/>
            </p:nvSpPr>
            <p:spPr bwMode="auto">
              <a:xfrm>
                <a:off x="2536" y="184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3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3" y="3"/>
                    </a:lnTo>
                    <a:lnTo>
                      <a:pt x="7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Line 557"/>
              <p:cNvSpPr>
                <a:spLocks noChangeShapeType="1"/>
              </p:cNvSpPr>
              <p:nvPr/>
            </p:nvSpPr>
            <p:spPr bwMode="auto">
              <a:xfrm>
                <a:off x="2543" y="185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Line 558"/>
              <p:cNvSpPr>
                <a:spLocks noChangeShapeType="1"/>
              </p:cNvSpPr>
              <p:nvPr/>
            </p:nvSpPr>
            <p:spPr bwMode="auto">
              <a:xfrm>
                <a:off x="2549" y="18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Line 559"/>
              <p:cNvSpPr>
                <a:spLocks noChangeShapeType="1"/>
              </p:cNvSpPr>
              <p:nvPr/>
            </p:nvSpPr>
            <p:spPr bwMode="auto">
              <a:xfrm>
                <a:off x="2554" y="1868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560"/>
              <p:cNvSpPr>
                <a:spLocks/>
              </p:cNvSpPr>
              <p:nvPr/>
            </p:nvSpPr>
            <p:spPr bwMode="auto">
              <a:xfrm>
                <a:off x="2560" y="187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3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3" y="3"/>
                    </a:lnTo>
                    <a:lnTo>
                      <a:pt x="7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561"/>
              <p:cNvSpPr>
                <a:spLocks/>
              </p:cNvSpPr>
              <p:nvPr/>
            </p:nvSpPr>
            <p:spPr bwMode="auto">
              <a:xfrm>
                <a:off x="2567" y="1883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4 h 9"/>
                  <a:gd name="T4" fmla="*/ 6 w 6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9"/>
                  <a:gd name="T11" fmla="*/ 6 w 6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9">
                    <a:moveTo>
                      <a:pt x="0" y="0"/>
                    </a:moveTo>
                    <a:lnTo>
                      <a:pt x="4" y="4"/>
                    </a:lnTo>
                    <a:lnTo>
                      <a:pt x="6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Line 562"/>
              <p:cNvSpPr>
                <a:spLocks noChangeShapeType="1"/>
              </p:cNvSpPr>
              <p:nvPr/>
            </p:nvSpPr>
            <p:spPr bwMode="auto">
              <a:xfrm>
                <a:off x="2573" y="1892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563"/>
              <p:cNvSpPr>
                <a:spLocks/>
              </p:cNvSpPr>
              <p:nvPr/>
            </p:nvSpPr>
            <p:spPr bwMode="auto">
              <a:xfrm>
                <a:off x="2578" y="1899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4 h 8"/>
                  <a:gd name="T4" fmla="*/ 8 w 8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Line 564"/>
              <p:cNvSpPr>
                <a:spLocks noChangeShapeType="1"/>
              </p:cNvSpPr>
              <p:nvPr/>
            </p:nvSpPr>
            <p:spPr bwMode="auto">
              <a:xfrm>
                <a:off x="2586" y="1907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Line 565"/>
              <p:cNvSpPr>
                <a:spLocks noChangeShapeType="1"/>
              </p:cNvSpPr>
              <p:nvPr/>
            </p:nvSpPr>
            <p:spPr bwMode="auto">
              <a:xfrm>
                <a:off x="2591" y="1916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Line 566"/>
              <p:cNvSpPr>
                <a:spLocks noChangeShapeType="1"/>
              </p:cNvSpPr>
              <p:nvPr/>
            </p:nvSpPr>
            <p:spPr bwMode="auto">
              <a:xfrm>
                <a:off x="2597" y="1925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567"/>
              <p:cNvSpPr>
                <a:spLocks/>
              </p:cNvSpPr>
              <p:nvPr/>
            </p:nvSpPr>
            <p:spPr bwMode="auto">
              <a:xfrm>
                <a:off x="2602" y="1932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4 h 9"/>
                  <a:gd name="T4" fmla="*/ 8 w 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0"/>
                    </a:moveTo>
                    <a:lnTo>
                      <a:pt x="4" y="4"/>
                    </a:lnTo>
                    <a:lnTo>
                      <a:pt x="8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Line 568"/>
              <p:cNvSpPr>
                <a:spLocks noChangeShapeType="1"/>
              </p:cNvSpPr>
              <p:nvPr/>
            </p:nvSpPr>
            <p:spPr bwMode="auto">
              <a:xfrm>
                <a:off x="2610" y="1941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569"/>
              <p:cNvSpPr>
                <a:spLocks/>
              </p:cNvSpPr>
              <p:nvPr/>
            </p:nvSpPr>
            <p:spPr bwMode="auto">
              <a:xfrm>
                <a:off x="2615" y="1949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2 w 6"/>
                  <a:gd name="T3" fmla="*/ 5 h 10"/>
                  <a:gd name="T4" fmla="*/ 6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2" y="5"/>
                    </a:lnTo>
                    <a:lnTo>
                      <a:pt x="6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Line 570"/>
              <p:cNvSpPr>
                <a:spLocks noChangeShapeType="1"/>
              </p:cNvSpPr>
              <p:nvPr/>
            </p:nvSpPr>
            <p:spPr bwMode="auto">
              <a:xfrm>
                <a:off x="2621" y="1959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571"/>
              <p:cNvSpPr>
                <a:spLocks/>
              </p:cNvSpPr>
              <p:nvPr/>
            </p:nvSpPr>
            <p:spPr bwMode="auto">
              <a:xfrm>
                <a:off x="2626" y="1968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4 h 9"/>
                  <a:gd name="T4" fmla="*/ 8 w 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0"/>
                    </a:moveTo>
                    <a:lnTo>
                      <a:pt x="4" y="4"/>
                    </a:lnTo>
                    <a:lnTo>
                      <a:pt x="8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Line 572"/>
              <p:cNvSpPr>
                <a:spLocks noChangeShapeType="1"/>
              </p:cNvSpPr>
              <p:nvPr/>
            </p:nvSpPr>
            <p:spPr bwMode="auto">
              <a:xfrm>
                <a:off x="2634" y="1977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573"/>
              <p:cNvSpPr>
                <a:spLocks/>
              </p:cNvSpPr>
              <p:nvPr/>
            </p:nvSpPr>
            <p:spPr bwMode="auto">
              <a:xfrm>
                <a:off x="2639" y="1985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2 w 6"/>
                  <a:gd name="T3" fmla="*/ 5 h 11"/>
                  <a:gd name="T4" fmla="*/ 6 w 6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1"/>
                  <a:gd name="T11" fmla="*/ 6 w 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1">
                    <a:moveTo>
                      <a:pt x="0" y="0"/>
                    </a:moveTo>
                    <a:lnTo>
                      <a:pt x="2" y="5"/>
                    </a:lnTo>
                    <a:lnTo>
                      <a:pt x="6" y="11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574"/>
              <p:cNvSpPr>
                <a:spLocks/>
              </p:cNvSpPr>
              <p:nvPr/>
            </p:nvSpPr>
            <p:spPr bwMode="auto">
              <a:xfrm>
                <a:off x="2645" y="1996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Line 575"/>
              <p:cNvSpPr>
                <a:spLocks noChangeShapeType="1"/>
              </p:cNvSpPr>
              <p:nvPr/>
            </p:nvSpPr>
            <p:spPr bwMode="auto">
              <a:xfrm>
                <a:off x="2652" y="200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576"/>
              <p:cNvSpPr>
                <a:spLocks/>
              </p:cNvSpPr>
              <p:nvPr/>
            </p:nvSpPr>
            <p:spPr bwMode="auto">
              <a:xfrm>
                <a:off x="2658" y="2013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1 w 5"/>
                  <a:gd name="T3" fmla="*/ 4 h 10"/>
                  <a:gd name="T4" fmla="*/ 5 w 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0"/>
                    </a:moveTo>
                    <a:lnTo>
                      <a:pt x="1" y="4"/>
                    </a:lnTo>
                    <a:lnTo>
                      <a:pt x="5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Line 577"/>
              <p:cNvSpPr>
                <a:spLocks noChangeShapeType="1"/>
              </p:cNvSpPr>
              <p:nvPr/>
            </p:nvSpPr>
            <p:spPr bwMode="auto">
              <a:xfrm>
                <a:off x="2663" y="2023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578"/>
              <p:cNvSpPr>
                <a:spLocks/>
              </p:cNvSpPr>
              <p:nvPr/>
            </p:nvSpPr>
            <p:spPr bwMode="auto">
              <a:xfrm>
                <a:off x="2669" y="203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579"/>
              <p:cNvSpPr>
                <a:spLocks/>
              </p:cNvSpPr>
              <p:nvPr/>
            </p:nvSpPr>
            <p:spPr bwMode="auto">
              <a:xfrm>
                <a:off x="2676" y="2040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4 w 6"/>
                  <a:gd name="T3" fmla="*/ 5 h 10"/>
                  <a:gd name="T4" fmla="*/ 6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5"/>
                    </a:lnTo>
                    <a:lnTo>
                      <a:pt x="6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Line 580"/>
              <p:cNvSpPr>
                <a:spLocks noChangeShapeType="1"/>
              </p:cNvSpPr>
              <p:nvPr/>
            </p:nvSpPr>
            <p:spPr bwMode="auto">
              <a:xfrm>
                <a:off x="2682" y="2050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581"/>
              <p:cNvSpPr>
                <a:spLocks/>
              </p:cNvSpPr>
              <p:nvPr/>
            </p:nvSpPr>
            <p:spPr bwMode="auto">
              <a:xfrm>
                <a:off x="2687" y="2059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2 w 6"/>
                  <a:gd name="T3" fmla="*/ 4 h 10"/>
                  <a:gd name="T4" fmla="*/ 6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2" y="4"/>
                    </a:lnTo>
                    <a:lnTo>
                      <a:pt x="6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582"/>
              <p:cNvSpPr>
                <a:spLocks/>
              </p:cNvSpPr>
              <p:nvPr/>
            </p:nvSpPr>
            <p:spPr bwMode="auto">
              <a:xfrm>
                <a:off x="2693" y="2069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5 h 9"/>
                  <a:gd name="T4" fmla="*/ 7 w 7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0" y="0"/>
                    </a:moveTo>
                    <a:lnTo>
                      <a:pt x="3" y="5"/>
                    </a:lnTo>
                    <a:lnTo>
                      <a:pt x="7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Line 583"/>
              <p:cNvSpPr>
                <a:spLocks noChangeShapeType="1"/>
              </p:cNvSpPr>
              <p:nvPr/>
            </p:nvSpPr>
            <p:spPr bwMode="auto">
              <a:xfrm>
                <a:off x="2700" y="2078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584"/>
              <p:cNvSpPr>
                <a:spLocks/>
              </p:cNvSpPr>
              <p:nvPr/>
            </p:nvSpPr>
            <p:spPr bwMode="auto">
              <a:xfrm>
                <a:off x="2706" y="2087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1 w 5"/>
                  <a:gd name="T3" fmla="*/ 4 h 10"/>
                  <a:gd name="T4" fmla="*/ 5 w 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0"/>
                    </a:moveTo>
                    <a:lnTo>
                      <a:pt x="1" y="4"/>
                    </a:lnTo>
                    <a:lnTo>
                      <a:pt x="5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585"/>
              <p:cNvSpPr>
                <a:spLocks/>
              </p:cNvSpPr>
              <p:nvPr/>
            </p:nvSpPr>
            <p:spPr bwMode="auto">
              <a:xfrm>
                <a:off x="2711" y="2097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4 h 8"/>
                  <a:gd name="T4" fmla="*/ 8 w 8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Line 586"/>
              <p:cNvSpPr>
                <a:spLocks noChangeShapeType="1"/>
              </p:cNvSpPr>
              <p:nvPr/>
            </p:nvSpPr>
            <p:spPr bwMode="auto">
              <a:xfrm>
                <a:off x="2719" y="2105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Line 587"/>
              <p:cNvSpPr>
                <a:spLocks noChangeShapeType="1"/>
              </p:cNvSpPr>
              <p:nvPr/>
            </p:nvSpPr>
            <p:spPr bwMode="auto">
              <a:xfrm>
                <a:off x="2724" y="211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588"/>
              <p:cNvSpPr>
                <a:spLocks/>
              </p:cNvSpPr>
              <p:nvPr/>
            </p:nvSpPr>
            <p:spPr bwMode="auto">
              <a:xfrm>
                <a:off x="2730" y="2123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2 w 5"/>
                  <a:gd name="T3" fmla="*/ 4 h 10"/>
                  <a:gd name="T4" fmla="*/ 5 w 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0"/>
                    </a:moveTo>
                    <a:lnTo>
                      <a:pt x="2" y="4"/>
                    </a:lnTo>
                    <a:lnTo>
                      <a:pt x="5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589"/>
              <p:cNvSpPr>
                <a:spLocks/>
              </p:cNvSpPr>
              <p:nvPr/>
            </p:nvSpPr>
            <p:spPr bwMode="auto">
              <a:xfrm>
                <a:off x="2735" y="2133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4 h 8"/>
                  <a:gd name="T4" fmla="*/ 8 w 8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Line 590"/>
              <p:cNvSpPr>
                <a:spLocks noChangeShapeType="1"/>
              </p:cNvSpPr>
              <p:nvPr/>
            </p:nvSpPr>
            <p:spPr bwMode="auto">
              <a:xfrm>
                <a:off x="2743" y="2141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Line 591"/>
              <p:cNvSpPr>
                <a:spLocks noChangeShapeType="1"/>
              </p:cNvSpPr>
              <p:nvPr/>
            </p:nvSpPr>
            <p:spPr bwMode="auto">
              <a:xfrm>
                <a:off x="2748" y="215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Line 592"/>
              <p:cNvSpPr>
                <a:spLocks noChangeShapeType="1"/>
              </p:cNvSpPr>
              <p:nvPr/>
            </p:nvSpPr>
            <p:spPr bwMode="auto">
              <a:xfrm>
                <a:off x="2754" y="2157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593"/>
              <p:cNvSpPr>
                <a:spLocks/>
              </p:cNvSpPr>
              <p:nvPr/>
            </p:nvSpPr>
            <p:spPr bwMode="auto">
              <a:xfrm>
                <a:off x="2759" y="2166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4 h 9"/>
                  <a:gd name="T4" fmla="*/ 8 w 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0"/>
                    </a:moveTo>
                    <a:lnTo>
                      <a:pt x="4" y="4"/>
                    </a:lnTo>
                    <a:lnTo>
                      <a:pt x="8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Line 594"/>
              <p:cNvSpPr>
                <a:spLocks noChangeShapeType="1"/>
              </p:cNvSpPr>
              <p:nvPr/>
            </p:nvSpPr>
            <p:spPr bwMode="auto">
              <a:xfrm>
                <a:off x="2767" y="217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Line 595"/>
              <p:cNvSpPr>
                <a:spLocks noChangeShapeType="1"/>
              </p:cNvSpPr>
              <p:nvPr/>
            </p:nvSpPr>
            <p:spPr bwMode="auto">
              <a:xfrm>
                <a:off x="2772" y="2183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596"/>
              <p:cNvSpPr>
                <a:spLocks/>
              </p:cNvSpPr>
              <p:nvPr/>
            </p:nvSpPr>
            <p:spPr bwMode="auto">
              <a:xfrm>
                <a:off x="2778" y="2191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Line 597"/>
              <p:cNvSpPr>
                <a:spLocks noChangeShapeType="1"/>
              </p:cNvSpPr>
              <p:nvPr/>
            </p:nvSpPr>
            <p:spPr bwMode="auto">
              <a:xfrm>
                <a:off x="2785" y="2199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Line 598"/>
              <p:cNvSpPr>
                <a:spLocks noChangeShapeType="1"/>
              </p:cNvSpPr>
              <p:nvPr/>
            </p:nvSpPr>
            <p:spPr bwMode="auto">
              <a:xfrm>
                <a:off x="2791" y="2206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Line 599"/>
              <p:cNvSpPr>
                <a:spLocks noChangeShapeType="1"/>
              </p:cNvSpPr>
              <p:nvPr/>
            </p:nvSpPr>
            <p:spPr bwMode="auto">
              <a:xfrm>
                <a:off x="2796" y="22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600"/>
              <p:cNvSpPr>
                <a:spLocks/>
              </p:cNvSpPr>
              <p:nvPr/>
            </p:nvSpPr>
            <p:spPr bwMode="auto">
              <a:xfrm>
                <a:off x="2802" y="222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3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3" y="3"/>
                    </a:lnTo>
                    <a:lnTo>
                      <a:pt x="7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Line 601"/>
              <p:cNvSpPr>
                <a:spLocks noChangeShapeType="1"/>
              </p:cNvSpPr>
              <p:nvPr/>
            </p:nvSpPr>
            <p:spPr bwMode="auto">
              <a:xfrm>
                <a:off x="2809" y="2228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Line 602"/>
              <p:cNvSpPr>
                <a:spLocks noChangeShapeType="1"/>
              </p:cNvSpPr>
              <p:nvPr/>
            </p:nvSpPr>
            <p:spPr bwMode="auto">
              <a:xfrm>
                <a:off x="2815" y="223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603"/>
              <p:cNvSpPr>
                <a:spLocks/>
              </p:cNvSpPr>
              <p:nvPr/>
            </p:nvSpPr>
            <p:spPr bwMode="auto">
              <a:xfrm>
                <a:off x="2820" y="224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4 w 8"/>
                  <a:gd name="T3" fmla="*/ 4 h 7"/>
                  <a:gd name="T4" fmla="*/ 8 w 8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7"/>
                  <a:gd name="T11" fmla="*/ 8 w 8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7">
                    <a:moveTo>
                      <a:pt x="0" y="0"/>
                    </a:moveTo>
                    <a:lnTo>
                      <a:pt x="4" y="4"/>
                    </a:lnTo>
                    <a:lnTo>
                      <a:pt x="8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Line 604"/>
              <p:cNvSpPr>
                <a:spLocks noChangeShapeType="1"/>
              </p:cNvSpPr>
              <p:nvPr/>
            </p:nvSpPr>
            <p:spPr bwMode="auto">
              <a:xfrm>
                <a:off x="2828" y="2250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Line 605"/>
              <p:cNvSpPr>
                <a:spLocks noChangeShapeType="1"/>
              </p:cNvSpPr>
              <p:nvPr/>
            </p:nvSpPr>
            <p:spPr bwMode="auto">
              <a:xfrm>
                <a:off x="2833" y="2256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Line 606"/>
              <p:cNvSpPr>
                <a:spLocks noChangeShapeType="1"/>
              </p:cNvSpPr>
              <p:nvPr/>
            </p:nvSpPr>
            <p:spPr bwMode="auto">
              <a:xfrm>
                <a:off x="2839" y="22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607"/>
              <p:cNvSpPr>
                <a:spLocks/>
              </p:cNvSpPr>
              <p:nvPr/>
            </p:nvSpPr>
            <p:spPr bwMode="auto">
              <a:xfrm>
                <a:off x="2844" y="2268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4 w 8"/>
                  <a:gd name="T3" fmla="*/ 3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4" y="3"/>
                    </a:lnTo>
                    <a:lnTo>
                      <a:pt x="8" y="6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Line 608"/>
              <p:cNvSpPr>
                <a:spLocks noChangeShapeType="1"/>
              </p:cNvSpPr>
              <p:nvPr/>
            </p:nvSpPr>
            <p:spPr bwMode="auto">
              <a:xfrm>
                <a:off x="2852" y="227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Line 609"/>
              <p:cNvSpPr>
                <a:spLocks noChangeShapeType="1"/>
              </p:cNvSpPr>
              <p:nvPr/>
            </p:nvSpPr>
            <p:spPr bwMode="auto">
              <a:xfrm>
                <a:off x="2857" y="2279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Line 610"/>
              <p:cNvSpPr>
                <a:spLocks noChangeShapeType="1"/>
              </p:cNvSpPr>
              <p:nvPr/>
            </p:nvSpPr>
            <p:spPr bwMode="auto">
              <a:xfrm>
                <a:off x="2863" y="2284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611"/>
              <p:cNvSpPr>
                <a:spLocks/>
              </p:cNvSpPr>
              <p:nvPr/>
            </p:nvSpPr>
            <p:spPr bwMode="auto">
              <a:xfrm>
                <a:off x="2868" y="2290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4 w 8"/>
                  <a:gd name="T3" fmla="*/ 3 h 4"/>
                  <a:gd name="T4" fmla="*/ 8 w 8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"/>
                  <a:gd name="T11" fmla="*/ 8 w 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">
                    <a:moveTo>
                      <a:pt x="0" y="0"/>
                    </a:moveTo>
                    <a:lnTo>
                      <a:pt x="4" y="3"/>
                    </a:lnTo>
                    <a:lnTo>
                      <a:pt x="8" y="4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Line 612"/>
              <p:cNvSpPr>
                <a:spLocks noChangeShapeType="1"/>
              </p:cNvSpPr>
              <p:nvPr/>
            </p:nvSpPr>
            <p:spPr bwMode="auto">
              <a:xfrm>
                <a:off x="2876" y="229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Line 613"/>
              <p:cNvSpPr>
                <a:spLocks noChangeShapeType="1"/>
              </p:cNvSpPr>
              <p:nvPr/>
            </p:nvSpPr>
            <p:spPr bwMode="auto">
              <a:xfrm>
                <a:off x="2881" y="2299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614"/>
              <p:cNvSpPr>
                <a:spLocks/>
              </p:cNvSpPr>
              <p:nvPr/>
            </p:nvSpPr>
            <p:spPr bwMode="auto">
              <a:xfrm>
                <a:off x="2887" y="2303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2 h 4"/>
                  <a:gd name="T4" fmla="*/ 7 w 7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Line 615"/>
              <p:cNvSpPr>
                <a:spLocks noChangeShapeType="1"/>
              </p:cNvSpPr>
              <p:nvPr/>
            </p:nvSpPr>
            <p:spPr bwMode="auto">
              <a:xfrm>
                <a:off x="2894" y="2307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Line 616"/>
              <p:cNvSpPr>
                <a:spLocks noChangeShapeType="1"/>
              </p:cNvSpPr>
              <p:nvPr/>
            </p:nvSpPr>
            <p:spPr bwMode="auto">
              <a:xfrm>
                <a:off x="2900" y="2312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Line 617"/>
              <p:cNvSpPr>
                <a:spLocks noChangeShapeType="1"/>
              </p:cNvSpPr>
              <p:nvPr/>
            </p:nvSpPr>
            <p:spPr bwMode="auto">
              <a:xfrm>
                <a:off x="2905" y="2315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618"/>
              <p:cNvSpPr>
                <a:spLocks/>
              </p:cNvSpPr>
              <p:nvPr/>
            </p:nvSpPr>
            <p:spPr bwMode="auto">
              <a:xfrm>
                <a:off x="2911" y="2318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1 h 2"/>
                  <a:gd name="T4" fmla="*/ 7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3" y="1"/>
                    </a:lnTo>
                    <a:lnTo>
                      <a:pt x="7" y="2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Line 619"/>
              <p:cNvSpPr>
                <a:spLocks noChangeShapeType="1"/>
              </p:cNvSpPr>
              <p:nvPr/>
            </p:nvSpPr>
            <p:spPr bwMode="auto">
              <a:xfrm>
                <a:off x="2918" y="2320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Line 620"/>
              <p:cNvSpPr>
                <a:spLocks noChangeShapeType="1"/>
              </p:cNvSpPr>
              <p:nvPr/>
            </p:nvSpPr>
            <p:spPr bwMode="auto">
              <a:xfrm>
                <a:off x="2924" y="2323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Line 621"/>
              <p:cNvSpPr>
                <a:spLocks noChangeShapeType="1"/>
              </p:cNvSpPr>
              <p:nvPr/>
            </p:nvSpPr>
            <p:spPr bwMode="auto">
              <a:xfrm>
                <a:off x="2929" y="232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622"/>
              <p:cNvSpPr>
                <a:spLocks/>
              </p:cNvSpPr>
              <p:nvPr/>
            </p:nvSpPr>
            <p:spPr bwMode="auto">
              <a:xfrm>
                <a:off x="2935" y="232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2 h 2"/>
                  <a:gd name="T4" fmla="*/ 7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3" y="2"/>
                    </a:lnTo>
                    <a:lnTo>
                      <a:pt x="7" y="2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Line 623"/>
              <p:cNvSpPr>
                <a:spLocks noChangeShapeType="1"/>
              </p:cNvSpPr>
              <p:nvPr/>
            </p:nvSpPr>
            <p:spPr bwMode="auto">
              <a:xfrm>
                <a:off x="2942" y="233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Line 624"/>
              <p:cNvSpPr>
                <a:spLocks noChangeShapeType="1"/>
              </p:cNvSpPr>
              <p:nvPr/>
            </p:nvSpPr>
            <p:spPr bwMode="auto">
              <a:xfrm>
                <a:off x="2948" y="2332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625"/>
              <p:cNvSpPr>
                <a:spLocks/>
              </p:cNvSpPr>
              <p:nvPr/>
            </p:nvSpPr>
            <p:spPr bwMode="auto">
              <a:xfrm>
                <a:off x="2953" y="2333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2 h 2"/>
                  <a:gd name="T4" fmla="*/ 8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4" y="2"/>
                    </a:lnTo>
                    <a:lnTo>
                      <a:pt x="8" y="2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Line 626"/>
              <p:cNvSpPr>
                <a:spLocks noChangeShapeType="1"/>
              </p:cNvSpPr>
              <p:nvPr/>
            </p:nvSpPr>
            <p:spPr bwMode="auto">
              <a:xfrm>
                <a:off x="2961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Line 627"/>
              <p:cNvSpPr>
                <a:spLocks noChangeShapeType="1"/>
              </p:cNvSpPr>
              <p:nvPr/>
            </p:nvSpPr>
            <p:spPr bwMode="auto">
              <a:xfrm>
                <a:off x="2966" y="2335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Line 628"/>
              <p:cNvSpPr>
                <a:spLocks noChangeShapeType="1"/>
              </p:cNvSpPr>
              <p:nvPr/>
            </p:nvSpPr>
            <p:spPr bwMode="auto">
              <a:xfrm>
                <a:off x="2972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4" name="Line 629"/>
            <p:cNvSpPr>
              <a:spLocks noChangeShapeType="1"/>
            </p:cNvSpPr>
            <p:nvPr/>
          </p:nvSpPr>
          <p:spPr bwMode="auto">
            <a:xfrm>
              <a:off x="3715" y="1280"/>
              <a:ext cx="17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Line 630"/>
            <p:cNvSpPr>
              <a:spLocks noChangeShapeType="1"/>
            </p:cNvSpPr>
            <p:nvPr/>
          </p:nvSpPr>
          <p:spPr bwMode="auto">
            <a:xfrm flipV="1">
              <a:off x="3945" y="647"/>
              <a:ext cx="0" cy="6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Line 631"/>
            <p:cNvSpPr>
              <a:spLocks noChangeShapeType="1"/>
            </p:cNvSpPr>
            <p:nvPr/>
          </p:nvSpPr>
          <p:spPr bwMode="auto">
            <a:xfrm flipV="1">
              <a:off x="5165" y="651"/>
              <a:ext cx="0" cy="6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Line 632"/>
            <p:cNvSpPr>
              <a:spLocks noChangeShapeType="1"/>
            </p:cNvSpPr>
            <p:nvPr/>
          </p:nvSpPr>
          <p:spPr bwMode="blackWhite">
            <a:xfrm>
              <a:off x="3928" y="1288"/>
              <a:ext cx="12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8" name="Group 633"/>
            <p:cNvGrpSpPr>
              <a:grpSpLocks/>
            </p:cNvGrpSpPr>
            <p:nvPr/>
          </p:nvGrpSpPr>
          <p:grpSpPr bwMode="auto">
            <a:xfrm flipH="1">
              <a:off x="4703" y="1153"/>
              <a:ext cx="461" cy="119"/>
              <a:chOff x="1769" y="1747"/>
              <a:chExt cx="1208" cy="589"/>
            </a:xfrm>
          </p:grpSpPr>
          <p:sp>
            <p:nvSpPr>
              <p:cNvPr id="2089" name="Line 634"/>
              <p:cNvSpPr>
                <a:spLocks noChangeShapeType="1"/>
              </p:cNvSpPr>
              <p:nvPr/>
            </p:nvSpPr>
            <p:spPr bwMode="auto">
              <a:xfrm>
                <a:off x="1769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635"/>
              <p:cNvSpPr>
                <a:spLocks noChangeShapeType="1"/>
              </p:cNvSpPr>
              <p:nvPr/>
            </p:nvSpPr>
            <p:spPr bwMode="auto">
              <a:xfrm>
                <a:off x="1774" y="2335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636"/>
              <p:cNvSpPr>
                <a:spLocks noChangeShapeType="1"/>
              </p:cNvSpPr>
              <p:nvPr/>
            </p:nvSpPr>
            <p:spPr bwMode="auto">
              <a:xfrm>
                <a:off x="1780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637"/>
              <p:cNvSpPr>
                <a:spLocks/>
              </p:cNvSpPr>
              <p:nvPr/>
            </p:nvSpPr>
            <p:spPr bwMode="auto">
              <a:xfrm>
                <a:off x="1785" y="2333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4 w 8"/>
                  <a:gd name="T3" fmla="*/ 2 h 2"/>
                  <a:gd name="T4" fmla="*/ 8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2"/>
                    </a:moveTo>
                    <a:lnTo>
                      <a:pt x="4" y="2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Line 638"/>
              <p:cNvSpPr>
                <a:spLocks noChangeShapeType="1"/>
              </p:cNvSpPr>
              <p:nvPr/>
            </p:nvSpPr>
            <p:spPr bwMode="auto">
              <a:xfrm flipV="1">
                <a:off x="1793" y="2332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639"/>
              <p:cNvSpPr>
                <a:spLocks noChangeShapeType="1"/>
              </p:cNvSpPr>
              <p:nvPr/>
            </p:nvSpPr>
            <p:spPr bwMode="auto">
              <a:xfrm flipV="1">
                <a:off x="1798" y="233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640"/>
              <p:cNvSpPr>
                <a:spLocks/>
              </p:cNvSpPr>
              <p:nvPr/>
            </p:nvSpPr>
            <p:spPr bwMode="auto">
              <a:xfrm>
                <a:off x="1804" y="232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2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641"/>
              <p:cNvSpPr>
                <a:spLocks noChangeShapeType="1"/>
              </p:cNvSpPr>
              <p:nvPr/>
            </p:nvSpPr>
            <p:spPr bwMode="auto">
              <a:xfrm flipV="1">
                <a:off x="1811" y="232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Line 642"/>
              <p:cNvSpPr>
                <a:spLocks noChangeShapeType="1"/>
              </p:cNvSpPr>
              <p:nvPr/>
            </p:nvSpPr>
            <p:spPr bwMode="auto">
              <a:xfrm flipV="1">
                <a:off x="1817" y="2323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643"/>
              <p:cNvSpPr>
                <a:spLocks noChangeShapeType="1"/>
              </p:cNvSpPr>
              <p:nvPr/>
            </p:nvSpPr>
            <p:spPr bwMode="auto">
              <a:xfrm flipV="1">
                <a:off x="1822" y="2320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644"/>
              <p:cNvSpPr>
                <a:spLocks/>
              </p:cNvSpPr>
              <p:nvPr/>
            </p:nvSpPr>
            <p:spPr bwMode="auto">
              <a:xfrm>
                <a:off x="1828" y="2318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1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Line 645"/>
              <p:cNvSpPr>
                <a:spLocks noChangeShapeType="1"/>
              </p:cNvSpPr>
              <p:nvPr/>
            </p:nvSpPr>
            <p:spPr bwMode="auto">
              <a:xfrm flipV="1">
                <a:off x="1835" y="2315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Line 646"/>
              <p:cNvSpPr>
                <a:spLocks noChangeShapeType="1"/>
              </p:cNvSpPr>
              <p:nvPr/>
            </p:nvSpPr>
            <p:spPr bwMode="auto">
              <a:xfrm flipV="1">
                <a:off x="1841" y="2312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Line 647"/>
              <p:cNvSpPr>
                <a:spLocks noChangeShapeType="1"/>
              </p:cNvSpPr>
              <p:nvPr/>
            </p:nvSpPr>
            <p:spPr bwMode="auto">
              <a:xfrm flipV="1">
                <a:off x="1846" y="2307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648"/>
              <p:cNvSpPr>
                <a:spLocks/>
              </p:cNvSpPr>
              <p:nvPr/>
            </p:nvSpPr>
            <p:spPr bwMode="auto">
              <a:xfrm>
                <a:off x="1852" y="2303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4 w 7"/>
                  <a:gd name="T3" fmla="*/ 2 h 4"/>
                  <a:gd name="T4" fmla="*/ 7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4"/>
                    </a:move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Line 649"/>
              <p:cNvSpPr>
                <a:spLocks noChangeShapeType="1"/>
              </p:cNvSpPr>
              <p:nvPr/>
            </p:nvSpPr>
            <p:spPr bwMode="auto">
              <a:xfrm flipV="1">
                <a:off x="1859" y="2299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Line 650"/>
              <p:cNvSpPr>
                <a:spLocks noChangeShapeType="1"/>
              </p:cNvSpPr>
              <p:nvPr/>
            </p:nvSpPr>
            <p:spPr bwMode="auto">
              <a:xfrm flipV="1">
                <a:off x="1865" y="229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651"/>
              <p:cNvSpPr>
                <a:spLocks/>
              </p:cNvSpPr>
              <p:nvPr/>
            </p:nvSpPr>
            <p:spPr bwMode="auto">
              <a:xfrm>
                <a:off x="1870" y="2290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4 w 8"/>
                  <a:gd name="T3" fmla="*/ 3 h 4"/>
                  <a:gd name="T4" fmla="*/ 8 w 8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"/>
                  <a:gd name="T11" fmla="*/ 8 w 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">
                    <a:moveTo>
                      <a:pt x="0" y="4"/>
                    </a:moveTo>
                    <a:lnTo>
                      <a:pt x="4" y="3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Line 652"/>
              <p:cNvSpPr>
                <a:spLocks noChangeShapeType="1"/>
              </p:cNvSpPr>
              <p:nvPr/>
            </p:nvSpPr>
            <p:spPr bwMode="auto">
              <a:xfrm flipV="1">
                <a:off x="1878" y="2284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Line 653"/>
              <p:cNvSpPr>
                <a:spLocks noChangeShapeType="1"/>
              </p:cNvSpPr>
              <p:nvPr/>
            </p:nvSpPr>
            <p:spPr bwMode="auto">
              <a:xfrm flipV="1">
                <a:off x="1883" y="2279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Line 654"/>
              <p:cNvSpPr>
                <a:spLocks noChangeShapeType="1"/>
              </p:cNvSpPr>
              <p:nvPr/>
            </p:nvSpPr>
            <p:spPr bwMode="auto">
              <a:xfrm flipV="1">
                <a:off x="1889" y="227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655"/>
              <p:cNvSpPr>
                <a:spLocks/>
              </p:cNvSpPr>
              <p:nvPr/>
            </p:nvSpPr>
            <p:spPr bwMode="auto">
              <a:xfrm>
                <a:off x="1894" y="226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4 w 8"/>
                  <a:gd name="T3" fmla="*/ 3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4" y="3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Line 656"/>
              <p:cNvSpPr>
                <a:spLocks noChangeShapeType="1"/>
              </p:cNvSpPr>
              <p:nvPr/>
            </p:nvSpPr>
            <p:spPr bwMode="auto">
              <a:xfrm flipV="1">
                <a:off x="1902" y="22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Line 657"/>
              <p:cNvSpPr>
                <a:spLocks noChangeShapeType="1"/>
              </p:cNvSpPr>
              <p:nvPr/>
            </p:nvSpPr>
            <p:spPr bwMode="auto">
              <a:xfrm flipV="1">
                <a:off x="1907" y="2256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8"/>
              <p:cNvSpPr>
                <a:spLocks/>
              </p:cNvSpPr>
              <p:nvPr/>
            </p:nvSpPr>
            <p:spPr bwMode="auto">
              <a:xfrm>
                <a:off x="1913" y="225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4 w 7"/>
                  <a:gd name="T3" fmla="*/ 3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Line 659"/>
              <p:cNvSpPr>
                <a:spLocks noChangeShapeType="1"/>
              </p:cNvSpPr>
              <p:nvPr/>
            </p:nvSpPr>
            <p:spPr bwMode="auto">
              <a:xfrm flipV="1">
                <a:off x="1920" y="2243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660"/>
              <p:cNvSpPr>
                <a:spLocks noChangeShapeType="1"/>
              </p:cNvSpPr>
              <p:nvPr/>
            </p:nvSpPr>
            <p:spPr bwMode="auto">
              <a:xfrm flipV="1">
                <a:off x="1926" y="223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Line 661"/>
              <p:cNvSpPr>
                <a:spLocks noChangeShapeType="1"/>
              </p:cNvSpPr>
              <p:nvPr/>
            </p:nvSpPr>
            <p:spPr bwMode="auto">
              <a:xfrm flipV="1">
                <a:off x="1931" y="2228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662"/>
              <p:cNvSpPr>
                <a:spLocks/>
              </p:cNvSpPr>
              <p:nvPr/>
            </p:nvSpPr>
            <p:spPr bwMode="auto">
              <a:xfrm>
                <a:off x="1937" y="222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4 w 7"/>
                  <a:gd name="T3" fmla="*/ 3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663"/>
              <p:cNvSpPr>
                <a:spLocks noChangeShapeType="1"/>
              </p:cNvSpPr>
              <p:nvPr/>
            </p:nvSpPr>
            <p:spPr bwMode="auto">
              <a:xfrm flipV="1">
                <a:off x="1944" y="22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Line 664"/>
              <p:cNvSpPr>
                <a:spLocks noChangeShapeType="1"/>
              </p:cNvSpPr>
              <p:nvPr/>
            </p:nvSpPr>
            <p:spPr bwMode="auto">
              <a:xfrm flipV="1">
                <a:off x="1950" y="2206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Line 665"/>
              <p:cNvSpPr>
                <a:spLocks noChangeShapeType="1"/>
              </p:cNvSpPr>
              <p:nvPr/>
            </p:nvSpPr>
            <p:spPr bwMode="auto">
              <a:xfrm flipV="1">
                <a:off x="1955" y="2199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666"/>
              <p:cNvSpPr>
                <a:spLocks/>
              </p:cNvSpPr>
              <p:nvPr/>
            </p:nvSpPr>
            <p:spPr bwMode="auto">
              <a:xfrm>
                <a:off x="1961" y="2191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Line 667"/>
              <p:cNvSpPr>
                <a:spLocks noChangeShapeType="1"/>
              </p:cNvSpPr>
              <p:nvPr/>
            </p:nvSpPr>
            <p:spPr bwMode="auto">
              <a:xfrm flipV="1">
                <a:off x="1968" y="2183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Line 668"/>
              <p:cNvSpPr>
                <a:spLocks noChangeShapeType="1"/>
              </p:cNvSpPr>
              <p:nvPr/>
            </p:nvSpPr>
            <p:spPr bwMode="auto">
              <a:xfrm flipV="1">
                <a:off x="1974" y="217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669"/>
              <p:cNvSpPr>
                <a:spLocks/>
              </p:cNvSpPr>
              <p:nvPr/>
            </p:nvSpPr>
            <p:spPr bwMode="auto">
              <a:xfrm>
                <a:off x="1979" y="2166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4 w 8"/>
                  <a:gd name="T3" fmla="*/ 4 h 9"/>
                  <a:gd name="T4" fmla="*/ 8 w 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9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Line 670"/>
              <p:cNvSpPr>
                <a:spLocks noChangeShapeType="1"/>
              </p:cNvSpPr>
              <p:nvPr/>
            </p:nvSpPr>
            <p:spPr bwMode="auto">
              <a:xfrm flipV="1">
                <a:off x="1987" y="2157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Line 671"/>
              <p:cNvSpPr>
                <a:spLocks noChangeShapeType="1"/>
              </p:cNvSpPr>
              <p:nvPr/>
            </p:nvSpPr>
            <p:spPr bwMode="auto">
              <a:xfrm flipV="1">
                <a:off x="1992" y="215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Line 672"/>
              <p:cNvSpPr>
                <a:spLocks noChangeShapeType="1"/>
              </p:cNvSpPr>
              <p:nvPr/>
            </p:nvSpPr>
            <p:spPr bwMode="auto">
              <a:xfrm flipV="1">
                <a:off x="1998" y="2141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673"/>
              <p:cNvSpPr>
                <a:spLocks/>
              </p:cNvSpPr>
              <p:nvPr/>
            </p:nvSpPr>
            <p:spPr bwMode="auto">
              <a:xfrm>
                <a:off x="2003" y="2133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4 w 8"/>
                  <a:gd name="T3" fmla="*/ 4 h 8"/>
                  <a:gd name="T4" fmla="*/ 8 w 8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8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674"/>
              <p:cNvSpPr>
                <a:spLocks/>
              </p:cNvSpPr>
              <p:nvPr/>
            </p:nvSpPr>
            <p:spPr bwMode="auto">
              <a:xfrm>
                <a:off x="2011" y="2123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4 w 5"/>
                  <a:gd name="T3" fmla="*/ 4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10"/>
                    </a:moveTo>
                    <a:lnTo>
                      <a:pt x="4" y="4"/>
                    </a:lnTo>
                    <a:lnTo>
                      <a:pt x="5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Line 675"/>
              <p:cNvSpPr>
                <a:spLocks noChangeShapeType="1"/>
              </p:cNvSpPr>
              <p:nvPr/>
            </p:nvSpPr>
            <p:spPr bwMode="auto">
              <a:xfrm flipV="1">
                <a:off x="2016" y="211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Line 676"/>
              <p:cNvSpPr>
                <a:spLocks noChangeShapeType="1"/>
              </p:cNvSpPr>
              <p:nvPr/>
            </p:nvSpPr>
            <p:spPr bwMode="auto">
              <a:xfrm flipV="1">
                <a:off x="2022" y="2105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677"/>
              <p:cNvSpPr>
                <a:spLocks/>
              </p:cNvSpPr>
              <p:nvPr/>
            </p:nvSpPr>
            <p:spPr bwMode="auto">
              <a:xfrm>
                <a:off x="2027" y="2097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4 w 8"/>
                  <a:gd name="T3" fmla="*/ 4 h 8"/>
                  <a:gd name="T4" fmla="*/ 8 w 8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8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678"/>
              <p:cNvSpPr>
                <a:spLocks/>
              </p:cNvSpPr>
              <p:nvPr/>
            </p:nvSpPr>
            <p:spPr bwMode="auto">
              <a:xfrm>
                <a:off x="2035" y="2087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4 w 5"/>
                  <a:gd name="T3" fmla="*/ 4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10"/>
                    </a:moveTo>
                    <a:lnTo>
                      <a:pt x="4" y="4"/>
                    </a:lnTo>
                    <a:lnTo>
                      <a:pt x="5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Line 679"/>
              <p:cNvSpPr>
                <a:spLocks noChangeShapeType="1"/>
              </p:cNvSpPr>
              <p:nvPr/>
            </p:nvSpPr>
            <p:spPr bwMode="auto">
              <a:xfrm flipV="1">
                <a:off x="2040" y="2078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680"/>
              <p:cNvSpPr>
                <a:spLocks/>
              </p:cNvSpPr>
              <p:nvPr/>
            </p:nvSpPr>
            <p:spPr bwMode="auto">
              <a:xfrm>
                <a:off x="2046" y="2069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4 w 7"/>
                  <a:gd name="T3" fmla="*/ 5 h 9"/>
                  <a:gd name="T4" fmla="*/ 7 w 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0" y="9"/>
                    </a:moveTo>
                    <a:lnTo>
                      <a:pt x="4" y="5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681"/>
              <p:cNvSpPr>
                <a:spLocks/>
              </p:cNvSpPr>
              <p:nvPr/>
            </p:nvSpPr>
            <p:spPr bwMode="auto">
              <a:xfrm>
                <a:off x="2053" y="2059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4 w 6"/>
                  <a:gd name="T3" fmla="*/ 4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4" y="4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Line 682"/>
              <p:cNvSpPr>
                <a:spLocks noChangeShapeType="1"/>
              </p:cNvSpPr>
              <p:nvPr/>
            </p:nvSpPr>
            <p:spPr bwMode="auto">
              <a:xfrm flipV="1">
                <a:off x="2059" y="2050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683"/>
              <p:cNvSpPr>
                <a:spLocks/>
              </p:cNvSpPr>
              <p:nvPr/>
            </p:nvSpPr>
            <p:spPr bwMode="auto">
              <a:xfrm>
                <a:off x="2064" y="2040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5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2" y="5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684"/>
              <p:cNvSpPr>
                <a:spLocks/>
              </p:cNvSpPr>
              <p:nvPr/>
            </p:nvSpPr>
            <p:spPr bwMode="auto">
              <a:xfrm>
                <a:off x="2070" y="2032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Line 685"/>
              <p:cNvSpPr>
                <a:spLocks noChangeShapeType="1"/>
              </p:cNvSpPr>
              <p:nvPr/>
            </p:nvSpPr>
            <p:spPr bwMode="auto">
              <a:xfrm flipV="1">
                <a:off x="2077" y="2023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686"/>
              <p:cNvSpPr>
                <a:spLocks/>
              </p:cNvSpPr>
              <p:nvPr/>
            </p:nvSpPr>
            <p:spPr bwMode="auto">
              <a:xfrm>
                <a:off x="2083" y="2013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2 w 5"/>
                  <a:gd name="T3" fmla="*/ 4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10"/>
                    </a:move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Line 687"/>
              <p:cNvSpPr>
                <a:spLocks noChangeShapeType="1"/>
              </p:cNvSpPr>
              <p:nvPr/>
            </p:nvSpPr>
            <p:spPr bwMode="auto">
              <a:xfrm flipV="1">
                <a:off x="2088" y="200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688"/>
              <p:cNvSpPr>
                <a:spLocks/>
              </p:cNvSpPr>
              <p:nvPr/>
            </p:nvSpPr>
            <p:spPr bwMode="auto">
              <a:xfrm>
                <a:off x="2094" y="1996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689"/>
              <p:cNvSpPr>
                <a:spLocks/>
              </p:cNvSpPr>
              <p:nvPr/>
            </p:nvSpPr>
            <p:spPr bwMode="auto">
              <a:xfrm>
                <a:off x="2101" y="1985"/>
                <a:ext cx="6" cy="11"/>
              </a:xfrm>
              <a:custGeom>
                <a:avLst/>
                <a:gdLst>
                  <a:gd name="T0" fmla="*/ 0 w 6"/>
                  <a:gd name="T1" fmla="*/ 11 h 11"/>
                  <a:gd name="T2" fmla="*/ 4 w 6"/>
                  <a:gd name="T3" fmla="*/ 5 h 11"/>
                  <a:gd name="T4" fmla="*/ 6 w 6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1"/>
                  <a:gd name="T11" fmla="*/ 6 w 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1">
                    <a:moveTo>
                      <a:pt x="0" y="11"/>
                    </a:moveTo>
                    <a:lnTo>
                      <a:pt x="4" y="5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Line 690"/>
              <p:cNvSpPr>
                <a:spLocks noChangeShapeType="1"/>
              </p:cNvSpPr>
              <p:nvPr/>
            </p:nvSpPr>
            <p:spPr bwMode="auto">
              <a:xfrm flipV="1">
                <a:off x="2107" y="1977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691"/>
              <p:cNvSpPr>
                <a:spLocks/>
              </p:cNvSpPr>
              <p:nvPr/>
            </p:nvSpPr>
            <p:spPr bwMode="auto">
              <a:xfrm>
                <a:off x="2112" y="1968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4 w 8"/>
                  <a:gd name="T3" fmla="*/ 4 h 9"/>
                  <a:gd name="T4" fmla="*/ 8 w 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9"/>
                    </a:moveTo>
                    <a:lnTo>
                      <a:pt x="4" y="4"/>
                    </a:lnTo>
                    <a:lnTo>
                      <a:pt x="8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Line 692"/>
              <p:cNvSpPr>
                <a:spLocks noChangeShapeType="1"/>
              </p:cNvSpPr>
              <p:nvPr/>
            </p:nvSpPr>
            <p:spPr bwMode="auto">
              <a:xfrm flipV="1">
                <a:off x="2120" y="1959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693"/>
              <p:cNvSpPr>
                <a:spLocks/>
              </p:cNvSpPr>
              <p:nvPr/>
            </p:nvSpPr>
            <p:spPr bwMode="auto">
              <a:xfrm>
                <a:off x="2125" y="1949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5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2" y="5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Line 694"/>
              <p:cNvSpPr>
                <a:spLocks noChangeShapeType="1"/>
              </p:cNvSpPr>
              <p:nvPr/>
            </p:nvSpPr>
            <p:spPr bwMode="auto">
              <a:xfrm flipV="1">
                <a:off x="2131" y="1941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695"/>
              <p:cNvSpPr>
                <a:spLocks/>
              </p:cNvSpPr>
              <p:nvPr/>
            </p:nvSpPr>
            <p:spPr bwMode="auto">
              <a:xfrm>
                <a:off x="2137" y="1932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3 w 7"/>
                  <a:gd name="T3" fmla="*/ 4 h 9"/>
                  <a:gd name="T4" fmla="*/ 7 w 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0" y="9"/>
                    </a:moveTo>
                    <a:lnTo>
                      <a:pt x="3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Line 696"/>
              <p:cNvSpPr>
                <a:spLocks noChangeShapeType="1"/>
              </p:cNvSpPr>
              <p:nvPr/>
            </p:nvSpPr>
            <p:spPr bwMode="auto">
              <a:xfrm flipV="1">
                <a:off x="2144" y="1925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Line 697"/>
              <p:cNvSpPr>
                <a:spLocks noChangeShapeType="1"/>
              </p:cNvSpPr>
              <p:nvPr/>
            </p:nvSpPr>
            <p:spPr bwMode="auto">
              <a:xfrm flipV="1">
                <a:off x="2149" y="1916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Line 698"/>
              <p:cNvSpPr>
                <a:spLocks noChangeShapeType="1"/>
              </p:cNvSpPr>
              <p:nvPr/>
            </p:nvSpPr>
            <p:spPr bwMode="auto">
              <a:xfrm flipV="1">
                <a:off x="2155" y="1907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699"/>
              <p:cNvSpPr>
                <a:spLocks/>
              </p:cNvSpPr>
              <p:nvPr/>
            </p:nvSpPr>
            <p:spPr bwMode="auto">
              <a:xfrm>
                <a:off x="2161" y="1899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3 w 7"/>
                  <a:gd name="T3" fmla="*/ 4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3" y="4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Line 700"/>
              <p:cNvSpPr>
                <a:spLocks noChangeShapeType="1"/>
              </p:cNvSpPr>
              <p:nvPr/>
            </p:nvSpPr>
            <p:spPr bwMode="auto">
              <a:xfrm flipV="1">
                <a:off x="2168" y="1892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701"/>
              <p:cNvSpPr>
                <a:spLocks/>
              </p:cNvSpPr>
              <p:nvPr/>
            </p:nvSpPr>
            <p:spPr bwMode="auto">
              <a:xfrm>
                <a:off x="2173" y="1883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2 w 6"/>
                  <a:gd name="T3" fmla="*/ 4 h 9"/>
                  <a:gd name="T4" fmla="*/ 6 w 6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9"/>
                  <a:gd name="T11" fmla="*/ 6 w 6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9">
                    <a:moveTo>
                      <a:pt x="0" y="9"/>
                    </a:moveTo>
                    <a:lnTo>
                      <a:pt x="2" y="4"/>
                    </a:lnTo>
                    <a:lnTo>
                      <a:pt x="6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702"/>
              <p:cNvSpPr>
                <a:spLocks/>
              </p:cNvSpPr>
              <p:nvPr/>
            </p:nvSpPr>
            <p:spPr bwMode="auto">
              <a:xfrm>
                <a:off x="2179" y="187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4 w 7"/>
                  <a:gd name="T3" fmla="*/ 3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Line 703"/>
              <p:cNvSpPr>
                <a:spLocks noChangeShapeType="1"/>
              </p:cNvSpPr>
              <p:nvPr/>
            </p:nvSpPr>
            <p:spPr bwMode="auto">
              <a:xfrm flipV="1">
                <a:off x="2186" y="1868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Line 704"/>
              <p:cNvSpPr>
                <a:spLocks noChangeShapeType="1"/>
              </p:cNvSpPr>
              <p:nvPr/>
            </p:nvSpPr>
            <p:spPr bwMode="auto">
              <a:xfrm flipV="1">
                <a:off x="2192" y="18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705"/>
              <p:cNvSpPr>
                <a:spLocks noChangeShapeType="1"/>
              </p:cNvSpPr>
              <p:nvPr/>
            </p:nvSpPr>
            <p:spPr bwMode="auto">
              <a:xfrm flipV="1">
                <a:off x="2197" y="185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706"/>
              <p:cNvSpPr>
                <a:spLocks/>
              </p:cNvSpPr>
              <p:nvPr/>
            </p:nvSpPr>
            <p:spPr bwMode="auto">
              <a:xfrm>
                <a:off x="2203" y="18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4 w 7"/>
                  <a:gd name="T3" fmla="*/ 3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Line 707"/>
              <p:cNvSpPr>
                <a:spLocks noChangeShapeType="1"/>
              </p:cNvSpPr>
              <p:nvPr/>
            </p:nvSpPr>
            <p:spPr bwMode="auto">
              <a:xfrm flipV="1">
                <a:off x="2210" y="184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708"/>
              <p:cNvSpPr>
                <a:spLocks noChangeShapeType="1"/>
              </p:cNvSpPr>
              <p:nvPr/>
            </p:nvSpPr>
            <p:spPr bwMode="auto">
              <a:xfrm flipV="1">
                <a:off x="2216" y="1832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Line 709"/>
              <p:cNvSpPr>
                <a:spLocks noChangeShapeType="1"/>
              </p:cNvSpPr>
              <p:nvPr/>
            </p:nvSpPr>
            <p:spPr bwMode="auto">
              <a:xfrm flipV="1">
                <a:off x="2222" y="1827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710"/>
              <p:cNvSpPr>
                <a:spLocks/>
              </p:cNvSpPr>
              <p:nvPr/>
            </p:nvSpPr>
            <p:spPr bwMode="auto">
              <a:xfrm>
                <a:off x="2227" y="1821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4 w 7"/>
                  <a:gd name="T3" fmla="*/ 3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Line 711"/>
              <p:cNvSpPr>
                <a:spLocks noChangeShapeType="1"/>
              </p:cNvSpPr>
              <p:nvPr/>
            </p:nvSpPr>
            <p:spPr bwMode="auto">
              <a:xfrm flipV="1">
                <a:off x="2234" y="18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Line 712"/>
              <p:cNvSpPr>
                <a:spLocks noChangeShapeType="1"/>
              </p:cNvSpPr>
              <p:nvPr/>
            </p:nvSpPr>
            <p:spPr bwMode="auto">
              <a:xfrm flipV="1">
                <a:off x="2240" y="1808"/>
                <a:ext cx="6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713"/>
              <p:cNvSpPr>
                <a:spLocks/>
              </p:cNvSpPr>
              <p:nvPr/>
            </p:nvSpPr>
            <p:spPr bwMode="auto">
              <a:xfrm>
                <a:off x="2246" y="1803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3 w 7"/>
                  <a:gd name="T3" fmla="*/ 2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Line 714"/>
              <p:cNvSpPr>
                <a:spLocks noChangeShapeType="1"/>
              </p:cNvSpPr>
              <p:nvPr/>
            </p:nvSpPr>
            <p:spPr bwMode="auto">
              <a:xfrm flipV="1">
                <a:off x="2253" y="1798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Line 715"/>
              <p:cNvSpPr>
                <a:spLocks noChangeShapeType="1"/>
              </p:cNvSpPr>
              <p:nvPr/>
            </p:nvSpPr>
            <p:spPr bwMode="auto">
              <a:xfrm flipV="1">
                <a:off x="2258" y="1792"/>
                <a:ext cx="6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Line 716"/>
              <p:cNvSpPr>
                <a:spLocks noChangeShapeType="1"/>
              </p:cNvSpPr>
              <p:nvPr/>
            </p:nvSpPr>
            <p:spPr bwMode="auto">
              <a:xfrm flipV="1">
                <a:off x="2264" y="1788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717"/>
              <p:cNvSpPr>
                <a:spLocks/>
              </p:cNvSpPr>
              <p:nvPr/>
            </p:nvSpPr>
            <p:spPr bwMode="auto">
              <a:xfrm>
                <a:off x="2270" y="1783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3 w 7"/>
                  <a:gd name="T3" fmla="*/ 2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Line 718"/>
              <p:cNvSpPr>
                <a:spLocks noChangeShapeType="1"/>
              </p:cNvSpPr>
              <p:nvPr/>
            </p:nvSpPr>
            <p:spPr bwMode="auto">
              <a:xfrm flipV="1">
                <a:off x="2277" y="1779"/>
                <a:ext cx="5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Line 719"/>
              <p:cNvSpPr>
                <a:spLocks noChangeShapeType="1"/>
              </p:cNvSpPr>
              <p:nvPr/>
            </p:nvSpPr>
            <p:spPr bwMode="auto">
              <a:xfrm flipV="1">
                <a:off x="2282" y="1775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Line 720"/>
              <p:cNvSpPr>
                <a:spLocks noChangeShapeType="1"/>
              </p:cNvSpPr>
              <p:nvPr/>
            </p:nvSpPr>
            <p:spPr bwMode="auto">
              <a:xfrm flipV="1">
                <a:off x="2288" y="1770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721"/>
              <p:cNvSpPr>
                <a:spLocks/>
              </p:cNvSpPr>
              <p:nvPr/>
            </p:nvSpPr>
            <p:spPr bwMode="auto">
              <a:xfrm>
                <a:off x="2294" y="1767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2 h 3"/>
                  <a:gd name="T4" fmla="*/ 7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Line 722"/>
              <p:cNvSpPr>
                <a:spLocks noChangeShapeType="1"/>
              </p:cNvSpPr>
              <p:nvPr/>
            </p:nvSpPr>
            <p:spPr bwMode="auto">
              <a:xfrm flipV="1">
                <a:off x="2301" y="1764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Line 723"/>
              <p:cNvSpPr>
                <a:spLocks noChangeShapeType="1"/>
              </p:cNvSpPr>
              <p:nvPr/>
            </p:nvSpPr>
            <p:spPr bwMode="auto">
              <a:xfrm flipV="1">
                <a:off x="2307" y="1762"/>
                <a:ext cx="5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724"/>
              <p:cNvSpPr>
                <a:spLocks/>
              </p:cNvSpPr>
              <p:nvPr/>
            </p:nvSpPr>
            <p:spPr bwMode="auto">
              <a:xfrm>
                <a:off x="2312" y="175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4 w 7"/>
                  <a:gd name="T3" fmla="*/ 1 h 3"/>
                  <a:gd name="T4" fmla="*/ 7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Line 725"/>
              <p:cNvSpPr>
                <a:spLocks noChangeShapeType="1"/>
              </p:cNvSpPr>
              <p:nvPr/>
            </p:nvSpPr>
            <p:spPr bwMode="auto">
              <a:xfrm flipV="1">
                <a:off x="2319" y="175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Line 726"/>
              <p:cNvSpPr>
                <a:spLocks noChangeShapeType="1"/>
              </p:cNvSpPr>
              <p:nvPr/>
            </p:nvSpPr>
            <p:spPr bwMode="auto">
              <a:xfrm flipV="1">
                <a:off x="2325" y="1753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Line 727"/>
              <p:cNvSpPr>
                <a:spLocks noChangeShapeType="1"/>
              </p:cNvSpPr>
              <p:nvPr/>
            </p:nvSpPr>
            <p:spPr bwMode="auto">
              <a:xfrm flipV="1">
                <a:off x="2331" y="1751"/>
                <a:ext cx="5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728"/>
              <p:cNvSpPr>
                <a:spLocks/>
              </p:cNvSpPr>
              <p:nvPr/>
            </p:nvSpPr>
            <p:spPr bwMode="auto">
              <a:xfrm>
                <a:off x="2336" y="1750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4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1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Line 729"/>
              <p:cNvSpPr>
                <a:spLocks noChangeShapeType="1"/>
              </p:cNvSpPr>
              <p:nvPr/>
            </p:nvSpPr>
            <p:spPr bwMode="auto">
              <a:xfrm flipV="1">
                <a:off x="2343" y="1749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Line 730"/>
              <p:cNvSpPr>
                <a:spLocks noChangeShapeType="1"/>
              </p:cNvSpPr>
              <p:nvPr/>
            </p:nvSpPr>
            <p:spPr bwMode="auto">
              <a:xfrm flipV="1">
                <a:off x="2349" y="1747"/>
                <a:ext cx="6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Line 731"/>
              <p:cNvSpPr>
                <a:spLocks noChangeShapeType="1"/>
              </p:cNvSpPr>
              <p:nvPr/>
            </p:nvSpPr>
            <p:spPr bwMode="auto">
              <a:xfrm>
                <a:off x="2355" y="1747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732"/>
              <p:cNvSpPr>
                <a:spLocks/>
              </p:cNvSpPr>
              <p:nvPr/>
            </p:nvSpPr>
            <p:spPr bwMode="auto">
              <a:xfrm>
                <a:off x="2360" y="174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4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Line 733"/>
              <p:cNvSpPr>
                <a:spLocks noChangeShapeType="1"/>
              </p:cNvSpPr>
              <p:nvPr/>
            </p:nvSpPr>
            <p:spPr bwMode="auto">
              <a:xfrm>
                <a:off x="2367" y="1747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Line 734"/>
              <p:cNvSpPr>
                <a:spLocks noChangeShapeType="1"/>
              </p:cNvSpPr>
              <p:nvPr/>
            </p:nvSpPr>
            <p:spPr bwMode="auto">
              <a:xfrm>
                <a:off x="2373" y="1747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735"/>
              <p:cNvSpPr>
                <a:spLocks/>
              </p:cNvSpPr>
              <p:nvPr/>
            </p:nvSpPr>
            <p:spPr bwMode="auto">
              <a:xfrm>
                <a:off x="2379" y="174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3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Line 736"/>
              <p:cNvSpPr>
                <a:spLocks noChangeShapeType="1"/>
              </p:cNvSpPr>
              <p:nvPr/>
            </p:nvSpPr>
            <p:spPr bwMode="auto">
              <a:xfrm>
                <a:off x="2386" y="1747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Line 737"/>
              <p:cNvSpPr>
                <a:spLocks noChangeShapeType="1"/>
              </p:cNvSpPr>
              <p:nvPr/>
            </p:nvSpPr>
            <p:spPr bwMode="auto">
              <a:xfrm>
                <a:off x="2392" y="1747"/>
                <a:ext cx="5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Line 738"/>
              <p:cNvSpPr>
                <a:spLocks noChangeShapeType="1"/>
              </p:cNvSpPr>
              <p:nvPr/>
            </p:nvSpPr>
            <p:spPr bwMode="auto">
              <a:xfrm>
                <a:off x="2397" y="1749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739"/>
              <p:cNvSpPr>
                <a:spLocks/>
              </p:cNvSpPr>
              <p:nvPr/>
            </p:nvSpPr>
            <p:spPr bwMode="auto">
              <a:xfrm>
                <a:off x="2403" y="175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3 w 7"/>
                  <a:gd name="T3" fmla="*/ 0 h 1"/>
                  <a:gd name="T4" fmla="*/ 7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Line 740"/>
              <p:cNvSpPr>
                <a:spLocks noChangeShapeType="1"/>
              </p:cNvSpPr>
              <p:nvPr/>
            </p:nvSpPr>
            <p:spPr bwMode="auto">
              <a:xfrm>
                <a:off x="2410" y="1751"/>
                <a:ext cx="6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Line 741"/>
              <p:cNvSpPr>
                <a:spLocks noChangeShapeType="1"/>
              </p:cNvSpPr>
              <p:nvPr/>
            </p:nvSpPr>
            <p:spPr bwMode="auto">
              <a:xfrm>
                <a:off x="2416" y="1753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Line 742"/>
              <p:cNvSpPr>
                <a:spLocks noChangeShapeType="1"/>
              </p:cNvSpPr>
              <p:nvPr/>
            </p:nvSpPr>
            <p:spPr bwMode="auto">
              <a:xfrm>
                <a:off x="2421" y="175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743"/>
              <p:cNvSpPr>
                <a:spLocks/>
              </p:cNvSpPr>
              <p:nvPr/>
            </p:nvSpPr>
            <p:spPr bwMode="auto">
              <a:xfrm>
                <a:off x="2427" y="1759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3 w 7"/>
                  <a:gd name="T3" fmla="*/ 1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3" y="1"/>
                    </a:lnTo>
                    <a:lnTo>
                      <a:pt x="7" y="3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Line 744"/>
              <p:cNvSpPr>
                <a:spLocks noChangeShapeType="1"/>
              </p:cNvSpPr>
              <p:nvPr/>
            </p:nvSpPr>
            <p:spPr bwMode="auto">
              <a:xfrm>
                <a:off x="2434" y="1762"/>
                <a:ext cx="6" cy="2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Line 745"/>
              <p:cNvSpPr>
                <a:spLocks noChangeShapeType="1"/>
              </p:cNvSpPr>
              <p:nvPr/>
            </p:nvSpPr>
            <p:spPr bwMode="auto">
              <a:xfrm>
                <a:off x="2440" y="1764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746"/>
              <p:cNvSpPr>
                <a:spLocks/>
              </p:cNvSpPr>
              <p:nvPr/>
            </p:nvSpPr>
            <p:spPr bwMode="auto">
              <a:xfrm>
                <a:off x="2445" y="176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4 w 7"/>
                  <a:gd name="T3" fmla="*/ 2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4" y="2"/>
                    </a:lnTo>
                    <a:lnTo>
                      <a:pt x="7" y="3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747"/>
              <p:cNvSpPr>
                <a:spLocks noChangeShapeType="1"/>
              </p:cNvSpPr>
              <p:nvPr/>
            </p:nvSpPr>
            <p:spPr bwMode="auto">
              <a:xfrm>
                <a:off x="2452" y="1770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Line 748"/>
              <p:cNvSpPr>
                <a:spLocks noChangeShapeType="1"/>
              </p:cNvSpPr>
              <p:nvPr/>
            </p:nvSpPr>
            <p:spPr bwMode="auto">
              <a:xfrm>
                <a:off x="2458" y="1775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Line 749"/>
              <p:cNvSpPr>
                <a:spLocks noChangeShapeType="1"/>
              </p:cNvSpPr>
              <p:nvPr/>
            </p:nvSpPr>
            <p:spPr bwMode="auto">
              <a:xfrm>
                <a:off x="2464" y="1779"/>
                <a:ext cx="5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750"/>
              <p:cNvSpPr>
                <a:spLocks/>
              </p:cNvSpPr>
              <p:nvPr/>
            </p:nvSpPr>
            <p:spPr bwMode="auto">
              <a:xfrm>
                <a:off x="2469" y="1783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4 w 8"/>
                  <a:gd name="T3" fmla="*/ 2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4" y="2"/>
                    </a:lnTo>
                    <a:lnTo>
                      <a:pt x="8" y="5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Line 751"/>
              <p:cNvSpPr>
                <a:spLocks noChangeShapeType="1"/>
              </p:cNvSpPr>
              <p:nvPr/>
            </p:nvSpPr>
            <p:spPr bwMode="auto">
              <a:xfrm>
                <a:off x="2477" y="1788"/>
                <a:ext cx="5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Line 752"/>
              <p:cNvSpPr>
                <a:spLocks noChangeShapeType="1"/>
              </p:cNvSpPr>
              <p:nvPr/>
            </p:nvSpPr>
            <p:spPr bwMode="auto">
              <a:xfrm>
                <a:off x="2482" y="1792"/>
                <a:ext cx="6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Line 753"/>
              <p:cNvSpPr>
                <a:spLocks noChangeShapeType="1"/>
              </p:cNvSpPr>
              <p:nvPr/>
            </p:nvSpPr>
            <p:spPr bwMode="auto">
              <a:xfrm>
                <a:off x="2488" y="1798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754"/>
              <p:cNvSpPr>
                <a:spLocks/>
              </p:cNvSpPr>
              <p:nvPr/>
            </p:nvSpPr>
            <p:spPr bwMode="auto">
              <a:xfrm>
                <a:off x="2493" y="1803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4 w 8"/>
                  <a:gd name="T3" fmla="*/ 2 h 5"/>
                  <a:gd name="T4" fmla="*/ 8 w 8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5"/>
                  <a:gd name="T11" fmla="*/ 8 w 8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5">
                    <a:moveTo>
                      <a:pt x="0" y="0"/>
                    </a:moveTo>
                    <a:lnTo>
                      <a:pt x="4" y="2"/>
                    </a:lnTo>
                    <a:lnTo>
                      <a:pt x="8" y="5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755"/>
              <p:cNvSpPr>
                <a:spLocks noChangeShapeType="1"/>
              </p:cNvSpPr>
              <p:nvPr/>
            </p:nvSpPr>
            <p:spPr bwMode="auto">
              <a:xfrm>
                <a:off x="2501" y="1808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Line 756"/>
              <p:cNvSpPr>
                <a:spLocks noChangeShapeType="1"/>
              </p:cNvSpPr>
              <p:nvPr/>
            </p:nvSpPr>
            <p:spPr bwMode="auto">
              <a:xfrm>
                <a:off x="2506" y="18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757"/>
              <p:cNvSpPr>
                <a:spLocks/>
              </p:cNvSpPr>
              <p:nvPr/>
            </p:nvSpPr>
            <p:spPr bwMode="auto">
              <a:xfrm>
                <a:off x="2512" y="1821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3 w 7"/>
                  <a:gd name="T3" fmla="*/ 3 h 6"/>
                  <a:gd name="T4" fmla="*/ 7 w 7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0"/>
                    </a:moveTo>
                    <a:lnTo>
                      <a:pt x="3" y="3"/>
                    </a:lnTo>
                    <a:lnTo>
                      <a:pt x="7" y="6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Line 758"/>
              <p:cNvSpPr>
                <a:spLocks noChangeShapeType="1"/>
              </p:cNvSpPr>
              <p:nvPr/>
            </p:nvSpPr>
            <p:spPr bwMode="auto">
              <a:xfrm>
                <a:off x="2519" y="1827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Line 759"/>
              <p:cNvSpPr>
                <a:spLocks noChangeShapeType="1"/>
              </p:cNvSpPr>
              <p:nvPr/>
            </p:nvSpPr>
            <p:spPr bwMode="auto">
              <a:xfrm>
                <a:off x="2525" y="1832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Line 760"/>
              <p:cNvSpPr>
                <a:spLocks noChangeShapeType="1"/>
              </p:cNvSpPr>
              <p:nvPr/>
            </p:nvSpPr>
            <p:spPr bwMode="auto">
              <a:xfrm>
                <a:off x="2530" y="184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761"/>
              <p:cNvSpPr>
                <a:spLocks/>
              </p:cNvSpPr>
              <p:nvPr/>
            </p:nvSpPr>
            <p:spPr bwMode="auto">
              <a:xfrm>
                <a:off x="2536" y="184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3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3" y="3"/>
                    </a:lnTo>
                    <a:lnTo>
                      <a:pt x="7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Line 762"/>
              <p:cNvSpPr>
                <a:spLocks noChangeShapeType="1"/>
              </p:cNvSpPr>
              <p:nvPr/>
            </p:nvSpPr>
            <p:spPr bwMode="auto">
              <a:xfrm>
                <a:off x="2543" y="185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Line 763"/>
              <p:cNvSpPr>
                <a:spLocks noChangeShapeType="1"/>
              </p:cNvSpPr>
              <p:nvPr/>
            </p:nvSpPr>
            <p:spPr bwMode="auto">
              <a:xfrm>
                <a:off x="2549" y="18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Line 764"/>
              <p:cNvSpPr>
                <a:spLocks noChangeShapeType="1"/>
              </p:cNvSpPr>
              <p:nvPr/>
            </p:nvSpPr>
            <p:spPr bwMode="auto">
              <a:xfrm>
                <a:off x="2554" y="1868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765"/>
              <p:cNvSpPr>
                <a:spLocks/>
              </p:cNvSpPr>
              <p:nvPr/>
            </p:nvSpPr>
            <p:spPr bwMode="auto">
              <a:xfrm>
                <a:off x="2560" y="187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3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3" y="3"/>
                    </a:lnTo>
                    <a:lnTo>
                      <a:pt x="7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766"/>
              <p:cNvSpPr>
                <a:spLocks/>
              </p:cNvSpPr>
              <p:nvPr/>
            </p:nvSpPr>
            <p:spPr bwMode="auto">
              <a:xfrm>
                <a:off x="2567" y="1883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4 h 9"/>
                  <a:gd name="T4" fmla="*/ 6 w 6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9"/>
                  <a:gd name="T11" fmla="*/ 6 w 6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9">
                    <a:moveTo>
                      <a:pt x="0" y="0"/>
                    </a:moveTo>
                    <a:lnTo>
                      <a:pt x="4" y="4"/>
                    </a:lnTo>
                    <a:lnTo>
                      <a:pt x="6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Line 767"/>
              <p:cNvSpPr>
                <a:spLocks noChangeShapeType="1"/>
              </p:cNvSpPr>
              <p:nvPr/>
            </p:nvSpPr>
            <p:spPr bwMode="auto">
              <a:xfrm>
                <a:off x="2573" y="1892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768"/>
              <p:cNvSpPr>
                <a:spLocks/>
              </p:cNvSpPr>
              <p:nvPr/>
            </p:nvSpPr>
            <p:spPr bwMode="auto">
              <a:xfrm>
                <a:off x="2578" y="1899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4 h 8"/>
                  <a:gd name="T4" fmla="*/ 8 w 8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Line 769"/>
              <p:cNvSpPr>
                <a:spLocks noChangeShapeType="1"/>
              </p:cNvSpPr>
              <p:nvPr/>
            </p:nvSpPr>
            <p:spPr bwMode="auto">
              <a:xfrm>
                <a:off x="2586" y="1907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Line 770"/>
              <p:cNvSpPr>
                <a:spLocks noChangeShapeType="1"/>
              </p:cNvSpPr>
              <p:nvPr/>
            </p:nvSpPr>
            <p:spPr bwMode="auto">
              <a:xfrm>
                <a:off x="2591" y="1916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Line 771"/>
              <p:cNvSpPr>
                <a:spLocks noChangeShapeType="1"/>
              </p:cNvSpPr>
              <p:nvPr/>
            </p:nvSpPr>
            <p:spPr bwMode="auto">
              <a:xfrm>
                <a:off x="2597" y="1925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772"/>
              <p:cNvSpPr>
                <a:spLocks/>
              </p:cNvSpPr>
              <p:nvPr/>
            </p:nvSpPr>
            <p:spPr bwMode="auto">
              <a:xfrm>
                <a:off x="2602" y="1932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4 h 9"/>
                  <a:gd name="T4" fmla="*/ 8 w 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0"/>
                    </a:moveTo>
                    <a:lnTo>
                      <a:pt x="4" y="4"/>
                    </a:lnTo>
                    <a:lnTo>
                      <a:pt x="8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Line 773"/>
              <p:cNvSpPr>
                <a:spLocks noChangeShapeType="1"/>
              </p:cNvSpPr>
              <p:nvPr/>
            </p:nvSpPr>
            <p:spPr bwMode="auto">
              <a:xfrm>
                <a:off x="2610" y="1941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774"/>
              <p:cNvSpPr>
                <a:spLocks/>
              </p:cNvSpPr>
              <p:nvPr/>
            </p:nvSpPr>
            <p:spPr bwMode="auto">
              <a:xfrm>
                <a:off x="2615" y="1949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2 w 6"/>
                  <a:gd name="T3" fmla="*/ 5 h 10"/>
                  <a:gd name="T4" fmla="*/ 6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2" y="5"/>
                    </a:lnTo>
                    <a:lnTo>
                      <a:pt x="6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Line 775"/>
              <p:cNvSpPr>
                <a:spLocks noChangeShapeType="1"/>
              </p:cNvSpPr>
              <p:nvPr/>
            </p:nvSpPr>
            <p:spPr bwMode="auto">
              <a:xfrm>
                <a:off x="2621" y="1959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776"/>
              <p:cNvSpPr>
                <a:spLocks/>
              </p:cNvSpPr>
              <p:nvPr/>
            </p:nvSpPr>
            <p:spPr bwMode="auto">
              <a:xfrm>
                <a:off x="2626" y="1968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4 h 9"/>
                  <a:gd name="T4" fmla="*/ 8 w 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0"/>
                    </a:moveTo>
                    <a:lnTo>
                      <a:pt x="4" y="4"/>
                    </a:lnTo>
                    <a:lnTo>
                      <a:pt x="8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Line 777"/>
              <p:cNvSpPr>
                <a:spLocks noChangeShapeType="1"/>
              </p:cNvSpPr>
              <p:nvPr/>
            </p:nvSpPr>
            <p:spPr bwMode="auto">
              <a:xfrm>
                <a:off x="2634" y="1977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778"/>
              <p:cNvSpPr>
                <a:spLocks/>
              </p:cNvSpPr>
              <p:nvPr/>
            </p:nvSpPr>
            <p:spPr bwMode="auto">
              <a:xfrm>
                <a:off x="2639" y="1985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2 w 6"/>
                  <a:gd name="T3" fmla="*/ 5 h 11"/>
                  <a:gd name="T4" fmla="*/ 6 w 6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1"/>
                  <a:gd name="T11" fmla="*/ 6 w 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1">
                    <a:moveTo>
                      <a:pt x="0" y="0"/>
                    </a:moveTo>
                    <a:lnTo>
                      <a:pt x="2" y="5"/>
                    </a:lnTo>
                    <a:lnTo>
                      <a:pt x="6" y="11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779"/>
              <p:cNvSpPr>
                <a:spLocks/>
              </p:cNvSpPr>
              <p:nvPr/>
            </p:nvSpPr>
            <p:spPr bwMode="auto">
              <a:xfrm>
                <a:off x="2645" y="1996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Line 780"/>
              <p:cNvSpPr>
                <a:spLocks noChangeShapeType="1"/>
              </p:cNvSpPr>
              <p:nvPr/>
            </p:nvSpPr>
            <p:spPr bwMode="auto">
              <a:xfrm>
                <a:off x="2652" y="200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781"/>
              <p:cNvSpPr>
                <a:spLocks/>
              </p:cNvSpPr>
              <p:nvPr/>
            </p:nvSpPr>
            <p:spPr bwMode="auto">
              <a:xfrm>
                <a:off x="2658" y="2013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1 w 5"/>
                  <a:gd name="T3" fmla="*/ 4 h 10"/>
                  <a:gd name="T4" fmla="*/ 5 w 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0"/>
                    </a:moveTo>
                    <a:lnTo>
                      <a:pt x="1" y="4"/>
                    </a:lnTo>
                    <a:lnTo>
                      <a:pt x="5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Line 782"/>
              <p:cNvSpPr>
                <a:spLocks noChangeShapeType="1"/>
              </p:cNvSpPr>
              <p:nvPr/>
            </p:nvSpPr>
            <p:spPr bwMode="auto">
              <a:xfrm>
                <a:off x="2663" y="2023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783"/>
              <p:cNvSpPr>
                <a:spLocks/>
              </p:cNvSpPr>
              <p:nvPr/>
            </p:nvSpPr>
            <p:spPr bwMode="auto">
              <a:xfrm>
                <a:off x="2669" y="203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784"/>
              <p:cNvSpPr>
                <a:spLocks/>
              </p:cNvSpPr>
              <p:nvPr/>
            </p:nvSpPr>
            <p:spPr bwMode="auto">
              <a:xfrm>
                <a:off x="2676" y="2040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4 w 6"/>
                  <a:gd name="T3" fmla="*/ 5 h 10"/>
                  <a:gd name="T4" fmla="*/ 6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5"/>
                    </a:lnTo>
                    <a:lnTo>
                      <a:pt x="6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Line 785"/>
              <p:cNvSpPr>
                <a:spLocks noChangeShapeType="1"/>
              </p:cNvSpPr>
              <p:nvPr/>
            </p:nvSpPr>
            <p:spPr bwMode="auto">
              <a:xfrm>
                <a:off x="2682" y="2050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786"/>
              <p:cNvSpPr>
                <a:spLocks/>
              </p:cNvSpPr>
              <p:nvPr/>
            </p:nvSpPr>
            <p:spPr bwMode="auto">
              <a:xfrm>
                <a:off x="2687" y="2059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2 w 6"/>
                  <a:gd name="T3" fmla="*/ 4 h 10"/>
                  <a:gd name="T4" fmla="*/ 6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2" y="4"/>
                    </a:lnTo>
                    <a:lnTo>
                      <a:pt x="6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787"/>
              <p:cNvSpPr>
                <a:spLocks/>
              </p:cNvSpPr>
              <p:nvPr/>
            </p:nvSpPr>
            <p:spPr bwMode="auto">
              <a:xfrm>
                <a:off x="2693" y="2069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5 h 9"/>
                  <a:gd name="T4" fmla="*/ 7 w 7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0" y="0"/>
                    </a:moveTo>
                    <a:lnTo>
                      <a:pt x="3" y="5"/>
                    </a:lnTo>
                    <a:lnTo>
                      <a:pt x="7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Line 788"/>
              <p:cNvSpPr>
                <a:spLocks noChangeShapeType="1"/>
              </p:cNvSpPr>
              <p:nvPr/>
            </p:nvSpPr>
            <p:spPr bwMode="auto">
              <a:xfrm>
                <a:off x="2700" y="2078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789"/>
              <p:cNvSpPr>
                <a:spLocks/>
              </p:cNvSpPr>
              <p:nvPr/>
            </p:nvSpPr>
            <p:spPr bwMode="auto">
              <a:xfrm>
                <a:off x="2706" y="2087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1 w 5"/>
                  <a:gd name="T3" fmla="*/ 4 h 10"/>
                  <a:gd name="T4" fmla="*/ 5 w 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0"/>
                    </a:moveTo>
                    <a:lnTo>
                      <a:pt x="1" y="4"/>
                    </a:lnTo>
                    <a:lnTo>
                      <a:pt x="5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790"/>
              <p:cNvSpPr>
                <a:spLocks/>
              </p:cNvSpPr>
              <p:nvPr/>
            </p:nvSpPr>
            <p:spPr bwMode="auto">
              <a:xfrm>
                <a:off x="2711" y="2097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4 h 8"/>
                  <a:gd name="T4" fmla="*/ 8 w 8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Line 791"/>
              <p:cNvSpPr>
                <a:spLocks noChangeShapeType="1"/>
              </p:cNvSpPr>
              <p:nvPr/>
            </p:nvSpPr>
            <p:spPr bwMode="auto">
              <a:xfrm>
                <a:off x="2719" y="2105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Line 792"/>
              <p:cNvSpPr>
                <a:spLocks noChangeShapeType="1"/>
              </p:cNvSpPr>
              <p:nvPr/>
            </p:nvSpPr>
            <p:spPr bwMode="auto">
              <a:xfrm>
                <a:off x="2724" y="2114"/>
                <a:ext cx="6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793"/>
              <p:cNvSpPr>
                <a:spLocks/>
              </p:cNvSpPr>
              <p:nvPr/>
            </p:nvSpPr>
            <p:spPr bwMode="auto">
              <a:xfrm>
                <a:off x="2730" y="2123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2 w 5"/>
                  <a:gd name="T3" fmla="*/ 4 h 10"/>
                  <a:gd name="T4" fmla="*/ 5 w 5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0"/>
                  <a:gd name="T11" fmla="*/ 5 w 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0">
                    <a:moveTo>
                      <a:pt x="0" y="0"/>
                    </a:moveTo>
                    <a:lnTo>
                      <a:pt x="2" y="4"/>
                    </a:lnTo>
                    <a:lnTo>
                      <a:pt x="5" y="10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794"/>
              <p:cNvSpPr>
                <a:spLocks/>
              </p:cNvSpPr>
              <p:nvPr/>
            </p:nvSpPr>
            <p:spPr bwMode="auto">
              <a:xfrm>
                <a:off x="2735" y="2133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4 h 8"/>
                  <a:gd name="T4" fmla="*/ 8 w 8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0"/>
                    </a:moveTo>
                    <a:lnTo>
                      <a:pt x="4" y="4"/>
                    </a:lnTo>
                    <a:lnTo>
                      <a:pt x="8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Line 795"/>
              <p:cNvSpPr>
                <a:spLocks noChangeShapeType="1"/>
              </p:cNvSpPr>
              <p:nvPr/>
            </p:nvSpPr>
            <p:spPr bwMode="auto">
              <a:xfrm>
                <a:off x="2743" y="2141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Line 796"/>
              <p:cNvSpPr>
                <a:spLocks noChangeShapeType="1"/>
              </p:cNvSpPr>
              <p:nvPr/>
            </p:nvSpPr>
            <p:spPr bwMode="auto">
              <a:xfrm>
                <a:off x="2748" y="2150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Line 797"/>
              <p:cNvSpPr>
                <a:spLocks noChangeShapeType="1"/>
              </p:cNvSpPr>
              <p:nvPr/>
            </p:nvSpPr>
            <p:spPr bwMode="auto">
              <a:xfrm>
                <a:off x="2754" y="2157"/>
                <a:ext cx="5" cy="9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798"/>
              <p:cNvSpPr>
                <a:spLocks/>
              </p:cNvSpPr>
              <p:nvPr/>
            </p:nvSpPr>
            <p:spPr bwMode="auto">
              <a:xfrm>
                <a:off x="2759" y="2166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4 w 8"/>
                  <a:gd name="T3" fmla="*/ 4 h 9"/>
                  <a:gd name="T4" fmla="*/ 8 w 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0"/>
                    </a:moveTo>
                    <a:lnTo>
                      <a:pt x="4" y="4"/>
                    </a:lnTo>
                    <a:lnTo>
                      <a:pt x="8" y="9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Line 799"/>
              <p:cNvSpPr>
                <a:spLocks noChangeShapeType="1"/>
              </p:cNvSpPr>
              <p:nvPr/>
            </p:nvSpPr>
            <p:spPr bwMode="auto">
              <a:xfrm>
                <a:off x="2767" y="217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Line 800"/>
              <p:cNvSpPr>
                <a:spLocks noChangeShapeType="1"/>
              </p:cNvSpPr>
              <p:nvPr/>
            </p:nvSpPr>
            <p:spPr bwMode="auto">
              <a:xfrm>
                <a:off x="2772" y="2183"/>
                <a:ext cx="6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801"/>
              <p:cNvSpPr>
                <a:spLocks/>
              </p:cNvSpPr>
              <p:nvPr/>
            </p:nvSpPr>
            <p:spPr bwMode="auto">
              <a:xfrm>
                <a:off x="2778" y="2191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Line 802"/>
              <p:cNvSpPr>
                <a:spLocks noChangeShapeType="1"/>
              </p:cNvSpPr>
              <p:nvPr/>
            </p:nvSpPr>
            <p:spPr bwMode="auto">
              <a:xfrm>
                <a:off x="2785" y="2199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Line 803"/>
              <p:cNvSpPr>
                <a:spLocks noChangeShapeType="1"/>
              </p:cNvSpPr>
              <p:nvPr/>
            </p:nvSpPr>
            <p:spPr bwMode="auto">
              <a:xfrm>
                <a:off x="2791" y="2206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Line 804"/>
              <p:cNvSpPr>
                <a:spLocks noChangeShapeType="1"/>
              </p:cNvSpPr>
              <p:nvPr/>
            </p:nvSpPr>
            <p:spPr bwMode="auto">
              <a:xfrm>
                <a:off x="2796" y="2214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805"/>
              <p:cNvSpPr>
                <a:spLocks/>
              </p:cNvSpPr>
              <p:nvPr/>
            </p:nvSpPr>
            <p:spPr bwMode="auto">
              <a:xfrm>
                <a:off x="2802" y="222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3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3" y="3"/>
                    </a:lnTo>
                    <a:lnTo>
                      <a:pt x="7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Line 806"/>
              <p:cNvSpPr>
                <a:spLocks noChangeShapeType="1"/>
              </p:cNvSpPr>
              <p:nvPr/>
            </p:nvSpPr>
            <p:spPr bwMode="auto">
              <a:xfrm>
                <a:off x="2809" y="2228"/>
                <a:ext cx="6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Line 807"/>
              <p:cNvSpPr>
                <a:spLocks noChangeShapeType="1"/>
              </p:cNvSpPr>
              <p:nvPr/>
            </p:nvSpPr>
            <p:spPr bwMode="auto">
              <a:xfrm>
                <a:off x="2815" y="2235"/>
                <a:ext cx="5" cy="8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808"/>
              <p:cNvSpPr>
                <a:spLocks/>
              </p:cNvSpPr>
              <p:nvPr/>
            </p:nvSpPr>
            <p:spPr bwMode="auto">
              <a:xfrm>
                <a:off x="2820" y="224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4 w 8"/>
                  <a:gd name="T3" fmla="*/ 4 h 7"/>
                  <a:gd name="T4" fmla="*/ 8 w 8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7"/>
                  <a:gd name="T11" fmla="*/ 8 w 8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7">
                    <a:moveTo>
                      <a:pt x="0" y="0"/>
                    </a:moveTo>
                    <a:lnTo>
                      <a:pt x="4" y="4"/>
                    </a:lnTo>
                    <a:lnTo>
                      <a:pt x="8" y="7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Line 809"/>
              <p:cNvSpPr>
                <a:spLocks noChangeShapeType="1"/>
              </p:cNvSpPr>
              <p:nvPr/>
            </p:nvSpPr>
            <p:spPr bwMode="auto">
              <a:xfrm>
                <a:off x="2828" y="2250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Line 810"/>
              <p:cNvSpPr>
                <a:spLocks noChangeShapeType="1"/>
              </p:cNvSpPr>
              <p:nvPr/>
            </p:nvSpPr>
            <p:spPr bwMode="auto">
              <a:xfrm>
                <a:off x="2833" y="2256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Line 811"/>
              <p:cNvSpPr>
                <a:spLocks noChangeShapeType="1"/>
              </p:cNvSpPr>
              <p:nvPr/>
            </p:nvSpPr>
            <p:spPr bwMode="auto">
              <a:xfrm>
                <a:off x="2839" y="2261"/>
                <a:ext cx="5" cy="7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Freeform 812"/>
              <p:cNvSpPr>
                <a:spLocks/>
              </p:cNvSpPr>
              <p:nvPr/>
            </p:nvSpPr>
            <p:spPr bwMode="auto">
              <a:xfrm>
                <a:off x="2844" y="2268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4 w 8"/>
                  <a:gd name="T3" fmla="*/ 3 h 6"/>
                  <a:gd name="T4" fmla="*/ 8 w 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0"/>
                    </a:moveTo>
                    <a:lnTo>
                      <a:pt x="4" y="3"/>
                    </a:lnTo>
                    <a:lnTo>
                      <a:pt x="8" y="6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Line 813"/>
              <p:cNvSpPr>
                <a:spLocks noChangeShapeType="1"/>
              </p:cNvSpPr>
              <p:nvPr/>
            </p:nvSpPr>
            <p:spPr bwMode="auto">
              <a:xfrm>
                <a:off x="2852" y="227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Line 814"/>
              <p:cNvSpPr>
                <a:spLocks noChangeShapeType="1"/>
              </p:cNvSpPr>
              <p:nvPr/>
            </p:nvSpPr>
            <p:spPr bwMode="auto">
              <a:xfrm>
                <a:off x="2857" y="2279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Line 815"/>
              <p:cNvSpPr>
                <a:spLocks noChangeShapeType="1"/>
              </p:cNvSpPr>
              <p:nvPr/>
            </p:nvSpPr>
            <p:spPr bwMode="auto">
              <a:xfrm>
                <a:off x="2863" y="2284"/>
                <a:ext cx="5" cy="6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Freeform 816"/>
              <p:cNvSpPr>
                <a:spLocks/>
              </p:cNvSpPr>
              <p:nvPr/>
            </p:nvSpPr>
            <p:spPr bwMode="auto">
              <a:xfrm>
                <a:off x="2868" y="2290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4 w 8"/>
                  <a:gd name="T3" fmla="*/ 3 h 4"/>
                  <a:gd name="T4" fmla="*/ 8 w 8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"/>
                  <a:gd name="T11" fmla="*/ 8 w 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">
                    <a:moveTo>
                      <a:pt x="0" y="0"/>
                    </a:moveTo>
                    <a:lnTo>
                      <a:pt x="4" y="3"/>
                    </a:lnTo>
                    <a:lnTo>
                      <a:pt x="8" y="4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Line 817"/>
              <p:cNvSpPr>
                <a:spLocks noChangeShapeType="1"/>
              </p:cNvSpPr>
              <p:nvPr/>
            </p:nvSpPr>
            <p:spPr bwMode="auto">
              <a:xfrm>
                <a:off x="2876" y="2294"/>
                <a:ext cx="5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Line 818"/>
              <p:cNvSpPr>
                <a:spLocks noChangeShapeType="1"/>
              </p:cNvSpPr>
              <p:nvPr/>
            </p:nvSpPr>
            <p:spPr bwMode="auto">
              <a:xfrm>
                <a:off x="2881" y="2299"/>
                <a:ext cx="6" cy="4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Freeform 819"/>
              <p:cNvSpPr>
                <a:spLocks/>
              </p:cNvSpPr>
              <p:nvPr/>
            </p:nvSpPr>
            <p:spPr bwMode="auto">
              <a:xfrm>
                <a:off x="2887" y="2303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2 h 4"/>
                  <a:gd name="T4" fmla="*/ 7 w 7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Line 820"/>
              <p:cNvSpPr>
                <a:spLocks noChangeShapeType="1"/>
              </p:cNvSpPr>
              <p:nvPr/>
            </p:nvSpPr>
            <p:spPr bwMode="auto">
              <a:xfrm>
                <a:off x="2894" y="2307"/>
                <a:ext cx="6" cy="5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Line 821"/>
              <p:cNvSpPr>
                <a:spLocks noChangeShapeType="1"/>
              </p:cNvSpPr>
              <p:nvPr/>
            </p:nvSpPr>
            <p:spPr bwMode="auto">
              <a:xfrm>
                <a:off x="2900" y="2312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Line 822"/>
              <p:cNvSpPr>
                <a:spLocks noChangeShapeType="1"/>
              </p:cNvSpPr>
              <p:nvPr/>
            </p:nvSpPr>
            <p:spPr bwMode="auto">
              <a:xfrm>
                <a:off x="2905" y="2315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Freeform 823"/>
              <p:cNvSpPr>
                <a:spLocks/>
              </p:cNvSpPr>
              <p:nvPr/>
            </p:nvSpPr>
            <p:spPr bwMode="auto">
              <a:xfrm>
                <a:off x="2911" y="2318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1 h 2"/>
                  <a:gd name="T4" fmla="*/ 7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3" y="1"/>
                    </a:lnTo>
                    <a:lnTo>
                      <a:pt x="7" y="2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Line 824"/>
              <p:cNvSpPr>
                <a:spLocks noChangeShapeType="1"/>
              </p:cNvSpPr>
              <p:nvPr/>
            </p:nvSpPr>
            <p:spPr bwMode="auto">
              <a:xfrm>
                <a:off x="2918" y="2320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Line 825"/>
              <p:cNvSpPr>
                <a:spLocks noChangeShapeType="1"/>
              </p:cNvSpPr>
              <p:nvPr/>
            </p:nvSpPr>
            <p:spPr bwMode="auto">
              <a:xfrm>
                <a:off x="2924" y="2323"/>
                <a:ext cx="5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Line 826"/>
              <p:cNvSpPr>
                <a:spLocks noChangeShapeType="1"/>
              </p:cNvSpPr>
              <p:nvPr/>
            </p:nvSpPr>
            <p:spPr bwMode="auto">
              <a:xfrm>
                <a:off x="2929" y="2326"/>
                <a:ext cx="6" cy="3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827"/>
              <p:cNvSpPr>
                <a:spLocks/>
              </p:cNvSpPr>
              <p:nvPr/>
            </p:nvSpPr>
            <p:spPr bwMode="auto">
              <a:xfrm>
                <a:off x="2935" y="232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2 h 2"/>
                  <a:gd name="T4" fmla="*/ 7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3" y="2"/>
                    </a:lnTo>
                    <a:lnTo>
                      <a:pt x="7" y="2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Line 828"/>
              <p:cNvSpPr>
                <a:spLocks noChangeShapeType="1"/>
              </p:cNvSpPr>
              <p:nvPr/>
            </p:nvSpPr>
            <p:spPr bwMode="auto">
              <a:xfrm>
                <a:off x="2942" y="2331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Line 829"/>
              <p:cNvSpPr>
                <a:spLocks noChangeShapeType="1"/>
              </p:cNvSpPr>
              <p:nvPr/>
            </p:nvSpPr>
            <p:spPr bwMode="auto">
              <a:xfrm>
                <a:off x="2948" y="2332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Freeform 830"/>
              <p:cNvSpPr>
                <a:spLocks/>
              </p:cNvSpPr>
              <p:nvPr/>
            </p:nvSpPr>
            <p:spPr bwMode="auto">
              <a:xfrm>
                <a:off x="2953" y="2333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2 h 2"/>
                  <a:gd name="T4" fmla="*/ 8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4" y="2"/>
                    </a:lnTo>
                    <a:lnTo>
                      <a:pt x="8" y="2"/>
                    </a:lnTo>
                  </a:path>
                </a:pathLst>
              </a:cu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Line 831"/>
              <p:cNvSpPr>
                <a:spLocks noChangeShapeType="1"/>
              </p:cNvSpPr>
              <p:nvPr/>
            </p:nvSpPr>
            <p:spPr bwMode="auto">
              <a:xfrm>
                <a:off x="2961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Line 832"/>
              <p:cNvSpPr>
                <a:spLocks noChangeShapeType="1"/>
              </p:cNvSpPr>
              <p:nvPr/>
            </p:nvSpPr>
            <p:spPr bwMode="auto">
              <a:xfrm>
                <a:off x="2966" y="2335"/>
                <a:ext cx="6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Line 833"/>
              <p:cNvSpPr>
                <a:spLocks noChangeShapeType="1"/>
              </p:cNvSpPr>
              <p:nvPr/>
            </p:nvSpPr>
            <p:spPr bwMode="auto">
              <a:xfrm>
                <a:off x="2972" y="2335"/>
                <a:ext cx="5" cy="1"/>
              </a:xfrm>
              <a:prstGeom prst="line">
                <a:avLst/>
              </a:prstGeom>
              <a:noFill/>
              <a:ln w="57150">
                <a:solidFill>
                  <a:srgbClr val="5B98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71" name="Group 834"/>
          <p:cNvGrpSpPr>
            <a:grpSpLocks/>
          </p:cNvGrpSpPr>
          <p:nvPr/>
        </p:nvGrpSpPr>
        <p:grpSpPr bwMode="auto">
          <a:xfrm>
            <a:off x="74306" y="5791200"/>
            <a:ext cx="8940699" cy="892175"/>
            <a:chOff x="285" y="3739"/>
            <a:chExt cx="4720" cy="471"/>
          </a:xfrm>
        </p:grpSpPr>
        <p:sp>
          <p:nvSpPr>
            <p:cNvPr id="2074" name="Rectangle 836"/>
            <p:cNvSpPr>
              <a:spLocks noChangeArrowheads="1"/>
            </p:cNvSpPr>
            <p:nvPr/>
          </p:nvSpPr>
          <p:spPr bwMode="auto">
            <a:xfrm>
              <a:off x="577" y="3739"/>
              <a:ext cx="4428" cy="471"/>
            </a:xfrm>
            <a:prstGeom prst="rect">
              <a:avLst/>
            </a:prstGeom>
            <a:noFill/>
            <a:ln w="12700">
              <a:solidFill>
                <a:srgbClr val="5B9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AutoShape 837"/>
            <p:cNvSpPr>
              <a:spLocks noChangeArrowheads="1"/>
            </p:cNvSpPr>
            <p:nvPr/>
          </p:nvSpPr>
          <p:spPr bwMode="auto">
            <a:xfrm rot="16200000">
              <a:off x="340" y="3845"/>
              <a:ext cx="130" cy="239"/>
            </a:xfrm>
            <a:prstGeom prst="downArrow">
              <a:avLst>
                <a:gd name="adj1" fmla="val 50000"/>
                <a:gd name="adj2" fmla="val 45962"/>
              </a:avLst>
            </a:prstGeom>
            <a:solidFill>
              <a:srgbClr val="5B98D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2" name="Text Box 840"/>
          <p:cNvSpPr txBox="1">
            <a:spLocks noChangeArrowheads="1"/>
          </p:cNvSpPr>
          <p:nvPr/>
        </p:nvSpPr>
        <p:spPr bwMode="blackWhite">
          <a:xfrm>
            <a:off x="6248400" y="4535269"/>
            <a:ext cx="2260600" cy="646331"/>
          </a:xfrm>
          <a:prstGeom prst="rect">
            <a:avLst/>
          </a:prstGeom>
          <a:noFill/>
          <a:ln w="9525">
            <a:solidFill>
              <a:srgbClr val="5B98D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5B98D2"/>
                </a:solidFill>
              </a:rPr>
              <a:t>period T = 1/f = 2t</a:t>
            </a:r>
            <a:r>
              <a:rPr lang="en-US" baseline="-25000">
                <a:solidFill>
                  <a:srgbClr val="5B98D2"/>
                </a:solidFill>
              </a:rPr>
              <a:t>0   </a:t>
            </a:r>
            <a:r>
              <a:rPr lang="en-US">
                <a:solidFill>
                  <a:srgbClr val="5B98D2"/>
                </a:solidFill>
              </a:rPr>
              <a:t>with f = (E</a:t>
            </a:r>
            <a:r>
              <a:rPr lang="en-US" baseline="-25000">
                <a:solidFill>
                  <a:srgbClr val="5B98D2"/>
                </a:solidFill>
              </a:rPr>
              <a:t>2</a:t>
            </a:r>
            <a:r>
              <a:rPr lang="en-US">
                <a:solidFill>
                  <a:srgbClr val="5B98D2"/>
                </a:solidFill>
              </a:rPr>
              <a:t>-E</a:t>
            </a:r>
            <a:r>
              <a:rPr lang="en-US" baseline="-25000">
                <a:solidFill>
                  <a:srgbClr val="5B98D2"/>
                </a:solidFill>
              </a:rPr>
              <a:t>1</a:t>
            </a:r>
            <a:r>
              <a:rPr lang="en-US">
                <a:solidFill>
                  <a:srgbClr val="5B98D2"/>
                </a:solidFill>
              </a:rPr>
              <a:t>)/h </a:t>
            </a:r>
          </a:p>
        </p:txBody>
      </p:sp>
      <p:sp>
        <p:nvSpPr>
          <p:cNvPr id="2073" name="Rectangle 841"/>
          <p:cNvSpPr>
            <a:spLocks noChangeArrowheads="1"/>
          </p:cNvSpPr>
          <p:nvPr/>
        </p:nvSpPr>
        <p:spPr bwMode="auto">
          <a:xfrm>
            <a:off x="3124200" y="152400"/>
            <a:ext cx="28368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 dirty="0"/>
              <a:t>Numerical Example</a:t>
            </a:r>
            <a:endParaRPr lang="en-US" sz="2400" i="1" u="sng" baseline="-25000" dirty="0"/>
          </a:p>
        </p:txBody>
      </p:sp>
      <p:sp>
        <p:nvSpPr>
          <p:cNvPr id="841" name="Text Box 422"/>
          <p:cNvSpPr txBox="1">
            <a:spLocks noChangeArrowheads="1"/>
          </p:cNvSpPr>
          <p:nvPr/>
        </p:nvSpPr>
        <p:spPr bwMode="auto">
          <a:xfrm>
            <a:off x="8305800" y="762000"/>
            <a:ext cx="656512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dirty="0">
                <a:sym typeface="Symbol" pitchFamily="18" charset="2"/>
              </a:rPr>
              <a:t>V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sz="3200" dirty="0" smtClean="0">
                <a:sym typeface="Symbol" pitchFamily="18" charset="2"/>
              </a:rPr>
              <a:t>∞</a:t>
            </a:r>
            <a:endParaRPr lang="en-US" altLang="en-US" dirty="0"/>
          </a:p>
        </p:txBody>
      </p:sp>
      <p:sp>
        <p:nvSpPr>
          <p:cNvPr id="842" name="Text Box 422"/>
          <p:cNvSpPr txBox="1">
            <a:spLocks noChangeArrowheads="1"/>
          </p:cNvSpPr>
          <p:nvPr/>
        </p:nvSpPr>
        <p:spPr bwMode="auto">
          <a:xfrm>
            <a:off x="5638800" y="2667000"/>
            <a:ext cx="656512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dirty="0">
                <a:sym typeface="Symbol" pitchFamily="18" charset="2"/>
              </a:rPr>
              <a:t>V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sz="3200" dirty="0" smtClean="0">
                <a:sym typeface="Symbol" pitchFamily="18" charset="2"/>
              </a:rPr>
              <a:t>∞</a:t>
            </a:r>
            <a:endParaRPr lang="en-US" altLang="en-US" dirty="0"/>
          </a:p>
        </p:txBody>
      </p:sp>
      <p:sp>
        <p:nvSpPr>
          <p:cNvPr id="843" name="Text Box 422"/>
          <p:cNvSpPr txBox="1">
            <a:spLocks noChangeArrowheads="1"/>
          </p:cNvSpPr>
          <p:nvPr/>
        </p:nvSpPr>
        <p:spPr bwMode="auto">
          <a:xfrm>
            <a:off x="8305800" y="2667000"/>
            <a:ext cx="656512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dirty="0">
                <a:sym typeface="Symbol" pitchFamily="18" charset="2"/>
              </a:rPr>
              <a:t>V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sz="3200" dirty="0" smtClean="0">
                <a:sym typeface="Symbol" pitchFamily="18" charset="2"/>
              </a:rPr>
              <a:t>∞</a:t>
            </a:r>
            <a:endParaRPr lang="en-US" alt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5130800" cy="660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3022600" cy="571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5054600" cy="571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91000"/>
            <a:ext cx="1079500" cy="241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95800"/>
            <a:ext cx="1092200" cy="2540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3600"/>
            <a:ext cx="7962900" cy="596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3400"/>
            <a:ext cx="1524000" cy="317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4600"/>
            <a:ext cx="11557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41325" y="777875"/>
            <a:ext cx="8702675" cy="576738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r>
              <a:rPr lang="en-US" dirty="0"/>
              <a:t>	Consider a particle in an infinite potential well, which at </a:t>
            </a:r>
            <a:r>
              <a:rPr lang="en-US" dirty="0" err="1"/>
              <a:t>t</a:t>
            </a:r>
            <a:r>
              <a:rPr lang="en-US" dirty="0"/>
              <a:t>= 0 is in the state:</a:t>
            </a:r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r>
              <a:rPr lang="en-US" dirty="0"/>
              <a:t>with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ψ</a:t>
            </a:r>
            <a:r>
              <a:rPr lang="en-US" baseline="-25000" dirty="0" smtClean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(x) and</a:t>
            </a:r>
            <a:r>
              <a:rPr lang="en-US" dirty="0" smtClean="0">
                <a:sym typeface="Symbol" charset="2"/>
              </a:rPr>
              <a:t> ψ</a:t>
            </a:r>
            <a:r>
              <a:rPr lang="en-US" baseline="-25000" dirty="0" smtClean="0">
                <a:sym typeface="Symbol" charset="2"/>
              </a:rPr>
              <a:t>4</a:t>
            </a:r>
            <a:r>
              <a:rPr lang="en-US" dirty="0">
                <a:sym typeface="Symbol" charset="2"/>
              </a:rPr>
              <a:t>(x) both normalized.</a:t>
            </a:r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>
              <a:sym typeface="Symbol" charset="2"/>
            </a:endParaRPr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r>
              <a:rPr lang="en-US" dirty="0">
                <a:sym typeface="Symbol" charset="2"/>
              </a:rPr>
              <a:t/>
            </a:r>
            <a:br>
              <a:rPr lang="en-US" dirty="0">
                <a:sym typeface="Symbol" charset="2"/>
              </a:rPr>
            </a:br>
            <a:endParaRPr lang="en-US" dirty="0">
              <a:sym typeface="Symbol" charset="2"/>
            </a:endParaRPr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>
              <a:sym typeface="Symbol" charset="2"/>
            </a:endParaRPr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r>
              <a:rPr lang="en-US" dirty="0"/>
              <a:t>	</a:t>
            </a:r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>
              <a:sym typeface="Symbol" charset="2"/>
            </a:endParaRPr>
          </a:p>
          <a:p>
            <a:pPr marL="55563" indent="-55563" algn="l">
              <a:lnSpc>
                <a:spcPct val="105000"/>
              </a:lnSpc>
              <a:spcBef>
                <a:spcPct val="20000"/>
              </a:spcBef>
            </a:pP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2717800" cy="685800"/>
          </a:xfrm>
          <a:prstGeom prst="rect">
            <a:avLst/>
          </a:prstGeo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69025" y="1425575"/>
            <a:ext cx="2962275" cy="1712913"/>
            <a:chOff x="3715" y="600"/>
            <a:chExt cx="1866" cy="1079"/>
          </a:xfrm>
        </p:grpSpPr>
        <p:sp>
          <p:nvSpPr>
            <p:cNvPr id="33883" name="Line 6"/>
            <p:cNvSpPr>
              <a:spLocks noChangeShapeType="1"/>
            </p:cNvSpPr>
            <p:nvPr/>
          </p:nvSpPr>
          <p:spPr bwMode="auto">
            <a:xfrm flipV="1">
              <a:off x="3940" y="600"/>
              <a:ext cx="0" cy="8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4" name="Text Box 7"/>
            <p:cNvSpPr txBox="1">
              <a:spLocks noChangeArrowheads="1"/>
            </p:cNvSpPr>
            <p:nvPr/>
          </p:nvSpPr>
          <p:spPr bwMode="auto">
            <a:xfrm>
              <a:off x="3785" y="1425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/>
                <a:t>0</a:t>
              </a:r>
            </a:p>
          </p:txBody>
        </p:sp>
        <p:sp>
          <p:nvSpPr>
            <p:cNvPr id="33885" name="Text Box 8"/>
            <p:cNvSpPr txBox="1">
              <a:spLocks noChangeArrowheads="1"/>
            </p:cNvSpPr>
            <p:nvPr/>
          </p:nvSpPr>
          <p:spPr bwMode="auto">
            <a:xfrm>
              <a:off x="5393" y="1435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/>
                <a:t>x</a:t>
              </a:r>
            </a:p>
          </p:txBody>
        </p:sp>
        <p:sp>
          <p:nvSpPr>
            <p:cNvPr id="33886" name="Text Box 9"/>
            <p:cNvSpPr txBox="1">
              <a:spLocks noChangeArrowheads="1"/>
            </p:cNvSpPr>
            <p:nvPr/>
          </p:nvSpPr>
          <p:spPr bwMode="auto">
            <a:xfrm>
              <a:off x="5129" y="1448"/>
              <a:ext cx="18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/>
                <a:t>L</a:t>
              </a:r>
            </a:p>
          </p:txBody>
        </p:sp>
        <p:sp>
          <p:nvSpPr>
            <p:cNvPr id="33887" name="Line 10"/>
            <p:cNvSpPr>
              <a:spLocks noChangeShapeType="1"/>
            </p:cNvSpPr>
            <p:nvPr/>
          </p:nvSpPr>
          <p:spPr bwMode="auto">
            <a:xfrm>
              <a:off x="3715" y="142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1"/>
            <p:cNvSpPr>
              <a:spLocks noChangeShapeType="1"/>
            </p:cNvSpPr>
            <p:nvPr/>
          </p:nvSpPr>
          <p:spPr bwMode="auto">
            <a:xfrm flipV="1">
              <a:off x="3945" y="787"/>
              <a:ext cx="0" cy="64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2"/>
            <p:cNvSpPr>
              <a:spLocks noChangeShapeType="1"/>
            </p:cNvSpPr>
            <p:nvPr/>
          </p:nvSpPr>
          <p:spPr bwMode="auto">
            <a:xfrm flipV="1">
              <a:off x="5165" y="791"/>
              <a:ext cx="0" cy="6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Line 13"/>
            <p:cNvSpPr>
              <a:spLocks noChangeShapeType="1"/>
            </p:cNvSpPr>
            <p:nvPr/>
          </p:nvSpPr>
          <p:spPr bwMode="blackWhite">
            <a:xfrm>
              <a:off x="3928" y="1428"/>
              <a:ext cx="1232" cy="0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96" name="Rectangle 19"/>
          <p:cNvSpPr>
            <a:spLocks noChangeArrowheads="1"/>
          </p:cNvSpPr>
          <p:nvPr/>
        </p:nvSpPr>
        <p:spPr bwMode="auto">
          <a:xfrm>
            <a:off x="1676400" y="276225"/>
            <a:ext cx="576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i="1" u="sng"/>
              <a:t>Example: Superposition of Energy States</a:t>
            </a:r>
            <a:endParaRPr lang="en-US" sz="2400" i="1" u="sng" baseline="-25000"/>
          </a:p>
        </p:txBody>
      </p:sp>
      <p:sp>
        <p:nvSpPr>
          <p:cNvPr id="33797" name="AutoShape 20"/>
          <p:cNvSpPr>
            <a:spLocks noChangeAspect="1" noChangeArrowheads="1" noTextEdit="1"/>
          </p:cNvSpPr>
          <p:nvPr/>
        </p:nvSpPr>
        <p:spPr bwMode="auto">
          <a:xfrm>
            <a:off x="6461125" y="1828800"/>
            <a:ext cx="2093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Line 22"/>
          <p:cNvSpPr>
            <a:spLocks noChangeShapeType="1"/>
          </p:cNvSpPr>
          <p:nvPr/>
        </p:nvSpPr>
        <p:spPr bwMode="auto">
          <a:xfrm>
            <a:off x="6553200" y="2743200"/>
            <a:ext cx="1909763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23"/>
          <p:cNvSpPr>
            <a:spLocks noChangeShapeType="1"/>
          </p:cNvSpPr>
          <p:nvPr/>
        </p:nvSpPr>
        <p:spPr bwMode="auto">
          <a:xfrm flipV="1">
            <a:off x="6553200" y="2743200"/>
            <a:ext cx="0" cy="190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24"/>
          <p:cNvSpPr>
            <a:spLocks noChangeShapeType="1"/>
          </p:cNvSpPr>
          <p:nvPr/>
        </p:nvSpPr>
        <p:spPr bwMode="auto">
          <a:xfrm flipV="1">
            <a:off x="7032625" y="2743200"/>
            <a:ext cx="0" cy="190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25"/>
          <p:cNvSpPr>
            <a:spLocks noChangeShapeType="1"/>
          </p:cNvSpPr>
          <p:nvPr/>
        </p:nvSpPr>
        <p:spPr bwMode="auto">
          <a:xfrm flipV="1">
            <a:off x="7508875" y="2743200"/>
            <a:ext cx="0" cy="190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26"/>
          <p:cNvSpPr>
            <a:spLocks noChangeShapeType="1"/>
          </p:cNvSpPr>
          <p:nvPr/>
        </p:nvSpPr>
        <p:spPr bwMode="auto">
          <a:xfrm flipV="1">
            <a:off x="7988300" y="2743200"/>
            <a:ext cx="0" cy="190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27"/>
          <p:cNvSpPr>
            <a:spLocks noChangeShapeType="1"/>
          </p:cNvSpPr>
          <p:nvPr/>
        </p:nvSpPr>
        <p:spPr bwMode="auto">
          <a:xfrm flipV="1">
            <a:off x="8462963" y="2743200"/>
            <a:ext cx="0" cy="190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28"/>
          <p:cNvSpPr>
            <a:spLocks noChangeShapeType="1"/>
          </p:cNvSpPr>
          <p:nvPr/>
        </p:nvSpPr>
        <p:spPr bwMode="auto">
          <a:xfrm flipV="1">
            <a:off x="6553200" y="2743200"/>
            <a:ext cx="0" cy="2857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29"/>
          <p:cNvSpPr>
            <a:spLocks noChangeShapeType="1"/>
          </p:cNvSpPr>
          <p:nvPr/>
        </p:nvSpPr>
        <p:spPr bwMode="auto">
          <a:xfrm flipV="1">
            <a:off x="7508875" y="2743200"/>
            <a:ext cx="0" cy="2857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30"/>
          <p:cNvSpPr>
            <a:spLocks noChangeShapeType="1"/>
          </p:cNvSpPr>
          <p:nvPr/>
        </p:nvSpPr>
        <p:spPr bwMode="auto">
          <a:xfrm flipV="1">
            <a:off x="8462963" y="2743200"/>
            <a:ext cx="0" cy="2857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31"/>
          <p:cNvSpPr>
            <a:spLocks noChangeShapeType="1"/>
          </p:cNvSpPr>
          <p:nvPr/>
        </p:nvSpPr>
        <p:spPr bwMode="auto">
          <a:xfrm flipV="1">
            <a:off x="6553200" y="2647950"/>
            <a:ext cx="23813" cy="952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Freeform 32"/>
          <p:cNvSpPr>
            <a:spLocks/>
          </p:cNvSpPr>
          <p:nvPr/>
        </p:nvSpPr>
        <p:spPr bwMode="auto">
          <a:xfrm>
            <a:off x="6577013" y="2543175"/>
            <a:ext cx="30162" cy="104775"/>
          </a:xfrm>
          <a:custGeom>
            <a:avLst/>
            <a:gdLst>
              <a:gd name="T0" fmla="*/ 0 w 19"/>
              <a:gd name="T1" fmla="*/ 66 h 66"/>
              <a:gd name="T2" fmla="*/ 8 w 19"/>
              <a:gd name="T3" fmla="*/ 30 h 66"/>
              <a:gd name="T4" fmla="*/ 19 w 19"/>
              <a:gd name="T5" fmla="*/ 0 h 66"/>
              <a:gd name="T6" fmla="*/ 0 60000 65536"/>
              <a:gd name="T7" fmla="*/ 0 60000 65536"/>
              <a:gd name="T8" fmla="*/ 0 60000 65536"/>
              <a:gd name="T9" fmla="*/ 0 w 19"/>
              <a:gd name="T10" fmla="*/ 0 h 66"/>
              <a:gd name="T11" fmla="*/ 19 w 19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66">
                <a:moveTo>
                  <a:pt x="0" y="66"/>
                </a:moveTo>
                <a:lnTo>
                  <a:pt x="8" y="30"/>
                </a:lnTo>
                <a:lnTo>
                  <a:pt x="19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Freeform 33"/>
          <p:cNvSpPr>
            <a:spLocks/>
          </p:cNvSpPr>
          <p:nvPr/>
        </p:nvSpPr>
        <p:spPr bwMode="auto">
          <a:xfrm>
            <a:off x="6607175" y="2457450"/>
            <a:ext cx="23813" cy="85725"/>
          </a:xfrm>
          <a:custGeom>
            <a:avLst/>
            <a:gdLst>
              <a:gd name="T0" fmla="*/ 0 w 15"/>
              <a:gd name="T1" fmla="*/ 54 h 54"/>
              <a:gd name="T2" fmla="*/ 8 w 15"/>
              <a:gd name="T3" fmla="*/ 24 h 54"/>
              <a:gd name="T4" fmla="*/ 15 w 15"/>
              <a:gd name="T5" fmla="*/ 0 h 54"/>
              <a:gd name="T6" fmla="*/ 0 60000 65536"/>
              <a:gd name="T7" fmla="*/ 0 60000 65536"/>
              <a:gd name="T8" fmla="*/ 0 60000 65536"/>
              <a:gd name="T9" fmla="*/ 0 w 15"/>
              <a:gd name="T10" fmla="*/ 0 h 54"/>
              <a:gd name="T11" fmla="*/ 15 w 15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54">
                <a:moveTo>
                  <a:pt x="0" y="54"/>
                </a:moveTo>
                <a:lnTo>
                  <a:pt x="8" y="24"/>
                </a:lnTo>
                <a:lnTo>
                  <a:pt x="15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Line 34"/>
          <p:cNvSpPr>
            <a:spLocks noChangeShapeType="1"/>
          </p:cNvSpPr>
          <p:nvPr/>
        </p:nvSpPr>
        <p:spPr bwMode="auto">
          <a:xfrm flipV="1">
            <a:off x="6630988" y="2371725"/>
            <a:ext cx="25400" cy="857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Line 35"/>
          <p:cNvSpPr>
            <a:spLocks noChangeShapeType="1"/>
          </p:cNvSpPr>
          <p:nvPr/>
        </p:nvSpPr>
        <p:spPr bwMode="auto">
          <a:xfrm flipV="1">
            <a:off x="6656388" y="2295525"/>
            <a:ext cx="30162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36"/>
          <p:cNvSpPr>
            <a:spLocks noChangeShapeType="1"/>
          </p:cNvSpPr>
          <p:nvPr/>
        </p:nvSpPr>
        <p:spPr bwMode="auto">
          <a:xfrm flipV="1">
            <a:off x="6686550" y="2228850"/>
            <a:ext cx="23813" cy="6667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37"/>
          <p:cNvSpPr>
            <a:spLocks noChangeShapeType="1"/>
          </p:cNvSpPr>
          <p:nvPr/>
        </p:nvSpPr>
        <p:spPr bwMode="auto">
          <a:xfrm flipV="1">
            <a:off x="6710363" y="2181225"/>
            <a:ext cx="30162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38"/>
          <p:cNvSpPr>
            <a:spLocks noChangeShapeType="1"/>
          </p:cNvSpPr>
          <p:nvPr/>
        </p:nvSpPr>
        <p:spPr bwMode="auto">
          <a:xfrm flipV="1">
            <a:off x="6740525" y="2143125"/>
            <a:ext cx="25400" cy="381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Freeform 39"/>
          <p:cNvSpPr>
            <a:spLocks/>
          </p:cNvSpPr>
          <p:nvPr/>
        </p:nvSpPr>
        <p:spPr bwMode="auto">
          <a:xfrm>
            <a:off x="6765925" y="2114550"/>
            <a:ext cx="23813" cy="28575"/>
          </a:xfrm>
          <a:custGeom>
            <a:avLst/>
            <a:gdLst>
              <a:gd name="T0" fmla="*/ 0 w 15"/>
              <a:gd name="T1" fmla="*/ 18 h 18"/>
              <a:gd name="T2" fmla="*/ 7 w 15"/>
              <a:gd name="T3" fmla="*/ 6 h 18"/>
              <a:gd name="T4" fmla="*/ 15 w 15"/>
              <a:gd name="T5" fmla="*/ 0 h 18"/>
              <a:gd name="T6" fmla="*/ 0 60000 65536"/>
              <a:gd name="T7" fmla="*/ 0 60000 65536"/>
              <a:gd name="T8" fmla="*/ 0 60000 65536"/>
              <a:gd name="T9" fmla="*/ 0 w 15"/>
              <a:gd name="T10" fmla="*/ 0 h 18"/>
              <a:gd name="T11" fmla="*/ 15 w 1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8">
                <a:moveTo>
                  <a:pt x="0" y="18"/>
                </a:moveTo>
                <a:lnTo>
                  <a:pt x="7" y="6"/>
                </a:lnTo>
                <a:lnTo>
                  <a:pt x="15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40"/>
          <p:cNvSpPr>
            <a:spLocks noChangeShapeType="1"/>
          </p:cNvSpPr>
          <p:nvPr/>
        </p:nvSpPr>
        <p:spPr bwMode="auto">
          <a:xfrm flipV="1">
            <a:off x="6789738" y="2105025"/>
            <a:ext cx="30162" cy="95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41"/>
          <p:cNvSpPr>
            <a:spLocks noChangeShapeType="1"/>
          </p:cNvSpPr>
          <p:nvPr/>
        </p:nvSpPr>
        <p:spPr bwMode="auto">
          <a:xfrm>
            <a:off x="6819900" y="2105025"/>
            <a:ext cx="25400" cy="95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42"/>
          <p:cNvSpPr>
            <a:spLocks noChangeShapeType="1"/>
          </p:cNvSpPr>
          <p:nvPr/>
        </p:nvSpPr>
        <p:spPr bwMode="auto">
          <a:xfrm>
            <a:off x="6845300" y="2114550"/>
            <a:ext cx="23813" cy="190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43"/>
          <p:cNvSpPr>
            <a:spLocks noChangeShapeType="1"/>
          </p:cNvSpPr>
          <p:nvPr/>
        </p:nvSpPr>
        <p:spPr bwMode="auto">
          <a:xfrm>
            <a:off x="6869113" y="2133600"/>
            <a:ext cx="30162" cy="381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44"/>
          <p:cNvSpPr>
            <a:spLocks noChangeShapeType="1"/>
          </p:cNvSpPr>
          <p:nvPr/>
        </p:nvSpPr>
        <p:spPr bwMode="auto">
          <a:xfrm>
            <a:off x="6899275" y="2171700"/>
            <a:ext cx="23813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45"/>
          <p:cNvSpPr>
            <a:spLocks noChangeShapeType="1"/>
          </p:cNvSpPr>
          <p:nvPr/>
        </p:nvSpPr>
        <p:spPr bwMode="auto">
          <a:xfrm>
            <a:off x="6923088" y="2219325"/>
            <a:ext cx="25400" cy="571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46"/>
          <p:cNvSpPr>
            <a:spLocks/>
          </p:cNvSpPr>
          <p:nvPr/>
        </p:nvSpPr>
        <p:spPr bwMode="auto">
          <a:xfrm>
            <a:off x="6948488" y="2276475"/>
            <a:ext cx="30162" cy="57150"/>
          </a:xfrm>
          <a:custGeom>
            <a:avLst/>
            <a:gdLst>
              <a:gd name="T0" fmla="*/ 0 w 19"/>
              <a:gd name="T1" fmla="*/ 0 h 36"/>
              <a:gd name="T2" fmla="*/ 7 w 19"/>
              <a:gd name="T3" fmla="*/ 18 h 36"/>
              <a:gd name="T4" fmla="*/ 19 w 19"/>
              <a:gd name="T5" fmla="*/ 36 h 36"/>
              <a:gd name="T6" fmla="*/ 0 60000 65536"/>
              <a:gd name="T7" fmla="*/ 0 60000 65536"/>
              <a:gd name="T8" fmla="*/ 0 60000 65536"/>
              <a:gd name="T9" fmla="*/ 0 w 19"/>
              <a:gd name="T10" fmla="*/ 0 h 36"/>
              <a:gd name="T11" fmla="*/ 19 w 19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36">
                <a:moveTo>
                  <a:pt x="0" y="0"/>
                </a:moveTo>
                <a:lnTo>
                  <a:pt x="7" y="18"/>
                </a:lnTo>
                <a:lnTo>
                  <a:pt x="19" y="36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Freeform 47"/>
          <p:cNvSpPr>
            <a:spLocks/>
          </p:cNvSpPr>
          <p:nvPr/>
        </p:nvSpPr>
        <p:spPr bwMode="auto">
          <a:xfrm>
            <a:off x="6978650" y="2333625"/>
            <a:ext cx="23813" cy="76200"/>
          </a:xfrm>
          <a:custGeom>
            <a:avLst/>
            <a:gdLst>
              <a:gd name="T0" fmla="*/ 0 w 15"/>
              <a:gd name="T1" fmla="*/ 0 h 48"/>
              <a:gd name="T2" fmla="*/ 8 w 15"/>
              <a:gd name="T3" fmla="*/ 24 h 48"/>
              <a:gd name="T4" fmla="*/ 15 w 15"/>
              <a:gd name="T5" fmla="*/ 48 h 48"/>
              <a:gd name="T6" fmla="*/ 0 60000 65536"/>
              <a:gd name="T7" fmla="*/ 0 60000 65536"/>
              <a:gd name="T8" fmla="*/ 0 60000 65536"/>
              <a:gd name="T9" fmla="*/ 0 w 15"/>
              <a:gd name="T10" fmla="*/ 0 h 48"/>
              <a:gd name="T11" fmla="*/ 15 w 1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48">
                <a:moveTo>
                  <a:pt x="0" y="0"/>
                </a:moveTo>
                <a:lnTo>
                  <a:pt x="8" y="24"/>
                </a:lnTo>
                <a:lnTo>
                  <a:pt x="15" y="4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48"/>
          <p:cNvSpPr>
            <a:spLocks noChangeShapeType="1"/>
          </p:cNvSpPr>
          <p:nvPr/>
        </p:nvSpPr>
        <p:spPr bwMode="auto">
          <a:xfrm>
            <a:off x="7002463" y="2409825"/>
            <a:ext cx="30162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49"/>
          <p:cNvSpPr>
            <a:spLocks noChangeShapeType="1"/>
          </p:cNvSpPr>
          <p:nvPr/>
        </p:nvSpPr>
        <p:spPr bwMode="auto">
          <a:xfrm>
            <a:off x="7032625" y="2486025"/>
            <a:ext cx="25400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50"/>
          <p:cNvSpPr>
            <a:spLocks noChangeShapeType="1"/>
          </p:cNvSpPr>
          <p:nvPr/>
        </p:nvSpPr>
        <p:spPr bwMode="auto">
          <a:xfrm>
            <a:off x="7058025" y="2562225"/>
            <a:ext cx="23813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51"/>
          <p:cNvSpPr>
            <a:spLocks noChangeShapeType="1"/>
          </p:cNvSpPr>
          <p:nvPr/>
        </p:nvSpPr>
        <p:spPr bwMode="auto">
          <a:xfrm>
            <a:off x="7081838" y="2638425"/>
            <a:ext cx="30162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Freeform 52"/>
          <p:cNvSpPr>
            <a:spLocks/>
          </p:cNvSpPr>
          <p:nvPr/>
        </p:nvSpPr>
        <p:spPr bwMode="auto">
          <a:xfrm>
            <a:off x="7112000" y="2714625"/>
            <a:ext cx="25400" cy="76200"/>
          </a:xfrm>
          <a:custGeom>
            <a:avLst/>
            <a:gdLst>
              <a:gd name="T0" fmla="*/ 0 w 16"/>
              <a:gd name="T1" fmla="*/ 0 h 48"/>
              <a:gd name="T2" fmla="*/ 8 w 16"/>
              <a:gd name="T3" fmla="*/ 24 h 48"/>
              <a:gd name="T4" fmla="*/ 16 w 16"/>
              <a:gd name="T5" fmla="*/ 48 h 48"/>
              <a:gd name="T6" fmla="*/ 0 60000 65536"/>
              <a:gd name="T7" fmla="*/ 0 60000 65536"/>
              <a:gd name="T8" fmla="*/ 0 60000 65536"/>
              <a:gd name="T9" fmla="*/ 0 w 16"/>
              <a:gd name="T10" fmla="*/ 0 h 48"/>
              <a:gd name="T11" fmla="*/ 16 w 1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48">
                <a:moveTo>
                  <a:pt x="0" y="0"/>
                </a:moveTo>
                <a:lnTo>
                  <a:pt x="8" y="24"/>
                </a:lnTo>
                <a:lnTo>
                  <a:pt x="16" y="4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Freeform 53"/>
          <p:cNvSpPr>
            <a:spLocks/>
          </p:cNvSpPr>
          <p:nvPr/>
        </p:nvSpPr>
        <p:spPr bwMode="auto">
          <a:xfrm>
            <a:off x="7137400" y="2790825"/>
            <a:ext cx="23813" cy="57150"/>
          </a:xfrm>
          <a:custGeom>
            <a:avLst/>
            <a:gdLst>
              <a:gd name="T0" fmla="*/ 0 w 15"/>
              <a:gd name="T1" fmla="*/ 0 h 36"/>
              <a:gd name="T2" fmla="*/ 7 w 15"/>
              <a:gd name="T3" fmla="*/ 18 h 36"/>
              <a:gd name="T4" fmla="*/ 15 w 15"/>
              <a:gd name="T5" fmla="*/ 36 h 36"/>
              <a:gd name="T6" fmla="*/ 0 60000 65536"/>
              <a:gd name="T7" fmla="*/ 0 60000 65536"/>
              <a:gd name="T8" fmla="*/ 0 60000 65536"/>
              <a:gd name="T9" fmla="*/ 0 w 15"/>
              <a:gd name="T10" fmla="*/ 0 h 36"/>
              <a:gd name="T11" fmla="*/ 15 w 1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6">
                <a:moveTo>
                  <a:pt x="0" y="0"/>
                </a:moveTo>
                <a:lnTo>
                  <a:pt x="7" y="18"/>
                </a:lnTo>
                <a:lnTo>
                  <a:pt x="15" y="36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54"/>
          <p:cNvSpPr>
            <a:spLocks noChangeShapeType="1"/>
          </p:cNvSpPr>
          <p:nvPr/>
        </p:nvSpPr>
        <p:spPr bwMode="auto">
          <a:xfrm>
            <a:off x="7161213" y="2847975"/>
            <a:ext cx="30162" cy="571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Freeform 55"/>
          <p:cNvSpPr>
            <a:spLocks/>
          </p:cNvSpPr>
          <p:nvPr/>
        </p:nvSpPr>
        <p:spPr bwMode="auto">
          <a:xfrm>
            <a:off x="7191375" y="2905125"/>
            <a:ext cx="23813" cy="47625"/>
          </a:xfrm>
          <a:custGeom>
            <a:avLst/>
            <a:gdLst>
              <a:gd name="T0" fmla="*/ 0 w 15"/>
              <a:gd name="T1" fmla="*/ 0 h 30"/>
              <a:gd name="T2" fmla="*/ 8 w 15"/>
              <a:gd name="T3" fmla="*/ 18 h 30"/>
              <a:gd name="T4" fmla="*/ 15 w 15"/>
              <a:gd name="T5" fmla="*/ 30 h 30"/>
              <a:gd name="T6" fmla="*/ 0 60000 65536"/>
              <a:gd name="T7" fmla="*/ 0 60000 65536"/>
              <a:gd name="T8" fmla="*/ 0 60000 65536"/>
              <a:gd name="T9" fmla="*/ 0 w 15"/>
              <a:gd name="T10" fmla="*/ 0 h 30"/>
              <a:gd name="T11" fmla="*/ 15 w 15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0">
                <a:moveTo>
                  <a:pt x="0" y="0"/>
                </a:moveTo>
                <a:lnTo>
                  <a:pt x="8" y="18"/>
                </a:lnTo>
                <a:lnTo>
                  <a:pt x="15" y="3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Freeform 56"/>
          <p:cNvSpPr>
            <a:spLocks/>
          </p:cNvSpPr>
          <p:nvPr/>
        </p:nvSpPr>
        <p:spPr bwMode="auto">
          <a:xfrm>
            <a:off x="7215188" y="2952750"/>
            <a:ext cx="25400" cy="28575"/>
          </a:xfrm>
          <a:custGeom>
            <a:avLst/>
            <a:gdLst>
              <a:gd name="T0" fmla="*/ 0 w 16"/>
              <a:gd name="T1" fmla="*/ 0 h 18"/>
              <a:gd name="T2" fmla="*/ 8 w 16"/>
              <a:gd name="T3" fmla="*/ 12 h 18"/>
              <a:gd name="T4" fmla="*/ 16 w 16"/>
              <a:gd name="T5" fmla="*/ 18 h 18"/>
              <a:gd name="T6" fmla="*/ 0 60000 65536"/>
              <a:gd name="T7" fmla="*/ 0 60000 65536"/>
              <a:gd name="T8" fmla="*/ 0 60000 65536"/>
              <a:gd name="T9" fmla="*/ 0 w 16"/>
              <a:gd name="T10" fmla="*/ 0 h 18"/>
              <a:gd name="T11" fmla="*/ 16 w 1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8">
                <a:moveTo>
                  <a:pt x="0" y="0"/>
                </a:moveTo>
                <a:lnTo>
                  <a:pt x="8" y="12"/>
                </a:lnTo>
                <a:lnTo>
                  <a:pt x="16" y="1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Freeform 57"/>
          <p:cNvSpPr>
            <a:spLocks/>
          </p:cNvSpPr>
          <p:nvPr/>
        </p:nvSpPr>
        <p:spPr bwMode="auto">
          <a:xfrm>
            <a:off x="7240588" y="2981325"/>
            <a:ext cx="30162" cy="28575"/>
          </a:xfrm>
          <a:custGeom>
            <a:avLst/>
            <a:gdLst>
              <a:gd name="T0" fmla="*/ 0 w 19"/>
              <a:gd name="T1" fmla="*/ 0 h 18"/>
              <a:gd name="T2" fmla="*/ 7 w 19"/>
              <a:gd name="T3" fmla="*/ 12 h 18"/>
              <a:gd name="T4" fmla="*/ 19 w 19"/>
              <a:gd name="T5" fmla="*/ 18 h 18"/>
              <a:gd name="T6" fmla="*/ 0 60000 65536"/>
              <a:gd name="T7" fmla="*/ 0 60000 65536"/>
              <a:gd name="T8" fmla="*/ 0 60000 65536"/>
              <a:gd name="T9" fmla="*/ 0 w 19"/>
              <a:gd name="T10" fmla="*/ 0 h 18"/>
              <a:gd name="T11" fmla="*/ 19 w 1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18">
                <a:moveTo>
                  <a:pt x="0" y="0"/>
                </a:moveTo>
                <a:lnTo>
                  <a:pt x="7" y="12"/>
                </a:lnTo>
                <a:lnTo>
                  <a:pt x="19" y="1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58"/>
          <p:cNvSpPr>
            <a:spLocks noChangeShapeType="1"/>
          </p:cNvSpPr>
          <p:nvPr/>
        </p:nvSpPr>
        <p:spPr bwMode="auto">
          <a:xfrm>
            <a:off x="7270750" y="3009900"/>
            <a:ext cx="23813" cy="95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Freeform 59"/>
          <p:cNvSpPr>
            <a:spLocks/>
          </p:cNvSpPr>
          <p:nvPr/>
        </p:nvSpPr>
        <p:spPr bwMode="auto">
          <a:xfrm>
            <a:off x="7294563" y="3009900"/>
            <a:ext cx="25400" cy="9525"/>
          </a:xfrm>
          <a:custGeom>
            <a:avLst/>
            <a:gdLst>
              <a:gd name="T0" fmla="*/ 0 w 16"/>
              <a:gd name="T1" fmla="*/ 6 h 6"/>
              <a:gd name="T2" fmla="*/ 8 w 16"/>
              <a:gd name="T3" fmla="*/ 6 h 6"/>
              <a:gd name="T4" fmla="*/ 16 w 16"/>
              <a:gd name="T5" fmla="*/ 0 h 6"/>
              <a:gd name="T6" fmla="*/ 0 60000 65536"/>
              <a:gd name="T7" fmla="*/ 0 60000 65536"/>
              <a:gd name="T8" fmla="*/ 0 60000 65536"/>
              <a:gd name="T9" fmla="*/ 0 w 16"/>
              <a:gd name="T10" fmla="*/ 0 h 6"/>
              <a:gd name="T11" fmla="*/ 16 w 1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6">
                <a:moveTo>
                  <a:pt x="0" y="6"/>
                </a:moveTo>
                <a:lnTo>
                  <a:pt x="8" y="6"/>
                </a:lnTo>
                <a:lnTo>
                  <a:pt x="16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Freeform 60"/>
          <p:cNvSpPr>
            <a:spLocks/>
          </p:cNvSpPr>
          <p:nvPr/>
        </p:nvSpPr>
        <p:spPr bwMode="auto">
          <a:xfrm>
            <a:off x="7319963" y="3000375"/>
            <a:ext cx="30162" cy="9525"/>
          </a:xfrm>
          <a:custGeom>
            <a:avLst/>
            <a:gdLst>
              <a:gd name="T0" fmla="*/ 0 w 19"/>
              <a:gd name="T1" fmla="*/ 6 h 6"/>
              <a:gd name="T2" fmla="*/ 7 w 19"/>
              <a:gd name="T3" fmla="*/ 6 h 6"/>
              <a:gd name="T4" fmla="*/ 19 w 19"/>
              <a:gd name="T5" fmla="*/ 0 h 6"/>
              <a:gd name="T6" fmla="*/ 0 60000 65536"/>
              <a:gd name="T7" fmla="*/ 0 60000 65536"/>
              <a:gd name="T8" fmla="*/ 0 60000 65536"/>
              <a:gd name="T9" fmla="*/ 0 w 19"/>
              <a:gd name="T10" fmla="*/ 0 h 6"/>
              <a:gd name="T11" fmla="*/ 19 w 19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6">
                <a:moveTo>
                  <a:pt x="0" y="6"/>
                </a:moveTo>
                <a:lnTo>
                  <a:pt x="7" y="6"/>
                </a:lnTo>
                <a:lnTo>
                  <a:pt x="19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Freeform 61"/>
          <p:cNvSpPr>
            <a:spLocks/>
          </p:cNvSpPr>
          <p:nvPr/>
        </p:nvSpPr>
        <p:spPr bwMode="auto">
          <a:xfrm>
            <a:off x="7350125" y="2971800"/>
            <a:ext cx="23813" cy="28575"/>
          </a:xfrm>
          <a:custGeom>
            <a:avLst/>
            <a:gdLst>
              <a:gd name="T0" fmla="*/ 0 w 15"/>
              <a:gd name="T1" fmla="*/ 18 h 18"/>
              <a:gd name="T2" fmla="*/ 7 w 15"/>
              <a:gd name="T3" fmla="*/ 12 h 18"/>
              <a:gd name="T4" fmla="*/ 15 w 15"/>
              <a:gd name="T5" fmla="*/ 0 h 18"/>
              <a:gd name="T6" fmla="*/ 0 60000 65536"/>
              <a:gd name="T7" fmla="*/ 0 60000 65536"/>
              <a:gd name="T8" fmla="*/ 0 60000 65536"/>
              <a:gd name="T9" fmla="*/ 0 w 15"/>
              <a:gd name="T10" fmla="*/ 0 h 18"/>
              <a:gd name="T11" fmla="*/ 15 w 1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8">
                <a:moveTo>
                  <a:pt x="0" y="18"/>
                </a:moveTo>
                <a:lnTo>
                  <a:pt x="7" y="12"/>
                </a:lnTo>
                <a:lnTo>
                  <a:pt x="15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Freeform 62"/>
          <p:cNvSpPr>
            <a:spLocks/>
          </p:cNvSpPr>
          <p:nvPr/>
        </p:nvSpPr>
        <p:spPr bwMode="auto">
          <a:xfrm>
            <a:off x="7373938" y="2943225"/>
            <a:ext cx="30162" cy="28575"/>
          </a:xfrm>
          <a:custGeom>
            <a:avLst/>
            <a:gdLst>
              <a:gd name="T0" fmla="*/ 0 w 19"/>
              <a:gd name="T1" fmla="*/ 18 h 18"/>
              <a:gd name="T2" fmla="*/ 8 w 19"/>
              <a:gd name="T3" fmla="*/ 12 h 18"/>
              <a:gd name="T4" fmla="*/ 19 w 19"/>
              <a:gd name="T5" fmla="*/ 0 h 18"/>
              <a:gd name="T6" fmla="*/ 0 60000 65536"/>
              <a:gd name="T7" fmla="*/ 0 60000 65536"/>
              <a:gd name="T8" fmla="*/ 0 60000 65536"/>
              <a:gd name="T9" fmla="*/ 0 w 19"/>
              <a:gd name="T10" fmla="*/ 0 h 18"/>
              <a:gd name="T11" fmla="*/ 19 w 1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18">
                <a:moveTo>
                  <a:pt x="0" y="18"/>
                </a:moveTo>
                <a:lnTo>
                  <a:pt x="8" y="12"/>
                </a:lnTo>
                <a:lnTo>
                  <a:pt x="19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Freeform 63"/>
          <p:cNvSpPr>
            <a:spLocks/>
          </p:cNvSpPr>
          <p:nvPr/>
        </p:nvSpPr>
        <p:spPr bwMode="auto">
          <a:xfrm>
            <a:off x="7404100" y="2895600"/>
            <a:ext cx="25400" cy="47625"/>
          </a:xfrm>
          <a:custGeom>
            <a:avLst/>
            <a:gdLst>
              <a:gd name="T0" fmla="*/ 0 w 16"/>
              <a:gd name="T1" fmla="*/ 30 h 30"/>
              <a:gd name="T2" fmla="*/ 8 w 16"/>
              <a:gd name="T3" fmla="*/ 18 h 30"/>
              <a:gd name="T4" fmla="*/ 16 w 16"/>
              <a:gd name="T5" fmla="*/ 0 h 30"/>
              <a:gd name="T6" fmla="*/ 0 60000 65536"/>
              <a:gd name="T7" fmla="*/ 0 60000 65536"/>
              <a:gd name="T8" fmla="*/ 0 60000 65536"/>
              <a:gd name="T9" fmla="*/ 0 w 16"/>
              <a:gd name="T10" fmla="*/ 0 h 30"/>
              <a:gd name="T11" fmla="*/ 16 w 16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30">
                <a:moveTo>
                  <a:pt x="0" y="30"/>
                </a:moveTo>
                <a:lnTo>
                  <a:pt x="8" y="18"/>
                </a:lnTo>
                <a:lnTo>
                  <a:pt x="16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64"/>
          <p:cNvSpPr>
            <a:spLocks noChangeShapeType="1"/>
          </p:cNvSpPr>
          <p:nvPr/>
        </p:nvSpPr>
        <p:spPr bwMode="auto">
          <a:xfrm flipV="1">
            <a:off x="7429500" y="2847975"/>
            <a:ext cx="23813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65"/>
          <p:cNvSpPr>
            <a:spLocks noChangeShapeType="1"/>
          </p:cNvSpPr>
          <p:nvPr/>
        </p:nvSpPr>
        <p:spPr bwMode="auto">
          <a:xfrm flipV="1">
            <a:off x="7453313" y="2800350"/>
            <a:ext cx="30162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66"/>
          <p:cNvSpPr>
            <a:spLocks noChangeShapeType="1"/>
          </p:cNvSpPr>
          <p:nvPr/>
        </p:nvSpPr>
        <p:spPr bwMode="auto">
          <a:xfrm flipV="1">
            <a:off x="7483475" y="2743200"/>
            <a:ext cx="25400" cy="571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67"/>
          <p:cNvSpPr>
            <a:spLocks noChangeShapeType="1"/>
          </p:cNvSpPr>
          <p:nvPr/>
        </p:nvSpPr>
        <p:spPr bwMode="auto">
          <a:xfrm flipV="1">
            <a:off x="7508875" y="2686050"/>
            <a:ext cx="23813" cy="571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68"/>
          <p:cNvSpPr>
            <a:spLocks noChangeShapeType="1"/>
          </p:cNvSpPr>
          <p:nvPr/>
        </p:nvSpPr>
        <p:spPr bwMode="auto">
          <a:xfrm flipV="1">
            <a:off x="7532688" y="2638425"/>
            <a:ext cx="30162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69"/>
          <p:cNvSpPr>
            <a:spLocks noChangeShapeType="1"/>
          </p:cNvSpPr>
          <p:nvPr/>
        </p:nvSpPr>
        <p:spPr bwMode="auto">
          <a:xfrm flipV="1">
            <a:off x="7562850" y="2590800"/>
            <a:ext cx="23813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Freeform 70"/>
          <p:cNvSpPr>
            <a:spLocks/>
          </p:cNvSpPr>
          <p:nvPr/>
        </p:nvSpPr>
        <p:spPr bwMode="auto">
          <a:xfrm>
            <a:off x="7586663" y="2543175"/>
            <a:ext cx="25400" cy="47625"/>
          </a:xfrm>
          <a:custGeom>
            <a:avLst/>
            <a:gdLst>
              <a:gd name="T0" fmla="*/ 0 w 16"/>
              <a:gd name="T1" fmla="*/ 30 h 30"/>
              <a:gd name="T2" fmla="*/ 8 w 16"/>
              <a:gd name="T3" fmla="*/ 12 h 30"/>
              <a:gd name="T4" fmla="*/ 16 w 16"/>
              <a:gd name="T5" fmla="*/ 0 h 30"/>
              <a:gd name="T6" fmla="*/ 0 60000 65536"/>
              <a:gd name="T7" fmla="*/ 0 60000 65536"/>
              <a:gd name="T8" fmla="*/ 0 60000 65536"/>
              <a:gd name="T9" fmla="*/ 0 w 16"/>
              <a:gd name="T10" fmla="*/ 0 h 30"/>
              <a:gd name="T11" fmla="*/ 16 w 16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30">
                <a:moveTo>
                  <a:pt x="0" y="30"/>
                </a:moveTo>
                <a:lnTo>
                  <a:pt x="8" y="12"/>
                </a:lnTo>
                <a:lnTo>
                  <a:pt x="16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Freeform 71"/>
          <p:cNvSpPr>
            <a:spLocks/>
          </p:cNvSpPr>
          <p:nvPr/>
        </p:nvSpPr>
        <p:spPr bwMode="auto">
          <a:xfrm>
            <a:off x="7612063" y="2514600"/>
            <a:ext cx="30162" cy="28575"/>
          </a:xfrm>
          <a:custGeom>
            <a:avLst/>
            <a:gdLst>
              <a:gd name="T0" fmla="*/ 0 w 19"/>
              <a:gd name="T1" fmla="*/ 18 h 18"/>
              <a:gd name="T2" fmla="*/ 7 w 19"/>
              <a:gd name="T3" fmla="*/ 6 h 18"/>
              <a:gd name="T4" fmla="*/ 19 w 19"/>
              <a:gd name="T5" fmla="*/ 0 h 18"/>
              <a:gd name="T6" fmla="*/ 0 60000 65536"/>
              <a:gd name="T7" fmla="*/ 0 60000 65536"/>
              <a:gd name="T8" fmla="*/ 0 60000 65536"/>
              <a:gd name="T9" fmla="*/ 0 w 19"/>
              <a:gd name="T10" fmla="*/ 0 h 18"/>
              <a:gd name="T11" fmla="*/ 19 w 1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18">
                <a:moveTo>
                  <a:pt x="0" y="18"/>
                </a:moveTo>
                <a:lnTo>
                  <a:pt x="7" y="6"/>
                </a:lnTo>
                <a:lnTo>
                  <a:pt x="19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Freeform 72"/>
          <p:cNvSpPr>
            <a:spLocks/>
          </p:cNvSpPr>
          <p:nvPr/>
        </p:nvSpPr>
        <p:spPr bwMode="auto">
          <a:xfrm>
            <a:off x="7642225" y="2486025"/>
            <a:ext cx="23813" cy="28575"/>
          </a:xfrm>
          <a:custGeom>
            <a:avLst/>
            <a:gdLst>
              <a:gd name="T0" fmla="*/ 0 w 15"/>
              <a:gd name="T1" fmla="*/ 18 h 18"/>
              <a:gd name="T2" fmla="*/ 8 w 15"/>
              <a:gd name="T3" fmla="*/ 6 h 18"/>
              <a:gd name="T4" fmla="*/ 15 w 15"/>
              <a:gd name="T5" fmla="*/ 0 h 18"/>
              <a:gd name="T6" fmla="*/ 0 60000 65536"/>
              <a:gd name="T7" fmla="*/ 0 60000 65536"/>
              <a:gd name="T8" fmla="*/ 0 60000 65536"/>
              <a:gd name="T9" fmla="*/ 0 w 15"/>
              <a:gd name="T10" fmla="*/ 0 h 18"/>
              <a:gd name="T11" fmla="*/ 15 w 1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8">
                <a:moveTo>
                  <a:pt x="0" y="18"/>
                </a:moveTo>
                <a:lnTo>
                  <a:pt x="8" y="6"/>
                </a:lnTo>
                <a:lnTo>
                  <a:pt x="15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Freeform 73"/>
          <p:cNvSpPr>
            <a:spLocks/>
          </p:cNvSpPr>
          <p:nvPr/>
        </p:nvSpPr>
        <p:spPr bwMode="auto">
          <a:xfrm>
            <a:off x="7666038" y="2476500"/>
            <a:ext cx="30162" cy="9525"/>
          </a:xfrm>
          <a:custGeom>
            <a:avLst/>
            <a:gdLst>
              <a:gd name="T0" fmla="*/ 0 w 19"/>
              <a:gd name="T1" fmla="*/ 6 h 6"/>
              <a:gd name="T2" fmla="*/ 8 w 19"/>
              <a:gd name="T3" fmla="*/ 0 h 6"/>
              <a:gd name="T4" fmla="*/ 19 w 19"/>
              <a:gd name="T5" fmla="*/ 0 h 6"/>
              <a:gd name="T6" fmla="*/ 0 60000 65536"/>
              <a:gd name="T7" fmla="*/ 0 60000 65536"/>
              <a:gd name="T8" fmla="*/ 0 60000 65536"/>
              <a:gd name="T9" fmla="*/ 0 w 19"/>
              <a:gd name="T10" fmla="*/ 0 h 6"/>
              <a:gd name="T11" fmla="*/ 19 w 19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6">
                <a:moveTo>
                  <a:pt x="0" y="6"/>
                </a:moveTo>
                <a:lnTo>
                  <a:pt x="8" y="0"/>
                </a:lnTo>
                <a:lnTo>
                  <a:pt x="19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Freeform 74"/>
          <p:cNvSpPr>
            <a:spLocks/>
          </p:cNvSpPr>
          <p:nvPr/>
        </p:nvSpPr>
        <p:spPr bwMode="auto">
          <a:xfrm>
            <a:off x="7696200" y="2466975"/>
            <a:ext cx="25400" cy="9525"/>
          </a:xfrm>
          <a:custGeom>
            <a:avLst/>
            <a:gdLst>
              <a:gd name="T0" fmla="*/ 0 w 16"/>
              <a:gd name="T1" fmla="*/ 6 h 6"/>
              <a:gd name="T2" fmla="*/ 8 w 16"/>
              <a:gd name="T3" fmla="*/ 0 h 6"/>
              <a:gd name="T4" fmla="*/ 16 w 16"/>
              <a:gd name="T5" fmla="*/ 0 h 6"/>
              <a:gd name="T6" fmla="*/ 0 60000 65536"/>
              <a:gd name="T7" fmla="*/ 0 60000 65536"/>
              <a:gd name="T8" fmla="*/ 0 60000 65536"/>
              <a:gd name="T9" fmla="*/ 0 w 16"/>
              <a:gd name="T10" fmla="*/ 0 h 6"/>
              <a:gd name="T11" fmla="*/ 16 w 1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6">
                <a:moveTo>
                  <a:pt x="0" y="6"/>
                </a:moveTo>
                <a:lnTo>
                  <a:pt x="8" y="0"/>
                </a:lnTo>
                <a:lnTo>
                  <a:pt x="16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75"/>
          <p:cNvSpPr>
            <a:spLocks noChangeShapeType="1"/>
          </p:cNvSpPr>
          <p:nvPr/>
        </p:nvSpPr>
        <p:spPr bwMode="auto">
          <a:xfrm>
            <a:off x="7721600" y="2466975"/>
            <a:ext cx="23813" cy="95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Freeform 76"/>
          <p:cNvSpPr>
            <a:spLocks/>
          </p:cNvSpPr>
          <p:nvPr/>
        </p:nvSpPr>
        <p:spPr bwMode="auto">
          <a:xfrm>
            <a:off x="7745413" y="2476500"/>
            <a:ext cx="30162" cy="28575"/>
          </a:xfrm>
          <a:custGeom>
            <a:avLst/>
            <a:gdLst>
              <a:gd name="T0" fmla="*/ 0 w 19"/>
              <a:gd name="T1" fmla="*/ 0 h 18"/>
              <a:gd name="T2" fmla="*/ 8 w 19"/>
              <a:gd name="T3" fmla="*/ 6 h 18"/>
              <a:gd name="T4" fmla="*/ 19 w 19"/>
              <a:gd name="T5" fmla="*/ 18 h 18"/>
              <a:gd name="T6" fmla="*/ 0 60000 65536"/>
              <a:gd name="T7" fmla="*/ 0 60000 65536"/>
              <a:gd name="T8" fmla="*/ 0 60000 65536"/>
              <a:gd name="T9" fmla="*/ 0 w 19"/>
              <a:gd name="T10" fmla="*/ 0 h 18"/>
              <a:gd name="T11" fmla="*/ 19 w 1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18">
                <a:moveTo>
                  <a:pt x="0" y="0"/>
                </a:moveTo>
                <a:lnTo>
                  <a:pt x="8" y="6"/>
                </a:lnTo>
                <a:lnTo>
                  <a:pt x="19" y="1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Freeform 77"/>
          <p:cNvSpPr>
            <a:spLocks/>
          </p:cNvSpPr>
          <p:nvPr/>
        </p:nvSpPr>
        <p:spPr bwMode="auto">
          <a:xfrm>
            <a:off x="7775575" y="2505075"/>
            <a:ext cx="25400" cy="28575"/>
          </a:xfrm>
          <a:custGeom>
            <a:avLst/>
            <a:gdLst>
              <a:gd name="T0" fmla="*/ 0 w 16"/>
              <a:gd name="T1" fmla="*/ 0 h 18"/>
              <a:gd name="T2" fmla="*/ 8 w 16"/>
              <a:gd name="T3" fmla="*/ 6 h 18"/>
              <a:gd name="T4" fmla="*/ 16 w 16"/>
              <a:gd name="T5" fmla="*/ 18 h 18"/>
              <a:gd name="T6" fmla="*/ 0 60000 65536"/>
              <a:gd name="T7" fmla="*/ 0 60000 65536"/>
              <a:gd name="T8" fmla="*/ 0 60000 65536"/>
              <a:gd name="T9" fmla="*/ 0 w 16"/>
              <a:gd name="T10" fmla="*/ 0 h 18"/>
              <a:gd name="T11" fmla="*/ 16 w 1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8">
                <a:moveTo>
                  <a:pt x="0" y="0"/>
                </a:moveTo>
                <a:lnTo>
                  <a:pt x="8" y="6"/>
                </a:lnTo>
                <a:lnTo>
                  <a:pt x="16" y="1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Freeform 78"/>
          <p:cNvSpPr>
            <a:spLocks/>
          </p:cNvSpPr>
          <p:nvPr/>
        </p:nvSpPr>
        <p:spPr bwMode="auto">
          <a:xfrm>
            <a:off x="7800975" y="2533650"/>
            <a:ext cx="23813" cy="47625"/>
          </a:xfrm>
          <a:custGeom>
            <a:avLst/>
            <a:gdLst>
              <a:gd name="T0" fmla="*/ 0 w 15"/>
              <a:gd name="T1" fmla="*/ 0 h 30"/>
              <a:gd name="T2" fmla="*/ 7 w 15"/>
              <a:gd name="T3" fmla="*/ 12 h 30"/>
              <a:gd name="T4" fmla="*/ 15 w 15"/>
              <a:gd name="T5" fmla="*/ 30 h 30"/>
              <a:gd name="T6" fmla="*/ 0 60000 65536"/>
              <a:gd name="T7" fmla="*/ 0 60000 65536"/>
              <a:gd name="T8" fmla="*/ 0 60000 65536"/>
              <a:gd name="T9" fmla="*/ 0 w 15"/>
              <a:gd name="T10" fmla="*/ 0 h 30"/>
              <a:gd name="T11" fmla="*/ 15 w 15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0">
                <a:moveTo>
                  <a:pt x="0" y="0"/>
                </a:moveTo>
                <a:lnTo>
                  <a:pt x="7" y="12"/>
                </a:lnTo>
                <a:lnTo>
                  <a:pt x="15" y="3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79"/>
          <p:cNvSpPr>
            <a:spLocks noChangeShapeType="1"/>
          </p:cNvSpPr>
          <p:nvPr/>
        </p:nvSpPr>
        <p:spPr bwMode="auto">
          <a:xfrm>
            <a:off x="7824788" y="2581275"/>
            <a:ext cx="30162" cy="571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Freeform 80"/>
          <p:cNvSpPr>
            <a:spLocks/>
          </p:cNvSpPr>
          <p:nvPr/>
        </p:nvSpPr>
        <p:spPr bwMode="auto">
          <a:xfrm>
            <a:off x="7854950" y="2638425"/>
            <a:ext cx="23813" cy="57150"/>
          </a:xfrm>
          <a:custGeom>
            <a:avLst/>
            <a:gdLst>
              <a:gd name="T0" fmla="*/ 0 w 15"/>
              <a:gd name="T1" fmla="*/ 0 h 36"/>
              <a:gd name="T2" fmla="*/ 8 w 15"/>
              <a:gd name="T3" fmla="*/ 18 h 36"/>
              <a:gd name="T4" fmla="*/ 15 w 15"/>
              <a:gd name="T5" fmla="*/ 36 h 36"/>
              <a:gd name="T6" fmla="*/ 0 60000 65536"/>
              <a:gd name="T7" fmla="*/ 0 60000 65536"/>
              <a:gd name="T8" fmla="*/ 0 60000 65536"/>
              <a:gd name="T9" fmla="*/ 0 w 15"/>
              <a:gd name="T10" fmla="*/ 0 h 36"/>
              <a:gd name="T11" fmla="*/ 15 w 1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36">
                <a:moveTo>
                  <a:pt x="0" y="0"/>
                </a:moveTo>
                <a:lnTo>
                  <a:pt x="8" y="18"/>
                </a:lnTo>
                <a:lnTo>
                  <a:pt x="15" y="36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Freeform 81"/>
          <p:cNvSpPr>
            <a:spLocks/>
          </p:cNvSpPr>
          <p:nvPr/>
        </p:nvSpPr>
        <p:spPr bwMode="auto">
          <a:xfrm>
            <a:off x="7878763" y="2695575"/>
            <a:ext cx="25400" cy="76200"/>
          </a:xfrm>
          <a:custGeom>
            <a:avLst/>
            <a:gdLst>
              <a:gd name="T0" fmla="*/ 0 w 16"/>
              <a:gd name="T1" fmla="*/ 0 h 48"/>
              <a:gd name="T2" fmla="*/ 8 w 16"/>
              <a:gd name="T3" fmla="*/ 24 h 48"/>
              <a:gd name="T4" fmla="*/ 16 w 16"/>
              <a:gd name="T5" fmla="*/ 48 h 48"/>
              <a:gd name="T6" fmla="*/ 0 60000 65536"/>
              <a:gd name="T7" fmla="*/ 0 60000 65536"/>
              <a:gd name="T8" fmla="*/ 0 60000 65536"/>
              <a:gd name="T9" fmla="*/ 0 w 16"/>
              <a:gd name="T10" fmla="*/ 0 h 48"/>
              <a:gd name="T11" fmla="*/ 16 w 1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48">
                <a:moveTo>
                  <a:pt x="0" y="0"/>
                </a:moveTo>
                <a:lnTo>
                  <a:pt x="8" y="24"/>
                </a:lnTo>
                <a:lnTo>
                  <a:pt x="16" y="4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82"/>
          <p:cNvSpPr>
            <a:spLocks noChangeShapeType="1"/>
          </p:cNvSpPr>
          <p:nvPr/>
        </p:nvSpPr>
        <p:spPr bwMode="auto">
          <a:xfrm>
            <a:off x="7904163" y="2771775"/>
            <a:ext cx="30162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83"/>
          <p:cNvSpPr>
            <a:spLocks noChangeShapeType="1"/>
          </p:cNvSpPr>
          <p:nvPr/>
        </p:nvSpPr>
        <p:spPr bwMode="auto">
          <a:xfrm>
            <a:off x="7934325" y="2847975"/>
            <a:ext cx="23813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84"/>
          <p:cNvSpPr>
            <a:spLocks noChangeShapeType="1"/>
          </p:cNvSpPr>
          <p:nvPr/>
        </p:nvSpPr>
        <p:spPr bwMode="auto">
          <a:xfrm>
            <a:off x="7958138" y="2924175"/>
            <a:ext cx="30162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85"/>
          <p:cNvSpPr>
            <a:spLocks noChangeShapeType="1"/>
          </p:cNvSpPr>
          <p:nvPr/>
        </p:nvSpPr>
        <p:spPr bwMode="auto">
          <a:xfrm>
            <a:off x="7988300" y="3000375"/>
            <a:ext cx="25400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Freeform 86"/>
          <p:cNvSpPr>
            <a:spLocks/>
          </p:cNvSpPr>
          <p:nvPr/>
        </p:nvSpPr>
        <p:spPr bwMode="auto">
          <a:xfrm>
            <a:off x="8013700" y="3076575"/>
            <a:ext cx="23813" cy="76200"/>
          </a:xfrm>
          <a:custGeom>
            <a:avLst/>
            <a:gdLst>
              <a:gd name="T0" fmla="*/ 0 w 15"/>
              <a:gd name="T1" fmla="*/ 0 h 48"/>
              <a:gd name="T2" fmla="*/ 7 w 15"/>
              <a:gd name="T3" fmla="*/ 24 h 48"/>
              <a:gd name="T4" fmla="*/ 15 w 15"/>
              <a:gd name="T5" fmla="*/ 48 h 48"/>
              <a:gd name="T6" fmla="*/ 0 60000 65536"/>
              <a:gd name="T7" fmla="*/ 0 60000 65536"/>
              <a:gd name="T8" fmla="*/ 0 60000 65536"/>
              <a:gd name="T9" fmla="*/ 0 w 15"/>
              <a:gd name="T10" fmla="*/ 0 h 48"/>
              <a:gd name="T11" fmla="*/ 15 w 1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48">
                <a:moveTo>
                  <a:pt x="0" y="0"/>
                </a:moveTo>
                <a:lnTo>
                  <a:pt x="7" y="24"/>
                </a:lnTo>
                <a:lnTo>
                  <a:pt x="15" y="48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Freeform 87"/>
          <p:cNvSpPr>
            <a:spLocks/>
          </p:cNvSpPr>
          <p:nvPr/>
        </p:nvSpPr>
        <p:spPr bwMode="auto">
          <a:xfrm>
            <a:off x="8037513" y="3152775"/>
            <a:ext cx="30162" cy="57150"/>
          </a:xfrm>
          <a:custGeom>
            <a:avLst/>
            <a:gdLst>
              <a:gd name="T0" fmla="*/ 0 w 19"/>
              <a:gd name="T1" fmla="*/ 0 h 36"/>
              <a:gd name="T2" fmla="*/ 8 w 19"/>
              <a:gd name="T3" fmla="*/ 18 h 36"/>
              <a:gd name="T4" fmla="*/ 19 w 19"/>
              <a:gd name="T5" fmla="*/ 36 h 36"/>
              <a:gd name="T6" fmla="*/ 0 60000 65536"/>
              <a:gd name="T7" fmla="*/ 0 60000 65536"/>
              <a:gd name="T8" fmla="*/ 0 60000 65536"/>
              <a:gd name="T9" fmla="*/ 0 w 19"/>
              <a:gd name="T10" fmla="*/ 0 h 36"/>
              <a:gd name="T11" fmla="*/ 19 w 19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36">
                <a:moveTo>
                  <a:pt x="0" y="0"/>
                </a:moveTo>
                <a:lnTo>
                  <a:pt x="8" y="18"/>
                </a:lnTo>
                <a:lnTo>
                  <a:pt x="19" y="36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88"/>
          <p:cNvSpPr>
            <a:spLocks noChangeShapeType="1"/>
          </p:cNvSpPr>
          <p:nvPr/>
        </p:nvSpPr>
        <p:spPr bwMode="auto">
          <a:xfrm>
            <a:off x="8067675" y="3209925"/>
            <a:ext cx="25400" cy="571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Line 89"/>
          <p:cNvSpPr>
            <a:spLocks noChangeShapeType="1"/>
          </p:cNvSpPr>
          <p:nvPr/>
        </p:nvSpPr>
        <p:spPr bwMode="auto">
          <a:xfrm>
            <a:off x="8093075" y="3267075"/>
            <a:ext cx="23813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Line 90"/>
          <p:cNvSpPr>
            <a:spLocks noChangeShapeType="1"/>
          </p:cNvSpPr>
          <p:nvPr/>
        </p:nvSpPr>
        <p:spPr bwMode="auto">
          <a:xfrm>
            <a:off x="8116888" y="3314700"/>
            <a:ext cx="30162" cy="381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Line 91"/>
          <p:cNvSpPr>
            <a:spLocks noChangeShapeType="1"/>
          </p:cNvSpPr>
          <p:nvPr/>
        </p:nvSpPr>
        <p:spPr bwMode="auto">
          <a:xfrm>
            <a:off x="8147050" y="3352800"/>
            <a:ext cx="23813" cy="190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Line 92"/>
          <p:cNvSpPr>
            <a:spLocks noChangeShapeType="1"/>
          </p:cNvSpPr>
          <p:nvPr/>
        </p:nvSpPr>
        <p:spPr bwMode="auto">
          <a:xfrm>
            <a:off x="8170863" y="3371850"/>
            <a:ext cx="25400" cy="95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Line 93"/>
          <p:cNvSpPr>
            <a:spLocks noChangeShapeType="1"/>
          </p:cNvSpPr>
          <p:nvPr/>
        </p:nvSpPr>
        <p:spPr bwMode="auto">
          <a:xfrm flipV="1">
            <a:off x="8196263" y="3371850"/>
            <a:ext cx="30162" cy="95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Freeform 94"/>
          <p:cNvSpPr>
            <a:spLocks/>
          </p:cNvSpPr>
          <p:nvPr/>
        </p:nvSpPr>
        <p:spPr bwMode="auto">
          <a:xfrm>
            <a:off x="8226425" y="3343275"/>
            <a:ext cx="23813" cy="28575"/>
          </a:xfrm>
          <a:custGeom>
            <a:avLst/>
            <a:gdLst>
              <a:gd name="T0" fmla="*/ 0 w 15"/>
              <a:gd name="T1" fmla="*/ 18 h 18"/>
              <a:gd name="T2" fmla="*/ 8 w 15"/>
              <a:gd name="T3" fmla="*/ 12 h 18"/>
              <a:gd name="T4" fmla="*/ 15 w 15"/>
              <a:gd name="T5" fmla="*/ 0 h 18"/>
              <a:gd name="T6" fmla="*/ 0 60000 65536"/>
              <a:gd name="T7" fmla="*/ 0 60000 65536"/>
              <a:gd name="T8" fmla="*/ 0 60000 65536"/>
              <a:gd name="T9" fmla="*/ 0 w 15"/>
              <a:gd name="T10" fmla="*/ 0 h 18"/>
              <a:gd name="T11" fmla="*/ 15 w 1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8">
                <a:moveTo>
                  <a:pt x="0" y="18"/>
                </a:moveTo>
                <a:lnTo>
                  <a:pt x="8" y="12"/>
                </a:lnTo>
                <a:lnTo>
                  <a:pt x="15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Line 95"/>
          <p:cNvSpPr>
            <a:spLocks noChangeShapeType="1"/>
          </p:cNvSpPr>
          <p:nvPr/>
        </p:nvSpPr>
        <p:spPr bwMode="auto">
          <a:xfrm flipV="1">
            <a:off x="8250238" y="3305175"/>
            <a:ext cx="25400" cy="381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Line 96"/>
          <p:cNvSpPr>
            <a:spLocks noChangeShapeType="1"/>
          </p:cNvSpPr>
          <p:nvPr/>
        </p:nvSpPr>
        <p:spPr bwMode="auto">
          <a:xfrm flipV="1">
            <a:off x="8275638" y="3257550"/>
            <a:ext cx="30162" cy="476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Line 97"/>
          <p:cNvSpPr>
            <a:spLocks noChangeShapeType="1"/>
          </p:cNvSpPr>
          <p:nvPr/>
        </p:nvSpPr>
        <p:spPr bwMode="auto">
          <a:xfrm flipV="1">
            <a:off x="8305800" y="3190875"/>
            <a:ext cx="23813" cy="6667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Line 98"/>
          <p:cNvSpPr>
            <a:spLocks noChangeShapeType="1"/>
          </p:cNvSpPr>
          <p:nvPr/>
        </p:nvSpPr>
        <p:spPr bwMode="auto">
          <a:xfrm flipV="1">
            <a:off x="8329613" y="3114675"/>
            <a:ext cx="30162" cy="7620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Line 99"/>
          <p:cNvSpPr>
            <a:spLocks noChangeShapeType="1"/>
          </p:cNvSpPr>
          <p:nvPr/>
        </p:nvSpPr>
        <p:spPr bwMode="auto">
          <a:xfrm flipV="1">
            <a:off x="8359775" y="3028950"/>
            <a:ext cx="25400" cy="85725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Freeform 100"/>
          <p:cNvSpPr>
            <a:spLocks/>
          </p:cNvSpPr>
          <p:nvPr/>
        </p:nvSpPr>
        <p:spPr bwMode="auto">
          <a:xfrm>
            <a:off x="8385175" y="2943225"/>
            <a:ext cx="23813" cy="85725"/>
          </a:xfrm>
          <a:custGeom>
            <a:avLst/>
            <a:gdLst>
              <a:gd name="T0" fmla="*/ 0 w 15"/>
              <a:gd name="T1" fmla="*/ 54 h 54"/>
              <a:gd name="T2" fmla="*/ 7 w 15"/>
              <a:gd name="T3" fmla="*/ 30 h 54"/>
              <a:gd name="T4" fmla="*/ 15 w 15"/>
              <a:gd name="T5" fmla="*/ 0 h 54"/>
              <a:gd name="T6" fmla="*/ 0 60000 65536"/>
              <a:gd name="T7" fmla="*/ 0 60000 65536"/>
              <a:gd name="T8" fmla="*/ 0 60000 65536"/>
              <a:gd name="T9" fmla="*/ 0 w 15"/>
              <a:gd name="T10" fmla="*/ 0 h 54"/>
              <a:gd name="T11" fmla="*/ 15 w 15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54">
                <a:moveTo>
                  <a:pt x="0" y="54"/>
                </a:moveTo>
                <a:lnTo>
                  <a:pt x="7" y="30"/>
                </a:lnTo>
                <a:lnTo>
                  <a:pt x="15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Freeform 101"/>
          <p:cNvSpPr>
            <a:spLocks/>
          </p:cNvSpPr>
          <p:nvPr/>
        </p:nvSpPr>
        <p:spPr bwMode="auto">
          <a:xfrm>
            <a:off x="8408988" y="2838450"/>
            <a:ext cx="30162" cy="104775"/>
          </a:xfrm>
          <a:custGeom>
            <a:avLst/>
            <a:gdLst>
              <a:gd name="T0" fmla="*/ 0 w 19"/>
              <a:gd name="T1" fmla="*/ 66 h 66"/>
              <a:gd name="T2" fmla="*/ 8 w 19"/>
              <a:gd name="T3" fmla="*/ 36 h 66"/>
              <a:gd name="T4" fmla="*/ 19 w 19"/>
              <a:gd name="T5" fmla="*/ 0 h 66"/>
              <a:gd name="T6" fmla="*/ 0 60000 65536"/>
              <a:gd name="T7" fmla="*/ 0 60000 65536"/>
              <a:gd name="T8" fmla="*/ 0 60000 65536"/>
              <a:gd name="T9" fmla="*/ 0 w 19"/>
              <a:gd name="T10" fmla="*/ 0 h 66"/>
              <a:gd name="T11" fmla="*/ 19 w 19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66">
                <a:moveTo>
                  <a:pt x="0" y="66"/>
                </a:moveTo>
                <a:lnTo>
                  <a:pt x="8" y="36"/>
                </a:lnTo>
                <a:lnTo>
                  <a:pt x="19" y="0"/>
                </a:lnTo>
              </a:path>
            </a:pathLst>
          </a:cu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Line 102"/>
          <p:cNvSpPr>
            <a:spLocks noChangeShapeType="1"/>
          </p:cNvSpPr>
          <p:nvPr/>
        </p:nvSpPr>
        <p:spPr bwMode="auto">
          <a:xfrm flipV="1">
            <a:off x="8439150" y="2743200"/>
            <a:ext cx="23813" cy="95250"/>
          </a:xfrm>
          <a:prstGeom prst="line">
            <a:avLst/>
          </a:prstGeom>
          <a:noFill/>
          <a:ln w="28575">
            <a:solidFill>
              <a:srgbClr val="5B98D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451" name="Rectangle 107"/>
          <p:cNvSpPr>
            <a:spLocks noChangeArrowheads="1"/>
          </p:cNvSpPr>
          <p:nvPr/>
        </p:nvSpPr>
        <p:spPr bwMode="auto">
          <a:xfrm>
            <a:off x="143932" y="543143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/>
              <a:t>2</a:t>
            </a:r>
            <a:r>
              <a:rPr lang="en-US" dirty="0"/>
              <a:t>.</a:t>
            </a:r>
            <a:r>
              <a:rPr lang="en-US" dirty="0" smtClean="0"/>
              <a:t> If we </a:t>
            </a:r>
            <a:r>
              <a:rPr lang="en-US" dirty="0"/>
              <a:t>measure the energy of the </a:t>
            </a:r>
            <a:r>
              <a:rPr lang="en-US" dirty="0" smtClean="0"/>
              <a:t>particle: </a:t>
            </a:r>
            <a:r>
              <a:rPr lang="en-US" dirty="0"/>
              <a:t>What</a:t>
            </a:r>
            <a:r>
              <a:rPr lang="en-US" dirty="0" smtClean="0"/>
              <a:t> is the expected </a:t>
            </a:r>
            <a:r>
              <a:rPr lang="en-US" dirty="0"/>
              <a:t>(average) energy</a:t>
            </a:r>
            <a:r>
              <a:rPr lang="en-US" dirty="0" smtClean="0"/>
              <a:t>?</a:t>
            </a:r>
          </a:p>
          <a:p>
            <a:endParaRPr lang="en-US" dirty="0" smtClean="0">
              <a:sym typeface="Symbol" charset="2"/>
            </a:endParaRPr>
          </a:p>
          <a:p>
            <a:r>
              <a:rPr lang="en-US" dirty="0" smtClean="0"/>
              <a:t>	(a) E</a:t>
            </a:r>
            <a:r>
              <a:rPr lang="en-US" baseline="-25000" dirty="0" smtClean="0"/>
              <a:t>2</a:t>
            </a:r>
            <a:r>
              <a:rPr lang="en-US" dirty="0" smtClean="0"/>
              <a:t> 		(</a:t>
            </a:r>
            <a:r>
              <a:rPr lang="en-US" dirty="0" err="1" smtClean="0"/>
              <a:t>b</a:t>
            </a:r>
            <a:r>
              <a:rPr lang="en-US" dirty="0" smtClean="0"/>
              <a:t>) E</a:t>
            </a:r>
            <a:r>
              <a:rPr lang="en-US" baseline="-25000" dirty="0" smtClean="0"/>
              <a:t>4</a:t>
            </a:r>
            <a:r>
              <a:rPr lang="en-US" dirty="0" smtClean="0"/>
              <a:t>		(</a:t>
            </a:r>
            <a:r>
              <a:rPr lang="en-US" dirty="0" err="1" smtClean="0"/>
              <a:t>c</a:t>
            </a:r>
            <a:r>
              <a:rPr lang="en-US" dirty="0" smtClean="0"/>
              <a:t>) 0.25 E</a:t>
            </a:r>
            <a:r>
              <a:rPr lang="en-US" baseline="-25000" dirty="0" smtClean="0"/>
              <a:t>2</a:t>
            </a:r>
            <a:r>
              <a:rPr lang="en-US" dirty="0" smtClean="0"/>
              <a:t> + 0.75 E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dirty="0" smtClean="0"/>
              <a:t>) It depends on </a:t>
            </a:r>
            <a:r>
              <a:rPr lang="en-US" i="1" dirty="0" smtClean="0"/>
              <a:t>when</a:t>
            </a:r>
            <a:r>
              <a:rPr lang="en-US" dirty="0" smtClean="0"/>
              <a:t> we measure the energy</a:t>
            </a:r>
          </a:p>
        </p:txBody>
      </p:sp>
      <p:sp>
        <p:nvSpPr>
          <p:cNvPr id="99" name="Rectangle 107"/>
          <p:cNvSpPr>
            <a:spLocks noChangeArrowheads="1"/>
          </p:cNvSpPr>
          <p:nvPr/>
        </p:nvSpPr>
        <p:spPr bwMode="auto">
          <a:xfrm>
            <a:off x="143932" y="38862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 smtClean="0"/>
              <a:t>If we </a:t>
            </a:r>
            <a:r>
              <a:rPr lang="en-US" dirty="0"/>
              <a:t>measure the energy of the </a:t>
            </a:r>
            <a:r>
              <a:rPr lang="en-US" dirty="0" smtClean="0"/>
              <a:t>particle: </a:t>
            </a:r>
            <a:r>
              <a:rPr lang="en-US" dirty="0"/>
              <a:t>What is the measured energy</a:t>
            </a:r>
            <a:r>
              <a:rPr lang="en-US" dirty="0" smtClean="0"/>
              <a:t>?</a:t>
            </a:r>
          </a:p>
          <a:p>
            <a:pPr marL="342900" indent="-342900" algn="l"/>
            <a:endParaRPr lang="en-US" dirty="0" smtClean="0">
              <a:sym typeface="Symbol" charset="2"/>
            </a:endParaRPr>
          </a:p>
          <a:p>
            <a:r>
              <a:rPr lang="en-US" dirty="0" smtClean="0"/>
              <a:t>	(a)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	</a:t>
            </a:r>
            <a:r>
              <a:rPr lang="en-US" dirty="0" smtClean="0"/>
              <a:t>	(</a:t>
            </a:r>
            <a:r>
              <a:rPr lang="en-US" dirty="0" err="1" smtClean="0"/>
              <a:t>b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baseline="-25000" dirty="0"/>
              <a:t>4</a:t>
            </a: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dirty="0" err="1" smtClean="0"/>
              <a:t>c</a:t>
            </a:r>
            <a:r>
              <a:rPr lang="en-US" dirty="0" smtClean="0"/>
              <a:t>) </a:t>
            </a:r>
            <a:r>
              <a:rPr lang="en-US" dirty="0"/>
              <a:t>0.25 E</a:t>
            </a:r>
            <a:r>
              <a:rPr lang="en-US" baseline="-25000" dirty="0"/>
              <a:t>2</a:t>
            </a:r>
            <a:r>
              <a:rPr lang="en-US" dirty="0"/>
              <a:t> + 0.75 E</a:t>
            </a:r>
            <a:r>
              <a:rPr lang="en-US" baseline="-25000" dirty="0"/>
              <a:t>4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d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It depends on </a:t>
            </a:r>
            <a:r>
              <a:rPr lang="en-US" i="1" dirty="0"/>
              <a:t>when</a:t>
            </a:r>
            <a:r>
              <a:rPr lang="en-US" dirty="0"/>
              <a:t> we measure the </a:t>
            </a:r>
            <a:r>
              <a:rPr lang="en-US" dirty="0" smtClean="0"/>
              <a:t>energy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5308600" cy="317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76600"/>
            <a:ext cx="2717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451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29600" cy="804863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Trebuchet MS" pitchFamily="34" charset="0"/>
              </a:rPr>
              <a:t>It’s a mathematical fact that any two eigenstates with different eigenvalues (of any measurable, including energy) are ORTHOGONAL</a:t>
            </a:r>
          </a:p>
          <a:p>
            <a:pPr lvl="4" eaLnBrk="1" hangingPunct="1"/>
            <a:r>
              <a:rPr lang="en-US" sz="1800" smtClean="0">
                <a:latin typeface="Trebuchet MS" pitchFamily="34" charset="0"/>
              </a:rPr>
              <a:t>Meaning:</a:t>
            </a:r>
          </a:p>
          <a:p>
            <a:pPr lvl="1" eaLnBrk="1" hangingPunct="1"/>
            <a:endParaRPr lang="en-US" sz="1800" smtClean="0">
              <a:latin typeface="Trebuchet MS" pitchFamily="34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blackWhite">
          <a:xfrm>
            <a:off x="685800" y="2743200"/>
            <a:ext cx="792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So when you normalize a superposition of normalized energy eigenstates, </a:t>
            </a:r>
            <a:br>
              <a:rPr lang="en-US"/>
            </a:br>
            <a:r>
              <a:rPr lang="en-US"/>
              <a:t>you just have to make the sum of the absolute squares of their coefficients come out 1. 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2574925" y="276225"/>
            <a:ext cx="47466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Normalizing Superposition States</a:t>
            </a:r>
            <a:endParaRPr lang="en-US" sz="2400" i="1" u="sng" baseline="-2500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501900" cy="6350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2743200" cy="571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562600"/>
            <a:ext cx="2959100" cy="749300"/>
          </a:xfrm>
          <a:prstGeom prst="rect">
            <a:avLst/>
          </a:prstGeom>
        </p:spPr>
      </p:pic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5486400" y="4724400"/>
            <a:ext cx="2851150" cy="1716088"/>
            <a:chOff x="3951" y="2983"/>
            <a:chExt cx="1796" cy="1081"/>
          </a:xfrm>
        </p:grpSpPr>
        <p:grpSp>
          <p:nvGrpSpPr>
            <p:cNvPr id="30" name="Group 16"/>
            <p:cNvGrpSpPr>
              <a:grpSpLocks/>
            </p:cNvGrpSpPr>
            <p:nvPr/>
          </p:nvGrpSpPr>
          <p:grpSpPr bwMode="auto">
            <a:xfrm>
              <a:off x="3951" y="2983"/>
              <a:ext cx="1796" cy="1081"/>
              <a:chOff x="3951" y="2943"/>
              <a:chExt cx="1796" cy="1081"/>
            </a:xfrm>
          </p:grpSpPr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3967" y="3774"/>
                <a:ext cx="17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flipV="1">
                <a:off x="4106" y="2943"/>
                <a:ext cx="0" cy="8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 flipV="1">
                <a:off x="4103" y="3130"/>
                <a:ext cx="0" cy="6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5331" y="3134"/>
                <a:ext cx="0" cy="6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3951" y="3768"/>
                <a:ext cx="1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5328" y="3793"/>
                <a:ext cx="18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L</a:t>
                </a:r>
              </a:p>
            </p:txBody>
          </p: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5559" y="3778"/>
                <a:ext cx="18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x</a:t>
                </a:r>
              </a:p>
            </p:txBody>
          </p:sp>
        </p:grpSp>
        <p:sp>
          <p:nvSpPr>
            <p:cNvPr id="31" name="Line 27"/>
            <p:cNvSpPr>
              <a:spLocks noChangeShapeType="1"/>
            </p:cNvSpPr>
            <p:nvPr/>
          </p:nvSpPr>
          <p:spPr bwMode="blackWhite">
            <a:xfrm>
              <a:off x="4104" y="3808"/>
              <a:ext cx="1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28"/>
          <p:cNvSpPr>
            <a:spLocks/>
          </p:cNvSpPr>
          <p:nvPr/>
        </p:nvSpPr>
        <p:spPr bwMode="blackWhite">
          <a:xfrm>
            <a:off x="5729288" y="5467350"/>
            <a:ext cx="1955800" cy="546100"/>
          </a:xfrm>
          <a:custGeom>
            <a:avLst/>
            <a:gdLst>
              <a:gd name="T0" fmla="*/ 0 w 1232"/>
              <a:gd name="T1" fmla="*/ 546100 h 344"/>
              <a:gd name="T2" fmla="*/ 952500 w 1232"/>
              <a:gd name="T3" fmla="*/ 0 h 344"/>
              <a:gd name="T4" fmla="*/ 1955800 w 1232"/>
              <a:gd name="T5" fmla="*/ 546100 h 344"/>
              <a:gd name="T6" fmla="*/ 0 60000 65536"/>
              <a:gd name="T7" fmla="*/ 0 60000 65536"/>
              <a:gd name="T8" fmla="*/ 0 60000 65536"/>
              <a:gd name="T9" fmla="*/ 0 w 1232"/>
              <a:gd name="T10" fmla="*/ 0 h 344"/>
              <a:gd name="T11" fmla="*/ 1232 w 12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2" h="344">
                <a:moveTo>
                  <a:pt x="0" y="344"/>
                </a:moveTo>
                <a:cubicBezTo>
                  <a:pt x="197" y="172"/>
                  <a:pt x="395" y="0"/>
                  <a:pt x="600" y="0"/>
                </a:cubicBezTo>
                <a:cubicBezTo>
                  <a:pt x="805" y="0"/>
                  <a:pt x="1018" y="172"/>
                  <a:pt x="1232" y="344"/>
                </a:cubicBezTo>
              </a:path>
            </a:pathLst>
          </a:custGeom>
          <a:noFill/>
          <a:ln w="28575">
            <a:solidFill>
              <a:srgbClr val="3D84D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29"/>
          <p:cNvSpPr>
            <a:spLocks/>
          </p:cNvSpPr>
          <p:nvPr/>
        </p:nvSpPr>
        <p:spPr bwMode="blackWhite">
          <a:xfrm>
            <a:off x="5729288" y="5326063"/>
            <a:ext cx="1943100" cy="1258887"/>
          </a:xfrm>
          <a:custGeom>
            <a:avLst/>
            <a:gdLst>
              <a:gd name="T0" fmla="*/ 0 w 1224"/>
              <a:gd name="T1" fmla="*/ 687387 h 793"/>
              <a:gd name="T2" fmla="*/ 533400 w 1224"/>
              <a:gd name="T3" fmla="*/ 1587 h 793"/>
              <a:gd name="T4" fmla="*/ 990600 w 1224"/>
              <a:gd name="T5" fmla="*/ 700087 h 793"/>
              <a:gd name="T6" fmla="*/ 1485900 w 1224"/>
              <a:gd name="T7" fmla="*/ 1258887 h 793"/>
              <a:gd name="T8" fmla="*/ 1943100 w 1224"/>
              <a:gd name="T9" fmla="*/ 700087 h 7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4"/>
              <a:gd name="T16" fmla="*/ 0 h 793"/>
              <a:gd name="T17" fmla="*/ 1224 w 1224"/>
              <a:gd name="T18" fmla="*/ 793 h 7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4" h="793">
                <a:moveTo>
                  <a:pt x="0" y="433"/>
                </a:moveTo>
                <a:cubicBezTo>
                  <a:pt x="116" y="216"/>
                  <a:pt x="232" y="0"/>
                  <a:pt x="336" y="1"/>
                </a:cubicBezTo>
                <a:cubicBezTo>
                  <a:pt x="440" y="2"/>
                  <a:pt x="524" y="309"/>
                  <a:pt x="624" y="441"/>
                </a:cubicBezTo>
                <a:cubicBezTo>
                  <a:pt x="724" y="573"/>
                  <a:pt x="836" y="793"/>
                  <a:pt x="936" y="793"/>
                </a:cubicBezTo>
                <a:cubicBezTo>
                  <a:pt x="1036" y="793"/>
                  <a:pt x="1130" y="617"/>
                  <a:pt x="1224" y="441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422"/>
          <p:cNvSpPr txBox="1">
            <a:spLocks noChangeArrowheads="1"/>
          </p:cNvSpPr>
          <p:nvPr/>
        </p:nvSpPr>
        <p:spPr bwMode="auto">
          <a:xfrm>
            <a:off x="5032375" y="4781550"/>
            <a:ext cx="656512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dirty="0">
                <a:sym typeface="Symbol" pitchFamily="18" charset="2"/>
              </a:rPr>
              <a:t>V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sz="3200" dirty="0" smtClean="0">
                <a:sym typeface="Symbol" pitchFamily="18" charset="2"/>
              </a:rPr>
              <a:t>∞</a:t>
            </a:r>
            <a:endParaRPr lang="en-US" altLang="en-US" dirty="0"/>
          </a:p>
        </p:txBody>
      </p:sp>
      <p:sp>
        <p:nvSpPr>
          <p:cNvPr id="42" name="Text Box 422"/>
          <p:cNvSpPr txBox="1">
            <a:spLocks noChangeArrowheads="1"/>
          </p:cNvSpPr>
          <p:nvPr/>
        </p:nvSpPr>
        <p:spPr bwMode="auto">
          <a:xfrm>
            <a:off x="7851775" y="4781550"/>
            <a:ext cx="656512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dirty="0">
                <a:sym typeface="Symbol" pitchFamily="18" charset="2"/>
              </a:rPr>
              <a:t>V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sz="3200" dirty="0" smtClean="0">
                <a:sym typeface="Symbol" pitchFamily="18" charset="2"/>
              </a:rPr>
              <a:t>∞</a:t>
            </a:r>
            <a:endParaRPr lang="en-US" altLang="en-US" dirty="0"/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87" y="5311775"/>
            <a:ext cx="279400" cy="2667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87" y="6226175"/>
            <a:ext cx="292100" cy="2667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28" y="4483164"/>
            <a:ext cx="5461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906463"/>
            <a:ext cx="9144000" cy="118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5B98D2"/>
                </a:solidFill>
              </a:rPr>
              <a:t>The important new result concerning </a:t>
            </a:r>
            <a:r>
              <a:rPr lang="en-US" dirty="0" err="1">
                <a:solidFill>
                  <a:srgbClr val="5B98D2"/>
                </a:solidFill>
              </a:rPr>
              <a:t>superpositions</a:t>
            </a:r>
            <a:r>
              <a:rPr lang="en-US" dirty="0">
                <a:solidFill>
                  <a:srgbClr val="5B98D2"/>
                </a:solidFill>
              </a:rPr>
              <a:t> of energy </a:t>
            </a:r>
            <a:r>
              <a:rPr lang="en-US" dirty="0" err="1">
                <a:solidFill>
                  <a:srgbClr val="5B98D2"/>
                </a:solidFill>
              </a:rPr>
              <a:t>eigenstates</a:t>
            </a:r>
            <a:r>
              <a:rPr lang="en-US" dirty="0">
                <a:solidFill>
                  <a:srgbClr val="5B98D2"/>
                </a:solidFill>
              </a:rPr>
              <a:t> is that these </a:t>
            </a:r>
            <a:r>
              <a:rPr lang="en-US" dirty="0" err="1">
                <a:solidFill>
                  <a:srgbClr val="5B98D2"/>
                </a:solidFill>
              </a:rPr>
              <a:t>superpositions</a:t>
            </a:r>
            <a:r>
              <a:rPr lang="en-US" dirty="0">
                <a:solidFill>
                  <a:srgbClr val="5B98D2"/>
                </a:solidFill>
              </a:rPr>
              <a:t> represent quantum particles that are </a:t>
            </a:r>
            <a:r>
              <a:rPr lang="en-US" i="1" dirty="0">
                <a:solidFill>
                  <a:srgbClr val="5B98D2"/>
                </a:solidFill>
              </a:rPr>
              <a:t>moving</a:t>
            </a:r>
            <a:r>
              <a:rPr lang="en-US" dirty="0">
                <a:solidFill>
                  <a:srgbClr val="5B98D2"/>
                </a:solidFill>
              </a:rPr>
              <a:t>.  Consider:</a:t>
            </a: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0" y="2871788"/>
            <a:ext cx="9144000" cy="152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5B98D2"/>
                </a:solidFill>
              </a:rPr>
              <a:t>But what happens if we try to measure E on a </a:t>
            </a:r>
            <a:r>
              <a:rPr lang="en-US" dirty="0" err="1">
                <a:solidFill>
                  <a:srgbClr val="5B98D2"/>
                </a:solidFill>
              </a:rPr>
              <a:t>wavefunction</a:t>
            </a:r>
            <a:r>
              <a:rPr lang="en-US" dirty="0">
                <a:solidFill>
                  <a:srgbClr val="5B98D2"/>
                </a:solidFill>
              </a:rPr>
              <a:t> which involves more than one energy?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i="1" u="sng" dirty="0">
                <a:solidFill>
                  <a:srgbClr val="5B98D2"/>
                </a:solidFill>
              </a:rPr>
              <a:t>We can still only measure one of the allowed energies</a:t>
            </a:r>
            <a:r>
              <a:rPr lang="en-US" dirty="0">
                <a:solidFill>
                  <a:srgbClr val="5B98D2"/>
                </a:solidFill>
              </a:rPr>
              <a:t>, </a:t>
            </a:r>
            <a:br>
              <a:rPr lang="en-US" dirty="0">
                <a:solidFill>
                  <a:srgbClr val="5B98D2"/>
                </a:solidFill>
              </a:rPr>
            </a:br>
            <a:r>
              <a:rPr lang="en-US" dirty="0">
                <a:solidFill>
                  <a:srgbClr val="5B98D2"/>
                </a:solidFill>
              </a:rPr>
              <a:t>i.e., one of the </a:t>
            </a:r>
            <a:r>
              <a:rPr lang="en-US" dirty="0" err="1">
                <a:solidFill>
                  <a:srgbClr val="5B98D2"/>
                </a:solidFill>
              </a:rPr>
              <a:t>eigenstate</a:t>
            </a:r>
            <a:r>
              <a:rPr lang="en-US" dirty="0">
                <a:solidFill>
                  <a:srgbClr val="5B98D2"/>
                </a:solidFill>
              </a:rPr>
              <a:t> energies (e.g., only E</a:t>
            </a:r>
            <a:r>
              <a:rPr lang="en-US" baseline="-25000" dirty="0">
                <a:solidFill>
                  <a:srgbClr val="5B98D2"/>
                </a:solidFill>
              </a:rPr>
              <a:t>1</a:t>
            </a:r>
            <a:r>
              <a:rPr lang="en-US" dirty="0">
                <a:solidFill>
                  <a:srgbClr val="5B98D2"/>
                </a:solidFill>
              </a:rPr>
              <a:t> or E</a:t>
            </a:r>
            <a:r>
              <a:rPr lang="en-US" baseline="-25000" dirty="0">
                <a:solidFill>
                  <a:srgbClr val="5B98D2"/>
                </a:solidFill>
              </a:rPr>
              <a:t>2</a:t>
            </a:r>
            <a:r>
              <a:rPr lang="en-US" dirty="0">
                <a:solidFill>
                  <a:srgbClr val="5B98D2"/>
                </a:solidFill>
              </a:rPr>
              <a:t> in</a:t>
            </a:r>
            <a:r>
              <a:rPr lang="en-US" dirty="0" smtClean="0">
                <a:solidFill>
                  <a:srgbClr val="5B98D2"/>
                </a:solidFill>
              </a:rPr>
              <a:t> </a:t>
            </a:r>
            <a:r>
              <a:rPr lang="en-US" dirty="0" err="1" smtClean="0">
                <a:solidFill>
                  <a:srgbClr val="5B98D2"/>
                </a:solidFill>
                <a:sym typeface="Symbol" pitchFamily="18" charset="2"/>
              </a:rPr>
              <a:t>Ψ(</a:t>
            </a:r>
            <a:r>
              <a:rPr lang="en-US" dirty="0" err="1">
                <a:solidFill>
                  <a:srgbClr val="5B98D2"/>
                </a:solidFill>
                <a:sym typeface="Symbol" pitchFamily="18" charset="2"/>
              </a:rPr>
              <a:t>x,t</a:t>
            </a:r>
            <a:r>
              <a:rPr lang="en-US" dirty="0">
                <a:solidFill>
                  <a:srgbClr val="5B98D2"/>
                </a:solidFill>
                <a:sym typeface="Symbol" pitchFamily="18" charset="2"/>
              </a:rPr>
              <a:t>) </a:t>
            </a:r>
            <a:r>
              <a:rPr lang="en-US" dirty="0">
                <a:solidFill>
                  <a:srgbClr val="5B98D2"/>
                </a:solidFill>
              </a:rPr>
              <a:t>above)!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5B98D2"/>
              </a:solidFill>
            </a:endParaRPr>
          </a:p>
        </p:txBody>
      </p:sp>
      <p:sp>
        <p:nvSpPr>
          <p:cNvPr id="567303" name="Text Box 7"/>
          <p:cNvSpPr txBox="1">
            <a:spLocks noChangeArrowheads="1"/>
          </p:cNvSpPr>
          <p:nvPr/>
        </p:nvSpPr>
        <p:spPr bwMode="auto">
          <a:xfrm>
            <a:off x="228600" y="4603750"/>
            <a:ext cx="864711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5B98D2"/>
                </a:solidFill>
              </a:rPr>
              <a:t>If</a:t>
            </a:r>
            <a:r>
              <a:rPr lang="en-US" altLang="en-US" dirty="0" smtClean="0">
                <a:solidFill>
                  <a:srgbClr val="5B98D2"/>
                </a:solidFill>
              </a:rPr>
              <a:t> </a:t>
            </a:r>
            <a:r>
              <a:rPr lang="en-US" altLang="en-US" dirty="0" err="1" smtClean="0">
                <a:solidFill>
                  <a:srgbClr val="5B98D2"/>
                </a:solidFill>
                <a:latin typeface="Symbol" pitchFamily="18" charset="2"/>
              </a:rPr>
              <a:t>Ψ</a:t>
            </a:r>
            <a:r>
              <a:rPr lang="en-US" altLang="en-US" dirty="0" err="1" smtClean="0">
                <a:solidFill>
                  <a:srgbClr val="5B98D2"/>
                </a:solidFill>
              </a:rPr>
              <a:t>(</a:t>
            </a:r>
            <a:r>
              <a:rPr lang="en-US" altLang="en-US" dirty="0" err="1">
                <a:solidFill>
                  <a:srgbClr val="5B98D2"/>
                </a:solidFill>
              </a:rPr>
              <a:t>x,t</a:t>
            </a:r>
            <a:r>
              <a:rPr lang="en-US" altLang="en-US" dirty="0">
                <a:solidFill>
                  <a:srgbClr val="5B98D2"/>
                </a:solidFill>
              </a:rPr>
              <a:t>) is normalized, |A</a:t>
            </a:r>
            <a:r>
              <a:rPr lang="en-US" altLang="en-US" baseline="-25000" dirty="0">
                <a:solidFill>
                  <a:srgbClr val="5B98D2"/>
                </a:solidFill>
              </a:rPr>
              <a:t>1</a:t>
            </a:r>
            <a:r>
              <a:rPr lang="en-US" altLang="en-US" dirty="0">
                <a:solidFill>
                  <a:srgbClr val="5B98D2"/>
                </a:solidFill>
              </a:rPr>
              <a:t>|</a:t>
            </a:r>
            <a:r>
              <a:rPr lang="en-US" altLang="en-US" baseline="30000" dirty="0">
                <a:solidFill>
                  <a:srgbClr val="5B98D2"/>
                </a:solidFill>
              </a:rPr>
              <a:t>2</a:t>
            </a:r>
            <a:r>
              <a:rPr lang="en-US" altLang="en-US" dirty="0">
                <a:solidFill>
                  <a:srgbClr val="5B98D2"/>
                </a:solidFill>
              </a:rPr>
              <a:t> and |A</a:t>
            </a:r>
            <a:r>
              <a:rPr lang="en-US" altLang="en-US" baseline="-25000" dirty="0">
                <a:solidFill>
                  <a:srgbClr val="5B98D2"/>
                </a:solidFill>
              </a:rPr>
              <a:t>2</a:t>
            </a:r>
            <a:r>
              <a:rPr lang="en-US" altLang="en-US" dirty="0">
                <a:solidFill>
                  <a:srgbClr val="5B98D2"/>
                </a:solidFill>
              </a:rPr>
              <a:t>|</a:t>
            </a:r>
            <a:r>
              <a:rPr lang="en-US" altLang="en-US" baseline="30000" dirty="0">
                <a:solidFill>
                  <a:srgbClr val="5B98D2"/>
                </a:solidFill>
              </a:rPr>
              <a:t>2</a:t>
            </a:r>
            <a:r>
              <a:rPr lang="en-US" altLang="en-US" dirty="0">
                <a:solidFill>
                  <a:srgbClr val="5B98D2"/>
                </a:solidFill>
              </a:rPr>
              <a:t> give us the probabilities that</a:t>
            </a:r>
            <a:r>
              <a:rPr lang="en-US" altLang="en-US" dirty="0" smtClean="0">
                <a:solidFill>
                  <a:srgbClr val="5B98D2"/>
                </a:solidFill>
              </a:rPr>
              <a:t> </a:t>
            </a:r>
            <a:br>
              <a:rPr lang="en-US" altLang="en-US" dirty="0" smtClean="0">
                <a:solidFill>
                  <a:srgbClr val="5B98D2"/>
                </a:solidFill>
              </a:rPr>
            </a:br>
            <a:r>
              <a:rPr lang="en-US" altLang="en-US" dirty="0" smtClean="0">
                <a:solidFill>
                  <a:srgbClr val="5B98D2"/>
                </a:solidFill>
              </a:rPr>
              <a:t>energies </a:t>
            </a:r>
            <a:r>
              <a:rPr lang="en-US" altLang="en-US" dirty="0">
                <a:solidFill>
                  <a:srgbClr val="5B98D2"/>
                </a:solidFill>
              </a:rPr>
              <a:t>E</a:t>
            </a:r>
            <a:r>
              <a:rPr lang="en-US" altLang="en-US" baseline="-25000" dirty="0">
                <a:solidFill>
                  <a:srgbClr val="5B98D2"/>
                </a:solidFill>
              </a:rPr>
              <a:t>1</a:t>
            </a:r>
            <a:r>
              <a:rPr lang="en-US" altLang="en-US" dirty="0">
                <a:solidFill>
                  <a:srgbClr val="5B98D2"/>
                </a:solidFill>
              </a:rPr>
              <a:t> and E</a:t>
            </a:r>
            <a:r>
              <a:rPr lang="en-US" altLang="en-US" baseline="-25000" dirty="0">
                <a:solidFill>
                  <a:srgbClr val="5B98D2"/>
                </a:solidFill>
              </a:rPr>
              <a:t>2</a:t>
            </a:r>
            <a:r>
              <a:rPr lang="en-US" altLang="en-US" dirty="0">
                <a:solidFill>
                  <a:srgbClr val="5B98D2"/>
                </a:solidFill>
              </a:rPr>
              <a:t>, respectively, will be measured in an experiment!</a:t>
            </a:r>
            <a:endParaRPr lang="en-US" dirty="0">
              <a:solidFill>
                <a:srgbClr val="5B98D2"/>
              </a:solidFill>
            </a:endParaRPr>
          </a:p>
        </p:txBody>
      </p:sp>
      <p:sp>
        <p:nvSpPr>
          <p:cNvPr id="13317" name="Rectangle 425"/>
          <p:cNvSpPr>
            <a:spLocks noChangeArrowheads="1"/>
          </p:cNvSpPr>
          <p:nvPr/>
        </p:nvSpPr>
        <p:spPr bwMode="auto">
          <a:xfrm>
            <a:off x="2751138" y="276225"/>
            <a:ext cx="4400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Energy of Superposition States</a:t>
            </a:r>
            <a:endParaRPr lang="en-US" sz="2400" i="1" u="sng" baseline="-2500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789613"/>
            <a:ext cx="9144000" cy="382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5B98D2"/>
                </a:solidFill>
              </a:rPr>
              <a:t>When do we not know the energy of an electron ?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46" y="2011943"/>
            <a:ext cx="54483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 build="p" bldLvl="2" autoUpdateAnimBg="0"/>
      <p:bldP spid="567303" grpId="0" animBg="1"/>
      <p:bldP spid="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81400" y="304800"/>
            <a:ext cx="318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Beautiful Consistency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200400" y="1600200"/>
            <a:ext cx="58785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dirty="0" smtClean="0"/>
              <a:t> At </a:t>
            </a:r>
            <a:r>
              <a:rPr lang="en-US" dirty="0"/>
              <a:t>what frequency does the charge oscillation occur ?</a:t>
            </a:r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 smtClean="0"/>
          </a:p>
          <a:p>
            <a:pPr algn="l">
              <a:buFont typeface="Arial" charset="0"/>
              <a:buChar char="•"/>
            </a:pPr>
            <a:r>
              <a:rPr lang="en-US" dirty="0" smtClean="0"/>
              <a:t> How </a:t>
            </a:r>
            <a:r>
              <a:rPr lang="en-US" dirty="0"/>
              <a:t>much energy does the field take away ?</a:t>
            </a:r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/>
          </a:p>
          <a:p>
            <a:pPr algn="l">
              <a:buFont typeface="Arial" charset="0"/>
              <a:buChar char="•"/>
            </a:pPr>
            <a:endParaRPr lang="en-US" dirty="0" smtClean="0"/>
          </a:p>
          <a:p>
            <a:pPr algn="l">
              <a:buFont typeface="Arial" charset="0"/>
              <a:buChar char="•"/>
            </a:pPr>
            <a:r>
              <a:rPr lang="en-US" dirty="0" smtClean="0"/>
              <a:t> What </a:t>
            </a:r>
            <a:r>
              <a:rPr lang="en-US" dirty="0"/>
              <a:t>is the energy of the photon that is released ?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436543" y="6019800"/>
            <a:ext cx="63090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B98D2"/>
                </a:solidFill>
              </a:rPr>
              <a:t>Quantum mechanics gives us the oscillating dipole</a:t>
            </a:r>
            <a:r>
              <a:rPr lang="en-US" sz="2000" b="1" dirty="0" smtClean="0">
                <a:solidFill>
                  <a:srgbClr val="5B98D2"/>
                </a:solidFill>
              </a:rPr>
              <a:t>, </a:t>
            </a:r>
            <a:br>
              <a:rPr lang="en-US" sz="2000" b="1" dirty="0" smtClean="0">
                <a:solidFill>
                  <a:srgbClr val="5B98D2"/>
                </a:solidFill>
              </a:rPr>
            </a:br>
            <a:r>
              <a:rPr lang="en-US" sz="2000" b="1" dirty="0" smtClean="0">
                <a:solidFill>
                  <a:srgbClr val="5B98D2"/>
                </a:solidFill>
              </a:rPr>
              <a:t>Maxwell </a:t>
            </a:r>
            <a:r>
              <a:rPr lang="en-US" sz="2000" b="1" dirty="0">
                <a:solidFill>
                  <a:srgbClr val="5B98D2"/>
                </a:solidFill>
              </a:rPr>
              <a:t>gives us the field 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04800" y="457200"/>
            <a:ext cx="2453567" cy="2322126"/>
          </a:xfrm>
          <a:prstGeom prst="rect">
            <a:avLst/>
          </a:prstGeom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653957" y="457200"/>
            <a:ext cx="315459" cy="2057400"/>
          </a:xfrm>
          <a:prstGeom prst="ellipse">
            <a:avLst/>
          </a:prstGeom>
          <a:noFill/>
          <a:ln w="28575" algn="ctr">
            <a:solidFill>
              <a:srgbClr val="5B98D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757" y="990600"/>
            <a:ext cx="231118" cy="175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0757" y="1981200"/>
            <a:ext cx="231117" cy="175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ussianDist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2438400" cy="3155576"/>
          </a:xfrm>
          <a:prstGeom prst="rect">
            <a:avLst/>
          </a:prstGeom>
        </p:spPr>
      </p:pic>
      <p:sp>
        <p:nvSpPr>
          <p:cNvPr id="10243" name="Line 21"/>
          <p:cNvSpPr>
            <a:spLocks noChangeShapeType="1"/>
          </p:cNvSpPr>
          <p:nvPr/>
        </p:nvSpPr>
        <p:spPr bwMode="auto">
          <a:xfrm>
            <a:off x="1322388" y="2959100"/>
            <a:ext cx="2611437" cy="0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22"/>
          <p:cNvSpPr>
            <a:spLocks noChangeShapeType="1"/>
          </p:cNvSpPr>
          <p:nvPr/>
        </p:nvSpPr>
        <p:spPr bwMode="auto">
          <a:xfrm>
            <a:off x="2568575" y="2943225"/>
            <a:ext cx="0" cy="1958975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Freeform 23"/>
          <p:cNvSpPr>
            <a:spLocks/>
          </p:cNvSpPr>
          <p:nvPr/>
        </p:nvSpPr>
        <p:spPr bwMode="auto">
          <a:xfrm>
            <a:off x="1368425" y="3159125"/>
            <a:ext cx="1095375" cy="1644650"/>
          </a:xfrm>
          <a:custGeom>
            <a:avLst/>
            <a:gdLst>
              <a:gd name="T0" fmla="*/ 0 w 592"/>
              <a:gd name="T1" fmla="*/ 0 h 803"/>
              <a:gd name="T2" fmla="*/ 764172 w 592"/>
              <a:gd name="T3" fmla="*/ 348182 h 803"/>
              <a:gd name="T4" fmla="*/ 1095375 w 592"/>
              <a:gd name="T5" fmla="*/ 1644650 h 803"/>
              <a:gd name="T6" fmla="*/ 0 60000 65536"/>
              <a:gd name="T7" fmla="*/ 0 60000 65536"/>
              <a:gd name="T8" fmla="*/ 0 60000 65536"/>
              <a:gd name="T9" fmla="*/ 0 w 592"/>
              <a:gd name="T10" fmla="*/ 0 h 803"/>
              <a:gd name="T11" fmla="*/ 592 w 592"/>
              <a:gd name="T12" fmla="*/ 803 h 8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803">
                <a:moveTo>
                  <a:pt x="0" y="0"/>
                </a:moveTo>
                <a:cubicBezTo>
                  <a:pt x="157" y="18"/>
                  <a:pt x="314" y="36"/>
                  <a:pt x="413" y="170"/>
                </a:cubicBezTo>
                <a:cubicBezTo>
                  <a:pt x="512" y="304"/>
                  <a:pt x="552" y="553"/>
                  <a:pt x="592" y="803"/>
                </a:cubicBezTo>
              </a:path>
            </a:pathLst>
          </a:cu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24"/>
          <p:cNvSpPr>
            <a:spLocks/>
          </p:cNvSpPr>
          <p:nvPr/>
        </p:nvSpPr>
        <p:spPr bwMode="auto">
          <a:xfrm flipH="1">
            <a:off x="2655888" y="3173413"/>
            <a:ext cx="1093787" cy="1644650"/>
          </a:xfrm>
          <a:custGeom>
            <a:avLst/>
            <a:gdLst>
              <a:gd name="T0" fmla="*/ 0 w 592"/>
              <a:gd name="T1" fmla="*/ 0 h 803"/>
              <a:gd name="T2" fmla="*/ 763064 w 592"/>
              <a:gd name="T3" fmla="*/ 348182 h 803"/>
              <a:gd name="T4" fmla="*/ 1093787 w 592"/>
              <a:gd name="T5" fmla="*/ 1644650 h 803"/>
              <a:gd name="T6" fmla="*/ 0 60000 65536"/>
              <a:gd name="T7" fmla="*/ 0 60000 65536"/>
              <a:gd name="T8" fmla="*/ 0 60000 65536"/>
              <a:gd name="T9" fmla="*/ 0 w 592"/>
              <a:gd name="T10" fmla="*/ 0 h 803"/>
              <a:gd name="T11" fmla="*/ 592 w 592"/>
              <a:gd name="T12" fmla="*/ 803 h 8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803">
                <a:moveTo>
                  <a:pt x="0" y="0"/>
                </a:moveTo>
                <a:cubicBezTo>
                  <a:pt x="157" y="18"/>
                  <a:pt x="314" y="36"/>
                  <a:pt x="413" y="170"/>
                </a:cubicBezTo>
                <a:cubicBezTo>
                  <a:pt x="512" y="304"/>
                  <a:pt x="552" y="553"/>
                  <a:pt x="592" y="803"/>
                </a:cubicBezTo>
              </a:path>
            </a:pathLst>
          </a:cu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25"/>
          <p:cNvSpPr>
            <a:spLocks noChangeShapeType="1"/>
          </p:cNvSpPr>
          <p:nvPr/>
        </p:nvSpPr>
        <p:spPr bwMode="auto">
          <a:xfrm>
            <a:off x="1668463" y="4621213"/>
            <a:ext cx="1951037" cy="0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26"/>
          <p:cNvSpPr>
            <a:spLocks noChangeShapeType="1"/>
          </p:cNvSpPr>
          <p:nvPr/>
        </p:nvSpPr>
        <p:spPr bwMode="auto">
          <a:xfrm>
            <a:off x="1649413" y="4035425"/>
            <a:ext cx="1951037" cy="0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990600" y="3505200"/>
            <a:ext cx="915987" cy="12176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/>
              <a:t>2p</a:t>
            </a:r>
          </a:p>
          <a:p>
            <a:pPr algn="l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/>
              <a:t>1s</a:t>
            </a:r>
          </a:p>
        </p:txBody>
      </p:sp>
      <p:sp>
        <p:nvSpPr>
          <p:cNvPr id="10250" name="Line 28"/>
          <p:cNvSpPr>
            <a:spLocks noChangeShapeType="1"/>
          </p:cNvSpPr>
          <p:nvPr/>
        </p:nvSpPr>
        <p:spPr bwMode="auto">
          <a:xfrm flipV="1">
            <a:off x="914400" y="3962400"/>
            <a:ext cx="0" cy="631825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32125" y="4046538"/>
            <a:ext cx="153988" cy="614362"/>
            <a:chOff x="2641" y="1493"/>
            <a:chExt cx="83" cy="300"/>
          </a:xfrm>
        </p:grpSpPr>
        <p:sp>
          <p:nvSpPr>
            <p:cNvPr id="10265" name="Oval 31"/>
            <p:cNvSpPr>
              <a:spLocks noChangeArrowheads="1"/>
            </p:cNvSpPr>
            <p:nvPr/>
          </p:nvSpPr>
          <p:spPr bwMode="auto">
            <a:xfrm>
              <a:off x="2641" y="1493"/>
              <a:ext cx="57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5B98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Freeform 32"/>
            <p:cNvSpPr>
              <a:spLocks/>
            </p:cNvSpPr>
            <p:nvPr/>
          </p:nvSpPr>
          <p:spPr bwMode="auto">
            <a:xfrm>
              <a:off x="2657" y="1533"/>
              <a:ext cx="67" cy="260"/>
            </a:xfrm>
            <a:custGeom>
              <a:avLst/>
              <a:gdLst>
                <a:gd name="T0" fmla="*/ 9 w 67"/>
                <a:gd name="T1" fmla="*/ 0 h 260"/>
                <a:gd name="T2" fmla="*/ 65 w 67"/>
                <a:gd name="T3" fmla="*/ 138 h 260"/>
                <a:gd name="T4" fmla="*/ 0 w 67"/>
                <a:gd name="T5" fmla="*/ 260 h 260"/>
                <a:gd name="T6" fmla="*/ 0 60000 65536"/>
                <a:gd name="T7" fmla="*/ 0 60000 65536"/>
                <a:gd name="T8" fmla="*/ 0 60000 65536"/>
                <a:gd name="T9" fmla="*/ 0 w 67"/>
                <a:gd name="T10" fmla="*/ 0 h 260"/>
                <a:gd name="T11" fmla="*/ 67 w 67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260">
                  <a:moveTo>
                    <a:pt x="9" y="0"/>
                  </a:moveTo>
                  <a:cubicBezTo>
                    <a:pt x="38" y="47"/>
                    <a:pt x="67" y="95"/>
                    <a:pt x="65" y="138"/>
                  </a:cubicBezTo>
                  <a:cubicBezTo>
                    <a:pt x="63" y="181"/>
                    <a:pt x="31" y="220"/>
                    <a:pt x="0" y="260"/>
                  </a:cubicBezTo>
                </a:path>
              </a:pathLst>
            </a:custGeom>
            <a:noFill/>
            <a:ln w="12700">
              <a:solidFill>
                <a:srgbClr val="5B98D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0465" name="Freeform 33"/>
          <p:cNvSpPr>
            <a:spLocks/>
          </p:cNvSpPr>
          <p:nvPr/>
        </p:nvSpPr>
        <p:spPr bwMode="auto">
          <a:xfrm rot="1800000">
            <a:off x="3048000" y="4667250"/>
            <a:ext cx="1798638" cy="376238"/>
          </a:xfrm>
          <a:custGeom>
            <a:avLst/>
            <a:gdLst>
              <a:gd name="T0" fmla="*/ 0 w 973"/>
              <a:gd name="T1" fmla="*/ 169716 h 184"/>
              <a:gd name="T2" fmla="*/ 120156 w 973"/>
              <a:gd name="T3" fmla="*/ 134955 h 184"/>
              <a:gd name="T4" fmla="*/ 255100 w 973"/>
              <a:gd name="T5" fmla="*/ 284223 h 184"/>
              <a:gd name="T6" fmla="*/ 434409 w 973"/>
              <a:gd name="T7" fmla="*/ 53164 h 184"/>
              <a:gd name="T8" fmla="*/ 630355 w 973"/>
              <a:gd name="T9" fmla="*/ 368059 h 184"/>
              <a:gd name="T10" fmla="*/ 765299 w 973"/>
              <a:gd name="T11" fmla="*/ 2045 h 184"/>
              <a:gd name="T12" fmla="*/ 959397 w 973"/>
              <a:gd name="T13" fmla="*/ 351701 h 184"/>
              <a:gd name="T14" fmla="*/ 1094341 w 973"/>
              <a:gd name="T15" fmla="*/ 36806 h 184"/>
              <a:gd name="T16" fmla="*/ 1258862 w 973"/>
              <a:gd name="T17" fmla="*/ 284223 h 184"/>
              <a:gd name="T18" fmla="*/ 1408594 w 973"/>
              <a:gd name="T19" fmla="*/ 151313 h 184"/>
              <a:gd name="T20" fmla="*/ 1560175 w 973"/>
              <a:gd name="T21" fmla="*/ 251507 h 184"/>
              <a:gd name="T22" fmla="*/ 1695119 w 973"/>
              <a:gd name="T23" fmla="*/ 202432 h 184"/>
              <a:gd name="T24" fmla="*/ 1798638 w 973"/>
              <a:gd name="T25" fmla="*/ 218791 h 1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3"/>
              <a:gd name="T40" fmla="*/ 0 h 184"/>
              <a:gd name="T41" fmla="*/ 973 w 973"/>
              <a:gd name="T42" fmla="*/ 184 h 1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3" h="184">
                <a:moveTo>
                  <a:pt x="0" y="83"/>
                </a:moveTo>
                <a:cubicBezTo>
                  <a:pt x="21" y="70"/>
                  <a:pt x="42" y="57"/>
                  <a:pt x="65" y="66"/>
                </a:cubicBezTo>
                <a:cubicBezTo>
                  <a:pt x="88" y="75"/>
                  <a:pt x="110" y="146"/>
                  <a:pt x="138" y="139"/>
                </a:cubicBezTo>
                <a:cubicBezTo>
                  <a:pt x="166" y="132"/>
                  <a:pt x="201" y="19"/>
                  <a:pt x="235" y="26"/>
                </a:cubicBezTo>
                <a:cubicBezTo>
                  <a:pt x="269" y="33"/>
                  <a:pt x="311" y="184"/>
                  <a:pt x="341" y="180"/>
                </a:cubicBezTo>
                <a:cubicBezTo>
                  <a:pt x="371" y="176"/>
                  <a:pt x="384" y="2"/>
                  <a:pt x="414" y="1"/>
                </a:cubicBezTo>
                <a:cubicBezTo>
                  <a:pt x="444" y="0"/>
                  <a:pt x="489" y="169"/>
                  <a:pt x="519" y="172"/>
                </a:cubicBezTo>
                <a:cubicBezTo>
                  <a:pt x="549" y="175"/>
                  <a:pt x="565" y="23"/>
                  <a:pt x="592" y="18"/>
                </a:cubicBezTo>
                <a:cubicBezTo>
                  <a:pt x="619" y="13"/>
                  <a:pt x="653" y="130"/>
                  <a:pt x="681" y="139"/>
                </a:cubicBezTo>
                <a:cubicBezTo>
                  <a:pt x="709" y="148"/>
                  <a:pt x="735" y="77"/>
                  <a:pt x="762" y="74"/>
                </a:cubicBezTo>
                <a:cubicBezTo>
                  <a:pt x="789" y="71"/>
                  <a:pt x="818" y="119"/>
                  <a:pt x="844" y="123"/>
                </a:cubicBezTo>
                <a:cubicBezTo>
                  <a:pt x="870" y="127"/>
                  <a:pt x="896" y="102"/>
                  <a:pt x="917" y="99"/>
                </a:cubicBezTo>
                <a:cubicBezTo>
                  <a:pt x="938" y="96"/>
                  <a:pt x="955" y="101"/>
                  <a:pt x="973" y="107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3276600" y="5119688"/>
            <a:ext cx="11096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photon</a:t>
            </a:r>
          </a:p>
        </p:txBody>
      </p:sp>
      <p:sp>
        <p:nvSpPr>
          <p:cNvPr id="10255" name="Text Box 35"/>
          <p:cNvSpPr txBox="1">
            <a:spLocks noChangeArrowheads="1"/>
          </p:cNvSpPr>
          <p:nvPr/>
        </p:nvSpPr>
        <p:spPr bwMode="auto">
          <a:xfrm>
            <a:off x="3956050" y="2733675"/>
            <a:ext cx="450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10257" name="Rectangle 40"/>
          <p:cNvSpPr>
            <a:spLocks noChangeArrowheads="1"/>
          </p:cNvSpPr>
          <p:nvPr/>
        </p:nvSpPr>
        <p:spPr bwMode="auto">
          <a:xfrm>
            <a:off x="3182938" y="457200"/>
            <a:ext cx="27638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Atomic Transitions</a:t>
            </a:r>
            <a:endParaRPr lang="en-US" sz="2400" i="1" u="sng" baseline="-25000"/>
          </a:p>
        </p:txBody>
      </p:sp>
      <p:pic>
        <p:nvPicPr>
          <p:cNvPr id="10263" name="Picture 73" descr="sorbi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6687" y="4414837"/>
            <a:ext cx="304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75" descr="porbit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0487" y="3649662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5715000" y="2819400"/>
            <a:ext cx="2453567" cy="2322126"/>
          </a:xfrm>
          <a:prstGeom prst="rect">
            <a:avLst/>
          </a:prstGeom>
        </p:spPr>
      </p:pic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7064157" y="2819400"/>
            <a:ext cx="315459" cy="2057400"/>
          </a:xfrm>
          <a:prstGeom prst="ellipse">
            <a:avLst/>
          </a:prstGeom>
          <a:noFill/>
          <a:ln w="28575" algn="ctr">
            <a:solidFill>
              <a:srgbClr val="5B98D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0957" y="3352800"/>
            <a:ext cx="231118" cy="175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0957" y="4343400"/>
            <a:ext cx="231117" cy="175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7879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444500" cy="21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81400"/>
            <a:ext cx="5461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3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65" grpId="0" animBg="1"/>
      <p:bldP spid="530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Text Box 42"/>
          <p:cNvSpPr txBox="1">
            <a:spLocks noChangeArrowheads="1"/>
          </p:cNvSpPr>
          <p:nvPr/>
        </p:nvSpPr>
        <p:spPr bwMode="auto">
          <a:xfrm>
            <a:off x="1063625" y="4864102"/>
            <a:ext cx="6630988" cy="138430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tIns="228600">
            <a:spAutoFit/>
          </a:bodyPr>
          <a:lstStyle/>
          <a:p>
            <a:pPr algn="l"/>
            <a:r>
              <a:rPr lang="en-US" i="1" u="sng" dirty="0"/>
              <a:t>Classical</a:t>
            </a:r>
            <a:r>
              <a:rPr lang="en-US" dirty="0"/>
              <a:t>:  Oscillating electric field drives charge oscillation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i="1" u="sng" dirty="0"/>
              <a:t>Quantum</a:t>
            </a:r>
            <a:r>
              <a:rPr lang="en-US" dirty="0"/>
              <a:t>: Electric field creates superposition of energy states </a:t>
            </a:r>
          </a:p>
          <a:p>
            <a:pPr algn="l"/>
            <a:r>
              <a:rPr lang="en-US" dirty="0"/>
              <a:t>		– which have an oscillating charge density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438400" y="342900"/>
            <a:ext cx="44180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Solar Cells and Photodetectors</a:t>
            </a:r>
            <a:endParaRPr lang="en-US" sz="2000" i="1" u="sng"/>
          </a:p>
        </p:txBody>
      </p:sp>
      <p:sp>
        <p:nvSpPr>
          <p:cNvPr id="12293" name="Line 24"/>
          <p:cNvSpPr>
            <a:spLocks noChangeShapeType="1"/>
          </p:cNvSpPr>
          <p:nvPr/>
        </p:nvSpPr>
        <p:spPr bwMode="auto">
          <a:xfrm>
            <a:off x="3241675" y="1314450"/>
            <a:ext cx="2611438" cy="0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25"/>
          <p:cNvSpPr>
            <a:spLocks noChangeShapeType="1"/>
          </p:cNvSpPr>
          <p:nvPr/>
        </p:nvSpPr>
        <p:spPr bwMode="auto">
          <a:xfrm>
            <a:off x="4487863" y="1298575"/>
            <a:ext cx="0" cy="1958975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26"/>
          <p:cNvSpPr>
            <a:spLocks/>
          </p:cNvSpPr>
          <p:nvPr/>
        </p:nvSpPr>
        <p:spPr bwMode="auto">
          <a:xfrm>
            <a:off x="3287713" y="1514475"/>
            <a:ext cx="1095375" cy="1644650"/>
          </a:xfrm>
          <a:custGeom>
            <a:avLst/>
            <a:gdLst>
              <a:gd name="T0" fmla="*/ 0 w 592"/>
              <a:gd name="T1" fmla="*/ 0 h 803"/>
              <a:gd name="T2" fmla="*/ 764172 w 592"/>
              <a:gd name="T3" fmla="*/ 348182 h 803"/>
              <a:gd name="T4" fmla="*/ 1095375 w 592"/>
              <a:gd name="T5" fmla="*/ 1644650 h 803"/>
              <a:gd name="T6" fmla="*/ 0 60000 65536"/>
              <a:gd name="T7" fmla="*/ 0 60000 65536"/>
              <a:gd name="T8" fmla="*/ 0 60000 65536"/>
              <a:gd name="T9" fmla="*/ 0 w 592"/>
              <a:gd name="T10" fmla="*/ 0 h 803"/>
              <a:gd name="T11" fmla="*/ 592 w 592"/>
              <a:gd name="T12" fmla="*/ 803 h 8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803">
                <a:moveTo>
                  <a:pt x="0" y="0"/>
                </a:moveTo>
                <a:cubicBezTo>
                  <a:pt x="157" y="18"/>
                  <a:pt x="314" y="36"/>
                  <a:pt x="413" y="170"/>
                </a:cubicBezTo>
                <a:cubicBezTo>
                  <a:pt x="512" y="304"/>
                  <a:pt x="552" y="553"/>
                  <a:pt x="592" y="803"/>
                </a:cubicBezTo>
              </a:path>
            </a:pathLst>
          </a:cu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Freeform 27"/>
          <p:cNvSpPr>
            <a:spLocks/>
          </p:cNvSpPr>
          <p:nvPr/>
        </p:nvSpPr>
        <p:spPr bwMode="auto">
          <a:xfrm flipH="1">
            <a:off x="4575175" y="1528763"/>
            <a:ext cx="1093788" cy="1644650"/>
          </a:xfrm>
          <a:custGeom>
            <a:avLst/>
            <a:gdLst>
              <a:gd name="T0" fmla="*/ 0 w 592"/>
              <a:gd name="T1" fmla="*/ 0 h 803"/>
              <a:gd name="T2" fmla="*/ 763065 w 592"/>
              <a:gd name="T3" fmla="*/ 348182 h 803"/>
              <a:gd name="T4" fmla="*/ 1093788 w 592"/>
              <a:gd name="T5" fmla="*/ 1644650 h 803"/>
              <a:gd name="T6" fmla="*/ 0 60000 65536"/>
              <a:gd name="T7" fmla="*/ 0 60000 65536"/>
              <a:gd name="T8" fmla="*/ 0 60000 65536"/>
              <a:gd name="T9" fmla="*/ 0 w 592"/>
              <a:gd name="T10" fmla="*/ 0 h 803"/>
              <a:gd name="T11" fmla="*/ 592 w 592"/>
              <a:gd name="T12" fmla="*/ 803 h 8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803">
                <a:moveTo>
                  <a:pt x="0" y="0"/>
                </a:moveTo>
                <a:cubicBezTo>
                  <a:pt x="157" y="18"/>
                  <a:pt x="314" y="36"/>
                  <a:pt x="413" y="170"/>
                </a:cubicBezTo>
                <a:cubicBezTo>
                  <a:pt x="512" y="304"/>
                  <a:pt x="552" y="553"/>
                  <a:pt x="592" y="803"/>
                </a:cubicBezTo>
              </a:path>
            </a:pathLst>
          </a:custGeom>
          <a:noFill/>
          <a:ln w="12700">
            <a:solidFill>
              <a:srgbClr val="5B98D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28"/>
          <p:cNvSpPr>
            <a:spLocks noChangeShapeType="1"/>
          </p:cNvSpPr>
          <p:nvPr/>
        </p:nvSpPr>
        <p:spPr bwMode="auto">
          <a:xfrm>
            <a:off x="3568700" y="2976563"/>
            <a:ext cx="1951038" cy="0"/>
          </a:xfrm>
          <a:prstGeom prst="line">
            <a:avLst/>
          </a:prstGeom>
          <a:noFill/>
          <a:ln w="38100" cap="flat" cmpd="sng" algn="ctr">
            <a:solidFill>
              <a:srgbClr val="5B98D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29"/>
          <p:cNvSpPr>
            <a:spLocks noChangeShapeType="1"/>
          </p:cNvSpPr>
          <p:nvPr/>
        </p:nvSpPr>
        <p:spPr bwMode="auto">
          <a:xfrm>
            <a:off x="3568700" y="2390775"/>
            <a:ext cx="1951038" cy="0"/>
          </a:xfrm>
          <a:prstGeom prst="line">
            <a:avLst/>
          </a:prstGeom>
          <a:noFill/>
          <a:ln w="38100" cap="flat" cmpd="sng" algn="ctr">
            <a:solidFill>
              <a:srgbClr val="5B98D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30"/>
          <p:cNvSpPr txBox="1">
            <a:spLocks noChangeArrowheads="1"/>
          </p:cNvSpPr>
          <p:nvPr/>
        </p:nvSpPr>
        <p:spPr bwMode="auto">
          <a:xfrm>
            <a:off x="3200401" y="2209800"/>
            <a:ext cx="457200" cy="9412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ts val="2280"/>
              </a:spcBef>
            </a:pPr>
            <a:r>
              <a:rPr lang="en-US" dirty="0" smtClean="0"/>
              <a:t>2p</a:t>
            </a:r>
          </a:p>
          <a:p>
            <a:pPr algn="l" eaLnBrk="0" hangingPunct="0">
              <a:spcBef>
                <a:spcPts val="2280"/>
              </a:spcBef>
            </a:pPr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12300" name="Line 31"/>
          <p:cNvSpPr>
            <a:spLocks noChangeShapeType="1"/>
          </p:cNvSpPr>
          <p:nvPr/>
        </p:nvSpPr>
        <p:spPr bwMode="auto">
          <a:xfrm flipV="1">
            <a:off x="2657475" y="2393950"/>
            <a:ext cx="0" cy="631825"/>
          </a:xfrm>
          <a:prstGeom prst="line">
            <a:avLst/>
          </a:prstGeom>
          <a:noFill/>
          <a:ln w="12700">
            <a:solidFill>
              <a:srgbClr val="5B98D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917545" y="2319149"/>
            <a:ext cx="153987" cy="671703"/>
            <a:chOff x="2641" y="1465"/>
            <a:chExt cx="83" cy="328"/>
          </a:xfrm>
        </p:grpSpPr>
        <p:sp>
          <p:nvSpPr>
            <p:cNvPr id="12308" name="Oval 34"/>
            <p:cNvSpPr>
              <a:spLocks noChangeArrowheads="1"/>
            </p:cNvSpPr>
            <p:nvPr/>
          </p:nvSpPr>
          <p:spPr bwMode="auto">
            <a:xfrm>
              <a:off x="2641" y="1465"/>
              <a:ext cx="57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Freeform 35"/>
            <p:cNvSpPr>
              <a:spLocks/>
            </p:cNvSpPr>
            <p:nvPr/>
          </p:nvSpPr>
          <p:spPr bwMode="auto">
            <a:xfrm>
              <a:off x="2657" y="1533"/>
              <a:ext cx="67" cy="260"/>
            </a:xfrm>
            <a:custGeom>
              <a:avLst/>
              <a:gdLst>
                <a:gd name="T0" fmla="*/ 9 w 67"/>
                <a:gd name="T1" fmla="*/ 0 h 260"/>
                <a:gd name="T2" fmla="*/ 65 w 67"/>
                <a:gd name="T3" fmla="*/ 138 h 260"/>
                <a:gd name="T4" fmla="*/ 0 w 67"/>
                <a:gd name="T5" fmla="*/ 260 h 260"/>
                <a:gd name="T6" fmla="*/ 0 60000 65536"/>
                <a:gd name="T7" fmla="*/ 0 60000 65536"/>
                <a:gd name="T8" fmla="*/ 0 60000 65536"/>
                <a:gd name="T9" fmla="*/ 0 w 67"/>
                <a:gd name="T10" fmla="*/ 0 h 260"/>
                <a:gd name="T11" fmla="*/ 67 w 67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260">
                  <a:moveTo>
                    <a:pt x="9" y="0"/>
                  </a:moveTo>
                  <a:cubicBezTo>
                    <a:pt x="38" y="47"/>
                    <a:pt x="67" y="95"/>
                    <a:pt x="65" y="138"/>
                  </a:cubicBezTo>
                  <a:cubicBezTo>
                    <a:pt x="63" y="181"/>
                    <a:pt x="31" y="220"/>
                    <a:pt x="0" y="26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Freeform 36"/>
          <p:cNvSpPr>
            <a:spLocks/>
          </p:cNvSpPr>
          <p:nvPr/>
        </p:nvSpPr>
        <p:spPr bwMode="auto">
          <a:xfrm rot="1800000">
            <a:off x="4926574" y="3237905"/>
            <a:ext cx="1798637" cy="376238"/>
          </a:xfrm>
          <a:custGeom>
            <a:avLst/>
            <a:gdLst>
              <a:gd name="T0" fmla="*/ 0 w 973"/>
              <a:gd name="T1" fmla="*/ 169716 h 184"/>
              <a:gd name="T2" fmla="*/ 120156 w 973"/>
              <a:gd name="T3" fmla="*/ 134955 h 184"/>
              <a:gd name="T4" fmla="*/ 255100 w 973"/>
              <a:gd name="T5" fmla="*/ 284223 h 184"/>
              <a:gd name="T6" fmla="*/ 434409 w 973"/>
              <a:gd name="T7" fmla="*/ 53164 h 184"/>
              <a:gd name="T8" fmla="*/ 630355 w 973"/>
              <a:gd name="T9" fmla="*/ 368059 h 184"/>
              <a:gd name="T10" fmla="*/ 765299 w 973"/>
              <a:gd name="T11" fmla="*/ 2045 h 184"/>
              <a:gd name="T12" fmla="*/ 959397 w 973"/>
              <a:gd name="T13" fmla="*/ 351701 h 184"/>
              <a:gd name="T14" fmla="*/ 1094340 w 973"/>
              <a:gd name="T15" fmla="*/ 36806 h 184"/>
              <a:gd name="T16" fmla="*/ 1258861 w 973"/>
              <a:gd name="T17" fmla="*/ 284223 h 184"/>
              <a:gd name="T18" fmla="*/ 1408594 w 973"/>
              <a:gd name="T19" fmla="*/ 151313 h 184"/>
              <a:gd name="T20" fmla="*/ 1560174 w 973"/>
              <a:gd name="T21" fmla="*/ 251507 h 184"/>
              <a:gd name="T22" fmla="*/ 1695118 w 973"/>
              <a:gd name="T23" fmla="*/ 202432 h 184"/>
              <a:gd name="T24" fmla="*/ 1798637 w 973"/>
              <a:gd name="T25" fmla="*/ 218791 h 1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3"/>
              <a:gd name="T40" fmla="*/ 0 h 184"/>
              <a:gd name="T41" fmla="*/ 973 w 973"/>
              <a:gd name="T42" fmla="*/ 184 h 1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3" h="184">
                <a:moveTo>
                  <a:pt x="0" y="83"/>
                </a:moveTo>
                <a:cubicBezTo>
                  <a:pt x="21" y="70"/>
                  <a:pt x="42" y="57"/>
                  <a:pt x="65" y="66"/>
                </a:cubicBezTo>
                <a:cubicBezTo>
                  <a:pt x="88" y="75"/>
                  <a:pt x="110" y="146"/>
                  <a:pt x="138" y="139"/>
                </a:cubicBezTo>
                <a:cubicBezTo>
                  <a:pt x="166" y="132"/>
                  <a:pt x="201" y="19"/>
                  <a:pt x="235" y="26"/>
                </a:cubicBezTo>
                <a:cubicBezTo>
                  <a:pt x="269" y="33"/>
                  <a:pt x="311" y="184"/>
                  <a:pt x="341" y="180"/>
                </a:cubicBezTo>
                <a:cubicBezTo>
                  <a:pt x="371" y="176"/>
                  <a:pt x="384" y="2"/>
                  <a:pt x="414" y="1"/>
                </a:cubicBezTo>
                <a:cubicBezTo>
                  <a:pt x="444" y="0"/>
                  <a:pt x="489" y="169"/>
                  <a:pt x="519" y="172"/>
                </a:cubicBezTo>
                <a:cubicBezTo>
                  <a:pt x="549" y="175"/>
                  <a:pt x="565" y="23"/>
                  <a:pt x="592" y="18"/>
                </a:cubicBezTo>
                <a:cubicBezTo>
                  <a:pt x="619" y="13"/>
                  <a:pt x="653" y="130"/>
                  <a:pt x="681" y="139"/>
                </a:cubicBezTo>
                <a:cubicBezTo>
                  <a:pt x="709" y="148"/>
                  <a:pt x="735" y="77"/>
                  <a:pt x="762" y="74"/>
                </a:cubicBezTo>
                <a:cubicBezTo>
                  <a:pt x="789" y="71"/>
                  <a:pt x="818" y="119"/>
                  <a:pt x="844" y="123"/>
                </a:cubicBezTo>
                <a:cubicBezTo>
                  <a:pt x="870" y="127"/>
                  <a:pt x="896" y="102"/>
                  <a:pt x="917" y="99"/>
                </a:cubicBezTo>
                <a:cubicBezTo>
                  <a:pt x="938" y="96"/>
                  <a:pt x="955" y="101"/>
                  <a:pt x="973" y="107"/>
                </a:cubicBezTo>
              </a:path>
            </a:pathLst>
          </a:custGeom>
          <a:noFill/>
          <a:ln w="28575">
            <a:solidFill>
              <a:srgbClr val="7F7F7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Text Box 37"/>
          <p:cNvSpPr txBox="1">
            <a:spLocks noChangeArrowheads="1"/>
          </p:cNvSpPr>
          <p:nvPr/>
        </p:nvSpPr>
        <p:spPr bwMode="auto">
          <a:xfrm>
            <a:off x="6400800" y="3595688"/>
            <a:ext cx="11096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dirty="0"/>
              <a:t>photon</a:t>
            </a:r>
          </a:p>
        </p:txBody>
      </p:sp>
      <p:sp>
        <p:nvSpPr>
          <p:cNvPr id="12305" name="Text Box 38"/>
          <p:cNvSpPr txBox="1">
            <a:spLocks noChangeArrowheads="1"/>
          </p:cNvSpPr>
          <p:nvPr/>
        </p:nvSpPr>
        <p:spPr bwMode="auto">
          <a:xfrm>
            <a:off x="5875338" y="1089025"/>
            <a:ext cx="450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12307" name="Text Box 40"/>
          <p:cNvSpPr txBox="1">
            <a:spLocks noChangeArrowheads="1"/>
          </p:cNvSpPr>
          <p:nvPr/>
        </p:nvSpPr>
        <p:spPr bwMode="auto">
          <a:xfrm>
            <a:off x="6324600" y="3062287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dirty="0"/>
              <a:t>Emission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86200" y="3810000"/>
            <a:ext cx="711200" cy="914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4663440" y="3276600"/>
            <a:ext cx="0" cy="1752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343400" y="3276600"/>
            <a:ext cx="0" cy="1752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114800" y="3581400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94" y="1616693"/>
            <a:ext cx="546100" cy="29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444500" cy="215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266700" cy="254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124200" y="1752600"/>
            <a:ext cx="0" cy="990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124200" y="2743200"/>
            <a:ext cx="2667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341" name="Picture 117" descr="photod3"/>
          <p:cNvPicPr>
            <a:picLocks noChangeAspect="1" noChangeArrowheads="1" noCrop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865313" y="5334000"/>
            <a:ext cx="480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82738" y="381000"/>
            <a:ext cx="564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Semiconductor Homojunction Solar Cell</a:t>
            </a:r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 flipH="1">
            <a:off x="1830388" y="2389188"/>
            <a:ext cx="482600" cy="1133475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Freeform 4"/>
          <p:cNvSpPr>
            <a:spLocks/>
          </p:cNvSpPr>
          <p:nvPr/>
        </p:nvSpPr>
        <p:spPr bwMode="auto">
          <a:xfrm>
            <a:off x="2347913" y="2389188"/>
            <a:ext cx="482600" cy="1125538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400425" y="1697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9463" name="Freeform 6"/>
          <p:cNvSpPr>
            <a:spLocks/>
          </p:cNvSpPr>
          <p:nvPr/>
        </p:nvSpPr>
        <p:spPr bwMode="auto">
          <a:xfrm>
            <a:off x="1266825" y="1652588"/>
            <a:ext cx="482600" cy="1887538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Freeform 7"/>
          <p:cNvSpPr>
            <a:spLocks/>
          </p:cNvSpPr>
          <p:nvPr/>
        </p:nvSpPr>
        <p:spPr bwMode="auto">
          <a:xfrm flipH="1">
            <a:off x="4017963" y="2493963"/>
            <a:ext cx="482600" cy="11430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8"/>
          <p:cNvSpPr>
            <a:spLocks/>
          </p:cNvSpPr>
          <p:nvPr/>
        </p:nvSpPr>
        <p:spPr bwMode="auto">
          <a:xfrm flipH="1">
            <a:off x="939800" y="1558926"/>
            <a:ext cx="288925" cy="79375"/>
          </a:xfrm>
          <a:custGeom>
            <a:avLst/>
            <a:gdLst>
              <a:gd name="T0" fmla="*/ 0 w 397"/>
              <a:gd name="T1" fmla="*/ 2147483647 h 73"/>
              <a:gd name="T2" fmla="*/ 2147483647 w 397"/>
              <a:gd name="T3" fmla="*/ 0 h 73"/>
              <a:gd name="T4" fmla="*/ 0 60000 65536"/>
              <a:gd name="T5" fmla="*/ 0 60000 65536"/>
              <a:gd name="T6" fmla="*/ 0 w 397"/>
              <a:gd name="T7" fmla="*/ 0 h 73"/>
              <a:gd name="T8" fmla="*/ 397 w 397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73">
                <a:moveTo>
                  <a:pt x="0" y="73"/>
                </a:moveTo>
                <a:cubicBezTo>
                  <a:pt x="0" y="73"/>
                  <a:pt x="198" y="36"/>
                  <a:pt x="397" y="0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6" name="Group 9"/>
          <p:cNvGrpSpPr>
            <a:grpSpLocks/>
          </p:cNvGrpSpPr>
          <p:nvPr/>
        </p:nvGrpSpPr>
        <p:grpSpPr bwMode="auto">
          <a:xfrm flipH="1">
            <a:off x="7318375" y="1655763"/>
            <a:ext cx="809625" cy="2209800"/>
            <a:chOff x="4098" y="2496"/>
            <a:chExt cx="510" cy="1014"/>
          </a:xfrm>
        </p:grpSpPr>
        <p:sp>
          <p:nvSpPr>
            <p:cNvPr id="19573" name="Freeform 10"/>
            <p:cNvSpPr>
              <a:spLocks/>
            </p:cNvSpPr>
            <p:nvPr/>
          </p:nvSpPr>
          <p:spPr bwMode="auto">
            <a:xfrm>
              <a:off x="4304" y="2544"/>
              <a:ext cx="304" cy="966"/>
            </a:xfrm>
            <a:custGeom>
              <a:avLst/>
              <a:gdLst>
                <a:gd name="T0" fmla="*/ 0 w 612"/>
                <a:gd name="T1" fmla="*/ 0 h 672"/>
                <a:gd name="T2" fmla="*/ 13 w 612"/>
                <a:gd name="T3" fmla="*/ 996 h 672"/>
                <a:gd name="T4" fmla="*/ 18 w 612"/>
                <a:gd name="T5" fmla="*/ 412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4" name="Freeform 11"/>
            <p:cNvSpPr>
              <a:spLocks/>
            </p:cNvSpPr>
            <p:nvPr/>
          </p:nvSpPr>
          <p:spPr bwMode="auto">
            <a:xfrm flipH="1">
              <a:off x="4098" y="2496"/>
              <a:ext cx="182" cy="40"/>
            </a:xfrm>
            <a:custGeom>
              <a:avLst/>
              <a:gdLst>
                <a:gd name="T0" fmla="*/ 0 w 397"/>
                <a:gd name="T1" fmla="*/ 4 h 73"/>
                <a:gd name="T2" fmla="*/ 8 w 397"/>
                <a:gd name="T3" fmla="*/ 0 h 73"/>
                <a:gd name="T4" fmla="*/ 0 60000 65536"/>
                <a:gd name="T5" fmla="*/ 0 60000 65536"/>
                <a:gd name="T6" fmla="*/ 0 w 397"/>
                <a:gd name="T7" fmla="*/ 0 h 73"/>
                <a:gd name="T8" fmla="*/ 397 w 397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7" h="73">
                  <a:moveTo>
                    <a:pt x="0" y="73"/>
                  </a:moveTo>
                  <a:cubicBezTo>
                    <a:pt x="0" y="73"/>
                    <a:pt x="198" y="36"/>
                    <a:pt x="397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" name="Freeform 12"/>
          <p:cNvSpPr>
            <a:spLocks/>
          </p:cNvSpPr>
          <p:nvPr/>
        </p:nvSpPr>
        <p:spPr bwMode="auto">
          <a:xfrm flipH="1">
            <a:off x="2921000" y="2500313"/>
            <a:ext cx="482600" cy="113665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Freeform 13"/>
          <p:cNvSpPr>
            <a:spLocks/>
          </p:cNvSpPr>
          <p:nvPr/>
        </p:nvSpPr>
        <p:spPr bwMode="auto">
          <a:xfrm>
            <a:off x="3438525" y="2493963"/>
            <a:ext cx="482600" cy="11430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Freeform 14"/>
          <p:cNvSpPr>
            <a:spLocks/>
          </p:cNvSpPr>
          <p:nvPr/>
        </p:nvSpPr>
        <p:spPr bwMode="auto">
          <a:xfrm>
            <a:off x="4532313" y="2493963"/>
            <a:ext cx="482600" cy="14478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Freeform 15"/>
          <p:cNvSpPr>
            <a:spLocks/>
          </p:cNvSpPr>
          <p:nvPr/>
        </p:nvSpPr>
        <p:spPr bwMode="auto">
          <a:xfrm flipH="1">
            <a:off x="5105400" y="2743200"/>
            <a:ext cx="482600" cy="113665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Freeform 16"/>
          <p:cNvSpPr>
            <a:spLocks/>
          </p:cNvSpPr>
          <p:nvPr/>
        </p:nvSpPr>
        <p:spPr bwMode="auto">
          <a:xfrm>
            <a:off x="5630863" y="2732088"/>
            <a:ext cx="482600" cy="118586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Freeform 17"/>
          <p:cNvSpPr>
            <a:spLocks/>
          </p:cNvSpPr>
          <p:nvPr/>
        </p:nvSpPr>
        <p:spPr bwMode="auto">
          <a:xfrm flipH="1">
            <a:off x="6203950" y="2735263"/>
            <a:ext cx="482600" cy="1182687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Freeform 18"/>
          <p:cNvSpPr>
            <a:spLocks/>
          </p:cNvSpPr>
          <p:nvPr/>
        </p:nvSpPr>
        <p:spPr bwMode="auto">
          <a:xfrm>
            <a:off x="6734175" y="2741613"/>
            <a:ext cx="482600" cy="1176337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blackWhite">
          <a:xfrm>
            <a:off x="1349375" y="3300413"/>
            <a:ext cx="819150" cy="0"/>
          </a:xfrm>
          <a:prstGeom prst="line">
            <a:avLst/>
          </a:prstGeom>
          <a:noFill/>
          <a:ln w="254000">
            <a:solidFill>
              <a:srgbClr val="5B98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blackWhite">
          <a:xfrm>
            <a:off x="2403475" y="3300413"/>
            <a:ext cx="819150" cy="0"/>
          </a:xfrm>
          <a:prstGeom prst="line">
            <a:avLst/>
          </a:prstGeom>
          <a:noFill/>
          <a:ln w="254000">
            <a:solidFill>
              <a:srgbClr val="5B98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1"/>
          <p:cNvSpPr>
            <a:spLocks noChangeShapeType="1"/>
          </p:cNvSpPr>
          <p:nvPr/>
        </p:nvSpPr>
        <p:spPr bwMode="blackWhite">
          <a:xfrm>
            <a:off x="3527425" y="3300413"/>
            <a:ext cx="819150" cy="0"/>
          </a:xfrm>
          <a:prstGeom prst="line">
            <a:avLst/>
          </a:prstGeom>
          <a:noFill/>
          <a:ln w="254000">
            <a:solidFill>
              <a:srgbClr val="5B98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2"/>
          <p:cNvSpPr>
            <a:spLocks noChangeShapeType="1"/>
          </p:cNvSpPr>
          <p:nvPr/>
        </p:nvSpPr>
        <p:spPr bwMode="blackWhite">
          <a:xfrm>
            <a:off x="4587875" y="3605213"/>
            <a:ext cx="819150" cy="0"/>
          </a:xfrm>
          <a:prstGeom prst="line">
            <a:avLst/>
          </a:prstGeom>
          <a:noFill/>
          <a:ln w="254000">
            <a:solidFill>
              <a:srgbClr val="5B98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3"/>
          <p:cNvSpPr>
            <a:spLocks noChangeShapeType="1"/>
          </p:cNvSpPr>
          <p:nvPr/>
        </p:nvSpPr>
        <p:spPr bwMode="blackWhite">
          <a:xfrm>
            <a:off x="5686425" y="3605213"/>
            <a:ext cx="819150" cy="0"/>
          </a:xfrm>
          <a:prstGeom prst="line">
            <a:avLst/>
          </a:prstGeom>
          <a:noFill/>
          <a:ln w="254000">
            <a:solidFill>
              <a:srgbClr val="5B98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4"/>
          <p:cNvSpPr>
            <a:spLocks noChangeShapeType="1"/>
          </p:cNvSpPr>
          <p:nvPr/>
        </p:nvSpPr>
        <p:spPr bwMode="blackWhite">
          <a:xfrm>
            <a:off x="6789738" y="3605213"/>
            <a:ext cx="819150" cy="0"/>
          </a:xfrm>
          <a:prstGeom prst="line">
            <a:avLst/>
          </a:prstGeom>
          <a:noFill/>
          <a:ln w="254000">
            <a:solidFill>
              <a:srgbClr val="5B98D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2414588" y="2309813"/>
            <a:ext cx="790575" cy="320675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3544888" y="2309813"/>
            <a:ext cx="790575" cy="320675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4603750" y="2625725"/>
            <a:ext cx="790575" cy="320675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8"/>
          <p:cNvSpPr>
            <a:spLocks noChangeArrowheads="1"/>
          </p:cNvSpPr>
          <p:nvPr/>
        </p:nvSpPr>
        <p:spPr bwMode="auto">
          <a:xfrm>
            <a:off x="5702300" y="2622550"/>
            <a:ext cx="790575" cy="320675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9"/>
          <p:cNvSpPr>
            <a:spLocks noChangeArrowheads="1"/>
          </p:cNvSpPr>
          <p:nvPr/>
        </p:nvSpPr>
        <p:spPr bwMode="auto">
          <a:xfrm>
            <a:off x="6813550" y="2614613"/>
            <a:ext cx="790575" cy="320675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30"/>
          <p:cNvSpPr>
            <a:spLocks noChangeArrowheads="1"/>
          </p:cNvSpPr>
          <p:nvPr/>
        </p:nvSpPr>
        <p:spPr bwMode="auto">
          <a:xfrm>
            <a:off x="1363663" y="2305050"/>
            <a:ext cx="790575" cy="320675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AutoShape 31"/>
          <p:cNvSpPr>
            <a:spLocks/>
          </p:cNvSpPr>
          <p:nvPr/>
        </p:nvSpPr>
        <p:spPr bwMode="auto">
          <a:xfrm>
            <a:off x="1230313" y="3151188"/>
            <a:ext cx="76200" cy="3048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Text Box 32"/>
          <p:cNvSpPr txBox="1">
            <a:spLocks noChangeArrowheads="1"/>
          </p:cNvSpPr>
          <p:nvPr/>
        </p:nvSpPr>
        <p:spPr bwMode="auto">
          <a:xfrm>
            <a:off x="1233488" y="1903413"/>
            <a:ext cx="1128712" cy="4032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/>
              <a:t>CONDUCTION</a:t>
            </a:r>
            <a:br>
              <a:rPr lang="en-US" sz="1200" b="1"/>
            </a:br>
            <a:r>
              <a:rPr lang="en-US" sz="1200" b="1"/>
              <a:t>BAND</a:t>
            </a:r>
          </a:p>
        </p:txBody>
      </p:sp>
      <p:sp>
        <p:nvSpPr>
          <p:cNvPr id="180257" name="Oval 33"/>
          <p:cNvSpPr>
            <a:spLocks noChangeArrowheads="1"/>
          </p:cNvSpPr>
          <p:nvPr/>
        </p:nvSpPr>
        <p:spPr bwMode="auto">
          <a:xfrm>
            <a:off x="4070350" y="25622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3473450" y="1608138"/>
            <a:ext cx="754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electron</a:t>
            </a:r>
          </a:p>
        </p:txBody>
      </p:sp>
      <p:sp>
        <p:nvSpPr>
          <p:cNvPr id="180259" name="Line 35"/>
          <p:cNvSpPr>
            <a:spLocks noChangeShapeType="1"/>
          </p:cNvSpPr>
          <p:nvPr/>
        </p:nvSpPr>
        <p:spPr bwMode="auto">
          <a:xfrm>
            <a:off x="3810000" y="1852613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260" name="Oval 36"/>
          <p:cNvSpPr>
            <a:spLocks noChangeArrowheads="1"/>
          </p:cNvSpPr>
          <p:nvPr/>
        </p:nvSpPr>
        <p:spPr bwMode="auto">
          <a:xfrm>
            <a:off x="4067175" y="31480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61" name="Text Box 37"/>
          <p:cNvSpPr txBox="1">
            <a:spLocks noChangeArrowheads="1"/>
          </p:cNvSpPr>
          <p:nvPr/>
        </p:nvSpPr>
        <p:spPr bwMode="auto">
          <a:xfrm>
            <a:off x="3943350" y="3910013"/>
            <a:ext cx="476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hole</a:t>
            </a:r>
          </a:p>
        </p:txBody>
      </p:sp>
      <p:sp>
        <p:nvSpPr>
          <p:cNvPr id="180262" name="Line 38"/>
          <p:cNvSpPr>
            <a:spLocks noChangeShapeType="1"/>
          </p:cNvSpPr>
          <p:nvPr/>
        </p:nvSpPr>
        <p:spPr bwMode="auto">
          <a:xfrm flipH="1" flipV="1">
            <a:off x="4114800" y="3300413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 flipH="1">
            <a:off x="4191000" y="2614613"/>
            <a:ext cx="76200" cy="533400"/>
            <a:chOff x="858" y="3024"/>
            <a:chExt cx="258" cy="1432"/>
          </a:xfrm>
        </p:grpSpPr>
        <p:sp>
          <p:nvSpPr>
            <p:cNvPr id="19552" name="Line 40"/>
            <p:cNvSpPr>
              <a:spLocks noChangeShapeType="1"/>
            </p:cNvSpPr>
            <p:nvPr/>
          </p:nvSpPr>
          <p:spPr bwMode="auto">
            <a:xfrm flipV="1">
              <a:off x="985" y="3024"/>
              <a:ext cx="0" cy="204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53" name="Group 41"/>
            <p:cNvGrpSpPr>
              <a:grpSpLocks/>
            </p:cNvGrpSpPr>
            <p:nvPr/>
          </p:nvGrpSpPr>
          <p:grpSpPr bwMode="auto">
            <a:xfrm>
              <a:off x="864" y="3840"/>
              <a:ext cx="252" cy="616"/>
              <a:chOff x="768" y="2592"/>
              <a:chExt cx="576" cy="1152"/>
            </a:xfrm>
          </p:grpSpPr>
          <p:grpSp>
            <p:nvGrpSpPr>
              <p:cNvPr id="19564" name="Group 42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9571" name="Freeform 43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2" name="Freeform 44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65" name="Group 45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9569" name="Freeform 46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0" name="Freeform 47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66" name="Group 48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9567" name="Freeform 49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8" name="Freeform 50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554" name="Group 51"/>
            <p:cNvGrpSpPr>
              <a:grpSpLocks/>
            </p:cNvGrpSpPr>
            <p:nvPr/>
          </p:nvGrpSpPr>
          <p:grpSpPr bwMode="auto">
            <a:xfrm>
              <a:off x="858" y="3225"/>
              <a:ext cx="252" cy="615"/>
              <a:chOff x="768" y="2592"/>
              <a:chExt cx="576" cy="1152"/>
            </a:xfrm>
          </p:grpSpPr>
          <p:grpSp>
            <p:nvGrpSpPr>
              <p:cNvPr id="19555" name="Group 52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9562" name="Freeform 53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" name="Freeform 54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56" name="Group 55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9560" name="Freeform 56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" name="Freeform 57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57" name="Group 58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9558" name="Freeform 59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" name="Freeform 60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95" name="Rectangle 62"/>
          <p:cNvSpPr>
            <a:spLocks noChangeArrowheads="1"/>
          </p:cNvSpPr>
          <p:nvPr/>
        </p:nvSpPr>
        <p:spPr bwMode="auto">
          <a:xfrm>
            <a:off x="582613" y="3071813"/>
            <a:ext cx="381000" cy="1219200"/>
          </a:xfrm>
          <a:prstGeom prst="rect">
            <a:avLst/>
          </a:prstGeom>
          <a:solidFill>
            <a:srgbClr val="5B98D2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Rectangle 63"/>
          <p:cNvSpPr>
            <a:spLocks noChangeArrowheads="1"/>
          </p:cNvSpPr>
          <p:nvPr/>
        </p:nvSpPr>
        <p:spPr bwMode="auto">
          <a:xfrm>
            <a:off x="582613" y="1471613"/>
            <a:ext cx="381000" cy="1676400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Text Box 64"/>
          <p:cNvSpPr txBox="1">
            <a:spLocks noChangeArrowheads="1"/>
          </p:cNvSpPr>
          <p:nvPr/>
        </p:nvSpPr>
        <p:spPr bwMode="auto">
          <a:xfrm>
            <a:off x="1227138" y="3643313"/>
            <a:ext cx="8302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/>
              <a:t>VALENCE</a:t>
            </a:r>
            <a:br>
              <a:rPr lang="en-US" sz="1200" b="1"/>
            </a:br>
            <a:r>
              <a:rPr lang="en-US" sz="1200" b="1"/>
              <a:t>BAND</a:t>
            </a:r>
          </a:p>
        </p:txBody>
      </p:sp>
      <p:sp>
        <p:nvSpPr>
          <p:cNvPr id="19498" name="Line 65"/>
          <p:cNvSpPr>
            <a:spLocks noChangeShapeType="1"/>
          </p:cNvSpPr>
          <p:nvPr/>
        </p:nvSpPr>
        <p:spPr bwMode="auto">
          <a:xfrm flipH="1">
            <a:off x="1143000" y="3300413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Line 66"/>
          <p:cNvSpPr>
            <a:spLocks noChangeShapeType="1"/>
          </p:cNvSpPr>
          <p:nvPr/>
        </p:nvSpPr>
        <p:spPr bwMode="auto">
          <a:xfrm flipH="1" flipV="1">
            <a:off x="1143000" y="3300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Line 67"/>
          <p:cNvSpPr>
            <a:spLocks noChangeShapeType="1"/>
          </p:cNvSpPr>
          <p:nvPr/>
        </p:nvSpPr>
        <p:spPr bwMode="auto">
          <a:xfrm flipH="1">
            <a:off x="1143000" y="37576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Line 68"/>
          <p:cNvSpPr>
            <a:spLocks noChangeShapeType="1"/>
          </p:cNvSpPr>
          <p:nvPr/>
        </p:nvSpPr>
        <p:spPr bwMode="auto">
          <a:xfrm flipH="1" flipV="1">
            <a:off x="1150938" y="2020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Line 69"/>
          <p:cNvSpPr>
            <a:spLocks noChangeShapeType="1"/>
          </p:cNvSpPr>
          <p:nvPr/>
        </p:nvSpPr>
        <p:spPr bwMode="auto">
          <a:xfrm flipH="1">
            <a:off x="1150938" y="24780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Line 70"/>
          <p:cNvSpPr>
            <a:spLocks noChangeShapeType="1"/>
          </p:cNvSpPr>
          <p:nvPr/>
        </p:nvSpPr>
        <p:spPr bwMode="auto">
          <a:xfrm flipH="1">
            <a:off x="1143000" y="2012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Text Box 71"/>
          <p:cNvSpPr txBox="1">
            <a:spLocks noChangeArrowheads="1"/>
          </p:cNvSpPr>
          <p:nvPr/>
        </p:nvSpPr>
        <p:spPr bwMode="auto">
          <a:xfrm>
            <a:off x="354013" y="3681413"/>
            <a:ext cx="8651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/>
              <a:t>METAL</a:t>
            </a:r>
          </a:p>
          <a:p>
            <a:pPr>
              <a:lnSpc>
                <a:spcPct val="85000"/>
              </a:lnSpc>
            </a:pPr>
            <a:r>
              <a:rPr lang="en-US" sz="1200" b="1"/>
              <a:t>CONTACT</a:t>
            </a:r>
          </a:p>
        </p:txBody>
      </p:sp>
      <p:sp>
        <p:nvSpPr>
          <p:cNvPr id="180296" name="AutoShape 72"/>
          <p:cNvSpPr>
            <a:spLocks noChangeArrowheads="1"/>
          </p:cNvSpPr>
          <p:nvPr/>
        </p:nvSpPr>
        <p:spPr bwMode="auto">
          <a:xfrm>
            <a:off x="4038600" y="2081213"/>
            <a:ext cx="876300" cy="309562"/>
          </a:xfrm>
          <a:prstGeom prst="curvedDownArrow">
            <a:avLst>
              <a:gd name="adj1" fmla="val 56615"/>
              <a:gd name="adj2" fmla="val 113231"/>
              <a:gd name="adj3" fmla="val 33333"/>
            </a:avLst>
          </a:prstGeom>
          <a:solidFill>
            <a:srgbClr val="5B98D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97" name="AutoShape 73"/>
          <p:cNvSpPr>
            <a:spLocks noChangeArrowheads="1"/>
          </p:cNvSpPr>
          <p:nvPr/>
        </p:nvSpPr>
        <p:spPr bwMode="auto">
          <a:xfrm rot="10800000">
            <a:off x="723900" y="3224213"/>
            <a:ext cx="876300" cy="309562"/>
          </a:xfrm>
          <a:prstGeom prst="curvedDownArrow">
            <a:avLst>
              <a:gd name="adj1" fmla="val 56615"/>
              <a:gd name="adj2" fmla="val 113231"/>
              <a:gd name="adj3" fmla="val 33333"/>
            </a:avLst>
          </a:prstGeom>
          <a:solidFill>
            <a:srgbClr val="5B98D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74"/>
          <p:cNvSpPr>
            <a:spLocks noChangeArrowheads="1"/>
          </p:cNvSpPr>
          <p:nvPr/>
        </p:nvSpPr>
        <p:spPr bwMode="auto">
          <a:xfrm>
            <a:off x="8077200" y="3071813"/>
            <a:ext cx="381000" cy="1219200"/>
          </a:xfrm>
          <a:prstGeom prst="rect">
            <a:avLst/>
          </a:prstGeom>
          <a:solidFill>
            <a:srgbClr val="5B98D2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Rectangle 75"/>
          <p:cNvSpPr>
            <a:spLocks noChangeArrowheads="1"/>
          </p:cNvSpPr>
          <p:nvPr/>
        </p:nvSpPr>
        <p:spPr bwMode="auto">
          <a:xfrm>
            <a:off x="8077200" y="1471613"/>
            <a:ext cx="381000" cy="1676400"/>
          </a:xfrm>
          <a:prstGeom prst="rect">
            <a:avLst/>
          </a:prstGeom>
          <a:noFill/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Text Box 76"/>
          <p:cNvSpPr txBox="1">
            <a:spLocks noChangeArrowheads="1"/>
          </p:cNvSpPr>
          <p:nvPr/>
        </p:nvSpPr>
        <p:spPr bwMode="auto">
          <a:xfrm>
            <a:off x="7848600" y="3681413"/>
            <a:ext cx="8651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/>
              <a:t>METAL</a:t>
            </a:r>
          </a:p>
          <a:p>
            <a:pPr>
              <a:lnSpc>
                <a:spcPct val="85000"/>
              </a:lnSpc>
            </a:pPr>
            <a:r>
              <a:rPr lang="en-US" sz="1200" b="1"/>
              <a:t>CONTACT</a:t>
            </a:r>
          </a:p>
        </p:txBody>
      </p:sp>
      <p:sp>
        <p:nvSpPr>
          <p:cNvPr id="19510" name="Text Box 77"/>
          <p:cNvSpPr txBox="1">
            <a:spLocks noChangeArrowheads="1"/>
          </p:cNvSpPr>
          <p:nvPr/>
        </p:nvSpPr>
        <p:spPr bwMode="auto">
          <a:xfrm>
            <a:off x="2438400" y="3175"/>
            <a:ext cx="6326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Comic Sans MS" pitchFamily="66" charset="0"/>
              </a:rPr>
              <a:t>(junction of two differently doped pieces of the same semiconductors)</a:t>
            </a:r>
          </a:p>
        </p:txBody>
      </p:sp>
      <p:sp>
        <p:nvSpPr>
          <p:cNvPr id="19511" name="Line 78"/>
          <p:cNvSpPr>
            <a:spLocks noChangeShapeType="1"/>
          </p:cNvSpPr>
          <p:nvPr/>
        </p:nvSpPr>
        <p:spPr bwMode="auto">
          <a:xfrm flipH="1">
            <a:off x="5105400" y="22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12" name="AutoShape 79"/>
          <p:cNvSpPr>
            <a:spLocks/>
          </p:cNvSpPr>
          <p:nvPr/>
        </p:nvSpPr>
        <p:spPr bwMode="auto">
          <a:xfrm>
            <a:off x="1241425" y="2289175"/>
            <a:ext cx="90488" cy="377825"/>
          </a:xfrm>
          <a:prstGeom prst="leftBrace">
            <a:avLst>
              <a:gd name="adj1" fmla="val 347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04" name="AutoShape 80"/>
          <p:cNvSpPr>
            <a:spLocks noChangeArrowheads="1"/>
          </p:cNvSpPr>
          <p:nvPr/>
        </p:nvSpPr>
        <p:spPr bwMode="auto">
          <a:xfrm>
            <a:off x="7391400" y="2233613"/>
            <a:ext cx="876300" cy="309562"/>
          </a:xfrm>
          <a:prstGeom prst="curvedDownArrow">
            <a:avLst>
              <a:gd name="adj1" fmla="val 56615"/>
              <a:gd name="adj2" fmla="val 113231"/>
              <a:gd name="adj3" fmla="val 33333"/>
            </a:avLst>
          </a:prstGeom>
          <a:solidFill>
            <a:srgbClr val="5B98D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05" name="Text Box 81"/>
          <p:cNvSpPr txBox="1">
            <a:spLocks noChangeArrowheads="1"/>
          </p:cNvSpPr>
          <p:nvPr/>
        </p:nvSpPr>
        <p:spPr bwMode="auto">
          <a:xfrm>
            <a:off x="4495800" y="1395413"/>
            <a:ext cx="184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5B98D2"/>
                </a:solidFill>
              </a:rPr>
              <a:t>IT IS ENERGETICALLY FAVORABLE FOR ELECTRONS TO GO TO THE MATERIAL ON THE RIGHT</a:t>
            </a:r>
          </a:p>
        </p:txBody>
      </p:sp>
      <p:sp>
        <p:nvSpPr>
          <p:cNvPr id="180306" name="Text Box 82"/>
          <p:cNvSpPr txBox="1">
            <a:spLocks noChangeArrowheads="1"/>
          </p:cNvSpPr>
          <p:nvPr/>
        </p:nvSpPr>
        <p:spPr bwMode="auto">
          <a:xfrm>
            <a:off x="2209800" y="3605213"/>
            <a:ext cx="1844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5B98D2"/>
                </a:solidFill>
              </a:rPr>
              <a:t>IT IS ENERGETICALLY FAVORABLE FOR HOLES TO STAY IN THE MATERIAL ON THE LEFT</a:t>
            </a:r>
          </a:p>
        </p:txBody>
      </p: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690563" y="4106863"/>
            <a:ext cx="7615237" cy="1303337"/>
            <a:chOff x="435" y="2587"/>
            <a:chExt cx="4797" cy="821"/>
          </a:xfrm>
        </p:grpSpPr>
        <p:sp>
          <p:nvSpPr>
            <p:cNvPr id="19530" name="Freeform 84"/>
            <p:cNvSpPr>
              <a:spLocks/>
            </p:cNvSpPr>
            <p:nvPr/>
          </p:nvSpPr>
          <p:spPr bwMode="auto">
            <a:xfrm>
              <a:off x="480" y="2655"/>
              <a:ext cx="787" cy="311"/>
            </a:xfrm>
            <a:custGeom>
              <a:avLst/>
              <a:gdLst>
                <a:gd name="T0" fmla="*/ 0 w 787"/>
                <a:gd name="T1" fmla="*/ 0 h 311"/>
                <a:gd name="T2" fmla="*/ 183 w 787"/>
                <a:gd name="T3" fmla="*/ 261 h 311"/>
                <a:gd name="T4" fmla="*/ 787 w 787"/>
                <a:gd name="T5" fmla="*/ 298 h 311"/>
                <a:gd name="T6" fmla="*/ 0 60000 65536"/>
                <a:gd name="T7" fmla="*/ 0 60000 65536"/>
                <a:gd name="T8" fmla="*/ 0 60000 65536"/>
                <a:gd name="T9" fmla="*/ 0 w 787"/>
                <a:gd name="T10" fmla="*/ 0 h 311"/>
                <a:gd name="T11" fmla="*/ 787 w 787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7" h="311">
                  <a:moveTo>
                    <a:pt x="0" y="0"/>
                  </a:moveTo>
                  <a:cubicBezTo>
                    <a:pt x="30" y="43"/>
                    <a:pt x="52" y="211"/>
                    <a:pt x="183" y="261"/>
                  </a:cubicBezTo>
                  <a:cubicBezTo>
                    <a:pt x="314" y="311"/>
                    <a:pt x="661" y="290"/>
                    <a:pt x="787" y="29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Oval 85"/>
            <p:cNvSpPr>
              <a:spLocks noChangeArrowheads="1"/>
            </p:cNvSpPr>
            <p:nvPr/>
          </p:nvSpPr>
          <p:spPr bwMode="auto">
            <a:xfrm>
              <a:off x="435" y="2587"/>
              <a:ext cx="76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2" name="Line 86"/>
            <p:cNvSpPr>
              <a:spLocks noChangeShapeType="1"/>
            </p:cNvSpPr>
            <p:nvPr/>
          </p:nvSpPr>
          <p:spPr bwMode="auto">
            <a:xfrm flipV="1">
              <a:off x="1152" y="2799"/>
              <a:ext cx="43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Oval 87"/>
            <p:cNvSpPr>
              <a:spLocks noChangeArrowheads="1"/>
            </p:cNvSpPr>
            <p:nvPr/>
          </p:nvSpPr>
          <p:spPr bwMode="auto">
            <a:xfrm>
              <a:off x="1200" y="2809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</a:t>
              </a:r>
            </a:p>
          </p:txBody>
        </p:sp>
        <p:sp>
          <p:nvSpPr>
            <p:cNvPr id="19534" name="Oval 88"/>
            <p:cNvSpPr>
              <a:spLocks noChangeArrowheads="1"/>
            </p:cNvSpPr>
            <p:nvPr/>
          </p:nvSpPr>
          <p:spPr bwMode="auto">
            <a:xfrm>
              <a:off x="5156" y="2587"/>
              <a:ext cx="76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5" name="Freeform 89"/>
            <p:cNvSpPr>
              <a:spLocks/>
            </p:cNvSpPr>
            <p:nvPr/>
          </p:nvSpPr>
          <p:spPr bwMode="auto">
            <a:xfrm>
              <a:off x="2496" y="2642"/>
              <a:ext cx="2703" cy="335"/>
            </a:xfrm>
            <a:custGeom>
              <a:avLst/>
              <a:gdLst>
                <a:gd name="T0" fmla="*/ 677 w 3821"/>
                <a:gd name="T1" fmla="*/ 0 h 335"/>
                <a:gd name="T2" fmla="*/ 629 w 3821"/>
                <a:gd name="T3" fmla="*/ 261 h 335"/>
                <a:gd name="T4" fmla="*/ 413 w 3821"/>
                <a:gd name="T5" fmla="*/ 326 h 335"/>
                <a:gd name="T6" fmla="*/ 0 w 3821"/>
                <a:gd name="T7" fmla="*/ 316 h 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21"/>
                <a:gd name="T13" fmla="*/ 0 h 335"/>
                <a:gd name="T14" fmla="*/ 3821 w 3821"/>
                <a:gd name="T15" fmla="*/ 335 h 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21" h="335">
                  <a:moveTo>
                    <a:pt x="3821" y="0"/>
                  </a:moveTo>
                  <a:cubicBezTo>
                    <a:pt x="3776" y="43"/>
                    <a:pt x="3800" y="207"/>
                    <a:pt x="3551" y="261"/>
                  </a:cubicBezTo>
                  <a:cubicBezTo>
                    <a:pt x="3302" y="315"/>
                    <a:pt x="2921" y="317"/>
                    <a:pt x="2329" y="326"/>
                  </a:cubicBezTo>
                  <a:cubicBezTo>
                    <a:pt x="1737" y="335"/>
                    <a:pt x="485" y="318"/>
                    <a:pt x="0" y="3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90"/>
            <p:cNvSpPr>
              <a:spLocks noChangeShapeType="1"/>
            </p:cNvSpPr>
            <p:nvPr/>
          </p:nvSpPr>
          <p:spPr bwMode="auto">
            <a:xfrm flipV="1">
              <a:off x="2112" y="3115"/>
              <a:ext cx="43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37" name="Group 91"/>
            <p:cNvGrpSpPr>
              <a:grpSpLocks/>
            </p:cNvGrpSpPr>
            <p:nvPr/>
          </p:nvGrpSpPr>
          <p:grpSpPr bwMode="auto">
            <a:xfrm>
              <a:off x="2165" y="2885"/>
              <a:ext cx="336" cy="144"/>
              <a:chOff x="1488" y="2976"/>
              <a:chExt cx="576" cy="96"/>
            </a:xfrm>
          </p:grpSpPr>
          <p:sp>
            <p:nvSpPr>
              <p:cNvPr id="19545" name="Line 92"/>
              <p:cNvSpPr>
                <a:spLocks noChangeShapeType="1"/>
              </p:cNvSpPr>
              <p:nvPr/>
            </p:nvSpPr>
            <p:spPr bwMode="auto">
              <a:xfrm flipV="1">
                <a:off x="1488" y="2976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93"/>
              <p:cNvSpPr>
                <a:spLocks noChangeShapeType="1"/>
              </p:cNvSpPr>
              <p:nvPr/>
            </p:nvSpPr>
            <p:spPr bwMode="auto">
              <a:xfrm flipH="1" flipV="1">
                <a:off x="1536" y="297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Line 94"/>
              <p:cNvSpPr>
                <a:spLocks noChangeShapeType="1"/>
              </p:cNvSpPr>
              <p:nvPr/>
            </p:nvSpPr>
            <p:spPr bwMode="auto">
              <a:xfrm flipV="1">
                <a:off x="1632" y="297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95"/>
              <p:cNvSpPr>
                <a:spLocks noChangeShapeType="1"/>
              </p:cNvSpPr>
              <p:nvPr/>
            </p:nvSpPr>
            <p:spPr bwMode="auto">
              <a:xfrm flipH="1" flipV="1">
                <a:off x="1728" y="297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Line 96"/>
              <p:cNvSpPr>
                <a:spLocks noChangeShapeType="1"/>
              </p:cNvSpPr>
              <p:nvPr/>
            </p:nvSpPr>
            <p:spPr bwMode="auto">
              <a:xfrm flipV="1">
                <a:off x="1824" y="297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97"/>
              <p:cNvSpPr>
                <a:spLocks noChangeShapeType="1"/>
              </p:cNvSpPr>
              <p:nvPr/>
            </p:nvSpPr>
            <p:spPr bwMode="auto">
              <a:xfrm flipH="1" flipV="1">
                <a:off x="1920" y="297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Line 98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38" name="Line 99"/>
            <p:cNvSpPr>
              <a:spLocks noChangeShapeType="1"/>
            </p:cNvSpPr>
            <p:nvPr/>
          </p:nvSpPr>
          <p:spPr bwMode="auto">
            <a:xfrm>
              <a:off x="1493" y="2953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100"/>
            <p:cNvSpPr>
              <a:spLocks/>
            </p:cNvSpPr>
            <p:nvPr/>
          </p:nvSpPr>
          <p:spPr bwMode="auto">
            <a:xfrm>
              <a:off x="1824" y="2943"/>
              <a:ext cx="355" cy="336"/>
            </a:xfrm>
            <a:custGeom>
              <a:avLst/>
              <a:gdLst>
                <a:gd name="T0" fmla="*/ 0 w 787"/>
                <a:gd name="T1" fmla="*/ 0 h 311"/>
                <a:gd name="T2" fmla="*/ 4 w 787"/>
                <a:gd name="T3" fmla="*/ 386 h 311"/>
                <a:gd name="T4" fmla="*/ 14 w 787"/>
                <a:gd name="T5" fmla="*/ 439 h 311"/>
                <a:gd name="T6" fmla="*/ 0 60000 65536"/>
                <a:gd name="T7" fmla="*/ 0 60000 65536"/>
                <a:gd name="T8" fmla="*/ 0 60000 65536"/>
                <a:gd name="T9" fmla="*/ 0 w 787"/>
                <a:gd name="T10" fmla="*/ 0 h 311"/>
                <a:gd name="T11" fmla="*/ 787 w 787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7" h="311">
                  <a:moveTo>
                    <a:pt x="0" y="0"/>
                  </a:moveTo>
                  <a:cubicBezTo>
                    <a:pt x="30" y="43"/>
                    <a:pt x="52" y="211"/>
                    <a:pt x="183" y="261"/>
                  </a:cubicBezTo>
                  <a:cubicBezTo>
                    <a:pt x="314" y="311"/>
                    <a:pt x="661" y="290"/>
                    <a:pt x="787" y="29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101"/>
            <p:cNvSpPr>
              <a:spLocks/>
            </p:cNvSpPr>
            <p:nvPr/>
          </p:nvSpPr>
          <p:spPr bwMode="auto">
            <a:xfrm flipH="1">
              <a:off x="2448" y="2943"/>
              <a:ext cx="355" cy="336"/>
            </a:xfrm>
            <a:custGeom>
              <a:avLst/>
              <a:gdLst>
                <a:gd name="T0" fmla="*/ 0 w 787"/>
                <a:gd name="T1" fmla="*/ 0 h 311"/>
                <a:gd name="T2" fmla="*/ 4 w 787"/>
                <a:gd name="T3" fmla="*/ 386 h 311"/>
                <a:gd name="T4" fmla="*/ 14 w 787"/>
                <a:gd name="T5" fmla="*/ 439 h 311"/>
                <a:gd name="T6" fmla="*/ 0 60000 65536"/>
                <a:gd name="T7" fmla="*/ 0 60000 65536"/>
                <a:gd name="T8" fmla="*/ 0 60000 65536"/>
                <a:gd name="T9" fmla="*/ 0 w 787"/>
                <a:gd name="T10" fmla="*/ 0 h 311"/>
                <a:gd name="T11" fmla="*/ 787 w 787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7" h="311">
                  <a:moveTo>
                    <a:pt x="0" y="0"/>
                  </a:moveTo>
                  <a:cubicBezTo>
                    <a:pt x="30" y="43"/>
                    <a:pt x="52" y="211"/>
                    <a:pt x="183" y="261"/>
                  </a:cubicBezTo>
                  <a:cubicBezTo>
                    <a:pt x="314" y="311"/>
                    <a:pt x="661" y="290"/>
                    <a:pt x="787" y="29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Oval 102"/>
            <p:cNvSpPr>
              <a:spLocks noChangeArrowheads="1"/>
            </p:cNvSpPr>
            <p:nvPr/>
          </p:nvSpPr>
          <p:spPr bwMode="auto">
            <a:xfrm>
              <a:off x="1810" y="2935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Oval 103"/>
            <p:cNvSpPr>
              <a:spLocks noChangeArrowheads="1"/>
            </p:cNvSpPr>
            <p:nvPr/>
          </p:nvSpPr>
          <p:spPr bwMode="auto">
            <a:xfrm>
              <a:off x="2782" y="2943"/>
              <a:ext cx="35" cy="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Oval 104"/>
            <p:cNvSpPr>
              <a:spLocks noChangeArrowheads="1"/>
            </p:cNvSpPr>
            <p:nvPr/>
          </p:nvSpPr>
          <p:spPr bwMode="auto">
            <a:xfrm>
              <a:off x="2160" y="312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V</a:t>
              </a:r>
            </a:p>
          </p:txBody>
        </p:sp>
        <p:sp>
          <p:nvSpPr>
            <p:cNvPr id="19544" name="Text Box 105"/>
            <p:cNvSpPr txBox="1">
              <a:spLocks noChangeArrowheads="1"/>
            </p:cNvSpPr>
            <p:nvPr/>
          </p:nvSpPr>
          <p:spPr bwMode="auto">
            <a:xfrm>
              <a:off x="2027" y="2688"/>
              <a:ext cx="6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Resistor</a:t>
              </a:r>
            </a:p>
          </p:txBody>
        </p:sp>
      </p:grpSp>
      <p:sp>
        <p:nvSpPr>
          <p:cNvPr id="19517" name="Line 106"/>
          <p:cNvSpPr>
            <a:spLocks noChangeShapeType="1"/>
          </p:cNvSpPr>
          <p:nvPr/>
        </p:nvSpPr>
        <p:spPr bwMode="auto">
          <a:xfrm>
            <a:off x="1219200" y="1295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18" name="Line 108"/>
          <p:cNvSpPr>
            <a:spLocks noChangeShapeType="1"/>
          </p:cNvSpPr>
          <p:nvPr/>
        </p:nvSpPr>
        <p:spPr bwMode="auto">
          <a:xfrm>
            <a:off x="4495800" y="12969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19" name="Text Box 109"/>
          <p:cNvSpPr txBox="1">
            <a:spLocks noChangeArrowheads="1"/>
          </p:cNvSpPr>
          <p:nvPr/>
        </p:nvSpPr>
        <p:spPr bwMode="auto">
          <a:xfrm>
            <a:off x="5334000" y="989013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n-type Silicon</a:t>
            </a:r>
          </a:p>
        </p:txBody>
      </p:sp>
      <p:sp>
        <p:nvSpPr>
          <p:cNvPr id="19520" name="Text Box 110"/>
          <p:cNvSpPr txBox="1">
            <a:spLocks noChangeArrowheads="1"/>
          </p:cNvSpPr>
          <p:nvPr/>
        </p:nvSpPr>
        <p:spPr bwMode="auto">
          <a:xfrm>
            <a:off x="2108200" y="99060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p-type Silicon</a:t>
            </a:r>
          </a:p>
        </p:txBody>
      </p:sp>
      <p:sp>
        <p:nvSpPr>
          <p:cNvPr id="19521" name="Rectangle 111"/>
          <p:cNvSpPr>
            <a:spLocks noChangeArrowheads="1"/>
          </p:cNvSpPr>
          <p:nvPr/>
        </p:nvSpPr>
        <p:spPr bwMode="auto">
          <a:xfrm>
            <a:off x="4597400" y="2867025"/>
            <a:ext cx="790575" cy="74613"/>
          </a:xfrm>
          <a:prstGeom prst="rect">
            <a:avLst/>
          </a:prstGeom>
          <a:solidFill>
            <a:srgbClr val="5B98D2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Rectangle 112"/>
          <p:cNvSpPr>
            <a:spLocks noChangeArrowheads="1"/>
          </p:cNvSpPr>
          <p:nvPr/>
        </p:nvSpPr>
        <p:spPr bwMode="auto">
          <a:xfrm>
            <a:off x="5707063" y="2862263"/>
            <a:ext cx="790575" cy="74612"/>
          </a:xfrm>
          <a:prstGeom prst="rect">
            <a:avLst/>
          </a:prstGeom>
          <a:solidFill>
            <a:srgbClr val="5B98D2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Rectangle 113"/>
          <p:cNvSpPr>
            <a:spLocks noChangeArrowheads="1"/>
          </p:cNvSpPr>
          <p:nvPr/>
        </p:nvSpPr>
        <p:spPr bwMode="auto">
          <a:xfrm>
            <a:off x="6818313" y="2862263"/>
            <a:ext cx="790575" cy="74612"/>
          </a:xfrm>
          <a:prstGeom prst="rect">
            <a:avLst/>
          </a:prstGeom>
          <a:solidFill>
            <a:srgbClr val="5B98D2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Rectangle 114"/>
          <p:cNvSpPr>
            <a:spLocks noChangeArrowheads="1"/>
          </p:cNvSpPr>
          <p:nvPr/>
        </p:nvSpPr>
        <p:spPr bwMode="auto">
          <a:xfrm>
            <a:off x="3548063" y="3179763"/>
            <a:ext cx="790575" cy="74612"/>
          </a:xfrm>
          <a:prstGeom prst="rect">
            <a:avLst/>
          </a:prstGeom>
          <a:solidFill>
            <a:schemeClr val="bg1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15"/>
          <p:cNvSpPr>
            <a:spLocks noChangeArrowheads="1"/>
          </p:cNvSpPr>
          <p:nvPr/>
        </p:nvSpPr>
        <p:spPr bwMode="auto">
          <a:xfrm>
            <a:off x="2416175" y="3179763"/>
            <a:ext cx="790575" cy="74612"/>
          </a:xfrm>
          <a:prstGeom prst="rect">
            <a:avLst/>
          </a:prstGeom>
          <a:solidFill>
            <a:schemeClr val="bg1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116"/>
          <p:cNvSpPr>
            <a:spLocks noChangeArrowheads="1"/>
          </p:cNvSpPr>
          <p:nvPr/>
        </p:nvSpPr>
        <p:spPr bwMode="auto">
          <a:xfrm>
            <a:off x="1371600" y="3167063"/>
            <a:ext cx="790575" cy="74612"/>
          </a:xfrm>
          <a:prstGeom prst="rect">
            <a:avLst/>
          </a:prstGeom>
          <a:solidFill>
            <a:schemeClr val="bg1"/>
          </a:solidFill>
          <a:ln w="1905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342" name="Text Box 118"/>
          <p:cNvSpPr txBox="1">
            <a:spLocks noChangeArrowheads="1"/>
          </p:cNvSpPr>
          <p:nvPr/>
        </p:nvSpPr>
        <p:spPr bwMode="auto">
          <a:xfrm>
            <a:off x="228600" y="5737225"/>
            <a:ext cx="18748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/>
              <a:t>Animated</a:t>
            </a:r>
            <a:br>
              <a:rPr lang="en-US"/>
            </a:br>
            <a:r>
              <a:rPr lang="en-US"/>
              <a:t>Photogeneration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43804"/>
            <a:ext cx="1691357" cy="211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838200"/>
            <a:ext cx="1457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4400" y="990600"/>
            <a:ext cx="121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2"/>
              </a:rPr>
              <a:t>http://ocw.mit.edu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14400" y="19050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14400" y="2133600"/>
            <a:ext cx="871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14400" y="3124200"/>
            <a:ext cx="556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http://ocw.mit.edu/terms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69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40"/>
          <p:cNvSpPr>
            <a:spLocks noChangeArrowheads="1"/>
          </p:cNvSpPr>
          <p:nvPr/>
        </p:nvSpPr>
        <p:spPr bwMode="auto">
          <a:xfrm>
            <a:off x="4648200" y="457200"/>
            <a:ext cx="4343400" cy="6324600"/>
          </a:xfrm>
          <a:prstGeom prst="roundRect">
            <a:avLst>
              <a:gd name="adj" fmla="val 16667"/>
            </a:avLst>
          </a:prstGeom>
          <a:solidFill>
            <a:srgbClr val="5B98D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ounded Rectangle 10"/>
          <p:cNvSpPr>
            <a:spLocks noChangeArrowheads="1"/>
          </p:cNvSpPr>
          <p:nvPr/>
        </p:nvSpPr>
        <p:spPr bwMode="auto">
          <a:xfrm>
            <a:off x="152400" y="457200"/>
            <a:ext cx="4343400" cy="6324600"/>
          </a:xfrm>
          <a:prstGeom prst="roundRect">
            <a:avLst>
              <a:gd name="adj" fmla="val 16667"/>
            </a:avLst>
          </a:prstGeom>
          <a:solidFill>
            <a:srgbClr val="5B98D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Rectangle 18"/>
          <p:cNvSpPr>
            <a:spLocks noChangeAspect="1" noChangeArrowheads="1"/>
          </p:cNvSpPr>
          <p:nvPr/>
        </p:nvSpPr>
        <p:spPr bwMode="auto">
          <a:xfrm>
            <a:off x="280544" y="990600"/>
            <a:ext cx="229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Maxwell</a:t>
            </a:r>
            <a:r>
              <a:rPr lang="ja-JP" altLang="en-US" dirty="0"/>
              <a:t>’</a:t>
            </a:r>
            <a:r>
              <a:rPr lang="en-US" altLang="ja-JP" dirty="0"/>
              <a:t>s Equations</a:t>
            </a:r>
            <a:endParaRPr lang="en-US" dirty="0"/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304800" y="2743200"/>
            <a:ext cx="2157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Wave Equation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04800" y="4038600"/>
            <a:ext cx="215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Dispersion Relation</a:t>
            </a: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304800" y="53340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Energy-Momentum</a:t>
            </a: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6629400" y="5867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(free-particle)</a:t>
            </a:r>
          </a:p>
        </p:txBody>
      </p:sp>
      <p:sp>
        <p:nvSpPr>
          <p:cNvPr id="60" name="Rectangle 18"/>
          <p:cNvSpPr>
            <a:spLocks noChangeArrowheads="1"/>
          </p:cNvSpPr>
          <p:nvPr/>
        </p:nvSpPr>
        <p:spPr bwMode="auto">
          <a:xfrm>
            <a:off x="5105400" y="53340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Energy-Momentum</a:t>
            </a: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5105400" y="4038600"/>
            <a:ext cx="215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Dispersion Relation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7010400" y="36576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(free-particle)</a:t>
            </a:r>
          </a:p>
        </p:txBody>
      </p:sp>
      <p:sp>
        <p:nvSpPr>
          <p:cNvPr id="63" name="Rectangle 18"/>
          <p:cNvSpPr>
            <a:spLocks noChangeArrowheads="1"/>
          </p:cNvSpPr>
          <p:nvPr/>
        </p:nvSpPr>
        <p:spPr bwMode="auto">
          <a:xfrm>
            <a:off x="5181600" y="2590800"/>
            <a:ext cx="283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Schrodinger Equation</a:t>
            </a:r>
          </a:p>
        </p:txBody>
      </p:sp>
      <p:sp>
        <p:nvSpPr>
          <p:cNvPr id="64" name="Rectangle 18"/>
          <p:cNvSpPr>
            <a:spLocks noChangeAspect="1" noChangeArrowheads="1"/>
          </p:cNvSpPr>
          <p:nvPr/>
        </p:nvSpPr>
        <p:spPr bwMode="auto">
          <a:xfrm>
            <a:off x="5105400" y="990600"/>
            <a:ext cx="248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Quantum Field Theory</a:t>
            </a:r>
          </a:p>
        </p:txBody>
      </p:sp>
      <p:pic>
        <p:nvPicPr>
          <p:cNvPr id="65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755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67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993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1181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825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2362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2743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295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1016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2940113" y="0"/>
            <a:ext cx="3713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>
                <a:ea typeface="ＭＳ Ｐゴシック" pitchFamily="-65" charset="-128"/>
              </a:rPr>
              <a:t>Maxwell and </a:t>
            </a:r>
            <a:r>
              <a:rPr lang="en-US" sz="2400" i="1" u="sng" dirty="0" smtClean="0">
                <a:ea typeface="ＭＳ Ｐゴシック" pitchFamily="-65" charset="-128"/>
              </a:rPr>
              <a:t>Schrödinger</a:t>
            </a:r>
            <a:endParaRPr lang="en-US" sz="2400" i="1" u="sng" dirty="0">
              <a:ea typeface="ＭＳ Ｐゴシック" pitchFamily="-65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81600" y="1447800"/>
            <a:ext cx="331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 is thought to be the unique and correct outcome of combining the rules of quantum mechanics with the principles of the theory of relativity.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143250" y="342900"/>
            <a:ext cx="33575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i="1" u="sng"/>
              <a:t>P-N Junctions and LEDs</a:t>
            </a:r>
            <a:endParaRPr lang="en-US" sz="2000" i="1" u="sng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19200" y="6019800"/>
            <a:ext cx="688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High energy electrons (n-type) fall into low energy holes (p-type)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206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600200" y="1752600"/>
            <a:ext cx="782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p-type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667000" y="1752600"/>
            <a:ext cx="781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n-type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505200" y="4724400"/>
            <a:ext cx="90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Resistor</a:t>
            </a:r>
          </a:p>
          <a:p>
            <a:pPr algn="ctr" eaLnBrk="1" hangingPunct="1"/>
            <a:r>
              <a:rPr lang="en-US"/>
              <a:t>Not</a:t>
            </a:r>
          </a:p>
          <a:p>
            <a:pPr algn="ctr" eaLnBrk="1" hangingPunct="1"/>
            <a:r>
              <a:rPr lang="en-US"/>
              <a:t>Shown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3957638" y="3733800"/>
            <a:ext cx="385762" cy="9906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4017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 rot="1291057">
            <a:off x="7573963" y="1982788"/>
            <a:ext cx="903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Resistor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477000" y="4572000"/>
            <a:ext cx="1419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Power Source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172200" y="1981200"/>
            <a:ext cx="52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1219200"/>
            <a:ext cx="0" cy="44958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43250" y="342900"/>
            <a:ext cx="33575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i="1" u="sng"/>
              <a:t>P-N Junctions and LEDs</a:t>
            </a:r>
            <a:endParaRPr lang="en-US" sz="2000" i="1" u="sng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29162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29257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-1295400" y="2819400"/>
            <a:ext cx="4648200" cy="11430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 rot="16200000">
            <a:off x="536575" y="3425825"/>
            <a:ext cx="941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200400" y="2971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Small Gap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400800" y="3352800"/>
            <a:ext cx="1160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Large Gap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029200" y="2286000"/>
            <a:ext cx="91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Yellow </a:t>
            </a:r>
          </a:p>
          <a:p>
            <a:pPr algn="ctr" eaLnBrk="1" hangingPunct="1"/>
            <a:r>
              <a:rPr lang="en-US"/>
              <a:t>Light</a:t>
            </a:r>
          </a:p>
          <a:p>
            <a:pPr algn="ctr" eaLnBrk="1" hangingPunct="1"/>
            <a:r>
              <a:rPr lang="en-US"/>
              <a:t>Emitted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828800" y="2057400"/>
            <a:ext cx="91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Red </a:t>
            </a:r>
          </a:p>
          <a:p>
            <a:pPr algn="ctr" eaLnBrk="1" hangingPunct="1"/>
            <a:r>
              <a:rPr lang="en-US"/>
              <a:t>Light</a:t>
            </a:r>
          </a:p>
          <a:p>
            <a:pPr algn="ctr" eaLnBrk="1" hangingPunct="1"/>
            <a:r>
              <a:rPr lang="en-US"/>
              <a:t>Emitted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514600" y="1295400"/>
            <a:ext cx="3556000" cy="33655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95600" y="342900"/>
            <a:ext cx="33575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 dirty="0"/>
              <a:t>P-N Junctions and </a:t>
            </a:r>
            <a:r>
              <a:rPr lang="en-US" sz="2400" i="1" u="sng" dirty="0" err="1"/>
              <a:t>LEDs</a:t>
            </a:r>
            <a:endParaRPr lang="en-US" sz="2000" i="1" u="sng" dirty="0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495800" y="1295400"/>
            <a:ext cx="457200" cy="2971800"/>
          </a:xfrm>
          <a:prstGeom prst="ellipse">
            <a:avLst/>
          </a:prstGeom>
          <a:noFill/>
          <a:ln w="28575" algn="ctr">
            <a:solidFill>
              <a:srgbClr val="5B98D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11250" y="4760913"/>
            <a:ext cx="6996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Uncertain energy during transition from high energy to low energy</a:t>
            </a:r>
          </a:p>
        </p:txBody>
      </p:sp>
      <p:pic>
        <p:nvPicPr>
          <p:cNvPr id="14342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057400"/>
            <a:ext cx="334963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76600"/>
            <a:ext cx="334962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62600"/>
            <a:ext cx="79248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76400" y="304800"/>
            <a:ext cx="572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i="1" lang="en-US" sz="2400" u="sng"/>
              <a:t>Coupling of Electric and Magnetic Fields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144463" y="914400"/>
            <a:ext cx="4638675" cy="3667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5B98D2"/>
                </a:solidFill>
              </a:rPr>
              <a:t>Maxwell’s Equations couple H and E fields..</a:t>
            </a:r>
          </a:p>
        </p:txBody>
      </p:sp>
      <p:sp>
        <p:nvSpPr>
          <p:cNvPr id="15369" name="AutoShape 11"/>
          <p:cNvSpPr>
            <a:spLocks noChangeArrowheads="1"/>
          </p:cNvSpPr>
          <p:nvPr/>
        </p:nvSpPr>
        <p:spPr bwMode="auto">
          <a:xfrm flipH="1">
            <a:off x="304800" y="3124200"/>
            <a:ext cx="3276600" cy="533400"/>
          </a:xfrm>
          <a:prstGeom prst="curvedUpArrow">
            <a:avLst>
              <a:gd fmla="val 62011" name="adj1"/>
              <a:gd fmla="val 176296" name="adj2"/>
              <a:gd fmla="val 29486" name="adj3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/>
          <a:p>
            <a:endParaRPr lang="en-US"/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 flipH="1" flipV="1" rot="903700">
            <a:off x="5110697" y="2261162"/>
            <a:ext cx="3659720" cy="450850"/>
          </a:xfrm>
          <a:prstGeom prst="curvedUpArrow">
            <a:avLst>
              <a:gd fmla="val 84369" name="adj1"/>
              <a:gd fmla="val 239862" name="adj2"/>
              <a:gd fmla="val 29486" name="adj3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/>
          <a:p>
            <a:endParaRPr lang="en-US"/>
          </a:p>
        </p:txBody>
      </p:sp>
      <p:sp>
        <p:nvSpPr>
          <p:cNvPr id="15371" name="Text Box 22"/>
          <p:cNvSpPr txBox="1">
            <a:spLocks noChangeArrowheads="1"/>
          </p:cNvSpPr>
          <p:nvPr/>
        </p:nvSpPr>
        <p:spPr bwMode="auto">
          <a:xfrm>
            <a:off x="57150" y="1676400"/>
            <a:ext cx="2916238" cy="3667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Oscillating B generates H…</a:t>
            </a:r>
          </a:p>
        </p:txBody>
      </p:sp>
      <p:sp>
        <p:nvSpPr>
          <p:cNvPr id="15372" name="Text Box 23"/>
          <p:cNvSpPr txBox="1">
            <a:spLocks noChangeArrowheads="1"/>
          </p:cNvSpPr>
          <p:nvPr/>
        </p:nvSpPr>
        <p:spPr bwMode="auto">
          <a:xfrm>
            <a:off x="4795838" y="1676400"/>
            <a:ext cx="2909887" cy="366713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dirty="0" lang="en-US"/>
              <a:t>Oscillating E generates H…</a:t>
            </a:r>
          </a:p>
        </p:txBody>
      </p:sp>
      <p:sp>
        <p:nvSpPr>
          <p:cNvPr id="15374" name="Text Box 25"/>
          <p:cNvSpPr txBox="1">
            <a:spLocks noChangeArrowheads="1"/>
          </p:cNvSpPr>
          <p:nvPr/>
        </p:nvSpPr>
        <p:spPr bwMode="auto">
          <a:xfrm>
            <a:off x="4164350" y="5065713"/>
            <a:ext cx="4493538" cy="369332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dirty="0" lang="en-US">
                <a:solidFill>
                  <a:srgbClr val="5B98D2"/>
                </a:solidFill>
              </a:rPr>
              <a:t>How are the oscillating fields generated ?</a:t>
            </a: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/>
          <a:stretch>
            <a:fillRect/>
          </a:stretch>
        </p:blipFill>
        <p:spPr bwMode="auto">
          <a:xfrm>
            <a:off x="304800" y="4648200"/>
            <a:ext cx="30797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latex-image-1.pdf"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035"/>
            <a:ext cx="4114800" cy="812800"/>
          </a:xfrm>
          <a:prstGeom prst="rect">
            <a:avLst/>
          </a:prstGeom>
        </p:spPr>
      </p:pic>
      <p:pic>
        <p:nvPicPr>
          <p:cNvPr descr="latex-image-1.pdf"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1333500" cy="774700"/>
          </a:xfrm>
          <a:prstGeom prst="rect">
            <a:avLst/>
          </a:prstGeom>
        </p:spPr>
      </p:pic>
      <p:pic>
        <p:nvPicPr>
          <p:cNvPr descr="latex-image-1.pdf"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97510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828800" y="276225"/>
            <a:ext cx="5526088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Time-Dependent Schrodinger Equation</a:t>
            </a:r>
            <a:endParaRPr lang="en-US" sz="2400" i="1" u="sng" baseline="-2500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5613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5B98D2"/>
                </a:solidFill>
              </a:rPr>
              <a:t>For that matter, how do we get ANYTHING to move ?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4495800" y="35814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5B98D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3886200" y="2362200"/>
            <a:ext cx="1905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5B98D2"/>
                </a:solidFill>
              </a:rPr>
              <a:t>states of definite energy</a:t>
            </a:r>
          </a:p>
        </p:txBody>
      </p:sp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93663" y="4848225"/>
            <a:ext cx="82883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5B98D2"/>
                </a:solidFill>
              </a:rPr>
              <a:t>Schrodinger says that definite energy states do not move, they are stationary !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24200"/>
            <a:ext cx="1905000" cy="254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873500" cy="685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3403600" cy="685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4" y="5678010"/>
            <a:ext cx="24765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808038"/>
            <a:ext cx="9144000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It is possible that a particle can be in a superposition of “eigenstates” with </a:t>
            </a:r>
            <a:r>
              <a:rPr lang="en-US" i="1"/>
              <a:t>different</a:t>
            </a:r>
            <a:r>
              <a:rPr lang="en-US"/>
              <a:t>  energies.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/>
              <a:t>Such superpositions are also solutions of the time-dependent SEQ!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/>
              <a:t>What is E of this superposition?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2568575"/>
            <a:ext cx="56213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Let’s see how these superpositions evolve with time.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Particle is described by a wavefunction involving a superposition of the two lowest infinite square well states (n=1 and 2)</a:t>
            </a:r>
          </a:p>
        </p:txBody>
      </p:sp>
      <p:sp>
        <p:nvSpPr>
          <p:cNvPr id="10250" name="Rectangle 34"/>
          <p:cNvSpPr>
            <a:spLocks noChangeArrowheads="1"/>
          </p:cNvSpPr>
          <p:nvPr/>
        </p:nvSpPr>
        <p:spPr bwMode="auto">
          <a:xfrm>
            <a:off x="1676400" y="276225"/>
            <a:ext cx="576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 dirty="0"/>
              <a:t>Example: Superposition of Energy States</a:t>
            </a:r>
            <a:endParaRPr lang="en-US" sz="2400" i="1" u="sng" baseline="-25000" dirty="0"/>
          </a:p>
        </p:txBody>
      </p: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5893513" y="4441825"/>
            <a:ext cx="2851150" cy="1716088"/>
            <a:chOff x="3951" y="2983"/>
            <a:chExt cx="1796" cy="1081"/>
          </a:xfrm>
        </p:grpSpPr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3951" y="2983"/>
              <a:ext cx="1796" cy="1081"/>
              <a:chOff x="3951" y="2943"/>
              <a:chExt cx="1796" cy="1081"/>
            </a:xfrm>
          </p:grpSpPr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>
                <a:off x="3967" y="3774"/>
                <a:ext cx="17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 flipV="1">
                <a:off x="4106" y="2943"/>
                <a:ext cx="0" cy="8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 flipV="1">
                <a:off x="4103" y="3130"/>
                <a:ext cx="0" cy="6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 flipV="1">
                <a:off x="5331" y="3134"/>
                <a:ext cx="0" cy="6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3951" y="3768"/>
                <a:ext cx="1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5328" y="3793"/>
                <a:ext cx="18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L</a:t>
                </a:r>
              </a:p>
            </p:txBody>
          </p:sp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5559" y="3778"/>
                <a:ext cx="18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x</a:t>
                </a:r>
              </a:p>
            </p:txBody>
          </p:sp>
        </p:grpSp>
        <p:sp>
          <p:nvSpPr>
            <p:cNvPr id="32" name="Line 27"/>
            <p:cNvSpPr>
              <a:spLocks noChangeShapeType="1"/>
            </p:cNvSpPr>
            <p:nvPr/>
          </p:nvSpPr>
          <p:spPr bwMode="blackWhite">
            <a:xfrm>
              <a:off x="4104" y="3808"/>
              <a:ext cx="1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Freeform 28"/>
          <p:cNvSpPr>
            <a:spLocks/>
          </p:cNvSpPr>
          <p:nvPr/>
        </p:nvSpPr>
        <p:spPr bwMode="blackWhite">
          <a:xfrm>
            <a:off x="6136401" y="5184775"/>
            <a:ext cx="1955800" cy="546100"/>
          </a:xfrm>
          <a:custGeom>
            <a:avLst/>
            <a:gdLst>
              <a:gd name="T0" fmla="*/ 0 w 1232"/>
              <a:gd name="T1" fmla="*/ 546100 h 344"/>
              <a:gd name="T2" fmla="*/ 952500 w 1232"/>
              <a:gd name="T3" fmla="*/ 0 h 344"/>
              <a:gd name="T4" fmla="*/ 1955800 w 1232"/>
              <a:gd name="T5" fmla="*/ 546100 h 344"/>
              <a:gd name="T6" fmla="*/ 0 60000 65536"/>
              <a:gd name="T7" fmla="*/ 0 60000 65536"/>
              <a:gd name="T8" fmla="*/ 0 60000 65536"/>
              <a:gd name="T9" fmla="*/ 0 w 1232"/>
              <a:gd name="T10" fmla="*/ 0 h 344"/>
              <a:gd name="T11" fmla="*/ 1232 w 12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2" h="344">
                <a:moveTo>
                  <a:pt x="0" y="344"/>
                </a:moveTo>
                <a:cubicBezTo>
                  <a:pt x="197" y="172"/>
                  <a:pt x="395" y="0"/>
                  <a:pt x="600" y="0"/>
                </a:cubicBezTo>
                <a:cubicBezTo>
                  <a:pt x="805" y="0"/>
                  <a:pt x="1018" y="172"/>
                  <a:pt x="1232" y="344"/>
                </a:cubicBezTo>
              </a:path>
            </a:pathLst>
          </a:custGeom>
          <a:noFill/>
          <a:ln w="28575">
            <a:solidFill>
              <a:srgbClr val="3D84D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29"/>
          <p:cNvSpPr>
            <a:spLocks/>
          </p:cNvSpPr>
          <p:nvPr/>
        </p:nvSpPr>
        <p:spPr bwMode="blackWhite">
          <a:xfrm>
            <a:off x="6136401" y="5043488"/>
            <a:ext cx="1943100" cy="1258887"/>
          </a:xfrm>
          <a:custGeom>
            <a:avLst/>
            <a:gdLst>
              <a:gd name="T0" fmla="*/ 0 w 1224"/>
              <a:gd name="T1" fmla="*/ 687387 h 793"/>
              <a:gd name="T2" fmla="*/ 533400 w 1224"/>
              <a:gd name="T3" fmla="*/ 1587 h 793"/>
              <a:gd name="T4" fmla="*/ 990600 w 1224"/>
              <a:gd name="T5" fmla="*/ 700087 h 793"/>
              <a:gd name="T6" fmla="*/ 1485900 w 1224"/>
              <a:gd name="T7" fmla="*/ 1258887 h 793"/>
              <a:gd name="T8" fmla="*/ 1943100 w 1224"/>
              <a:gd name="T9" fmla="*/ 700087 h 7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4"/>
              <a:gd name="T16" fmla="*/ 0 h 793"/>
              <a:gd name="T17" fmla="*/ 1224 w 1224"/>
              <a:gd name="T18" fmla="*/ 793 h 7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4" h="793">
                <a:moveTo>
                  <a:pt x="0" y="433"/>
                </a:moveTo>
                <a:cubicBezTo>
                  <a:pt x="116" y="216"/>
                  <a:pt x="232" y="0"/>
                  <a:pt x="336" y="1"/>
                </a:cubicBezTo>
                <a:cubicBezTo>
                  <a:pt x="440" y="2"/>
                  <a:pt x="524" y="309"/>
                  <a:pt x="624" y="441"/>
                </a:cubicBezTo>
                <a:cubicBezTo>
                  <a:pt x="724" y="573"/>
                  <a:pt x="836" y="793"/>
                  <a:pt x="936" y="793"/>
                </a:cubicBezTo>
                <a:cubicBezTo>
                  <a:pt x="1036" y="793"/>
                  <a:pt x="1130" y="617"/>
                  <a:pt x="1224" y="441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422"/>
          <p:cNvSpPr txBox="1">
            <a:spLocks noChangeArrowheads="1"/>
          </p:cNvSpPr>
          <p:nvPr/>
        </p:nvSpPr>
        <p:spPr bwMode="auto">
          <a:xfrm>
            <a:off x="5439488" y="4498975"/>
            <a:ext cx="656512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dirty="0">
                <a:sym typeface="Symbol" pitchFamily="18" charset="2"/>
              </a:rPr>
              <a:t>V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sz="3200" dirty="0" smtClean="0">
                <a:sym typeface="Symbol" pitchFamily="18" charset="2"/>
              </a:rPr>
              <a:t>∞</a:t>
            </a:r>
            <a:endParaRPr lang="en-US" altLang="en-US" dirty="0"/>
          </a:p>
        </p:txBody>
      </p:sp>
      <p:sp>
        <p:nvSpPr>
          <p:cNvPr id="46" name="Text Box 422"/>
          <p:cNvSpPr txBox="1">
            <a:spLocks noChangeArrowheads="1"/>
          </p:cNvSpPr>
          <p:nvPr/>
        </p:nvSpPr>
        <p:spPr bwMode="auto">
          <a:xfrm>
            <a:off x="8258888" y="4498975"/>
            <a:ext cx="656512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dirty="0">
                <a:sym typeface="Symbol" pitchFamily="18" charset="2"/>
              </a:rPr>
              <a:t>V</a:t>
            </a:r>
            <a:r>
              <a:rPr lang="en-US" altLang="en-US" dirty="0" smtClean="0">
                <a:sym typeface="Symbol" pitchFamily="18" charset="2"/>
              </a:rPr>
              <a:t>=</a:t>
            </a:r>
            <a:r>
              <a:rPr lang="en-US" altLang="en-US" sz="3200" dirty="0" smtClean="0">
                <a:sym typeface="Symbol" pitchFamily="18" charset="2"/>
              </a:rPr>
              <a:t>∞</a:t>
            </a:r>
            <a:endParaRPr lang="en-US" alt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4711700" cy="3556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1130300" cy="6350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0"/>
            <a:ext cx="1130300" cy="635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10200"/>
            <a:ext cx="1562100" cy="685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638800"/>
            <a:ext cx="1231900" cy="266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9" y="6228734"/>
            <a:ext cx="2743200" cy="571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71216"/>
            <a:ext cx="2540000" cy="7493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029200"/>
            <a:ext cx="279400" cy="266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43600"/>
            <a:ext cx="2921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41" y="4200589"/>
            <a:ext cx="5461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92100" y="717550"/>
            <a:ext cx="84963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The probability density is given by: </a:t>
            </a:r>
            <a:r>
              <a:rPr lang="en-US" altLang="en-US" dirty="0" smtClean="0"/>
              <a:t>|</a:t>
            </a:r>
            <a:r>
              <a:rPr lang="en-US" altLang="en-US" dirty="0" smtClean="0">
                <a:latin typeface="Symbol" pitchFamily="18" charset="2"/>
              </a:rPr>
              <a:t>Ψ</a:t>
            </a:r>
            <a:r>
              <a:rPr lang="en-US" altLang="en-US" dirty="0" smtClean="0"/>
              <a:t>(</a:t>
            </a:r>
            <a:r>
              <a:rPr lang="en-US" altLang="en-US" dirty="0"/>
              <a:t>x,t)|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dirty="0"/>
              <a:t>: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6075363"/>
            <a:ext cx="9144000" cy="706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</a:pPr>
            <a:r>
              <a:rPr lang="en-US"/>
              <a:t>The frequency of oscillation between these two extremes is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90500" y="1849438"/>
            <a:ext cx="88392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dirty="0"/>
              <a:t>Because the </a:t>
            </a:r>
            <a:r>
              <a:rPr lang="en-US" dirty="0" err="1"/>
              <a:t>cos</a:t>
            </a:r>
            <a:r>
              <a:rPr lang="en-US" dirty="0"/>
              <a:t> term oscillates between ±1, </a:t>
            </a:r>
            <a:r>
              <a:rPr lang="en-US" altLang="en-US" dirty="0" smtClean="0"/>
              <a:t>|</a:t>
            </a:r>
            <a:r>
              <a:rPr lang="en-US" altLang="en-US" dirty="0" smtClean="0">
                <a:latin typeface="Symbol" pitchFamily="18" charset="2"/>
              </a:rPr>
              <a:t>Ψ</a:t>
            </a:r>
            <a:r>
              <a:rPr lang="en-US" altLang="en-US" dirty="0" smtClean="0"/>
              <a:t>(</a:t>
            </a:r>
            <a:r>
              <a:rPr lang="en-US" altLang="en-US" dirty="0"/>
              <a:t>x,t)|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dirty="0"/>
              <a:t>oscillates between:</a:t>
            </a:r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254000" y="3181350"/>
            <a:ext cx="8674100" cy="2266950"/>
            <a:chOff x="160" y="2004"/>
            <a:chExt cx="5464" cy="1428"/>
          </a:xfrm>
        </p:grpSpPr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160" y="3201"/>
              <a:ext cx="267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/>
                <a:t>particle localized on </a:t>
              </a:r>
              <a:r>
                <a:rPr lang="en-US" u="sng"/>
                <a:t>left</a:t>
              </a:r>
              <a:r>
                <a:rPr lang="en-US"/>
                <a:t> side of well</a:t>
              </a:r>
            </a:p>
          </p:txBody>
        </p:sp>
        <p:grpSp>
          <p:nvGrpSpPr>
            <p:cNvPr id="11277" name="Group 13"/>
            <p:cNvGrpSpPr>
              <a:grpSpLocks/>
            </p:cNvGrpSpPr>
            <p:nvPr/>
          </p:nvGrpSpPr>
          <p:grpSpPr bwMode="auto">
            <a:xfrm>
              <a:off x="595" y="2004"/>
              <a:ext cx="1866" cy="1079"/>
              <a:chOff x="595" y="2004"/>
              <a:chExt cx="1866" cy="1079"/>
            </a:xfrm>
          </p:grpSpPr>
          <p:sp>
            <p:nvSpPr>
              <p:cNvPr id="11692" name="Line 15"/>
              <p:cNvSpPr>
                <a:spLocks noChangeShapeType="1"/>
              </p:cNvSpPr>
              <p:nvPr/>
            </p:nvSpPr>
            <p:spPr bwMode="auto">
              <a:xfrm flipV="1">
                <a:off x="820" y="2004"/>
                <a:ext cx="0" cy="8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" name="Text Box 16"/>
              <p:cNvSpPr txBox="1">
                <a:spLocks noChangeArrowheads="1"/>
              </p:cNvSpPr>
              <p:nvPr/>
            </p:nvSpPr>
            <p:spPr bwMode="auto">
              <a:xfrm>
                <a:off x="665" y="2829"/>
                <a:ext cx="1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11694" name="Text Box 17"/>
              <p:cNvSpPr txBox="1">
                <a:spLocks noChangeArrowheads="1"/>
              </p:cNvSpPr>
              <p:nvPr/>
            </p:nvSpPr>
            <p:spPr bwMode="auto">
              <a:xfrm>
                <a:off x="2273" y="2839"/>
                <a:ext cx="18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 dirty="0"/>
                  <a:t>x</a:t>
                </a:r>
              </a:p>
            </p:txBody>
          </p:sp>
          <p:sp>
            <p:nvSpPr>
              <p:cNvPr id="11695" name="Text Box 18"/>
              <p:cNvSpPr txBox="1">
                <a:spLocks noChangeArrowheads="1"/>
              </p:cNvSpPr>
              <p:nvPr/>
            </p:nvSpPr>
            <p:spPr bwMode="auto">
              <a:xfrm>
                <a:off x="2009" y="2852"/>
                <a:ext cx="18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L</a:t>
                </a:r>
              </a:p>
            </p:txBody>
          </p:sp>
          <p:grpSp>
            <p:nvGrpSpPr>
              <p:cNvPr id="11696" name="Group 19"/>
              <p:cNvGrpSpPr>
                <a:grpSpLocks/>
              </p:cNvGrpSpPr>
              <p:nvPr/>
            </p:nvGrpSpPr>
            <p:grpSpPr bwMode="auto">
              <a:xfrm>
                <a:off x="830" y="2233"/>
                <a:ext cx="765" cy="589"/>
                <a:chOff x="1769" y="1747"/>
                <a:chExt cx="1208" cy="589"/>
              </a:xfrm>
            </p:grpSpPr>
            <p:sp>
              <p:nvSpPr>
                <p:cNvPr id="11902" name="Line 20"/>
                <p:cNvSpPr>
                  <a:spLocks noChangeShapeType="1"/>
                </p:cNvSpPr>
                <p:nvPr/>
              </p:nvSpPr>
              <p:spPr bwMode="auto">
                <a:xfrm>
                  <a:off x="1769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3" name="Line 21"/>
                <p:cNvSpPr>
                  <a:spLocks noChangeShapeType="1"/>
                </p:cNvSpPr>
                <p:nvPr/>
              </p:nvSpPr>
              <p:spPr bwMode="auto">
                <a:xfrm>
                  <a:off x="1774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4" name="Line 22"/>
                <p:cNvSpPr>
                  <a:spLocks noChangeShapeType="1"/>
                </p:cNvSpPr>
                <p:nvPr/>
              </p:nvSpPr>
              <p:spPr bwMode="auto">
                <a:xfrm>
                  <a:off x="1780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5" name="Freeform 23"/>
                <p:cNvSpPr>
                  <a:spLocks/>
                </p:cNvSpPr>
                <p:nvPr/>
              </p:nvSpPr>
              <p:spPr bwMode="auto">
                <a:xfrm>
                  <a:off x="1785" y="2333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4 w 8"/>
                    <a:gd name="T3" fmla="*/ 2 h 2"/>
                    <a:gd name="T4" fmla="*/ 8 w 8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793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98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8" name="Freeform 26"/>
                <p:cNvSpPr>
                  <a:spLocks/>
                </p:cNvSpPr>
                <p:nvPr/>
              </p:nvSpPr>
              <p:spPr bwMode="auto">
                <a:xfrm>
                  <a:off x="1804" y="2329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2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811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17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822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2" name="Freeform 30"/>
                <p:cNvSpPr>
                  <a:spLocks/>
                </p:cNvSpPr>
                <p:nvPr/>
              </p:nvSpPr>
              <p:spPr bwMode="auto">
                <a:xfrm>
                  <a:off x="1828" y="2318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1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83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841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46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6" name="Freeform 34"/>
                <p:cNvSpPr>
                  <a:spLocks/>
                </p:cNvSpPr>
                <p:nvPr/>
              </p:nvSpPr>
              <p:spPr bwMode="auto">
                <a:xfrm>
                  <a:off x="1852" y="2303"/>
                  <a:ext cx="7" cy="4"/>
                </a:xfrm>
                <a:custGeom>
                  <a:avLst/>
                  <a:gdLst>
                    <a:gd name="T0" fmla="*/ 0 w 7"/>
                    <a:gd name="T1" fmla="*/ 4 h 4"/>
                    <a:gd name="T2" fmla="*/ 4 w 7"/>
                    <a:gd name="T3" fmla="*/ 2 h 4"/>
                    <a:gd name="T4" fmla="*/ 7 w 7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4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859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865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9" name="Freeform 37"/>
                <p:cNvSpPr>
                  <a:spLocks/>
                </p:cNvSpPr>
                <p:nvPr/>
              </p:nvSpPr>
              <p:spPr bwMode="auto">
                <a:xfrm>
                  <a:off x="1870" y="2290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3 h 4"/>
                    <a:gd name="T4" fmla="*/ 8 w 8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878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883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889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" name="Freeform 41"/>
                <p:cNvSpPr>
                  <a:spLocks/>
                </p:cNvSpPr>
                <p:nvPr/>
              </p:nvSpPr>
              <p:spPr bwMode="auto">
                <a:xfrm>
                  <a:off x="1894" y="2268"/>
                  <a:ext cx="8" cy="6"/>
                </a:xfrm>
                <a:custGeom>
                  <a:avLst/>
                  <a:gdLst>
                    <a:gd name="T0" fmla="*/ 0 w 8"/>
                    <a:gd name="T1" fmla="*/ 6 h 6"/>
                    <a:gd name="T2" fmla="*/ 4 w 8"/>
                    <a:gd name="T3" fmla="*/ 3 h 6"/>
                    <a:gd name="T4" fmla="*/ 8 w 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902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907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6" name="Freeform 44"/>
                <p:cNvSpPr>
                  <a:spLocks/>
                </p:cNvSpPr>
                <p:nvPr/>
              </p:nvSpPr>
              <p:spPr bwMode="auto">
                <a:xfrm>
                  <a:off x="1913" y="2250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920" y="2243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926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931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0" name="Freeform 48"/>
                <p:cNvSpPr>
                  <a:spLocks/>
                </p:cNvSpPr>
                <p:nvPr/>
              </p:nvSpPr>
              <p:spPr bwMode="auto">
                <a:xfrm>
                  <a:off x="1937" y="222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944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950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3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95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4" name="Freeform 52"/>
                <p:cNvSpPr>
                  <a:spLocks/>
                </p:cNvSpPr>
                <p:nvPr/>
              </p:nvSpPr>
              <p:spPr bwMode="auto">
                <a:xfrm>
                  <a:off x="1961" y="2191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5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968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974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7" name="Freeform 55"/>
                <p:cNvSpPr>
                  <a:spLocks/>
                </p:cNvSpPr>
                <p:nvPr/>
              </p:nvSpPr>
              <p:spPr bwMode="auto">
                <a:xfrm>
                  <a:off x="1979" y="2166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987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9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992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998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1" name="Freeform 59"/>
                <p:cNvSpPr>
                  <a:spLocks/>
                </p:cNvSpPr>
                <p:nvPr/>
              </p:nvSpPr>
              <p:spPr bwMode="auto">
                <a:xfrm>
                  <a:off x="2003" y="213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2" name="Freeform 60"/>
                <p:cNvSpPr>
                  <a:spLocks/>
                </p:cNvSpPr>
                <p:nvPr/>
              </p:nvSpPr>
              <p:spPr bwMode="auto">
                <a:xfrm>
                  <a:off x="2011" y="212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016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022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5" name="Freeform 63"/>
                <p:cNvSpPr>
                  <a:spLocks/>
                </p:cNvSpPr>
                <p:nvPr/>
              </p:nvSpPr>
              <p:spPr bwMode="auto">
                <a:xfrm>
                  <a:off x="2027" y="2097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6" name="Freeform 64"/>
                <p:cNvSpPr>
                  <a:spLocks/>
                </p:cNvSpPr>
                <p:nvPr/>
              </p:nvSpPr>
              <p:spPr bwMode="auto">
                <a:xfrm>
                  <a:off x="2035" y="2087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04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8" name="Freeform 66"/>
                <p:cNvSpPr>
                  <a:spLocks/>
                </p:cNvSpPr>
                <p:nvPr/>
              </p:nvSpPr>
              <p:spPr bwMode="auto">
                <a:xfrm>
                  <a:off x="2046" y="2069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4 w 7"/>
                    <a:gd name="T3" fmla="*/ 5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4" y="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9" name="Freeform 67"/>
                <p:cNvSpPr>
                  <a:spLocks/>
                </p:cNvSpPr>
                <p:nvPr/>
              </p:nvSpPr>
              <p:spPr bwMode="auto">
                <a:xfrm>
                  <a:off x="2053" y="205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4 w 6"/>
                    <a:gd name="T3" fmla="*/ 4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0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059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1" name="Freeform 69"/>
                <p:cNvSpPr>
                  <a:spLocks/>
                </p:cNvSpPr>
                <p:nvPr/>
              </p:nvSpPr>
              <p:spPr bwMode="auto">
                <a:xfrm>
                  <a:off x="2064" y="2040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2" name="Freeform 70"/>
                <p:cNvSpPr>
                  <a:spLocks/>
                </p:cNvSpPr>
                <p:nvPr/>
              </p:nvSpPr>
              <p:spPr bwMode="auto">
                <a:xfrm>
                  <a:off x="2070" y="2032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3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077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4" name="Freeform 72"/>
                <p:cNvSpPr>
                  <a:spLocks/>
                </p:cNvSpPr>
                <p:nvPr/>
              </p:nvSpPr>
              <p:spPr bwMode="auto">
                <a:xfrm>
                  <a:off x="2083" y="201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2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2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088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6" name="Freeform 74"/>
                <p:cNvSpPr>
                  <a:spLocks/>
                </p:cNvSpPr>
                <p:nvPr/>
              </p:nvSpPr>
              <p:spPr bwMode="auto">
                <a:xfrm>
                  <a:off x="2094" y="1996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7" name="Freeform 75"/>
                <p:cNvSpPr>
                  <a:spLocks/>
                </p:cNvSpPr>
                <p:nvPr/>
              </p:nvSpPr>
              <p:spPr bwMode="auto">
                <a:xfrm>
                  <a:off x="2101" y="1985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4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11"/>
                      </a:moveTo>
                      <a:lnTo>
                        <a:pt x="4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107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9" name="Freeform 77"/>
                <p:cNvSpPr>
                  <a:spLocks/>
                </p:cNvSpPr>
                <p:nvPr/>
              </p:nvSpPr>
              <p:spPr bwMode="auto">
                <a:xfrm>
                  <a:off x="2112" y="1968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0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20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1" name="Freeform 79"/>
                <p:cNvSpPr>
                  <a:spLocks/>
                </p:cNvSpPr>
                <p:nvPr/>
              </p:nvSpPr>
              <p:spPr bwMode="auto">
                <a:xfrm>
                  <a:off x="2125" y="194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31" y="1941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3" name="Freeform 81"/>
                <p:cNvSpPr>
                  <a:spLocks/>
                </p:cNvSpPr>
                <p:nvPr/>
              </p:nvSpPr>
              <p:spPr bwMode="auto">
                <a:xfrm>
                  <a:off x="2137" y="1932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3 w 7"/>
                    <a:gd name="T3" fmla="*/ 4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4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144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5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149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155" y="1907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7" name="Freeform 85"/>
                <p:cNvSpPr>
                  <a:spLocks/>
                </p:cNvSpPr>
                <p:nvPr/>
              </p:nvSpPr>
              <p:spPr bwMode="auto">
                <a:xfrm>
                  <a:off x="2161" y="1899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3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168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9" name="Freeform 87"/>
                <p:cNvSpPr>
                  <a:spLocks/>
                </p:cNvSpPr>
                <p:nvPr/>
              </p:nvSpPr>
              <p:spPr bwMode="auto">
                <a:xfrm>
                  <a:off x="2173" y="1883"/>
                  <a:ext cx="6" cy="9"/>
                </a:xfrm>
                <a:custGeom>
                  <a:avLst/>
                  <a:gdLst>
                    <a:gd name="T0" fmla="*/ 0 w 6"/>
                    <a:gd name="T1" fmla="*/ 9 h 9"/>
                    <a:gd name="T2" fmla="*/ 2 w 6"/>
                    <a:gd name="T3" fmla="*/ 4 h 9"/>
                    <a:gd name="T4" fmla="*/ 6 w 6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9"/>
                      </a:moveTo>
                      <a:lnTo>
                        <a:pt x="2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0" name="Freeform 88"/>
                <p:cNvSpPr>
                  <a:spLocks/>
                </p:cNvSpPr>
                <p:nvPr/>
              </p:nvSpPr>
              <p:spPr bwMode="auto">
                <a:xfrm>
                  <a:off x="2179" y="187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86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192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197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4" name="Freeform 92"/>
                <p:cNvSpPr>
                  <a:spLocks/>
                </p:cNvSpPr>
                <p:nvPr/>
              </p:nvSpPr>
              <p:spPr bwMode="auto">
                <a:xfrm>
                  <a:off x="2203" y="184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21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216" y="1832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222" y="1827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8" name="Freeform 96"/>
                <p:cNvSpPr>
                  <a:spLocks/>
                </p:cNvSpPr>
                <p:nvPr/>
              </p:nvSpPr>
              <p:spPr bwMode="auto">
                <a:xfrm>
                  <a:off x="2227" y="1821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234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240" y="1808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1" name="Freeform 99"/>
                <p:cNvSpPr>
                  <a:spLocks/>
                </p:cNvSpPr>
                <p:nvPr/>
              </p:nvSpPr>
              <p:spPr bwMode="auto">
                <a:xfrm>
                  <a:off x="2246" y="180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253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258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264" y="1788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5" name="Freeform 103"/>
                <p:cNvSpPr>
                  <a:spLocks/>
                </p:cNvSpPr>
                <p:nvPr/>
              </p:nvSpPr>
              <p:spPr bwMode="auto">
                <a:xfrm>
                  <a:off x="2270" y="178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277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282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288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9" name="Freeform 107"/>
                <p:cNvSpPr>
                  <a:spLocks/>
                </p:cNvSpPr>
                <p:nvPr/>
              </p:nvSpPr>
              <p:spPr bwMode="auto">
                <a:xfrm>
                  <a:off x="2294" y="1767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3 w 7"/>
                    <a:gd name="T3" fmla="*/ 2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301" y="1764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1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307" y="1762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" name="Freeform 110"/>
                <p:cNvSpPr>
                  <a:spLocks/>
                </p:cNvSpPr>
                <p:nvPr/>
              </p:nvSpPr>
              <p:spPr bwMode="auto">
                <a:xfrm>
                  <a:off x="2312" y="1759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4 w 7"/>
                    <a:gd name="T3" fmla="*/ 1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319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325" y="1753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331" y="1751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6" name="Freeform 114"/>
                <p:cNvSpPr>
                  <a:spLocks/>
                </p:cNvSpPr>
                <p:nvPr/>
              </p:nvSpPr>
              <p:spPr bwMode="auto">
                <a:xfrm>
                  <a:off x="2336" y="1750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1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343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2349" y="1747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9" name="Line 117"/>
                <p:cNvSpPr>
                  <a:spLocks noChangeShapeType="1"/>
                </p:cNvSpPr>
                <p:nvPr/>
              </p:nvSpPr>
              <p:spPr bwMode="auto">
                <a:xfrm>
                  <a:off x="2355" y="1747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0" name="Freeform 118"/>
                <p:cNvSpPr>
                  <a:spLocks/>
                </p:cNvSpPr>
                <p:nvPr/>
              </p:nvSpPr>
              <p:spPr bwMode="auto">
                <a:xfrm>
                  <a:off x="2360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1" name="Line 119"/>
                <p:cNvSpPr>
                  <a:spLocks noChangeShapeType="1"/>
                </p:cNvSpPr>
                <p:nvPr/>
              </p:nvSpPr>
              <p:spPr bwMode="auto">
                <a:xfrm>
                  <a:off x="2367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2" name="Line 120"/>
                <p:cNvSpPr>
                  <a:spLocks noChangeShapeType="1"/>
                </p:cNvSpPr>
                <p:nvPr/>
              </p:nvSpPr>
              <p:spPr bwMode="auto">
                <a:xfrm>
                  <a:off x="2373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3" name="Freeform 121"/>
                <p:cNvSpPr>
                  <a:spLocks/>
                </p:cNvSpPr>
                <p:nvPr/>
              </p:nvSpPr>
              <p:spPr bwMode="auto">
                <a:xfrm>
                  <a:off x="2379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4" name="Line 122"/>
                <p:cNvSpPr>
                  <a:spLocks noChangeShapeType="1"/>
                </p:cNvSpPr>
                <p:nvPr/>
              </p:nvSpPr>
              <p:spPr bwMode="auto">
                <a:xfrm>
                  <a:off x="2386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5" name="Line 123"/>
                <p:cNvSpPr>
                  <a:spLocks noChangeShapeType="1"/>
                </p:cNvSpPr>
                <p:nvPr/>
              </p:nvSpPr>
              <p:spPr bwMode="auto">
                <a:xfrm>
                  <a:off x="2392" y="1747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6" name="Line 124"/>
                <p:cNvSpPr>
                  <a:spLocks noChangeShapeType="1"/>
                </p:cNvSpPr>
                <p:nvPr/>
              </p:nvSpPr>
              <p:spPr bwMode="auto">
                <a:xfrm>
                  <a:off x="2397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7" name="Freeform 125"/>
                <p:cNvSpPr>
                  <a:spLocks/>
                </p:cNvSpPr>
                <p:nvPr/>
              </p:nvSpPr>
              <p:spPr bwMode="auto">
                <a:xfrm>
                  <a:off x="2403" y="175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8" name="Line 126"/>
                <p:cNvSpPr>
                  <a:spLocks noChangeShapeType="1"/>
                </p:cNvSpPr>
                <p:nvPr/>
              </p:nvSpPr>
              <p:spPr bwMode="auto">
                <a:xfrm>
                  <a:off x="2410" y="1751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9" name="Line 127"/>
                <p:cNvSpPr>
                  <a:spLocks noChangeShapeType="1"/>
                </p:cNvSpPr>
                <p:nvPr/>
              </p:nvSpPr>
              <p:spPr bwMode="auto">
                <a:xfrm>
                  <a:off x="2416" y="175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0" name="Line 128"/>
                <p:cNvSpPr>
                  <a:spLocks noChangeShapeType="1"/>
                </p:cNvSpPr>
                <p:nvPr/>
              </p:nvSpPr>
              <p:spPr bwMode="auto">
                <a:xfrm>
                  <a:off x="2421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1" name="Freeform 129"/>
                <p:cNvSpPr>
                  <a:spLocks/>
                </p:cNvSpPr>
                <p:nvPr/>
              </p:nvSpPr>
              <p:spPr bwMode="auto">
                <a:xfrm>
                  <a:off x="2427" y="1759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3 w 7"/>
                    <a:gd name="T3" fmla="*/ 1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2" name="Line 130"/>
                <p:cNvSpPr>
                  <a:spLocks noChangeShapeType="1"/>
                </p:cNvSpPr>
                <p:nvPr/>
              </p:nvSpPr>
              <p:spPr bwMode="auto">
                <a:xfrm>
                  <a:off x="2434" y="1762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3" name="Line 131"/>
                <p:cNvSpPr>
                  <a:spLocks noChangeShapeType="1"/>
                </p:cNvSpPr>
                <p:nvPr/>
              </p:nvSpPr>
              <p:spPr bwMode="auto">
                <a:xfrm>
                  <a:off x="2440" y="1764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4" name="Freeform 132"/>
                <p:cNvSpPr>
                  <a:spLocks/>
                </p:cNvSpPr>
                <p:nvPr/>
              </p:nvSpPr>
              <p:spPr bwMode="auto">
                <a:xfrm>
                  <a:off x="2445" y="1767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4 w 7"/>
                    <a:gd name="T3" fmla="*/ 2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5" name="Line 133"/>
                <p:cNvSpPr>
                  <a:spLocks noChangeShapeType="1"/>
                </p:cNvSpPr>
                <p:nvPr/>
              </p:nvSpPr>
              <p:spPr bwMode="auto">
                <a:xfrm>
                  <a:off x="2452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6" name="Line 134"/>
                <p:cNvSpPr>
                  <a:spLocks noChangeShapeType="1"/>
                </p:cNvSpPr>
                <p:nvPr/>
              </p:nvSpPr>
              <p:spPr bwMode="auto">
                <a:xfrm>
                  <a:off x="2458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7" name="Line 135"/>
                <p:cNvSpPr>
                  <a:spLocks noChangeShapeType="1"/>
                </p:cNvSpPr>
                <p:nvPr/>
              </p:nvSpPr>
              <p:spPr bwMode="auto">
                <a:xfrm>
                  <a:off x="2464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8" name="Freeform 136"/>
                <p:cNvSpPr>
                  <a:spLocks/>
                </p:cNvSpPr>
                <p:nvPr/>
              </p:nvSpPr>
              <p:spPr bwMode="auto">
                <a:xfrm>
                  <a:off x="2469" y="178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9" name="Line 137"/>
                <p:cNvSpPr>
                  <a:spLocks noChangeShapeType="1"/>
                </p:cNvSpPr>
                <p:nvPr/>
              </p:nvSpPr>
              <p:spPr bwMode="auto">
                <a:xfrm>
                  <a:off x="2477" y="1788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0" name="Line 138"/>
                <p:cNvSpPr>
                  <a:spLocks noChangeShapeType="1"/>
                </p:cNvSpPr>
                <p:nvPr/>
              </p:nvSpPr>
              <p:spPr bwMode="auto">
                <a:xfrm>
                  <a:off x="2482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1" name="Line 139"/>
                <p:cNvSpPr>
                  <a:spLocks noChangeShapeType="1"/>
                </p:cNvSpPr>
                <p:nvPr/>
              </p:nvSpPr>
              <p:spPr bwMode="auto">
                <a:xfrm>
                  <a:off x="2488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2" name="Freeform 140"/>
                <p:cNvSpPr>
                  <a:spLocks/>
                </p:cNvSpPr>
                <p:nvPr/>
              </p:nvSpPr>
              <p:spPr bwMode="auto">
                <a:xfrm>
                  <a:off x="2493" y="180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3" name="Line 141"/>
                <p:cNvSpPr>
                  <a:spLocks noChangeShapeType="1"/>
                </p:cNvSpPr>
                <p:nvPr/>
              </p:nvSpPr>
              <p:spPr bwMode="auto">
                <a:xfrm>
                  <a:off x="2501" y="1808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4" name="Line 142"/>
                <p:cNvSpPr>
                  <a:spLocks noChangeShapeType="1"/>
                </p:cNvSpPr>
                <p:nvPr/>
              </p:nvSpPr>
              <p:spPr bwMode="auto">
                <a:xfrm>
                  <a:off x="2506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5" name="Freeform 143"/>
                <p:cNvSpPr>
                  <a:spLocks/>
                </p:cNvSpPr>
                <p:nvPr/>
              </p:nvSpPr>
              <p:spPr bwMode="auto">
                <a:xfrm>
                  <a:off x="2512" y="1821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3 w 7"/>
                    <a:gd name="T3" fmla="*/ 3 h 6"/>
                    <a:gd name="T4" fmla="*/ 7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6" name="Line 144"/>
                <p:cNvSpPr>
                  <a:spLocks noChangeShapeType="1"/>
                </p:cNvSpPr>
                <p:nvPr/>
              </p:nvSpPr>
              <p:spPr bwMode="auto">
                <a:xfrm>
                  <a:off x="2519" y="182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7" name="Line 145"/>
                <p:cNvSpPr>
                  <a:spLocks noChangeShapeType="1"/>
                </p:cNvSpPr>
                <p:nvPr/>
              </p:nvSpPr>
              <p:spPr bwMode="auto">
                <a:xfrm>
                  <a:off x="2525" y="1832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8" name="Line 146"/>
                <p:cNvSpPr>
                  <a:spLocks noChangeShapeType="1"/>
                </p:cNvSpPr>
                <p:nvPr/>
              </p:nvSpPr>
              <p:spPr bwMode="auto">
                <a:xfrm>
                  <a:off x="253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9" name="Freeform 147"/>
                <p:cNvSpPr>
                  <a:spLocks/>
                </p:cNvSpPr>
                <p:nvPr/>
              </p:nvSpPr>
              <p:spPr bwMode="auto">
                <a:xfrm>
                  <a:off x="2536" y="1847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0" name="Line 148"/>
                <p:cNvSpPr>
                  <a:spLocks noChangeShapeType="1"/>
                </p:cNvSpPr>
                <p:nvPr/>
              </p:nvSpPr>
              <p:spPr bwMode="auto">
                <a:xfrm>
                  <a:off x="2543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1" name="Line 149"/>
                <p:cNvSpPr>
                  <a:spLocks noChangeShapeType="1"/>
                </p:cNvSpPr>
                <p:nvPr/>
              </p:nvSpPr>
              <p:spPr bwMode="auto">
                <a:xfrm>
                  <a:off x="2549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2" name="Line 150"/>
                <p:cNvSpPr>
                  <a:spLocks noChangeShapeType="1"/>
                </p:cNvSpPr>
                <p:nvPr/>
              </p:nvSpPr>
              <p:spPr bwMode="auto">
                <a:xfrm>
                  <a:off x="2554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3" name="Freeform 151"/>
                <p:cNvSpPr>
                  <a:spLocks/>
                </p:cNvSpPr>
                <p:nvPr/>
              </p:nvSpPr>
              <p:spPr bwMode="auto">
                <a:xfrm>
                  <a:off x="2560" y="187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4" name="Freeform 152"/>
                <p:cNvSpPr>
                  <a:spLocks/>
                </p:cNvSpPr>
                <p:nvPr/>
              </p:nvSpPr>
              <p:spPr bwMode="auto">
                <a:xfrm>
                  <a:off x="2567" y="1883"/>
                  <a:ext cx="6" cy="9"/>
                </a:xfrm>
                <a:custGeom>
                  <a:avLst/>
                  <a:gdLst>
                    <a:gd name="T0" fmla="*/ 0 w 6"/>
                    <a:gd name="T1" fmla="*/ 0 h 9"/>
                    <a:gd name="T2" fmla="*/ 4 w 6"/>
                    <a:gd name="T3" fmla="*/ 4 h 9"/>
                    <a:gd name="T4" fmla="*/ 6 w 6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6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5" name="Line 153"/>
                <p:cNvSpPr>
                  <a:spLocks noChangeShapeType="1"/>
                </p:cNvSpPr>
                <p:nvPr/>
              </p:nvSpPr>
              <p:spPr bwMode="auto">
                <a:xfrm>
                  <a:off x="2573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6" name="Freeform 154"/>
                <p:cNvSpPr>
                  <a:spLocks/>
                </p:cNvSpPr>
                <p:nvPr/>
              </p:nvSpPr>
              <p:spPr bwMode="auto">
                <a:xfrm>
                  <a:off x="2578" y="1899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7" name="Line 155"/>
                <p:cNvSpPr>
                  <a:spLocks noChangeShapeType="1"/>
                </p:cNvSpPr>
                <p:nvPr/>
              </p:nvSpPr>
              <p:spPr bwMode="auto">
                <a:xfrm>
                  <a:off x="2586" y="190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8" name="Line 156"/>
                <p:cNvSpPr>
                  <a:spLocks noChangeShapeType="1"/>
                </p:cNvSpPr>
                <p:nvPr/>
              </p:nvSpPr>
              <p:spPr bwMode="auto">
                <a:xfrm>
                  <a:off x="2591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9" name="Line 157"/>
                <p:cNvSpPr>
                  <a:spLocks noChangeShapeType="1"/>
                </p:cNvSpPr>
                <p:nvPr/>
              </p:nvSpPr>
              <p:spPr bwMode="auto">
                <a:xfrm>
                  <a:off x="2597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0" name="Freeform 158"/>
                <p:cNvSpPr>
                  <a:spLocks/>
                </p:cNvSpPr>
                <p:nvPr/>
              </p:nvSpPr>
              <p:spPr bwMode="auto">
                <a:xfrm>
                  <a:off x="2602" y="1932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1" name="Line 159"/>
                <p:cNvSpPr>
                  <a:spLocks noChangeShapeType="1"/>
                </p:cNvSpPr>
                <p:nvPr/>
              </p:nvSpPr>
              <p:spPr bwMode="auto">
                <a:xfrm>
                  <a:off x="2610" y="1941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2" name="Freeform 160"/>
                <p:cNvSpPr>
                  <a:spLocks/>
                </p:cNvSpPr>
                <p:nvPr/>
              </p:nvSpPr>
              <p:spPr bwMode="auto">
                <a:xfrm>
                  <a:off x="2615" y="194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3" name="Line 161"/>
                <p:cNvSpPr>
                  <a:spLocks noChangeShapeType="1"/>
                </p:cNvSpPr>
                <p:nvPr/>
              </p:nvSpPr>
              <p:spPr bwMode="auto">
                <a:xfrm>
                  <a:off x="2621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4" name="Freeform 162"/>
                <p:cNvSpPr>
                  <a:spLocks/>
                </p:cNvSpPr>
                <p:nvPr/>
              </p:nvSpPr>
              <p:spPr bwMode="auto">
                <a:xfrm>
                  <a:off x="2626" y="1968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5" name="Line 163"/>
                <p:cNvSpPr>
                  <a:spLocks noChangeShapeType="1"/>
                </p:cNvSpPr>
                <p:nvPr/>
              </p:nvSpPr>
              <p:spPr bwMode="auto">
                <a:xfrm>
                  <a:off x="2634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6" name="Freeform 164"/>
                <p:cNvSpPr>
                  <a:spLocks/>
                </p:cNvSpPr>
                <p:nvPr/>
              </p:nvSpPr>
              <p:spPr bwMode="auto">
                <a:xfrm>
                  <a:off x="2639" y="1985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2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7" name="Freeform 165"/>
                <p:cNvSpPr>
                  <a:spLocks/>
                </p:cNvSpPr>
                <p:nvPr/>
              </p:nvSpPr>
              <p:spPr bwMode="auto">
                <a:xfrm>
                  <a:off x="2645" y="1996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8" name="Line 166"/>
                <p:cNvSpPr>
                  <a:spLocks noChangeShapeType="1"/>
                </p:cNvSpPr>
                <p:nvPr/>
              </p:nvSpPr>
              <p:spPr bwMode="auto">
                <a:xfrm>
                  <a:off x="2652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9" name="Freeform 167"/>
                <p:cNvSpPr>
                  <a:spLocks/>
                </p:cNvSpPr>
                <p:nvPr/>
              </p:nvSpPr>
              <p:spPr bwMode="auto">
                <a:xfrm>
                  <a:off x="2658" y="201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0" name="Line 168"/>
                <p:cNvSpPr>
                  <a:spLocks noChangeShapeType="1"/>
                </p:cNvSpPr>
                <p:nvPr/>
              </p:nvSpPr>
              <p:spPr bwMode="auto">
                <a:xfrm>
                  <a:off x="2663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1" name="Freeform 169"/>
                <p:cNvSpPr>
                  <a:spLocks/>
                </p:cNvSpPr>
                <p:nvPr/>
              </p:nvSpPr>
              <p:spPr bwMode="auto">
                <a:xfrm>
                  <a:off x="2669" y="2032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2" name="Freeform 170"/>
                <p:cNvSpPr>
                  <a:spLocks/>
                </p:cNvSpPr>
                <p:nvPr/>
              </p:nvSpPr>
              <p:spPr bwMode="auto">
                <a:xfrm>
                  <a:off x="2676" y="2040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4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3" name="Line 171"/>
                <p:cNvSpPr>
                  <a:spLocks noChangeShapeType="1"/>
                </p:cNvSpPr>
                <p:nvPr/>
              </p:nvSpPr>
              <p:spPr bwMode="auto">
                <a:xfrm>
                  <a:off x="2682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4" name="Freeform 172"/>
                <p:cNvSpPr>
                  <a:spLocks/>
                </p:cNvSpPr>
                <p:nvPr/>
              </p:nvSpPr>
              <p:spPr bwMode="auto">
                <a:xfrm>
                  <a:off x="2687" y="205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4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5" name="Freeform 173"/>
                <p:cNvSpPr>
                  <a:spLocks/>
                </p:cNvSpPr>
                <p:nvPr/>
              </p:nvSpPr>
              <p:spPr bwMode="auto">
                <a:xfrm>
                  <a:off x="2693" y="2069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3 w 7"/>
                    <a:gd name="T3" fmla="*/ 5 h 9"/>
                    <a:gd name="T4" fmla="*/ 7 w 7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6" name="Line 174"/>
                <p:cNvSpPr>
                  <a:spLocks noChangeShapeType="1"/>
                </p:cNvSpPr>
                <p:nvPr/>
              </p:nvSpPr>
              <p:spPr bwMode="auto">
                <a:xfrm>
                  <a:off x="270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7" name="Freeform 175"/>
                <p:cNvSpPr>
                  <a:spLocks/>
                </p:cNvSpPr>
                <p:nvPr/>
              </p:nvSpPr>
              <p:spPr bwMode="auto">
                <a:xfrm>
                  <a:off x="2706" y="2087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8" name="Freeform 176"/>
                <p:cNvSpPr>
                  <a:spLocks/>
                </p:cNvSpPr>
                <p:nvPr/>
              </p:nvSpPr>
              <p:spPr bwMode="auto">
                <a:xfrm>
                  <a:off x="2711" y="2097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9" name="Line 177"/>
                <p:cNvSpPr>
                  <a:spLocks noChangeShapeType="1"/>
                </p:cNvSpPr>
                <p:nvPr/>
              </p:nvSpPr>
              <p:spPr bwMode="auto">
                <a:xfrm>
                  <a:off x="2719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0" name="Line 178"/>
                <p:cNvSpPr>
                  <a:spLocks noChangeShapeType="1"/>
                </p:cNvSpPr>
                <p:nvPr/>
              </p:nvSpPr>
              <p:spPr bwMode="auto">
                <a:xfrm>
                  <a:off x="2724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1" name="Freeform 179"/>
                <p:cNvSpPr>
                  <a:spLocks/>
                </p:cNvSpPr>
                <p:nvPr/>
              </p:nvSpPr>
              <p:spPr bwMode="auto">
                <a:xfrm>
                  <a:off x="2730" y="212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2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2" name="Freeform 180"/>
                <p:cNvSpPr>
                  <a:spLocks/>
                </p:cNvSpPr>
                <p:nvPr/>
              </p:nvSpPr>
              <p:spPr bwMode="auto">
                <a:xfrm>
                  <a:off x="2735" y="2133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3" name="Line 181"/>
                <p:cNvSpPr>
                  <a:spLocks noChangeShapeType="1"/>
                </p:cNvSpPr>
                <p:nvPr/>
              </p:nvSpPr>
              <p:spPr bwMode="auto">
                <a:xfrm>
                  <a:off x="2743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4" name="Line 182"/>
                <p:cNvSpPr>
                  <a:spLocks noChangeShapeType="1"/>
                </p:cNvSpPr>
                <p:nvPr/>
              </p:nvSpPr>
              <p:spPr bwMode="auto">
                <a:xfrm>
                  <a:off x="2748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5" name="Line 183"/>
                <p:cNvSpPr>
                  <a:spLocks noChangeShapeType="1"/>
                </p:cNvSpPr>
                <p:nvPr/>
              </p:nvSpPr>
              <p:spPr bwMode="auto">
                <a:xfrm>
                  <a:off x="2754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6" name="Freeform 184"/>
                <p:cNvSpPr>
                  <a:spLocks/>
                </p:cNvSpPr>
                <p:nvPr/>
              </p:nvSpPr>
              <p:spPr bwMode="auto">
                <a:xfrm>
                  <a:off x="2759" y="2166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7" name="Line 185"/>
                <p:cNvSpPr>
                  <a:spLocks noChangeShapeType="1"/>
                </p:cNvSpPr>
                <p:nvPr/>
              </p:nvSpPr>
              <p:spPr bwMode="auto">
                <a:xfrm>
                  <a:off x="2767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8" name="Line 186"/>
                <p:cNvSpPr>
                  <a:spLocks noChangeShapeType="1"/>
                </p:cNvSpPr>
                <p:nvPr/>
              </p:nvSpPr>
              <p:spPr bwMode="auto">
                <a:xfrm>
                  <a:off x="2772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9" name="Freeform 187"/>
                <p:cNvSpPr>
                  <a:spLocks/>
                </p:cNvSpPr>
                <p:nvPr/>
              </p:nvSpPr>
              <p:spPr bwMode="auto">
                <a:xfrm>
                  <a:off x="2778" y="2191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0" name="Line 188"/>
                <p:cNvSpPr>
                  <a:spLocks noChangeShapeType="1"/>
                </p:cNvSpPr>
                <p:nvPr/>
              </p:nvSpPr>
              <p:spPr bwMode="auto">
                <a:xfrm>
                  <a:off x="278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1" name="Line 189"/>
                <p:cNvSpPr>
                  <a:spLocks noChangeShapeType="1"/>
                </p:cNvSpPr>
                <p:nvPr/>
              </p:nvSpPr>
              <p:spPr bwMode="auto">
                <a:xfrm>
                  <a:off x="2791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2" name="Line 190"/>
                <p:cNvSpPr>
                  <a:spLocks noChangeShapeType="1"/>
                </p:cNvSpPr>
                <p:nvPr/>
              </p:nvSpPr>
              <p:spPr bwMode="auto">
                <a:xfrm>
                  <a:off x="2796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3" name="Freeform 191"/>
                <p:cNvSpPr>
                  <a:spLocks/>
                </p:cNvSpPr>
                <p:nvPr/>
              </p:nvSpPr>
              <p:spPr bwMode="auto">
                <a:xfrm>
                  <a:off x="2802" y="2221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4" name="Line 192"/>
                <p:cNvSpPr>
                  <a:spLocks noChangeShapeType="1"/>
                </p:cNvSpPr>
                <p:nvPr/>
              </p:nvSpPr>
              <p:spPr bwMode="auto">
                <a:xfrm>
                  <a:off x="2809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5" name="Line 193"/>
                <p:cNvSpPr>
                  <a:spLocks noChangeShapeType="1"/>
                </p:cNvSpPr>
                <p:nvPr/>
              </p:nvSpPr>
              <p:spPr bwMode="auto">
                <a:xfrm>
                  <a:off x="2815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6" name="Freeform 194"/>
                <p:cNvSpPr>
                  <a:spLocks/>
                </p:cNvSpPr>
                <p:nvPr/>
              </p:nvSpPr>
              <p:spPr bwMode="auto">
                <a:xfrm>
                  <a:off x="2820" y="2243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4 h 7"/>
                    <a:gd name="T4" fmla="*/ 8 w 8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7"/>
                    <a:gd name="T11" fmla="*/ 8 w 8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7" name="Line 195"/>
                <p:cNvSpPr>
                  <a:spLocks noChangeShapeType="1"/>
                </p:cNvSpPr>
                <p:nvPr/>
              </p:nvSpPr>
              <p:spPr bwMode="auto">
                <a:xfrm>
                  <a:off x="2828" y="2250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8" name="Line 196"/>
                <p:cNvSpPr>
                  <a:spLocks noChangeShapeType="1"/>
                </p:cNvSpPr>
                <p:nvPr/>
              </p:nvSpPr>
              <p:spPr bwMode="auto">
                <a:xfrm>
                  <a:off x="2833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9" name="Line 197"/>
                <p:cNvSpPr>
                  <a:spLocks noChangeShapeType="1"/>
                </p:cNvSpPr>
                <p:nvPr/>
              </p:nvSpPr>
              <p:spPr bwMode="auto">
                <a:xfrm>
                  <a:off x="2839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0" name="Freeform 198"/>
                <p:cNvSpPr>
                  <a:spLocks/>
                </p:cNvSpPr>
                <p:nvPr/>
              </p:nvSpPr>
              <p:spPr bwMode="auto">
                <a:xfrm>
                  <a:off x="2844" y="2268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4 w 8"/>
                    <a:gd name="T3" fmla="*/ 3 h 6"/>
                    <a:gd name="T4" fmla="*/ 8 w 8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1" name="Line 199"/>
                <p:cNvSpPr>
                  <a:spLocks noChangeShapeType="1"/>
                </p:cNvSpPr>
                <p:nvPr/>
              </p:nvSpPr>
              <p:spPr bwMode="auto">
                <a:xfrm>
                  <a:off x="2852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2" name="Line 200"/>
                <p:cNvSpPr>
                  <a:spLocks noChangeShapeType="1"/>
                </p:cNvSpPr>
                <p:nvPr/>
              </p:nvSpPr>
              <p:spPr bwMode="auto">
                <a:xfrm>
                  <a:off x="2857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3" name="Line 201"/>
                <p:cNvSpPr>
                  <a:spLocks noChangeShapeType="1"/>
                </p:cNvSpPr>
                <p:nvPr/>
              </p:nvSpPr>
              <p:spPr bwMode="auto">
                <a:xfrm>
                  <a:off x="2863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4" name="Freeform 202"/>
                <p:cNvSpPr>
                  <a:spLocks/>
                </p:cNvSpPr>
                <p:nvPr/>
              </p:nvSpPr>
              <p:spPr bwMode="auto">
                <a:xfrm>
                  <a:off x="2868" y="2290"/>
                  <a:ext cx="8" cy="4"/>
                </a:xfrm>
                <a:custGeom>
                  <a:avLst/>
                  <a:gdLst>
                    <a:gd name="T0" fmla="*/ 0 w 8"/>
                    <a:gd name="T1" fmla="*/ 0 h 4"/>
                    <a:gd name="T2" fmla="*/ 4 w 8"/>
                    <a:gd name="T3" fmla="*/ 3 h 4"/>
                    <a:gd name="T4" fmla="*/ 8 w 8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5" name="Line 203"/>
                <p:cNvSpPr>
                  <a:spLocks noChangeShapeType="1"/>
                </p:cNvSpPr>
                <p:nvPr/>
              </p:nvSpPr>
              <p:spPr bwMode="auto">
                <a:xfrm>
                  <a:off x="2876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6" name="Line 204"/>
                <p:cNvSpPr>
                  <a:spLocks noChangeShapeType="1"/>
                </p:cNvSpPr>
                <p:nvPr/>
              </p:nvSpPr>
              <p:spPr bwMode="auto">
                <a:xfrm>
                  <a:off x="2881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7" name="Freeform 205"/>
                <p:cNvSpPr>
                  <a:spLocks/>
                </p:cNvSpPr>
                <p:nvPr/>
              </p:nvSpPr>
              <p:spPr bwMode="auto">
                <a:xfrm>
                  <a:off x="2887" y="2303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3 w 7"/>
                    <a:gd name="T3" fmla="*/ 2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8" name="Line 206"/>
                <p:cNvSpPr>
                  <a:spLocks noChangeShapeType="1"/>
                </p:cNvSpPr>
                <p:nvPr/>
              </p:nvSpPr>
              <p:spPr bwMode="auto">
                <a:xfrm>
                  <a:off x="2894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9" name="Line 207"/>
                <p:cNvSpPr>
                  <a:spLocks noChangeShapeType="1"/>
                </p:cNvSpPr>
                <p:nvPr/>
              </p:nvSpPr>
              <p:spPr bwMode="auto">
                <a:xfrm>
                  <a:off x="2900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0" name="Line 208"/>
                <p:cNvSpPr>
                  <a:spLocks noChangeShapeType="1"/>
                </p:cNvSpPr>
                <p:nvPr/>
              </p:nvSpPr>
              <p:spPr bwMode="auto">
                <a:xfrm>
                  <a:off x="290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1" name="Freeform 209"/>
                <p:cNvSpPr>
                  <a:spLocks/>
                </p:cNvSpPr>
                <p:nvPr/>
              </p:nvSpPr>
              <p:spPr bwMode="auto">
                <a:xfrm>
                  <a:off x="2911" y="2318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1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2" name="Line 210"/>
                <p:cNvSpPr>
                  <a:spLocks noChangeShapeType="1"/>
                </p:cNvSpPr>
                <p:nvPr/>
              </p:nvSpPr>
              <p:spPr bwMode="auto">
                <a:xfrm>
                  <a:off x="2918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3" name="Line 211"/>
                <p:cNvSpPr>
                  <a:spLocks noChangeShapeType="1"/>
                </p:cNvSpPr>
                <p:nvPr/>
              </p:nvSpPr>
              <p:spPr bwMode="auto">
                <a:xfrm>
                  <a:off x="2924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4" name="Line 212"/>
                <p:cNvSpPr>
                  <a:spLocks noChangeShapeType="1"/>
                </p:cNvSpPr>
                <p:nvPr/>
              </p:nvSpPr>
              <p:spPr bwMode="auto">
                <a:xfrm>
                  <a:off x="2929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5" name="Freeform 213"/>
                <p:cNvSpPr>
                  <a:spLocks/>
                </p:cNvSpPr>
                <p:nvPr/>
              </p:nvSpPr>
              <p:spPr bwMode="auto">
                <a:xfrm>
                  <a:off x="2935" y="2329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2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6" name="Line 214"/>
                <p:cNvSpPr>
                  <a:spLocks noChangeShapeType="1"/>
                </p:cNvSpPr>
                <p:nvPr/>
              </p:nvSpPr>
              <p:spPr bwMode="auto">
                <a:xfrm>
                  <a:off x="2942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7" name="Line 215"/>
                <p:cNvSpPr>
                  <a:spLocks noChangeShapeType="1"/>
                </p:cNvSpPr>
                <p:nvPr/>
              </p:nvSpPr>
              <p:spPr bwMode="auto">
                <a:xfrm>
                  <a:off x="2948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8" name="Freeform 216"/>
                <p:cNvSpPr>
                  <a:spLocks/>
                </p:cNvSpPr>
                <p:nvPr/>
              </p:nvSpPr>
              <p:spPr bwMode="auto">
                <a:xfrm>
                  <a:off x="2953" y="2333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2 h 2"/>
                    <a:gd name="T4" fmla="*/ 8 w 8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9" name="Line 217"/>
                <p:cNvSpPr>
                  <a:spLocks noChangeShapeType="1"/>
                </p:cNvSpPr>
                <p:nvPr/>
              </p:nvSpPr>
              <p:spPr bwMode="auto">
                <a:xfrm>
                  <a:off x="2961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0" name="Line 218"/>
                <p:cNvSpPr>
                  <a:spLocks noChangeShapeType="1"/>
                </p:cNvSpPr>
                <p:nvPr/>
              </p:nvSpPr>
              <p:spPr bwMode="auto">
                <a:xfrm>
                  <a:off x="2966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1" name="Line 219"/>
                <p:cNvSpPr>
                  <a:spLocks noChangeShapeType="1"/>
                </p:cNvSpPr>
                <p:nvPr/>
              </p:nvSpPr>
              <p:spPr bwMode="auto">
                <a:xfrm>
                  <a:off x="2972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97" name="Line 220"/>
              <p:cNvSpPr>
                <a:spLocks noChangeShapeType="1"/>
              </p:cNvSpPr>
              <p:nvPr/>
            </p:nvSpPr>
            <p:spPr bwMode="auto">
              <a:xfrm>
                <a:off x="595" y="2824"/>
                <a:ext cx="17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8" name="Line 221"/>
              <p:cNvSpPr>
                <a:spLocks noChangeShapeType="1"/>
              </p:cNvSpPr>
              <p:nvPr/>
            </p:nvSpPr>
            <p:spPr bwMode="auto">
              <a:xfrm flipV="1">
                <a:off x="825" y="2191"/>
                <a:ext cx="0" cy="6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9" name="Line 222"/>
              <p:cNvSpPr>
                <a:spLocks noChangeShapeType="1"/>
              </p:cNvSpPr>
              <p:nvPr/>
            </p:nvSpPr>
            <p:spPr bwMode="auto">
              <a:xfrm flipV="1">
                <a:off x="2045" y="2195"/>
                <a:ext cx="0" cy="6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0" name="Line 223"/>
              <p:cNvSpPr>
                <a:spLocks noChangeShapeType="1"/>
              </p:cNvSpPr>
              <p:nvPr/>
            </p:nvSpPr>
            <p:spPr bwMode="blackWhite">
              <a:xfrm>
                <a:off x="808" y="2832"/>
                <a:ext cx="12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01" name="Group 224"/>
              <p:cNvGrpSpPr>
                <a:grpSpLocks/>
              </p:cNvGrpSpPr>
              <p:nvPr/>
            </p:nvGrpSpPr>
            <p:grpSpPr bwMode="auto">
              <a:xfrm flipH="1">
                <a:off x="1583" y="2697"/>
                <a:ext cx="461" cy="119"/>
                <a:chOff x="1769" y="1747"/>
                <a:chExt cx="1208" cy="589"/>
              </a:xfrm>
            </p:grpSpPr>
            <p:sp>
              <p:nvSpPr>
                <p:cNvPr id="11702" name="Line 225"/>
                <p:cNvSpPr>
                  <a:spLocks noChangeShapeType="1"/>
                </p:cNvSpPr>
                <p:nvPr/>
              </p:nvSpPr>
              <p:spPr bwMode="auto">
                <a:xfrm>
                  <a:off x="1769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3" name="Line 226"/>
                <p:cNvSpPr>
                  <a:spLocks noChangeShapeType="1"/>
                </p:cNvSpPr>
                <p:nvPr/>
              </p:nvSpPr>
              <p:spPr bwMode="auto">
                <a:xfrm>
                  <a:off x="1774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4" name="Line 227"/>
                <p:cNvSpPr>
                  <a:spLocks noChangeShapeType="1"/>
                </p:cNvSpPr>
                <p:nvPr/>
              </p:nvSpPr>
              <p:spPr bwMode="auto">
                <a:xfrm>
                  <a:off x="1780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5" name="Freeform 228"/>
                <p:cNvSpPr>
                  <a:spLocks/>
                </p:cNvSpPr>
                <p:nvPr/>
              </p:nvSpPr>
              <p:spPr bwMode="auto">
                <a:xfrm>
                  <a:off x="1785" y="2333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4 w 8"/>
                    <a:gd name="T3" fmla="*/ 2 h 2"/>
                    <a:gd name="T4" fmla="*/ 8 w 8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6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1793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7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1798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8" name="Freeform 231"/>
                <p:cNvSpPr>
                  <a:spLocks/>
                </p:cNvSpPr>
                <p:nvPr/>
              </p:nvSpPr>
              <p:spPr bwMode="auto">
                <a:xfrm>
                  <a:off x="1804" y="2329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2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9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1811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0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817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1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822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2" name="Freeform 235"/>
                <p:cNvSpPr>
                  <a:spLocks/>
                </p:cNvSpPr>
                <p:nvPr/>
              </p:nvSpPr>
              <p:spPr bwMode="auto">
                <a:xfrm>
                  <a:off x="1828" y="2318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1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3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183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4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1841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5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1846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6" name="Freeform 239"/>
                <p:cNvSpPr>
                  <a:spLocks/>
                </p:cNvSpPr>
                <p:nvPr/>
              </p:nvSpPr>
              <p:spPr bwMode="auto">
                <a:xfrm>
                  <a:off x="1852" y="2303"/>
                  <a:ext cx="7" cy="4"/>
                </a:xfrm>
                <a:custGeom>
                  <a:avLst/>
                  <a:gdLst>
                    <a:gd name="T0" fmla="*/ 0 w 7"/>
                    <a:gd name="T1" fmla="*/ 4 h 4"/>
                    <a:gd name="T2" fmla="*/ 4 w 7"/>
                    <a:gd name="T3" fmla="*/ 2 h 4"/>
                    <a:gd name="T4" fmla="*/ 7 w 7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4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7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859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8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865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9" name="Freeform 242"/>
                <p:cNvSpPr>
                  <a:spLocks/>
                </p:cNvSpPr>
                <p:nvPr/>
              </p:nvSpPr>
              <p:spPr bwMode="auto">
                <a:xfrm>
                  <a:off x="1870" y="2290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3 h 4"/>
                    <a:gd name="T4" fmla="*/ 8 w 8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0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878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1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883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2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889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3" name="Freeform 246"/>
                <p:cNvSpPr>
                  <a:spLocks/>
                </p:cNvSpPr>
                <p:nvPr/>
              </p:nvSpPr>
              <p:spPr bwMode="auto">
                <a:xfrm>
                  <a:off x="1894" y="2268"/>
                  <a:ext cx="8" cy="6"/>
                </a:xfrm>
                <a:custGeom>
                  <a:avLst/>
                  <a:gdLst>
                    <a:gd name="T0" fmla="*/ 0 w 8"/>
                    <a:gd name="T1" fmla="*/ 6 h 6"/>
                    <a:gd name="T2" fmla="*/ 4 w 8"/>
                    <a:gd name="T3" fmla="*/ 3 h 6"/>
                    <a:gd name="T4" fmla="*/ 8 w 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4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902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5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907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6" name="Freeform 249"/>
                <p:cNvSpPr>
                  <a:spLocks/>
                </p:cNvSpPr>
                <p:nvPr/>
              </p:nvSpPr>
              <p:spPr bwMode="auto">
                <a:xfrm>
                  <a:off x="1913" y="2250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7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920" y="2243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8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926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9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1931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0" name="Freeform 253"/>
                <p:cNvSpPr>
                  <a:spLocks/>
                </p:cNvSpPr>
                <p:nvPr/>
              </p:nvSpPr>
              <p:spPr bwMode="auto">
                <a:xfrm>
                  <a:off x="1937" y="222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1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944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2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950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3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5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4" name="Freeform 257"/>
                <p:cNvSpPr>
                  <a:spLocks/>
                </p:cNvSpPr>
                <p:nvPr/>
              </p:nvSpPr>
              <p:spPr bwMode="auto">
                <a:xfrm>
                  <a:off x="1961" y="2191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5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968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6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1974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7" name="Freeform 260"/>
                <p:cNvSpPr>
                  <a:spLocks/>
                </p:cNvSpPr>
                <p:nvPr/>
              </p:nvSpPr>
              <p:spPr bwMode="auto">
                <a:xfrm>
                  <a:off x="1979" y="2166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8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987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9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1992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0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1998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1" name="Freeform 264"/>
                <p:cNvSpPr>
                  <a:spLocks/>
                </p:cNvSpPr>
                <p:nvPr/>
              </p:nvSpPr>
              <p:spPr bwMode="auto">
                <a:xfrm>
                  <a:off x="2003" y="213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2" name="Freeform 265"/>
                <p:cNvSpPr>
                  <a:spLocks/>
                </p:cNvSpPr>
                <p:nvPr/>
              </p:nvSpPr>
              <p:spPr bwMode="auto">
                <a:xfrm>
                  <a:off x="2011" y="212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3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016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4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022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5" name="Freeform 268"/>
                <p:cNvSpPr>
                  <a:spLocks/>
                </p:cNvSpPr>
                <p:nvPr/>
              </p:nvSpPr>
              <p:spPr bwMode="auto">
                <a:xfrm>
                  <a:off x="2027" y="2097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6" name="Freeform 269"/>
                <p:cNvSpPr>
                  <a:spLocks/>
                </p:cNvSpPr>
                <p:nvPr/>
              </p:nvSpPr>
              <p:spPr bwMode="auto">
                <a:xfrm>
                  <a:off x="2035" y="2087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7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204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8" name="Freeform 271"/>
                <p:cNvSpPr>
                  <a:spLocks/>
                </p:cNvSpPr>
                <p:nvPr/>
              </p:nvSpPr>
              <p:spPr bwMode="auto">
                <a:xfrm>
                  <a:off x="2046" y="2069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4 w 7"/>
                    <a:gd name="T3" fmla="*/ 5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4" y="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9" name="Freeform 272"/>
                <p:cNvSpPr>
                  <a:spLocks/>
                </p:cNvSpPr>
                <p:nvPr/>
              </p:nvSpPr>
              <p:spPr bwMode="auto">
                <a:xfrm>
                  <a:off x="2053" y="205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4 w 6"/>
                    <a:gd name="T3" fmla="*/ 4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0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059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1" name="Freeform 274"/>
                <p:cNvSpPr>
                  <a:spLocks/>
                </p:cNvSpPr>
                <p:nvPr/>
              </p:nvSpPr>
              <p:spPr bwMode="auto">
                <a:xfrm>
                  <a:off x="2064" y="2040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2" name="Freeform 275"/>
                <p:cNvSpPr>
                  <a:spLocks/>
                </p:cNvSpPr>
                <p:nvPr/>
              </p:nvSpPr>
              <p:spPr bwMode="auto">
                <a:xfrm>
                  <a:off x="2070" y="2032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3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077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4" name="Freeform 277"/>
                <p:cNvSpPr>
                  <a:spLocks/>
                </p:cNvSpPr>
                <p:nvPr/>
              </p:nvSpPr>
              <p:spPr bwMode="auto">
                <a:xfrm>
                  <a:off x="2083" y="201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2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2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088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6" name="Freeform 279"/>
                <p:cNvSpPr>
                  <a:spLocks/>
                </p:cNvSpPr>
                <p:nvPr/>
              </p:nvSpPr>
              <p:spPr bwMode="auto">
                <a:xfrm>
                  <a:off x="2094" y="1996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7" name="Freeform 280"/>
                <p:cNvSpPr>
                  <a:spLocks/>
                </p:cNvSpPr>
                <p:nvPr/>
              </p:nvSpPr>
              <p:spPr bwMode="auto">
                <a:xfrm>
                  <a:off x="2101" y="1985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4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11"/>
                      </a:moveTo>
                      <a:lnTo>
                        <a:pt x="4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107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9" name="Freeform 282"/>
                <p:cNvSpPr>
                  <a:spLocks/>
                </p:cNvSpPr>
                <p:nvPr/>
              </p:nvSpPr>
              <p:spPr bwMode="auto">
                <a:xfrm>
                  <a:off x="2112" y="1968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0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120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1" name="Freeform 284"/>
                <p:cNvSpPr>
                  <a:spLocks/>
                </p:cNvSpPr>
                <p:nvPr/>
              </p:nvSpPr>
              <p:spPr bwMode="auto">
                <a:xfrm>
                  <a:off x="2125" y="194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2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131" y="1941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3" name="Freeform 286"/>
                <p:cNvSpPr>
                  <a:spLocks/>
                </p:cNvSpPr>
                <p:nvPr/>
              </p:nvSpPr>
              <p:spPr bwMode="auto">
                <a:xfrm>
                  <a:off x="2137" y="1932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3 w 7"/>
                    <a:gd name="T3" fmla="*/ 4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4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2144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5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2149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6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2155" y="1907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7" name="Freeform 290"/>
                <p:cNvSpPr>
                  <a:spLocks/>
                </p:cNvSpPr>
                <p:nvPr/>
              </p:nvSpPr>
              <p:spPr bwMode="auto">
                <a:xfrm>
                  <a:off x="2161" y="1899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3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8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2168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9" name="Freeform 292"/>
                <p:cNvSpPr>
                  <a:spLocks/>
                </p:cNvSpPr>
                <p:nvPr/>
              </p:nvSpPr>
              <p:spPr bwMode="auto">
                <a:xfrm>
                  <a:off x="2173" y="1883"/>
                  <a:ext cx="6" cy="9"/>
                </a:xfrm>
                <a:custGeom>
                  <a:avLst/>
                  <a:gdLst>
                    <a:gd name="T0" fmla="*/ 0 w 6"/>
                    <a:gd name="T1" fmla="*/ 9 h 9"/>
                    <a:gd name="T2" fmla="*/ 2 w 6"/>
                    <a:gd name="T3" fmla="*/ 4 h 9"/>
                    <a:gd name="T4" fmla="*/ 6 w 6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9"/>
                      </a:moveTo>
                      <a:lnTo>
                        <a:pt x="2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0" name="Freeform 293"/>
                <p:cNvSpPr>
                  <a:spLocks/>
                </p:cNvSpPr>
                <p:nvPr/>
              </p:nvSpPr>
              <p:spPr bwMode="auto">
                <a:xfrm>
                  <a:off x="2179" y="187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1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2186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2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2192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3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2197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4" name="Freeform 297"/>
                <p:cNvSpPr>
                  <a:spLocks/>
                </p:cNvSpPr>
                <p:nvPr/>
              </p:nvSpPr>
              <p:spPr bwMode="auto">
                <a:xfrm>
                  <a:off x="2203" y="184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5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221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6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2216" y="1832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7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2222" y="1827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8" name="Freeform 301"/>
                <p:cNvSpPr>
                  <a:spLocks/>
                </p:cNvSpPr>
                <p:nvPr/>
              </p:nvSpPr>
              <p:spPr bwMode="auto">
                <a:xfrm>
                  <a:off x="2227" y="1821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9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2234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0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2240" y="1808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1" name="Freeform 304"/>
                <p:cNvSpPr>
                  <a:spLocks/>
                </p:cNvSpPr>
                <p:nvPr/>
              </p:nvSpPr>
              <p:spPr bwMode="auto">
                <a:xfrm>
                  <a:off x="2246" y="180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2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2253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3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2258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4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2264" y="1788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5" name="Freeform 308"/>
                <p:cNvSpPr>
                  <a:spLocks/>
                </p:cNvSpPr>
                <p:nvPr/>
              </p:nvSpPr>
              <p:spPr bwMode="auto">
                <a:xfrm>
                  <a:off x="2270" y="178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6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277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7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2282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8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2288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9" name="Freeform 312"/>
                <p:cNvSpPr>
                  <a:spLocks/>
                </p:cNvSpPr>
                <p:nvPr/>
              </p:nvSpPr>
              <p:spPr bwMode="auto">
                <a:xfrm>
                  <a:off x="2294" y="1767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3 w 7"/>
                    <a:gd name="T3" fmla="*/ 2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0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301" y="1764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1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2307" y="1762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2" name="Freeform 315"/>
                <p:cNvSpPr>
                  <a:spLocks/>
                </p:cNvSpPr>
                <p:nvPr/>
              </p:nvSpPr>
              <p:spPr bwMode="auto">
                <a:xfrm>
                  <a:off x="2312" y="1759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4 w 7"/>
                    <a:gd name="T3" fmla="*/ 1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3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2319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325" y="1753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5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2331" y="1751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6" name="Freeform 319"/>
                <p:cNvSpPr>
                  <a:spLocks/>
                </p:cNvSpPr>
                <p:nvPr/>
              </p:nvSpPr>
              <p:spPr bwMode="auto">
                <a:xfrm>
                  <a:off x="2336" y="1750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1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7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343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8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2349" y="1747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9" name="Line 322"/>
                <p:cNvSpPr>
                  <a:spLocks noChangeShapeType="1"/>
                </p:cNvSpPr>
                <p:nvPr/>
              </p:nvSpPr>
              <p:spPr bwMode="auto">
                <a:xfrm>
                  <a:off x="2355" y="1747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0" name="Freeform 323"/>
                <p:cNvSpPr>
                  <a:spLocks/>
                </p:cNvSpPr>
                <p:nvPr/>
              </p:nvSpPr>
              <p:spPr bwMode="auto">
                <a:xfrm>
                  <a:off x="2360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1" name="Line 324"/>
                <p:cNvSpPr>
                  <a:spLocks noChangeShapeType="1"/>
                </p:cNvSpPr>
                <p:nvPr/>
              </p:nvSpPr>
              <p:spPr bwMode="auto">
                <a:xfrm>
                  <a:off x="2367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2" name="Line 325"/>
                <p:cNvSpPr>
                  <a:spLocks noChangeShapeType="1"/>
                </p:cNvSpPr>
                <p:nvPr/>
              </p:nvSpPr>
              <p:spPr bwMode="auto">
                <a:xfrm>
                  <a:off x="2373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3" name="Freeform 326"/>
                <p:cNvSpPr>
                  <a:spLocks/>
                </p:cNvSpPr>
                <p:nvPr/>
              </p:nvSpPr>
              <p:spPr bwMode="auto">
                <a:xfrm>
                  <a:off x="2379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4" name="Line 327"/>
                <p:cNvSpPr>
                  <a:spLocks noChangeShapeType="1"/>
                </p:cNvSpPr>
                <p:nvPr/>
              </p:nvSpPr>
              <p:spPr bwMode="auto">
                <a:xfrm>
                  <a:off x="2386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5" name="Line 328"/>
                <p:cNvSpPr>
                  <a:spLocks noChangeShapeType="1"/>
                </p:cNvSpPr>
                <p:nvPr/>
              </p:nvSpPr>
              <p:spPr bwMode="auto">
                <a:xfrm>
                  <a:off x="2392" y="1747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6" name="Line 329"/>
                <p:cNvSpPr>
                  <a:spLocks noChangeShapeType="1"/>
                </p:cNvSpPr>
                <p:nvPr/>
              </p:nvSpPr>
              <p:spPr bwMode="auto">
                <a:xfrm>
                  <a:off x="2397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7" name="Freeform 330"/>
                <p:cNvSpPr>
                  <a:spLocks/>
                </p:cNvSpPr>
                <p:nvPr/>
              </p:nvSpPr>
              <p:spPr bwMode="auto">
                <a:xfrm>
                  <a:off x="2403" y="175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8" name="Line 331"/>
                <p:cNvSpPr>
                  <a:spLocks noChangeShapeType="1"/>
                </p:cNvSpPr>
                <p:nvPr/>
              </p:nvSpPr>
              <p:spPr bwMode="auto">
                <a:xfrm>
                  <a:off x="2410" y="1751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9" name="Line 332"/>
                <p:cNvSpPr>
                  <a:spLocks noChangeShapeType="1"/>
                </p:cNvSpPr>
                <p:nvPr/>
              </p:nvSpPr>
              <p:spPr bwMode="auto">
                <a:xfrm>
                  <a:off x="2416" y="175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0" name="Line 333"/>
                <p:cNvSpPr>
                  <a:spLocks noChangeShapeType="1"/>
                </p:cNvSpPr>
                <p:nvPr/>
              </p:nvSpPr>
              <p:spPr bwMode="auto">
                <a:xfrm>
                  <a:off x="2421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1" name="Freeform 334"/>
                <p:cNvSpPr>
                  <a:spLocks/>
                </p:cNvSpPr>
                <p:nvPr/>
              </p:nvSpPr>
              <p:spPr bwMode="auto">
                <a:xfrm>
                  <a:off x="2427" y="1759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3 w 7"/>
                    <a:gd name="T3" fmla="*/ 1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2" name="Line 335"/>
                <p:cNvSpPr>
                  <a:spLocks noChangeShapeType="1"/>
                </p:cNvSpPr>
                <p:nvPr/>
              </p:nvSpPr>
              <p:spPr bwMode="auto">
                <a:xfrm>
                  <a:off x="2434" y="1762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3" name="Line 336"/>
                <p:cNvSpPr>
                  <a:spLocks noChangeShapeType="1"/>
                </p:cNvSpPr>
                <p:nvPr/>
              </p:nvSpPr>
              <p:spPr bwMode="auto">
                <a:xfrm>
                  <a:off x="2440" y="1764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4" name="Freeform 337"/>
                <p:cNvSpPr>
                  <a:spLocks/>
                </p:cNvSpPr>
                <p:nvPr/>
              </p:nvSpPr>
              <p:spPr bwMode="auto">
                <a:xfrm>
                  <a:off x="2445" y="1767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4 w 7"/>
                    <a:gd name="T3" fmla="*/ 2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5" name="Line 338"/>
                <p:cNvSpPr>
                  <a:spLocks noChangeShapeType="1"/>
                </p:cNvSpPr>
                <p:nvPr/>
              </p:nvSpPr>
              <p:spPr bwMode="auto">
                <a:xfrm>
                  <a:off x="2452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6" name="Line 339"/>
                <p:cNvSpPr>
                  <a:spLocks noChangeShapeType="1"/>
                </p:cNvSpPr>
                <p:nvPr/>
              </p:nvSpPr>
              <p:spPr bwMode="auto">
                <a:xfrm>
                  <a:off x="2458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7" name="Line 340"/>
                <p:cNvSpPr>
                  <a:spLocks noChangeShapeType="1"/>
                </p:cNvSpPr>
                <p:nvPr/>
              </p:nvSpPr>
              <p:spPr bwMode="auto">
                <a:xfrm>
                  <a:off x="2464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8" name="Freeform 341"/>
                <p:cNvSpPr>
                  <a:spLocks/>
                </p:cNvSpPr>
                <p:nvPr/>
              </p:nvSpPr>
              <p:spPr bwMode="auto">
                <a:xfrm>
                  <a:off x="2469" y="178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9" name="Line 342"/>
                <p:cNvSpPr>
                  <a:spLocks noChangeShapeType="1"/>
                </p:cNvSpPr>
                <p:nvPr/>
              </p:nvSpPr>
              <p:spPr bwMode="auto">
                <a:xfrm>
                  <a:off x="2477" y="1788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0" name="Line 343"/>
                <p:cNvSpPr>
                  <a:spLocks noChangeShapeType="1"/>
                </p:cNvSpPr>
                <p:nvPr/>
              </p:nvSpPr>
              <p:spPr bwMode="auto">
                <a:xfrm>
                  <a:off x="2482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1" name="Line 344"/>
                <p:cNvSpPr>
                  <a:spLocks noChangeShapeType="1"/>
                </p:cNvSpPr>
                <p:nvPr/>
              </p:nvSpPr>
              <p:spPr bwMode="auto">
                <a:xfrm>
                  <a:off x="2488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2" name="Freeform 345"/>
                <p:cNvSpPr>
                  <a:spLocks/>
                </p:cNvSpPr>
                <p:nvPr/>
              </p:nvSpPr>
              <p:spPr bwMode="auto">
                <a:xfrm>
                  <a:off x="2493" y="180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3" name="Line 346"/>
                <p:cNvSpPr>
                  <a:spLocks noChangeShapeType="1"/>
                </p:cNvSpPr>
                <p:nvPr/>
              </p:nvSpPr>
              <p:spPr bwMode="auto">
                <a:xfrm>
                  <a:off x="2501" y="1808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4" name="Line 347"/>
                <p:cNvSpPr>
                  <a:spLocks noChangeShapeType="1"/>
                </p:cNvSpPr>
                <p:nvPr/>
              </p:nvSpPr>
              <p:spPr bwMode="auto">
                <a:xfrm>
                  <a:off x="2506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5" name="Freeform 348"/>
                <p:cNvSpPr>
                  <a:spLocks/>
                </p:cNvSpPr>
                <p:nvPr/>
              </p:nvSpPr>
              <p:spPr bwMode="auto">
                <a:xfrm>
                  <a:off x="2512" y="1821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3 w 7"/>
                    <a:gd name="T3" fmla="*/ 3 h 6"/>
                    <a:gd name="T4" fmla="*/ 7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6" name="Line 349"/>
                <p:cNvSpPr>
                  <a:spLocks noChangeShapeType="1"/>
                </p:cNvSpPr>
                <p:nvPr/>
              </p:nvSpPr>
              <p:spPr bwMode="auto">
                <a:xfrm>
                  <a:off x="2519" y="182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7" name="Line 350"/>
                <p:cNvSpPr>
                  <a:spLocks noChangeShapeType="1"/>
                </p:cNvSpPr>
                <p:nvPr/>
              </p:nvSpPr>
              <p:spPr bwMode="auto">
                <a:xfrm>
                  <a:off x="2525" y="1832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8" name="Line 351"/>
                <p:cNvSpPr>
                  <a:spLocks noChangeShapeType="1"/>
                </p:cNvSpPr>
                <p:nvPr/>
              </p:nvSpPr>
              <p:spPr bwMode="auto">
                <a:xfrm>
                  <a:off x="253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9" name="Freeform 352"/>
                <p:cNvSpPr>
                  <a:spLocks/>
                </p:cNvSpPr>
                <p:nvPr/>
              </p:nvSpPr>
              <p:spPr bwMode="auto">
                <a:xfrm>
                  <a:off x="2536" y="1847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0" name="Line 353"/>
                <p:cNvSpPr>
                  <a:spLocks noChangeShapeType="1"/>
                </p:cNvSpPr>
                <p:nvPr/>
              </p:nvSpPr>
              <p:spPr bwMode="auto">
                <a:xfrm>
                  <a:off x="2543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1" name="Line 354"/>
                <p:cNvSpPr>
                  <a:spLocks noChangeShapeType="1"/>
                </p:cNvSpPr>
                <p:nvPr/>
              </p:nvSpPr>
              <p:spPr bwMode="auto">
                <a:xfrm>
                  <a:off x="2549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2" name="Line 355"/>
                <p:cNvSpPr>
                  <a:spLocks noChangeShapeType="1"/>
                </p:cNvSpPr>
                <p:nvPr/>
              </p:nvSpPr>
              <p:spPr bwMode="auto">
                <a:xfrm>
                  <a:off x="2554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3" name="Freeform 356"/>
                <p:cNvSpPr>
                  <a:spLocks/>
                </p:cNvSpPr>
                <p:nvPr/>
              </p:nvSpPr>
              <p:spPr bwMode="auto">
                <a:xfrm>
                  <a:off x="2560" y="187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4" name="Freeform 357"/>
                <p:cNvSpPr>
                  <a:spLocks/>
                </p:cNvSpPr>
                <p:nvPr/>
              </p:nvSpPr>
              <p:spPr bwMode="auto">
                <a:xfrm>
                  <a:off x="2567" y="1883"/>
                  <a:ext cx="6" cy="9"/>
                </a:xfrm>
                <a:custGeom>
                  <a:avLst/>
                  <a:gdLst>
                    <a:gd name="T0" fmla="*/ 0 w 6"/>
                    <a:gd name="T1" fmla="*/ 0 h 9"/>
                    <a:gd name="T2" fmla="*/ 4 w 6"/>
                    <a:gd name="T3" fmla="*/ 4 h 9"/>
                    <a:gd name="T4" fmla="*/ 6 w 6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6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5" name="Line 358"/>
                <p:cNvSpPr>
                  <a:spLocks noChangeShapeType="1"/>
                </p:cNvSpPr>
                <p:nvPr/>
              </p:nvSpPr>
              <p:spPr bwMode="auto">
                <a:xfrm>
                  <a:off x="2573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6" name="Freeform 359"/>
                <p:cNvSpPr>
                  <a:spLocks/>
                </p:cNvSpPr>
                <p:nvPr/>
              </p:nvSpPr>
              <p:spPr bwMode="auto">
                <a:xfrm>
                  <a:off x="2578" y="1899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7" name="Line 360"/>
                <p:cNvSpPr>
                  <a:spLocks noChangeShapeType="1"/>
                </p:cNvSpPr>
                <p:nvPr/>
              </p:nvSpPr>
              <p:spPr bwMode="auto">
                <a:xfrm>
                  <a:off x="2586" y="190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8" name="Line 361"/>
                <p:cNvSpPr>
                  <a:spLocks noChangeShapeType="1"/>
                </p:cNvSpPr>
                <p:nvPr/>
              </p:nvSpPr>
              <p:spPr bwMode="auto">
                <a:xfrm>
                  <a:off x="2591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9" name="Line 362"/>
                <p:cNvSpPr>
                  <a:spLocks noChangeShapeType="1"/>
                </p:cNvSpPr>
                <p:nvPr/>
              </p:nvSpPr>
              <p:spPr bwMode="auto">
                <a:xfrm>
                  <a:off x="2597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0" name="Freeform 363"/>
                <p:cNvSpPr>
                  <a:spLocks/>
                </p:cNvSpPr>
                <p:nvPr/>
              </p:nvSpPr>
              <p:spPr bwMode="auto">
                <a:xfrm>
                  <a:off x="2602" y="1932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1" name="Line 364"/>
                <p:cNvSpPr>
                  <a:spLocks noChangeShapeType="1"/>
                </p:cNvSpPr>
                <p:nvPr/>
              </p:nvSpPr>
              <p:spPr bwMode="auto">
                <a:xfrm>
                  <a:off x="2610" y="1941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2" name="Freeform 365"/>
                <p:cNvSpPr>
                  <a:spLocks/>
                </p:cNvSpPr>
                <p:nvPr/>
              </p:nvSpPr>
              <p:spPr bwMode="auto">
                <a:xfrm>
                  <a:off x="2615" y="194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3" name="Line 366"/>
                <p:cNvSpPr>
                  <a:spLocks noChangeShapeType="1"/>
                </p:cNvSpPr>
                <p:nvPr/>
              </p:nvSpPr>
              <p:spPr bwMode="auto">
                <a:xfrm>
                  <a:off x="2621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4" name="Freeform 367"/>
                <p:cNvSpPr>
                  <a:spLocks/>
                </p:cNvSpPr>
                <p:nvPr/>
              </p:nvSpPr>
              <p:spPr bwMode="auto">
                <a:xfrm>
                  <a:off x="2626" y="1968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5" name="Line 368"/>
                <p:cNvSpPr>
                  <a:spLocks noChangeShapeType="1"/>
                </p:cNvSpPr>
                <p:nvPr/>
              </p:nvSpPr>
              <p:spPr bwMode="auto">
                <a:xfrm>
                  <a:off x="2634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6" name="Freeform 369"/>
                <p:cNvSpPr>
                  <a:spLocks/>
                </p:cNvSpPr>
                <p:nvPr/>
              </p:nvSpPr>
              <p:spPr bwMode="auto">
                <a:xfrm>
                  <a:off x="2639" y="1985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2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7" name="Freeform 370"/>
                <p:cNvSpPr>
                  <a:spLocks/>
                </p:cNvSpPr>
                <p:nvPr/>
              </p:nvSpPr>
              <p:spPr bwMode="auto">
                <a:xfrm>
                  <a:off x="2645" y="1996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8" name="Line 371"/>
                <p:cNvSpPr>
                  <a:spLocks noChangeShapeType="1"/>
                </p:cNvSpPr>
                <p:nvPr/>
              </p:nvSpPr>
              <p:spPr bwMode="auto">
                <a:xfrm>
                  <a:off x="2652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9" name="Freeform 372"/>
                <p:cNvSpPr>
                  <a:spLocks/>
                </p:cNvSpPr>
                <p:nvPr/>
              </p:nvSpPr>
              <p:spPr bwMode="auto">
                <a:xfrm>
                  <a:off x="2658" y="201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0" name="Line 373"/>
                <p:cNvSpPr>
                  <a:spLocks noChangeShapeType="1"/>
                </p:cNvSpPr>
                <p:nvPr/>
              </p:nvSpPr>
              <p:spPr bwMode="auto">
                <a:xfrm>
                  <a:off x="2663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1" name="Freeform 374"/>
                <p:cNvSpPr>
                  <a:spLocks/>
                </p:cNvSpPr>
                <p:nvPr/>
              </p:nvSpPr>
              <p:spPr bwMode="auto">
                <a:xfrm>
                  <a:off x="2669" y="2032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2" name="Freeform 375"/>
                <p:cNvSpPr>
                  <a:spLocks/>
                </p:cNvSpPr>
                <p:nvPr/>
              </p:nvSpPr>
              <p:spPr bwMode="auto">
                <a:xfrm>
                  <a:off x="2676" y="2040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4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3" name="Line 376"/>
                <p:cNvSpPr>
                  <a:spLocks noChangeShapeType="1"/>
                </p:cNvSpPr>
                <p:nvPr/>
              </p:nvSpPr>
              <p:spPr bwMode="auto">
                <a:xfrm>
                  <a:off x="2682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4" name="Freeform 377"/>
                <p:cNvSpPr>
                  <a:spLocks/>
                </p:cNvSpPr>
                <p:nvPr/>
              </p:nvSpPr>
              <p:spPr bwMode="auto">
                <a:xfrm>
                  <a:off x="2687" y="205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4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5" name="Freeform 378"/>
                <p:cNvSpPr>
                  <a:spLocks/>
                </p:cNvSpPr>
                <p:nvPr/>
              </p:nvSpPr>
              <p:spPr bwMode="auto">
                <a:xfrm>
                  <a:off x="2693" y="2069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3 w 7"/>
                    <a:gd name="T3" fmla="*/ 5 h 9"/>
                    <a:gd name="T4" fmla="*/ 7 w 7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6" name="Line 379"/>
                <p:cNvSpPr>
                  <a:spLocks noChangeShapeType="1"/>
                </p:cNvSpPr>
                <p:nvPr/>
              </p:nvSpPr>
              <p:spPr bwMode="auto">
                <a:xfrm>
                  <a:off x="270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7" name="Freeform 380"/>
                <p:cNvSpPr>
                  <a:spLocks/>
                </p:cNvSpPr>
                <p:nvPr/>
              </p:nvSpPr>
              <p:spPr bwMode="auto">
                <a:xfrm>
                  <a:off x="2706" y="2087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8" name="Freeform 381"/>
                <p:cNvSpPr>
                  <a:spLocks/>
                </p:cNvSpPr>
                <p:nvPr/>
              </p:nvSpPr>
              <p:spPr bwMode="auto">
                <a:xfrm>
                  <a:off x="2711" y="2097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9" name="Line 382"/>
                <p:cNvSpPr>
                  <a:spLocks noChangeShapeType="1"/>
                </p:cNvSpPr>
                <p:nvPr/>
              </p:nvSpPr>
              <p:spPr bwMode="auto">
                <a:xfrm>
                  <a:off x="2719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0" name="Line 383"/>
                <p:cNvSpPr>
                  <a:spLocks noChangeShapeType="1"/>
                </p:cNvSpPr>
                <p:nvPr/>
              </p:nvSpPr>
              <p:spPr bwMode="auto">
                <a:xfrm>
                  <a:off x="2724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1" name="Freeform 384"/>
                <p:cNvSpPr>
                  <a:spLocks/>
                </p:cNvSpPr>
                <p:nvPr/>
              </p:nvSpPr>
              <p:spPr bwMode="auto">
                <a:xfrm>
                  <a:off x="2730" y="212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2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2" name="Freeform 385"/>
                <p:cNvSpPr>
                  <a:spLocks/>
                </p:cNvSpPr>
                <p:nvPr/>
              </p:nvSpPr>
              <p:spPr bwMode="auto">
                <a:xfrm>
                  <a:off x="2735" y="2133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3" name="Line 386"/>
                <p:cNvSpPr>
                  <a:spLocks noChangeShapeType="1"/>
                </p:cNvSpPr>
                <p:nvPr/>
              </p:nvSpPr>
              <p:spPr bwMode="auto">
                <a:xfrm>
                  <a:off x="2743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4" name="Line 387"/>
                <p:cNvSpPr>
                  <a:spLocks noChangeShapeType="1"/>
                </p:cNvSpPr>
                <p:nvPr/>
              </p:nvSpPr>
              <p:spPr bwMode="auto">
                <a:xfrm>
                  <a:off x="2748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5" name="Line 388"/>
                <p:cNvSpPr>
                  <a:spLocks noChangeShapeType="1"/>
                </p:cNvSpPr>
                <p:nvPr/>
              </p:nvSpPr>
              <p:spPr bwMode="auto">
                <a:xfrm>
                  <a:off x="2754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6" name="Freeform 389"/>
                <p:cNvSpPr>
                  <a:spLocks/>
                </p:cNvSpPr>
                <p:nvPr/>
              </p:nvSpPr>
              <p:spPr bwMode="auto">
                <a:xfrm>
                  <a:off x="2759" y="2166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7" name="Line 390"/>
                <p:cNvSpPr>
                  <a:spLocks noChangeShapeType="1"/>
                </p:cNvSpPr>
                <p:nvPr/>
              </p:nvSpPr>
              <p:spPr bwMode="auto">
                <a:xfrm>
                  <a:off x="2767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8" name="Line 391"/>
                <p:cNvSpPr>
                  <a:spLocks noChangeShapeType="1"/>
                </p:cNvSpPr>
                <p:nvPr/>
              </p:nvSpPr>
              <p:spPr bwMode="auto">
                <a:xfrm>
                  <a:off x="2772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9" name="Freeform 392"/>
                <p:cNvSpPr>
                  <a:spLocks/>
                </p:cNvSpPr>
                <p:nvPr/>
              </p:nvSpPr>
              <p:spPr bwMode="auto">
                <a:xfrm>
                  <a:off x="2778" y="2191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0" name="Line 393"/>
                <p:cNvSpPr>
                  <a:spLocks noChangeShapeType="1"/>
                </p:cNvSpPr>
                <p:nvPr/>
              </p:nvSpPr>
              <p:spPr bwMode="auto">
                <a:xfrm>
                  <a:off x="278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1" name="Line 394"/>
                <p:cNvSpPr>
                  <a:spLocks noChangeShapeType="1"/>
                </p:cNvSpPr>
                <p:nvPr/>
              </p:nvSpPr>
              <p:spPr bwMode="auto">
                <a:xfrm>
                  <a:off x="2791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2" name="Line 395"/>
                <p:cNvSpPr>
                  <a:spLocks noChangeShapeType="1"/>
                </p:cNvSpPr>
                <p:nvPr/>
              </p:nvSpPr>
              <p:spPr bwMode="auto">
                <a:xfrm>
                  <a:off x="2796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3" name="Freeform 396"/>
                <p:cNvSpPr>
                  <a:spLocks/>
                </p:cNvSpPr>
                <p:nvPr/>
              </p:nvSpPr>
              <p:spPr bwMode="auto">
                <a:xfrm>
                  <a:off x="2802" y="2221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4" name="Line 397"/>
                <p:cNvSpPr>
                  <a:spLocks noChangeShapeType="1"/>
                </p:cNvSpPr>
                <p:nvPr/>
              </p:nvSpPr>
              <p:spPr bwMode="auto">
                <a:xfrm>
                  <a:off x="2809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5" name="Line 398"/>
                <p:cNvSpPr>
                  <a:spLocks noChangeShapeType="1"/>
                </p:cNvSpPr>
                <p:nvPr/>
              </p:nvSpPr>
              <p:spPr bwMode="auto">
                <a:xfrm>
                  <a:off x="2815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6" name="Freeform 399"/>
                <p:cNvSpPr>
                  <a:spLocks/>
                </p:cNvSpPr>
                <p:nvPr/>
              </p:nvSpPr>
              <p:spPr bwMode="auto">
                <a:xfrm>
                  <a:off x="2820" y="2243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4 h 7"/>
                    <a:gd name="T4" fmla="*/ 8 w 8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7"/>
                    <a:gd name="T11" fmla="*/ 8 w 8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7" name="Line 400"/>
                <p:cNvSpPr>
                  <a:spLocks noChangeShapeType="1"/>
                </p:cNvSpPr>
                <p:nvPr/>
              </p:nvSpPr>
              <p:spPr bwMode="auto">
                <a:xfrm>
                  <a:off x="2828" y="2250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8" name="Line 401"/>
                <p:cNvSpPr>
                  <a:spLocks noChangeShapeType="1"/>
                </p:cNvSpPr>
                <p:nvPr/>
              </p:nvSpPr>
              <p:spPr bwMode="auto">
                <a:xfrm>
                  <a:off x="2833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9" name="Line 402"/>
                <p:cNvSpPr>
                  <a:spLocks noChangeShapeType="1"/>
                </p:cNvSpPr>
                <p:nvPr/>
              </p:nvSpPr>
              <p:spPr bwMode="auto">
                <a:xfrm>
                  <a:off x="2839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0" name="Freeform 403"/>
                <p:cNvSpPr>
                  <a:spLocks/>
                </p:cNvSpPr>
                <p:nvPr/>
              </p:nvSpPr>
              <p:spPr bwMode="auto">
                <a:xfrm>
                  <a:off x="2844" y="2268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4 w 8"/>
                    <a:gd name="T3" fmla="*/ 3 h 6"/>
                    <a:gd name="T4" fmla="*/ 8 w 8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1" name="Line 404"/>
                <p:cNvSpPr>
                  <a:spLocks noChangeShapeType="1"/>
                </p:cNvSpPr>
                <p:nvPr/>
              </p:nvSpPr>
              <p:spPr bwMode="auto">
                <a:xfrm>
                  <a:off x="2852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2" name="Line 405"/>
                <p:cNvSpPr>
                  <a:spLocks noChangeShapeType="1"/>
                </p:cNvSpPr>
                <p:nvPr/>
              </p:nvSpPr>
              <p:spPr bwMode="auto">
                <a:xfrm>
                  <a:off x="2857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3" name="Line 406"/>
                <p:cNvSpPr>
                  <a:spLocks noChangeShapeType="1"/>
                </p:cNvSpPr>
                <p:nvPr/>
              </p:nvSpPr>
              <p:spPr bwMode="auto">
                <a:xfrm>
                  <a:off x="2863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4" name="Freeform 407"/>
                <p:cNvSpPr>
                  <a:spLocks/>
                </p:cNvSpPr>
                <p:nvPr/>
              </p:nvSpPr>
              <p:spPr bwMode="auto">
                <a:xfrm>
                  <a:off x="2868" y="2290"/>
                  <a:ext cx="8" cy="4"/>
                </a:xfrm>
                <a:custGeom>
                  <a:avLst/>
                  <a:gdLst>
                    <a:gd name="T0" fmla="*/ 0 w 8"/>
                    <a:gd name="T1" fmla="*/ 0 h 4"/>
                    <a:gd name="T2" fmla="*/ 4 w 8"/>
                    <a:gd name="T3" fmla="*/ 3 h 4"/>
                    <a:gd name="T4" fmla="*/ 8 w 8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5" name="Line 408"/>
                <p:cNvSpPr>
                  <a:spLocks noChangeShapeType="1"/>
                </p:cNvSpPr>
                <p:nvPr/>
              </p:nvSpPr>
              <p:spPr bwMode="auto">
                <a:xfrm>
                  <a:off x="2876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6" name="Line 409"/>
                <p:cNvSpPr>
                  <a:spLocks noChangeShapeType="1"/>
                </p:cNvSpPr>
                <p:nvPr/>
              </p:nvSpPr>
              <p:spPr bwMode="auto">
                <a:xfrm>
                  <a:off x="2881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7" name="Freeform 410"/>
                <p:cNvSpPr>
                  <a:spLocks/>
                </p:cNvSpPr>
                <p:nvPr/>
              </p:nvSpPr>
              <p:spPr bwMode="auto">
                <a:xfrm>
                  <a:off x="2887" y="2303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3 w 7"/>
                    <a:gd name="T3" fmla="*/ 2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8" name="Line 411"/>
                <p:cNvSpPr>
                  <a:spLocks noChangeShapeType="1"/>
                </p:cNvSpPr>
                <p:nvPr/>
              </p:nvSpPr>
              <p:spPr bwMode="auto">
                <a:xfrm>
                  <a:off x="2894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9" name="Line 412"/>
                <p:cNvSpPr>
                  <a:spLocks noChangeShapeType="1"/>
                </p:cNvSpPr>
                <p:nvPr/>
              </p:nvSpPr>
              <p:spPr bwMode="auto">
                <a:xfrm>
                  <a:off x="2900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0" name="Line 413"/>
                <p:cNvSpPr>
                  <a:spLocks noChangeShapeType="1"/>
                </p:cNvSpPr>
                <p:nvPr/>
              </p:nvSpPr>
              <p:spPr bwMode="auto">
                <a:xfrm>
                  <a:off x="290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1" name="Freeform 414"/>
                <p:cNvSpPr>
                  <a:spLocks/>
                </p:cNvSpPr>
                <p:nvPr/>
              </p:nvSpPr>
              <p:spPr bwMode="auto">
                <a:xfrm>
                  <a:off x="2911" y="2318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1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2" name="Line 415"/>
                <p:cNvSpPr>
                  <a:spLocks noChangeShapeType="1"/>
                </p:cNvSpPr>
                <p:nvPr/>
              </p:nvSpPr>
              <p:spPr bwMode="auto">
                <a:xfrm>
                  <a:off x="2918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3" name="Line 416"/>
                <p:cNvSpPr>
                  <a:spLocks noChangeShapeType="1"/>
                </p:cNvSpPr>
                <p:nvPr/>
              </p:nvSpPr>
              <p:spPr bwMode="auto">
                <a:xfrm>
                  <a:off x="2924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4" name="Line 417"/>
                <p:cNvSpPr>
                  <a:spLocks noChangeShapeType="1"/>
                </p:cNvSpPr>
                <p:nvPr/>
              </p:nvSpPr>
              <p:spPr bwMode="auto">
                <a:xfrm>
                  <a:off x="2929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5" name="Freeform 418"/>
                <p:cNvSpPr>
                  <a:spLocks/>
                </p:cNvSpPr>
                <p:nvPr/>
              </p:nvSpPr>
              <p:spPr bwMode="auto">
                <a:xfrm>
                  <a:off x="2935" y="2329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2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6" name="Line 419"/>
                <p:cNvSpPr>
                  <a:spLocks noChangeShapeType="1"/>
                </p:cNvSpPr>
                <p:nvPr/>
              </p:nvSpPr>
              <p:spPr bwMode="auto">
                <a:xfrm>
                  <a:off x="2942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7" name="Line 420"/>
                <p:cNvSpPr>
                  <a:spLocks noChangeShapeType="1"/>
                </p:cNvSpPr>
                <p:nvPr/>
              </p:nvSpPr>
              <p:spPr bwMode="auto">
                <a:xfrm>
                  <a:off x="2948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8" name="Freeform 421"/>
                <p:cNvSpPr>
                  <a:spLocks/>
                </p:cNvSpPr>
                <p:nvPr/>
              </p:nvSpPr>
              <p:spPr bwMode="auto">
                <a:xfrm>
                  <a:off x="2953" y="2333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2 h 2"/>
                    <a:gd name="T4" fmla="*/ 8 w 8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9" name="Line 422"/>
                <p:cNvSpPr>
                  <a:spLocks noChangeShapeType="1"/>
                </p:cNvSpPr>
                <p:nvPr/>
              </p:nvSpPr>
              <p:spPr bwMode="auto">
                <a:xfrm>
                  <a:off x="2961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0" name="Line 423"/>
                <p:cNvSpPr>
                  <a:spLocks noChangeShapeType="1"/>
                </p:cNvSpPr>
                <p:nvPr/>
              </p:nvSpPr>
              <p:spPr bwMode="auto">
                <a:xfrm>
                  <a:off x="2966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1" name="Line 424"/>
                <p:cNvSpPr>
                  <a:spLocks noChangeShapeType="1"/>
                </p:cNvSpPr>
                <p:nvPr/>
              </p:nvSpPr>
              <p:spPr bwMode="auto">
                <a:xfrm>
                  <a:off x="2972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78" name="Text Box 425"/>
            <p:cNvSpPr txBox="1">
              <a:spLocks noChangeArrowheads="1"/>
            </p:cNvSpPr>
            <p:nvPr/>
          </p:nvSpPr>
          <p:spPr bwMode="auto">
            <a:xfrm>
              <a:off x="2945" y="3193"/>
              <a:ext cx="267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/>
                <a:t>particle localized on </a:t>
              </a:r>
              <a:r>
                <a:rPr lang="en-US" u="sng"/>
                <a:t>right</a:t>
              </a:r>
              <a:r>
                <a:rPr lang="en-US"/>
                <a:t> side of well</a:t>
              </a:r>
            </a:p>
          </p:txBody>
        </p:sp>
        <p:grpSp>
          <p:nvGrpSpPr>
            <p:cNvPr id="11279" name="Group 426"/>
            <p:cNvGrpSpPr>
              <a:grpSpLocks/>
            </p:cNvGrpSpPr>
            <p:nvPr/>
          </p:nvGrpSpPr>
          <p:grpSpPr bwMode="auto">
            <a:xfrm>
              <a:off x="3420" y="2032"/>
              <a:ext cx="1866" cy="1079"/>
              <a:chOff x="3420" y="2032"/>
              <a:chExt cx="1866" cy="1079"/>
            </a:xfrm>
          </p:grpSpPr>
          <p:sp>
            <p:nvSpPr>
              <p:cNvPr id="11281" name="Line 428"/>
              <p:cNvSpPr>
                <a:spLocks noChangeShapeType="1"/>
              </p:cNvSpPr>
              <p:nvPr/>
            </p:nvSpPr>
            <p:spPr bwMode="auto">
              <a:xfrm flipV="1">
                <a:off x="3645" y="2032"/>
                <a:ext cx="0" cy="8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Text Box 429"/>
              <p:cNvSpPr txBox="1">
                <a:spLocks noChangeArrowheads="1"/>
              </p:cNvSpPr>
              <p:nvPr/>
            </p:nvSpPr>
            <p:spPr bwMode="auto">
              <a:xfrm>
                <a:off x="3490" y="2857"/>
                <a:ext cx="1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11283" name="Text Box 430"/>
              <p:cNvSpPr txBox="1">
                <a:spLocks noChangeArrowheads="1"/>
              </p:cNvSpPr>
              <p:nvPr/>
            </p:nvSpPr>
            <p:spPr bwMode="auto">
              <a:xfrm>
                <a:off x="5098" y="2867"/>
                <a:ext cx="18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en-US"/>
                  <a:t>x</a:t>
                </a:r>
              </a:p>
            </p:txBody>
          </p:sp>
          <p:sp>
            <p:nvSpPr>
              <p:cNvPr id="11284" name="Text Box 431"/>
              <p:cNvSpPr txBox="1">
                <a:spLocks noChangeArrowheads="1"/>
              </p:cNvSpPr>
              <p:nvPr/>
            </p:nvSpPr>
            <p:spPr bwMode="auto">
              <a:xfrm>
                <a:off x="4834" y="2880"/>
                <a:ext cx="18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L</a:t>
                </a:r>
              </a:p>
            </p:txBody>
          </p:sp>
          <p:sp>
            <p:nvSpPr>
              <p:cNvPr id="11285" name="Line 432"/>
              <p:cNvSpPr>
                <a:spLocks noChangeShapeType="1"/>
              </p:cNvSpPr>
              <p:nvPr/>
            </p:nvSpPr>
            <p:spPr bwMode="auto">
              <a:xfrm>
                <a:off x="3420" y="2852"/>
                <a:ext cx="17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Line 433"/>
              <p:cNvSpPr>
                <a:spLocks noChangeShapeType="1"/>
              </p:cNvSpPr>
              <p:nvPr/>
            </p:nvSpPr>
            <p:spPr bwMode="auto">
              <a:xfrm flipV="1">
                <a:off x="3650" y="2219"/>
                <a:ext cx="0" cy="6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434"/>
              <p:cNvSpPr>
                <a:spLocks noChangeShapeType="1"/>
              </p:cNvSpPr>
              <p:nvPr/>
            </p:nvSpPr>
            <p:spPr bwMode="auto">
              <a:xfrm flipV="1">
                <a:off x="4870" y="2223"/>
                <a:ext cx="0" cy="6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8" name="Group 435"/>
              <p:cNvGrpSpPr>
                <a:grpSpLocks/>
              </p:cNvGrpSpPr>
              <p:nvPr/>
            </p:nvGrpSpPr>
            <p:grpSpPr bwMode="auto">
              <a:xfrm flipH="1">
                <a:off x="4111" y="2261"/>
                <a:ext cx="765" cy="589"/>
                <a:chOff x="1769" y="1747"/>
                <a:chExt cx="1208" cy="589"/>
              </a:xfrm>
            </p:grpSpPr>
            <p:sp>
              <p:nvSpPr>
                <p:cNvPr id="11491" name="Line 436"/>
                <p:cNvSpPr>
                  <a:spLocks noChangeShapeType="1"/>
                </p:cNvSpPr>
                <p:nvPr/>
              </p:nvSpPr>
              <p:spPr bwMode="auto">
                <a:xfrm>
                  <a:off x="1769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2" name="Line 437"/>
                <p:cNvSpPr>
                  <a:spLocks noChangeShapeType="1"/>
                </p:cNvSpPr>
                <p:nvPr/>
              </p:nvSpPr>
              <p:spPr bwMode="auto">
                <a:xfrm>
                  <a:off x="1774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3" name="Line 438"/>
                <p:cNvSpPr>
                  <a:spLocks noChangeShapeType="1"/>
                </p:cNvSpPr>
                <p:nvPr/>
              </p:nvSpPr>
              <p:spPr bwMode="auto">
                <a:xfrm>
                  <a:off x="1780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4" name="Freeform 439"/>
                <p:cNvSpPr>
                  <a:spLocks/>
                </p:cNvSpPr>
                <p:nvPr/>
              </p:nvSpPr>
              <p:spPr bwMode="auto">
                <a:xfrm>
                  <a:off x="1785" y="2333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4 w 8"/>
                    <a:gd name="T3" fmla="*/ 2 h 2"/>
                    <a:gd name="T4" fmla="*/ 8 w 8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5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1793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6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798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7" name="Freeform 442"/>
                <p:cNvSpPr>
                  <a:spLocks/>
                </p:cNvSpPr>
                <p:nvPr/>
              </p:nvSpPr>
              <p:spPr bwMode="auto">
                <a:xfrm>
                  <a:off x="1804" y="2329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2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811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817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0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1822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1" name="Freeform 446"/>
                <p:cNvSpPr>
                  <a:spLocks/>
                </p:cNvSpPr>
                <p:nvPr/>
              </p:nvSpPr>
              <p:spPr bwMode="auto">
                <a:xfrm>
                  <a:off x="1828" y="2318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1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2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183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3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1841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4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1846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5" name="Freeform 450"/>
                <p:cNvSpPr>
                  <a:spLocks/>
                </p:cNvSpPr>
                <p:nvPr/>
              </p:nvSpPr>
              <p:spPr bwMode="auto">
                <a:xfrm>
                  <a:off x="1852" y="2303"/>
                  <a:ext cx="7" cy="4"/>
                </a:xfrm>
                <a:custGeom>
                  <a:avLst/>
                  <a:gdLst>
                    <a:gd name="T0" fmla="*/ 0 w 7"/>
                    <a:gd name="T1" fmla="*/ 4 h 4"/>
                    <a:gd name="T2" fmla="*/ 4 w 7"/>
                    <a:gd name="T3" fmla="*/ 2 h 4"/>
                    <a:gd name="T4" fmla="*/ 7 w 7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4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6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1859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7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1865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8" name="Freeform 453"/>
                <p:cNvSpPr>
                  <a:spLocks/>
                </p:cNvSpPr>
                <p:nvPr/>
              </p:nvSpPr>
              <p:spPr bwMode="auto">
                <a:xfrm>
                  <a:off x="1870" y="2290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3 h 4"/>
                    <a:gd name="T4" fmla="*/ 8 w 8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9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878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0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1883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1" name="Line 456"/>
                <p:cNvSpPr>
                  <a:spLocks noChangeShapeType="1"/>
                </p:cNvSpPr>
                <p:nvPr/>
              </p:nvSpPr>
              <p:spPr bwMode="auto">
                <a:xfrm flipV="1">
                  <a:off x="1889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2" name="Freeform 457"/>
                <p:cNvSpPr>
                  <a:spLocks/>
                </p:cNvSpPr>
                <p:nvPr/>
              </p:nvSpPr>
              <p:spPr bwMode="auto">
                <a:xfrm>
                  <a:off x="1894" y="2268"/>
                  <a:ext cx="8" cy="6"/>
                </a:xfrm>
                <a:custGeom>
                  <a:avLst/>
                  <a:gdLst>
                    <a:gd name="T0" fmla="*/ 0 w 8"/>
                    <a:gd name="T1" fmla="*/ 6 h 6"/>
                    <a:gd name="T2" fmla="*/ 4 w 8"/>
                    <a:gd name="T3" fmla="*/ 3 h 6"/>
                    <a:gd name="T4" fmla="*/ 8 w 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3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1902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4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1907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5" name="Freeform 460"/>
                <p:cNvSpPr>
                  <a:spLocks/>
                </p:cNvSpPr>
                <p:nvPr/>
              </p:nvSpPr>
              <p:spPr bwMode="auto">
                <a:xfrm>
                  <a:off x="1913" y="2250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6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1920" y="2243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7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926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8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1931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9" name="Freeform 464"/>
                <p:cNvSpPr>
                  <a:spLocks/>
                </p:cNvSpPr>
                <p:nvPr/>
              </p:nvSpPr>
              <p:spPr bwMode="auto">
                <a:xfrm>
                  <a:off x="1937" y="222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0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1944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1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1950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2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95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3" name="Freeform 468"/>
                <p:cNvSpPr>
                  <a:spLocks/>
                </p:cNvSpPr>
                <p:nvPr/>
              </p:nvSpPr>
              <p:spPr bwMode="auto">
                <a:xfrm>
                  <a:off x="1961" y="2191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4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1968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5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1974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6" name="Freeform 471"/>
                <p:cNvSpPr>
                  <a:spLocks/>
                </p:cNvSpPr>
                <p:nvPr/>
              </p:nvSpPr>
              <p:spPr bwMode="auto">
                <a:xfrm>
                  <a:off x="1979" y="2166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7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987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8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1992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1998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0" name="Freeform 475"/>
                <p:cNvSpPr>
                  <a:spLocks/>
                </p:cNvSpPr>
                <p:nvPr/>
              </p:nvSpPr>
              <p:spPr bwMode="auto">
                <a:xfrm>
                  <a:off x="2003" y="213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1" name="Freeform 476"/>
                <p:cNvSpPr>
                  <a:spLocks/>
                </p:cNvSpPr>
                <p:nvPr/>
              </p:nvSpPr>
              <p:spPr bwMode="auto">
                <a:xfrm>
                  <a:off x="2011" y="212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2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2016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3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2022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4" name="Freeform 479"/>
                <p:cNvSpPr>
                  <a:spLocks/>
                </p:cNvSpPr>
                <p:nvPr/>
              </p:nvSpPr>
              <p:spPr bwMode="auto">
                <a:xfrm>
                  <a:off x="2027" y="2097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5" name="Freeform 480"/>
                <p:cNvSpPr>
                  <a:spLocks/>
                </p:cNvSpPr>
                <p:nvPr/>
              </p:nvSpPr>
              <p:spPr bwMode="auto">
                <a:xfrm>
                  <a:off x="2035" y="2087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6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04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7" name="Freeform 482"/>
                <p:cNvSpPr>
                  <a:spLocks/>
                </p:cNvSpPr>
                <p:nvPr/>
              </p:nvSpPr>
              <p:spPr bwMode="auto">
                <a:xfrm>
                  <a:off x="2046" y="2069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4 w 7"/>
                    <a:gd name="T3" fmla="*/ 5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4" y="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8" name="Freeform 483"/>
                <p:cNvSpPr>
                  <a:spLocks/>
                </p:cNvSpPr>
                <p:nvPr/>
              </p:nvSpPr>
              <p:spPr bwMode="auto">
                <a:xfrm>
                  <a:off x="2053" y="205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4 w 6"/>
                    <a:gd name="T3" fmla="*/ 4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9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2059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0" name="Freeform 485"/>
                <p:cNvSpPr>
                  <a:spLocks/>
                </p:cNvSpPr>
                <p:nvPr/>
              </p:nvSpPr>
              <p:spPr bwMode="auto">
                <a:xfrm>
                  <a:off x="2064" y="2040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1" name="Freeform 486"/>
                <p:cNvSpPr>
                  <a:spLocks/>
                </p:cNvSpPr>
                <p:nvPr/>
              </p:nvSpPr>
              <p:spPr bwMode="auto">
                <a:xfrm>
                  <a:off x="2070" y="2032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2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077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3" name="Freeform 488"/>
                <p:cNvSpPr>
                  <a:spLocks/>
                </p:cNvSpPr>
                <p:nvPr/>
              </p:nvSpPr>
              <p:spPr bwMode="auto">
                <a:xfrm>
                  <a:off x="2083" y="201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2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2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2088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5" name="Freeform 490"/>
                <p:cNvSpPr>
                  <a:spLocks/>
                </p:cNvSpPr>
                <p:nvPr/>
              </p:nvSpPr>
              <p:spPr bwMode="auto">
                <a:xfrm>
                  <a:off x="2094" y="1996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6" name="Freeform 491"/>
                <p:cNvSpPr>
                  <a:spLocks/>
                </p:cNvSpPr>
                <p:nvPr/>
              </p:nvSpPr>
              <p:spPr bwMode="auto">
                <a:xfrm>
                  <a:off x="2101" y="1985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4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11"/>
                      </a:moveTo>
                      <a:lnTo>
                        <a:pt x="4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7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2107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8" name="Freeform 493"/>
                <p:cNvSpPr>
                  <a:spLocks/>
                </p:cNvSpPr>
                <p:nvPr/>
              </p:nvSpPr>
              <p:spPr bwMode="auto">
                <a:xfrm>
                  <a:off x="2112" y="1968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9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120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0" name="Freeform 495"/>
                <p:cNvSpPr>
                  <a:spLocks/>
                </p:cNvSpPr>
                <p:nvPr/>
              </p:nvSpPr>
              <p:spPr bwMode="auto">
                <a:xfrm>
                  <a:off x="2125" y="194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1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2131" y="1941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2" name="Freeform 497"/>
                <p:cNvSpPr>
                  <a:spLocks/>
                </p:cNvSpPr>
                <p:nvPr/>
              </p:nvSpPr>
              <p:spPr bwMode="auto">
                <a:xfrm>
                  <a:off x="2137" y="1932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3 w 7"/>
                    <a:gd name="T3" fmla="*/ 4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3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144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4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149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2155" y="1907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6" name="Freeform 501"/>
                <p:cNvSpPr>
                  <a:spLocks/>
                </p:cNvSpPr>
                <p:nvPr/>
              </p:nvSpPr>
              <p:spPr bwMode="auto">
                <a:xfrm>
                  <a:off x="2161" y="1899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3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7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2168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8" name="Freeform 503"/>
                <p:cNvSpPr>
                  <a:spLocks/>
                </p:cNvSpPr>
                <p:nvPr/>
              </p:nvSpPr>
              <p:spPr bwMode="auto">
                <a:xfrm>
                  <a:off x="2173" y="1883"/>
                  <a:ext cx="6" cy="9"/>
                </a:xfrm>
                <a:custGeom>
                  <a:avLst/>
                  <a:gdLst>
                    <a:gd name="T0" fmla="*/ 0 w 6"/>
                    <a:gd name="T1" fmla="*/ 9 h 9"/>
                    <a:gd name="T2" fmla="*/ 2 w 6"/>
                    <a:gd name="T3" fmla="*/ 4 h 9"/>
                    <a:gd name="T4" fmla="*/ 6 w 6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9"/>
                      </a:moveTo>
                      <a:lnTo>
                        <a:pt x="2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9" name="Freeform 504"/>
                <p:cNvSpPr>
                  <a:spLocks/>
                </p:cNvSpPr>
                <p:nvPr/>
              </p:nvSpPr>
              <p:spPr bwMode="auto">
                <a:xfrm>
                  <a:off x="2179" y="187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0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2186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1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2192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2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2197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3" name="Freeform 508"/>
                <p:cNvSpPr>
                  <a:spLocks/>
                </p:cNvSpPr>
                <p:nvPr/>
              </p:nvSpPr>
              <p:spPr bwMode="auto">
                <a:xfrm>
                  <a:off x="2203" y="184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4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21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5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2216" y="1832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6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222" y="1827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7" name="Freeform 512"/>
                <p:cNvSpPr>
                  <a:spLocks/>
                </p:cNvSpPr>
                <p:nvPr/>
              </p:nvSpPr>
              <p:spPr bwMode="auto">
                <a:xfrm>
                  <a:off x="2227" y="1821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234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9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2240" y="1808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0" name="Freeform 515"/>
                <p:cNvSpPr>
                  <a:spLocks/>
                </p:cNvSpPr>
                <p:nvPr/>
              </p:nvSpPr>
              <p:spPr bwMode="auto">
                <a:xfrm>
                  <a:off x="2246" y="180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1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2253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2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2258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2264" y="1788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" name="Freeform 519"/>
                <p:cNvSpPr>
                  <a:spLocks/>
                </p:cNvSpPr>
                <p:nvPr/>
              </p:nvSpPr>
              <p:spPr bwMode="auto">
                <a:xfrm>
                  <a:off x="2270" y="178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2277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2282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" name="Line 522"/>
                <p:cNvSpPr>
                  <a:spLocks noChangeShapeType="1"/>
                </p:cNvSpPr>
                <p:nvPr/>
              </p:nvSpPr>
              <p:spPr bwMode="auto">
                <a:xfrm flipV="1">
                  <a:off x="2288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8" name="Freeform 523"/>
                <p:cNvSpPr>
                  <a:spLocks/>
                </p:cNvSpPr>
                <p:nvPr/>
              </p:nvSpPr>
              <p:spPr bwMode="auto">
                <a:xfrm>
                  <a:off x="2294" y="1767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3 w 7"/>
                    <a:gd name="T3" fmla="*/ 2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2301" y="1764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2307" y="1762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" name="Freeform 526"/>
                <p:cNvSpPr>
                  <a:spLocks/>
                </p:cNvSpPr>
                <p:nvPr/>
              </p:nvSpPr>
              <p:spPr bwMode="auto">
                <a:xfrm>
                  <a:off x="2312" y="1759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4 w 7"/>
                    <a:gd name="T3" fmla="*/ 1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319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2325" y="1753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4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2331" y="1751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" name="Freeform 530"/>
                <p:cNvSpPr>
                  <a:spLocks/>
                </p:cNvSpPr>
                <p:nvPr/>
              </p:nvSpPr>
              <p:spPr bwMode="auto">
                <a:xfrm>
                  <a:off x="2336" y="1750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1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2343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2349" y="1747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" name="Line 533"/>
                <p:cNvSpPr>
                  <a:spLocks noChangeShapeType="1"/>
                </p:cNvSpPr>
                <p:nvPr/>
              </p:nvSpPr>
              <p:spPr bwMode="auto">
                <a:xfrm>
                  <a:off x="2355" y="1747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" name="Freeform 534"/>
                <p:cNvSpPr>
                  <a:spLocks/>
                </p:cNvSpPr>
                <p:nvPr/>
              </p:nvSpPr>
              <p:spPr bwMode="auto">
                <a:xfrm>
                  <a:off x="2360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0" name="Line 535"/>
                <p:cNvSpPr>
                  <a:spLocks noChangeShapeType="1"/>
                </p:cNvSpPr>
                <p:nvPr/>
              </p:nvSpPr>
              <p:spPr bwMode="auto">
                <a:xfrm>
                  <a:off x="2367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1" name="Line 536"/>
                <p:cNvSpPr>
                  <a:spLocks noChangeShapeType="1"/>
                </p:cNvSpPr>
                <p:nvPr/>
              </p:nvSpPr>
              <p:spPr bwMode="auto">
                <a:xfrm>
                  <a:off x="2373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2" name="Freeform 537"/>
                <p:cNvSpPr>
                  <a:spLocks/>
                </p:cNvSpPr>
                <p:nvPr/>
              </p:nvSpPr>
              <p:spPr bwMode="auto">
                <a:xfrm>
                  <a:off x="2379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3" name="Line 538"/>
                <p:cNvSpPr>
                  <a:spLocks noChangeShapeType="1"/>
                </p:cNvSpPr>
                <p:nvPr/>
              </p:nvSpPr>
              <p:spPr bwMode="auto">
                <a:xfrm>
                  <a:off x="2386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4" name="Line 539"/>
                <p:cNvSpPr>
                  <a:spLocks noChangeShapeType="1"/>
                </p:cNvSpPr>
                <p:nvPr/>
              </p:nvSpPr>
              <p:spPr bwMode="auto">
                <a:xfrm>
                  <a:off x="2392" y="1747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5" name="Line 540"/>
                <p:cNvSpPr>
                  <a:spLocks noChangeShapeType="1"/>
                </p:cNvSpPr>
                <p:nvPr/>
              </p:nvSpPr>
              <p:spPr bwMode="auto">
                <a:xfrm>
                  <a:off x="2397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6" name="Freeform 541"/>
                <p:cNvSpPr>
                  <a:spLocks/>
                </p:cNvSpPr>
                <p:nvPr/>
              </p:nvSpPr>
              <p:spPr bwMode="auto">
                <a:xfrm>
                  <a:off x="2403" y="175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7" name="Line 542"/>
                <p:cNvSpPr>
                  <a:spLocks noChangeShapeType="1"/>
                </p:cNvSpPr>
                <p:nvPr/>
              </p:nvSpPr>
              <p:spPr bwMode="auto">
                <a:xfrm>
                  <a:off x="2410" y="1751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8" name="Line 543"/>
                <p:cNvSpPr>
                  <a:spLocks noChangeShapeType="1"/>
                </p:cNvSpPr>
                <p:nvPr/>
              </p:nvSpPr>
              <p:spPr bwMode="auto">
                <a:xfrm>
                  <a:off x="2416" y="175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9" name="Line 544"/>
                <p:cNvSpPr>
                  <a:spLocks noChangeShapeType="1"/>
                </p:cNvSpPr>
                <p:nvPr/>
              </p:nvSpPr>
              <p:spPr bwMode="auto">
                <a:xfrm>
                  <a:off x="2421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0" name="Freeform 545"/>
                <p:cNvSpPr>
                  <a:spLocks/>
                </p:cNvSpPr>
                <p:nvPr/>
              </p:nvSpPr>
              <p:spPr bwMode="auto">
                <a:xfrm>
                  <a:off x="2427" y="1759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3 w 7"/>
                    <a:gd name="T3" fmla="*/ 1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1" name="Line 546"/>
                <p:cNvSpPr>
                  <a:spLocks noChangeShapeType="1"/>
                </p:cNvSpPr>
                <p:nvPr/>
              </p:nvSpPr>
              <p:spPr bwMode="auto">
                <a:xfrm>
                  <a:off x="2434" y="1762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2" name="Line 547"/>
                <p:cNvSpPr>
                  <a:spLocks noChangeShapeType="1"/>
                </p:cNvSpPr>
                <p:nvPr/>
              </p:nvSpPr>
              <p:spPr bwMode="auto">
                <a:xfrm>
                  <a:off x="2440" y="1764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3" name="Freeform 548"/>
                <p:cNvSpPr>
                  <a:spLocks/>
                </p:cNvSpPr>
                <p:nvPr/>
              </p:nvSpPr>
              <p:spPr bwMode="auto">
                <a:xfrm>
                  <a:off x="2445" y="1767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4 w 7"/>
                    <a:gd name="T3" fmla="*/ 2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4" name="Line 549"/>
                <p:cNvSpPr>
                  <a:spLocks noChangeShapeType="1"/>
                </p:cNvSpPr>
                <p:nvPr/>
              </p:nvSpPr>
              <p:spPr bwMode="auto">
                <a:xfrm>
                  <a:off x="2452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5" name="Line 550"/>
                <p:cNvSpPr>
                  <a:spLocks noChangeShapeType="1"/>
                </p:cNvSpPr>
                <p:nvPr/>
              </p:nvSpPr>
              <p:spPr bwMode="auto">
                <a:xfrm>
                  <a:off x="2458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6" name="Line 551"/>
                <p:cNvSpPr>
                  <a:spLocks noChangeShapeType="1"/>
                </p:cNvSpPr>
                <p:nvPr/>
              </p:nvSpPr>
              <p:spPr bwMode="auto">
                <a:xfrm>
                  <a:off x="2464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7" name="Freeform 552"/>
                <p:cNvSpPr>
                  <a:spLocks/>
                </p:cNvSpPr>
                <p:nvPr/>
              </p:nvSpPr>
              <p:spPr bwMode="auto">
                <a:xfrm>
                  <a:off x="2469" y="178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8" name="Line 553"/>
                <p:cNvSpPr>
                  <a:spLocks noChangeShapeType="1"/>
                </p:cNvSpPr>
                <p:nvPr/>
              </p:nvSpPr>
              <p:spPr bwMode="auto">
                <a:xfrm>
                  <a:off x="2477" y="1788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9" name="Line 554"/>
                <p:cNvSpPr>
                  <a:spLocks noChangeShapeType="1"/>
                </p:cNvSpPr>
                <p:nvPr/>
              </p:nvSpPr>
              <p:spPr bwMode="auto">
                <a:xfrm>
                  <a:off x="2482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0" name="Line 555"/>
                <p:cNvSpPr>
                  <a:spLocks noChangeShapeType="1"/>
                </p:cNvSpPr>
                <p:nvPr/>
              </p:nvSpPr>
              <p:spPr bwMode="auto">
                <a:xfrm>
                  <a:off x="2488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1" name="Freeform 556"/>
                <p:cNvSpPr>
                  <a:spLocks/>
                </p:cNvSpPr>
                <p:nvPr/>
              </p:nvSpPr>
              <p:spPr bwMode="auto">
                <a:xfrm>
                  <a:off x="2493" y="180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2" name="Line 557"/>
                <p:cNvSpPr>
                  <a:spLocks noChangeShapeType="1"/>
                </p:cNvSpPr>
                <p:nvPr/>
              </p:nvSpPr>
              <p:spPr bwMode="auto">
                <a:xfrm>
                  <a:off x="2501" y="1808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3" name="Line 558"/>
                <p:cNvSpPr>
                  <a:spLocks noChangeShapeType="1"/>
                </p:cNvSpPr>
                <p:nvPr/>
              </p:nvSpPr>
              <p:spPr bwMode="auto">
                <a:xfrm>
                  <a:off x="2506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4" name="Freeform 559"/>
                <p:cNvSpPr>
                  <a:spLocks/>
                </p:cNvSpPr>
                <p:nvPr/>
              </p:nvSpPr>
              <p:spPr bwMode="auto">
                <a:xfrm>
                  <a:off x="2512" y="1821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3 w 7"/>
                    <a:gd name="T3" fmla="*/ 3 h 6"/>
                    <a:gd name="T4" fmla="*/ 7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5" name="Line 560"/>
                <p:cNvSpPr>
                  <a:spLocks noChangeShapeType="1"/>
                </p:cNvSpPr>
                <p:nvPr/>
              </p:nvSpPr>
              <p:spPr bwMode="auto">
                <a:xfrm>
                  <a:off x="2519" y="182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6" name="Line 561"/>
                <p:cNvSpPr>
                  <a:spLocks noChangeShapeType="1"/>
                </p:cNvSpPr>
                <p:nvPr/>
              </p:nvSpPr>
              <p:spPr bwMode="auto">
                <a:xfrm>
                  <a:off x="2525" y="1832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7" name="Line 562"/>
                <p:cNvSpPr>
                  <a:spLocks noChangeShapeType="1"/>
                </p:cNvSpPr>
                <p:nvPr/>
              </p:nvSpPr>
              <p:spPr bwMode="auto">
                <a:xfrm>
                  <a:off x="253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8" name="Freeform 563"/>
                <p:cNvSpPr>
                  <a:spLocks/>
                </p:cNvSpPr>
                <p:nvPr/>
              </p:nvSpPr>
              <p:spPr bwMode="auto">
                <a:xfrm>
                  <a:off x="2536" y="1847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9" name="Line 564"/>
                <p:cNvSpPr>
                  <a:spLocks noChangeShapeType="1"/>
                </p:cNvSpPr>
                <p:nvPr/>
              </p:nvSpPr>
              <p:spPr bwMode="auto">
                <a:xfrm>
                  <a:off x="2543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0" name="Line 565"/>
                <p:cNvSpPr>
                  <a:spLocks noChangeShapeType="1"/>
                </p:cNvSpPr>
                <p:nvPr/>
              </p:nvSpPr>
              <p:spPr bwMode="auto">
                <a:xfrm>
                  <a:off x="2549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1" name="Line 566"/>
                <p:cNvSpPr>
                  <a:spLocks noChangeShapeType="1"/>
                </p:cNvSpPr>
                <p:nvPr/>
              </p:nvSpPr>
              <p:spPr bwMode="auto">
                <a:xfrm>
                  <a:off x="2554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2" name="Freeform 567"/>
                <p:cNvSpPr>
                  <a:spLocks/>
                </p:cNvSpPr>
                <p:nvPr/>
              </p:nvSpPr>
              <p:spPr bwMode="auto">
                <a:xfrm>
                  <a:off x="2560" y="187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3" name="Freeform 568"/>
                <p:cNvSpPr>
                  <a:spLocks/>
                </p:cNvSpPr>
                <p:nvPr/>
              </p:nvSpPr>
              <p:spPr bwMode="auto">
                <a:xfrm>
                  <a:off x="2567" y="1883"/>
                  <a:ext cx="6" cy="9"/>
                </a:xfrm>
                <a:custGeom>
                  <a:avLst/>
                  <a:gdLst>
                    <a:gd name="T0" fmla="*/ 0 w 6"/>
                    <a:gd name="T1" fmla="*/ 0 h 9"/>
                    <a:gd name="T2" fmla="*/ 4 w 6"/>
                    <a:gd name="T3" fmla="*/ 4 h 9"/>
                    <a:gd name="T4" fmla="*/ 6 w 6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6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4" name="Line 569"/>
                <p:cNvSpPr>
                  <a:spLocks noChangeShapeType="1"/>
                </p:cNvSpPr>
                <p:nvPr/>
              </p:nvSpPr>
              <p:spPr bwMode="auto">
                <a:xfrm>
                  <a:off x="2573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5" name="Freeform 570"/>
                <p:cNvSpPr>
                  <a:spLocks/>
                </p:cNvSpPr>
                <p:nvPr/>
              </p:nvSpPr>
              <p:spPr bwMode="auto">
                <a:xfrm>
                  <a:off x="2578" y="1899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6" name="Line 571"/>
                <p:cNvSpPr>
                  <a:spLocks noChangeShapeType="1"/>
                </p:cNvSpPr>
                <p:nvPr/>
              </p:nvSpPr>
              <p:spPr bwMode="auto">
                <a:xfrm>
                  <a:off x="2586" y="190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7" name="Line 572"/>
                <p:cNvSpPr>
                  <a:spLocks noChangeShapeType="1"/>
                </p:cNvSpPr>
                <p:nvPr/>
              </p:nvSpPr>
              <p:spPr bwMode="auto">
                <a:xfrm>
                  <a:off x="2591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8" name="Line 573"/>
                <p:cNvSpPr>
                  <a:spLocks noChangeShapeType="1"/>
                </p:cNvSpPr>
                <p:nvPr/>
              </p:nvSpPr>
              <p:spPr bwMode="auto">
                <a:xfrm>
                  <a:off x="2597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9" name="Freeform 574"/>
                <p:cNvSpPr>
                  <a:spLocks/>
                </p:cNvSpPr>
                <p:nvPr/>
              </p:nvSpPr>
              <p:spPr bwMode="auto">
                <a:xfrm>
                  <a:off x="2602" y="1932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0" name="Line 575"/>
                <p:cNvSpPr>
                  <a:spLocks noChangeShapeType="1"/>
                </p:cNvSpPr>
                <p:nvPr/>
              </p:nvSpPr>
              <p:spPr bwMode="auto">
                <a:xfrm>
                  <a:off x="2610" y="1941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1" name="Freeform 576"/>
                <p:cNvSpPr>
                  <a:spLocks/>
                </p:cNvSpPr>
                <p:nvPr/>
              </p:nvSpPr>
              <p:spPr bwMode="auto">
                <a:xfrm>
                  <a:off x="2615" y="194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2" name="Line 577"/>
                <p:cNvSpPr>
                  <a:spLocks noChangeShapeType="1"/>
                </p:cNvSpPr>
                <p:nvPr/>
              </p:nvSpPr>
              <p:spPr bwMode="auto">
                <a:xfrm>
                  <a:off x="2621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3" name="Freeform 578"/>
                <p:cNvSpPr>
                  <a:spLocks/>
                </p:cNvSpPr>
                <p:nvPr/>
              </p:nvSpPr>
              <p:spPr bwMode="auto">
                <a:xfrm>
                  <a:off x="2626" y="1968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4" name="Line 579"/>
                <p:cNvSpPr>
                  <a:spLocks noChangeShapeType="1"/>
                </p:cNvSpPr>
                <p:nvPr/>
              </p:nvSpPr>
              <p:spPr bwMode="auto">
                <a:xfrm>
                  <a:off x="2634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5" name="Freeform 580"/>
                <p:cNvSpPr>
                  <a:spLocks/>
                </p:cNvSpPr>
                <p:nvPr/>
              </p:nvSpPr>
              <p:spPr bwMode="auto">
                <a:xfrm>
                  <a:off x="2639" y="1985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2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6" name="Freeform 581"/>
                <p:cNvSpPr>
                  <a:spLocks/>
                </p:cNvSpPr>
                <p:nvPr/>
              </p:nvSpPr>
              <p:spPr bwMode="auto">
                <a:xfrm>
                  <a:off x="2645" y="1996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7" name="Line 582"/>
                <p:cNvSpPr>
                  <a:spLocks noChangeShapeType="1"/>
                </p:cNvSpPr>
                <p:nvPr/>
              </p:nvSpPr>
              <p:spPr bwMode="auto">
                <a:xfrm>
                  <a:off x="2652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8" name="Freeform 583"/>
                <p:cNvSpPr>
                  <a:spLocks/>
                </p:cNvSpPr>
                <p:nvPr/>
              </p:nvSpPr>
              <p:spPr bwMode="auto">
                <a:xfrm>
                  <a:off x="2658" y="201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9" name="Line 584"/>
                <p:cNvSpPr>
                  <a:spLocks noChangeShapeType="1"/>
                </p:cNvSpPr>
                <p:nvPr/>
              </p:nvSpPr>
              <p:spPr bwMode="auto">
                <a:xfrm>
                  <a:off x="2663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0" name="Freeform 585"/>
                <p:cNvSpPr>
                  <a:spLocks/>
                </p:cNvSpPr>
                <p:nvPr/>
              </p:nvSpPr>
              <p:spPr bwMode="auto">
                <a:xfrm>
                  <a:off x="2669" y="2032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1" name="Freeform 586"/>
                <p:cNvSpPr>
                  <a:spLocks/>
                </p:cNvSpPr>
                <p:nvPr/>
              </p:nvSpPr>
              <p:spPr bwMode="auto">
                <a:xfrm>
                  <a:off x="2676" y="2040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4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2" name="Line 587"/>
                <p:cNvSpPr>
                  <a:spLocks noChangeShapeType="1"/>
                </p:cNvSpPr>
                <p:nvPr/>
              </p:nvSpPr>
              <p:spPr bwMode="auto">
                <a:xfrm>
                  <a:off x="2682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3" name="Freeform 588"/>
                <p:cNvSpPr>
                  <a:spLocks/>
                </p:cNvSpPr>
                <p:nvPr/>
              </p:nvSpPr>
              <p:spPr bwMode="auto">
                <a:xfrm>
                  <a:off x="2687" y="205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4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4" name="Freeform 589"/>
                <p:cNvSpPr>
                  <a:spLocks/>
                </p:cNvSpPr>
                <p:nvPr/>
              </p:nvSpPr>
              <p:spPr bwMode="auto">
                <a:xfrm>
                  <a:off x="2693" y="2069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3 w 7"/>
                    <a:gd name="T3" fmla="*/ 5 h 9"/>
                    <a:gd name="T4" fmla="*/ 7 w 7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5" name="Line 590"/>
                <p:cNvSpPr>
                  <a:spLocks noChangeShapeType="1"/>
                </p:cNvSpPr>
                <p:nvPr/>
              </p:nvSpPr>
              <p:spPr bwMode="auto">
                <a:xfrm>
                  <a:off x="270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6" name="Freeform 591"/>
                <p:cNvSpPr>
                  <a:spLocks/>
                </p:cNvSpPr>
                <p:nvPr/>
              </p:nvSpPr>
              <p:spPr bwMode="auto">
                <a:xfrm>
                  <a:off x="2706" y="2087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7" name="Freeform 592"/>
                <p:cNvSpPr>
                  <a:spLocks/>
                </p:cNvSpPr>
                <p:nvPr/>
              </p:nvSpPr>
              <p:spPr bwMode="auto">
                <a:xfrm>
                  <a:off x="2711" y="2097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8" name="Line 593"/>
                <p:cNvSpPr>
                  <a:spLocks noChangeShapeType="1"/>
                </p:cNvSpPr>
                <p:nvPr/>
              </p:nvSpPr>
              <p:spPr bwMode="auto">
                <a:xfrm>
                  <a:off x="2719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9" name="Line 594"/>
                <p:cNvSpPr>
                  <a:spLocks noChangeShapeType="1"/>
                </p:cNvSpPr>
                <p:nvPr/>
              </p:nvSpPr>
              <p:spPr bwMode="auto">
                <a:xfrm>
                  <a:off x="2724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0" name="Freeform 595"/>
                <p:cNvSpPr>
                  <a:spLocks/>
                </p:cNvSpPr>
                <p:nvPr/>
              </p:nvSpPr>
              <p:spPr bwMode="auto">
                <a:xfrm>
                  <a:off x="2730" y="212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2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1" name="Freeform 596"/>
                <p:cNvSpPr>
                  <a:spLocks/>
                </p:cNvSpPr>
                <p:nvPr/>
              </p:nvSpPr>
              <p:spPr bwMode="auto">
                <a:xfrm>
                  <a:off x="2735" y="2133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2" name="Line 597"/>
                <p:cNvSpPr>
                  <a:spLocks noChangeShapeType="1"/>
                </p:cNvSpPr>
                <p:nvPr/>
              </p:nvSpPr>
              <p:spPr bwMode="auto">
                <a:xfrm>
                  <a:off x="2743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3" name="Line 598"/>
                <p:cNvSpPr>
                  <a:spLocks noChangeShapeType="1"/>
                </p:cNvSpPr>
                <p:nvPr/>
              </p:nvSpPr>
              <p:spPr bwMode="auto">
                <a:xfrm>
                  <a:off x="2748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4" name="Line 599"/>
                <p:cNvSpPr>
                  <a:spLocks noChangeShapeType="1"/>
                </p:cNvSpPr>
                <p:nvPr/>
              </p:nvSpPr>
              <p:spPr bwMode="auto">
                <a:xfrm>
                  <a:off x="2754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5" name="Freeform 600"/>
                <p:cNvSpPr>
                  <a:spLocks/>
                </p:cNvSpPr>
                <p:nvPr/>
              </p:nvSpPr>
              <p:spPr bwMode="auto">
                <a:xfrm>
                  <a:off x="2759" y="2166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6" name="Line 601"/>
                <p:cNvSpPr>
                  <a:spLocks noChangeShapeType="1"/>
                </p:cNvSpPr>
                <p:nvPr/>
              </p:nvSpPr>
              <p:spPr bwMode="auto">
                <a:xfrm>
                  <a:off x="2767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7" name="Line 602"/>
                <p:cNvSpPr>
                  <a:spLocks noChangeShapeType="1"/>
                </p:cNvSpPr>
                <p:nvPr/>
              </p:nvSpPr>
              <p:spPr bwMode="auto">
                <a:xfrm>
                  <a:off x="2772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8" name="Freeform 603"/>
                <p:cNvSpPr>
                  <a:spLocks/>
                </p:cNvSpPr>
                <p:nvPr/>
              </p:nvSpPr>
              <p:spPr bwMode="auto">
                <a:xfrm>
                  <a:off x="2778" y="2191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9" name="Line 604"/>
                <p:cNvSpPr>
                  <a:spLocks noChangeShapeType="1"/>
                </p:cNvSpPr>
                <p:nvPr/>
              </p:nvSpPr>
              <p:spPr bwMode="auto">
                <a:xfrm>
                  <a:off x="278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0" name="Line 605"/>
                <p:cNvSpPr>
                  <a:spLocks noChangeShapeType="1"/>
                </p:cNvSpPr>
                <p:nvPr/>
              </p:nvSpPr>
              <p:spPr bwMode="auto">
                <a:xfrm>
                  <a:off x="2791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1" name="Line 606"/>
                <p:cNvSpPr>
                  <a:spLocks noChangeShapeType="1"/>
                </p:cNvSpPr>
                <p:nvPr/>
              </p:nvSpPr>
              <p:spPr bwMode="auto">
                <a:xfrm>
                  <a:off x="2796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2" name="Freeform 607"/>
                <p:cNvSpPr>
                  <a:spLocks/>
                </p:cNvSpPr>
                <p:nvPr/>
              </p:nvSpPr>
              <p:spPr bwMode="auto">
                <a:xfrm>
                  <a:off x="2802" y="2221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3" name="Line 608"/>
                <p:cNvSpPr>
                  <a:spLocks noChangeShapeType="1"/>
                </p:cNvSpPr>
                <p:nvPr/>
              </p:nvSpPr>
              <p:spPr bwMode="auto">
                <a:xfrm>
                  <a:off x="2809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4" name="Line 609"/>
                <p:cNvSpPr>
                  <a:spLocks noChangeShapeType="1"/>
                </p:cNvSpPr>
                <p:nvPr/>
              </p:nvSpPr>
              <p:spPr bwMode="auto">
                <a:xfrm>
                  <a:off x="2815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5" name="Freeform 610"/>
                <p:cNvSpPr>
                  <a:spLocks/>
                </p:cNvSpPr>
                <p:nvPr/>
              </p:nvSpPr>
              <p:spPr bwMode="auto">
                <a:xfrm>
                  <a:off x="2820" y="2243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4 h 7"/>
                    <a:gd name="T4" fmla="*/ 8 w 8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7"/>
                    <a:gd name="T11" fmla="*/ 8 w 8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6" name="Line 611"/>
                <p:cNvSpPr>
                  <a:spLocks noChangeShapeType="1"/>
                </p:cNvSpPr>
                <p:nvPr/>
              </p:nvSpPr>
              <p:spPr bwMode="auto">
                <a:xfrm>
                  <a:off x="2828" y="2250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7" name="Line 612"/>
                <p:cNvSpPr>
                  <a:spLocks noChangeShapeType="1"/>
                </p:cNvSpPr>
                <p:nvPr/>
              </p:nvSpPr>
              <p:spPr bwMode="auto">
                <a:xfrm>
                  <a:off x="2833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8" name="Line 613"/>
                <p:cNvSpPr>
                  <a:spLocks noChangeShapeType="1"/>
                </p:cNvSpPr>
                <p:nvPr/>
              </p:nvSpPr>
              <p:spPr bwMode="auto">
                <a:xfrm>
                  <a:off x="2839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9" name="Freeform 614"/>
                <p:cNvSpPr>
                  <a:spLocks/>
                </p:cNvSpPr>
                <p:nvPr/>
              </p:nvSpPr>
              <p:spPr bwMode="auto">
                <a:xfrm>
                  <a:off x="2844" y="2268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4 w 8"/>
                    <a:gd name="T3" fmla="*/ 3 h 6"/>
                    <a:gd name="T4" fmla="*/ 8 w 8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0" name="Line 615"/>
                <p:cNvSpPr>
                  <a:spLocks noChangeShapeType="1"/>
                </p:cNvSpPr>
                <p:nvPr/>
              </p:nvSpPr>
              <p:spPr bwMode="auto">
                <a:xfrm>
                  <a:off x="2852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1" name="Line 616"/>
                <p:cNvSpPr>
                  <a:spLocks noChangeShapeType="1"/>
                </p:cNvSpPr>
                <p:nvPr/>
              </p:nvSpPr>
              <p:spPr bwMode="auto">
                <a:xfrm>
                  <a:off x="2857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2" name="Line 617"/>
                <p:cNvSpPr>
                  <a:spLocks noChangeShapeType="1"/>
                </p:cNvSpPr>
                <p:nvPr/>
              </p:nvSpPr>
              <p:spPr bwMode="auto">
                <a:xfrm>
                  <a:off x="2863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3" name="Freeform 618"/>
                <p:cNvSpPr>
                  <a:spLocks/>
                </p:cNvSpPr>
                <p:nvPr/>
              </p:nvSpPr>
              <p:spPr bwMode="auto">
                <a:xfrm>
                  <a:off x="2868" y="2290"/>
                  <a:ext cx="8" cy="4"/>
                </a:xfrm>
                <a:custGeom>
                  <a:avLst/>
                  <a:gdLst>
                    <a:gd name="T0" fmla="*/ 0 w 8"/>
                    <a:gd name="T1" fmla="*/ 0 h 4"/>
                    <a:gd name="T2" fmla="*/ 4 w 8"/>
                    <a:gd name="T3" fmla="*/ 3 h 4"/>
                    <a:gd name="T4" fmla="*/ 8 w 8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4" name="Line 619"/>
                <p:cNvSpPr>
                  <a:spLocks noChangeShapeType="1"/>
                </p:cNvSpPr>
                <p:nvPr/>
              </p:nvSpPr>
              <p:spPr bwMode="auto">
                <a:xfrm>
                  <a:off x="2876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5" name="Line 620"/>
                <p:cNvSpPr>
                  <a:spLocks noChangeShapeType="1"/>
                </p:cNvSpPr>
                <p:nvPr/>
              </p:nvSpPr>
              <p:spPr bwMode="auto">
                <a:xfrm>
                  <a:off x="2881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6" name="Freeform 621"/>
                <p:cNvSpPr>
                  <a:spLocks/>
                </p:cNvSpPr>
                <p:nvPr/>
              </p:nvSpPr>
              <p:spPr bwMode="auto">
                <a:xfrm>
                  <a:off x="2887" y="2303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3 w 7"/>
                    <a:gd name="T3" fmla="*/ 2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7" name="Line 622"/>
                <p:cNvSpPr>
                  <a:spLocks noChangeShapeType="1"/>
                </p:cNvSpPr>
                <p:nvPr/>
              </p:nvSpPr>
              <p:spPr bwMode="auto">
                <a:xfrm>
                  <a:off x="2894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8" name="Line 623"/>
                <p:cNvSpPr>
                  <a:spLocks noChangeShapeType="1"/>
                </p:cNvSpPr>
                <p:nvPr/>
              </p:nvSpPr>
              <p:spPr bwMode="auto">
                <a:xfrm>
                  <a:off x="2900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9" name="Line 624"/>
                <p:cNvSpPr>
                  <a:spLocks noChangeShapeType="1"/>
                </p:cNvSpPr>
                <p:nvPr/>
              </p:nvSpPr>
              <p:spPr bwMode="auto">
                <a:xfrm>
                  <a:off x="290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0" name="Freeform 625"/>
                <p:cNvSpPr>
                  <a:spLocks/>
                </p:cNvSpPr>
                <p:nvPr/>
              </p:nvSpPr>
              <p:spPr bwMode="auto">
                <a:xfrm>
                  <a:off x="2911" y="2318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1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1" name="Line 626"/>
                <p:cNvSpPr>
                  <a:spLocks noChangeShapeType="1"/>
                </p:cNvSpPr>
                <p:nvPr/>
              </p:nvSpPr>
              <p:spPr bwMode="auto">
                <a:xfrm>
                  <a:off x="2918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2" name="Line 627"/>
                <p:cNvSpPr>
                  <a:spLocks noChangeShapeType="1"/>
                </p:cNvSpPr>
                <p:nvPr/>
              </p:nvSpPr>
              <p:spPr bwMode="auto">
                <a:xfrm>
                  <a:off x="2924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3" name="Line 628"/>
                <p:cNvSpPr>
                  <a:spLocks noChangeShapeType="1"/>
                </p:cNvSpPr>
                <p:nvPr/>
              </p:nvSpPr>
              <p:spPr bwMode="auto">
                <a:xfrm>
                  <a:off x="2929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4" name="Freeform 629"/>
                <p:cNvSpPr>
                  <a:spLocks/>
                </p:cNvSpPr>
                <p:nvPr/>
              </p:nvSpPr>
              <p:spPr bwMode="auto">
                <a:xfrm>
                  <a:off x="2935" y="2329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2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5" name="Line 630"/>
                <p:cNvSpPr>
                  <a:spLocks noChangeShapeType="1"/>
                </p:cNvSpPr>
                <p:nvPr/>
              </p:nvSpPr>
              <p:spPr bwMode="auto">
                <a:xfrm>
                  <a:off x="2942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6" name="Line 631"/>
                <p:cNvSpPr>
                  <a:spLocks noChangeShapeType="1"/>
                </p:cNvSpPr>
                <p:nvPr/>
              </p:nvSpPr>
              <p:spPr bwMode="auto">
                <a:xfrm>
                  <a:off x="2948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7" name="Freeform 632"/>
                <p:cNvSpPr>
                  <a:spLocks/>
                </p:cNvSpPr>
                <p:nvPr/>
              </p:nvSpPr>
              <p:spPr bwMode="auto">
                <a:xfrm>
                  <a:off x="2953" y="2333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2 h 2"/>
                    <a:gd name="T4" fmla="*/ 8 w 8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8" name="Line 633"/>
                <p:cNvSpPr>
                  <a:spLocks noChangeShapeType="1"/>
                </p:cNvSpPr>
                <p:nvPr/>
              </p:nvSpPr>
              <p:spPr bwMode="auto">
                <a:xfrm>
                  <a:off x="2961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9" name="Line 634"/>
                <p:cNvSpPr>
                  <a:spLocks noChangeShapeType="1"/>
                </p:cNvSpPr>
                <p:nvPr/>
              </p:nvSpPr>
              <p:spPr bwMode="auto">
                <a:xfrm>
                  <a:off x="2966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0" name="Line 635"/>
                <p:cNvSpPr>
                  <a:spLocks noChangeShapeType="1"/>
                </p:cNvSpPr>
                <p:nvPr/>
              </p:nvSpPr>
              <p:spPr bwMode="auto">
                <a:xfrm>
                  <a:off x="2972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9" name="Group 636"/>
              <p:cNvGrpSpPr>
                <a:grpSpLocks/>
              </p:cNvGrpSpPr>
              <p:nvPr/>
            </p:nvGrpSpPr>
            <p:grpSpPr bwMode="auto">
              <a:xfrm flipH="1">
                <a:off x="3663" y="2721"/>
                <a:ext cx="461" cy="119"/>
                <a:chOff x="1769" y="1747"/>
                <a:chExt cx="1208" cy="589"/>
              </a:xfrm>
            </p:grpSpPr>
            <p:sp>
              <p:nvSpPr>
                <p:cNvPr id="11291" name="Line 637"/>
                <p:cNvSpPr>
                  <a:spLocks noChangeShapeType="1"/>
                </p:cNvSpPr>
                <p:nvPr/>
              </p:nvSpPr>
              <p:spPr bwMode="auto">
                <a:xfrm>
                  <a:off x="1769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" name="Line 638"/>
                <p:cNvSpPr>
                  <a:spLocks noChangeShapeType="1"/>
                </p:cNvSpPr>
                <p:nvPr/>
              </p:nvSpPr>
              <p:spPr bwMode="auto">
                <a:xfrm>
                  <a:off x="1774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" name="Line 639"/>
                <p:cNvSpPr>
                  <a:spLocks noChangeShapeType="1"/>
                </p:cNvSpPr>
                <p:nvPr/>
              </p:nvSpPr>
              <p:spPr bwMode="auto">
                <a:xfrm>
                  <a:off x="1780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Freeform 640"/>
                <p:cNvSpPr>
                  <a:spLocks/>
                </p:cNvSpPr>
                <p:nvPr/>
              </p:nvSpPr>
              <p:spPr bwMode="auto">
                <a:xfrm>
                  <a:off x="1785" y="2333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4 w 8"/>
                    <a:gd name="T3" fmla="*/ 2 h 2"/>
                    <a:gd name="T4" fmla="*/ 8 w 8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793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1798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" name="Freeform 643"/>
                <p:cNvSpPr>
                  <a:spLocks/>
                </p:cNvSpPr>
                <p:nvPr/>
              </p:nvSpPr>
              <p:spPr bwMode="auto">
                <a:xfrm>
                  <a:off x="1804" y="2329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2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8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1811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9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1817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0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1822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1" name="Freeform 647"/>
                <p:cNvSpPr>
                  <a:spLocks/>
                </p:cNvSpPr>
                <p:nvPr/>
              </p:nvSpPr>
              <p:spPr bwMode="auto">
                <a:xfrm>
                  <a:off x="1828" y="2318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1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183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3" name="Line 649"/>
                <p:cNvSpPr>
                  <a:spLocks noChangeShapeType="1"/>
                </p:cNvSpPr>
                <p:nvPr/>
              </p:nvSpPr>
              <p:spPr bwMode="auto">
                <a:xfrm flipV="1">
                  <a:off x="1841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Line 650"/>
                <p:cNvSpPr>
                  <a:spLocks noChangeShapeType="1"/>
                </p:cNvSpPr>
                <p:nvPr/>
              </p:nvSpPr>
              <p:spPr bwMode="auto">
                <a:xfrm flipV="1">
                  <a:off x="1846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5" name="Freeform 651"/>
                <p:cNvSpPr>
                  <a:spLocks/>
                </p:cNvSpPr>
                <p:nvPr/>
              </p:nvSpPr>
              <p:spPr bwMode="auto">
                <a:xfrm>
                  <a:off x="1852" y="2303"/>
                  <a:ext cx="7" cy="4"/>
                </a:xfrm>
                <a:custGeom>
                  <a:avLst/>
                  <a:gdLst>
                    <a:gd name="T0" fmla="*/ 0 w 7"/>
                    <a:gd name="T1" fmla="*/ 4 h 4"/>
                    <a:gd name="T2" fmla="*/ 4 w 7"/>
                    <a:gd name="T3" fmla="*/ 2 h 4"/>
                    <a:gd name="T4" fmla="*/ 7 w 7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4"/>
                      </a:moveTo>
                      <a:lnTo>
                        <a:pt x="4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6" name="Line 652"/>
                <p:cNvSpPr>
                  <a:spLocks noChangeShapeType="1"/>
                </p:cNvSpPr>
                <p:nvPr/>
              </p:nvSpPr>
              <p:spPr bwMode="auto">
                <a:xfrm flipV="1">
                  <a:off x="1859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7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1865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8" name="Freeform 654"/>
                <p:cNvSpPr>
                  <a:spLocks/>
                </p:cNvSpPr>
                <p:nvPr/>
              </p:nvSpPr>
              <p:spPr bwMode="auto">
                <a:xfrm>
                  <a:off x="1870" y="2290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4 w 8"/>
                    <a:gd name="T3" fmla="*/ 3 h 4"/>
                    <a:gd name="T4" fmla="*/ 8 w 8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9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1878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0" name="Line 656"/>
                <p:cNvSpPr>
                  <a:spLocks noChangeShapeType="1"/>
                </p:cNvSpPr>
                <p:nvPr/>
              </p:nvSpPr>
              <p:spPr bwMode="auto">
                <a:xfrm flipV="1">
                  <a:off x="1883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1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1889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2" name="Freeform 658"/>
                <p:cNvSpPr>
                  <a:spLocks/>
                </p:cNvSpPr>
                <p:nvPr/>
              </p:nvSpPr>
              <p:spPr bwMode="auto">
                <a:xfrm>
                  <a:off x="1894" y="2268"/>
                  <a:ext cx="8" cy="6"/>
                </a:xfrm>
                <a:custGeom>
                  <a:avLst/>
                  <a:gdLst>
                    <a:gd name="T0" fmla="*/ 0 w 8"/>
                    <a:gd name="T1" fmla="*/ 6 h 6"/>
                    <a:gd name="T2" fmla="*/ 4 w 8"/>
                    <a:gd name="T3" fmla="*/ 3 h 6"/>
                    <a:gd name="T4" fmla="*/ 8 w 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3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1902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1907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5" name="Freeform 661"/>
                <p:cNvSpPr>
                  <a:spLocks/>
                </p:cNvSpPr>
                <p:nvPr/>
              </p:nvSpPr>
              <p:spPr bwMode="auto">
                <a:xfrm>
                  <a:off x="1913" y="2250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6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1920" y="2243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1926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8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1931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9" name="Freeform 665"/>
                <p:cNvSpPr>
                  <a:spLocks/>
                </p:cNvSpPr>
                <p:nvPr/>
              </p:nvSpPr>
              <p:spPr bwMode="auto">
                <a:xfrm>
                  <a:off x="1937" y="222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0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1944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1950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195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3" name="Freeform 669"/>
                <p:cNvSpPr>
                  <a:spLocks/>
                </p:cNvSpPr>
                <p:nvPr/>
              </p:nvSpPr>
              <p:spPr bwMode="auto">
                <a:xfrm>
                  <a:off x="1961" y="2191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Line 670"/>
                <p:cNvSpPr>
                  <a:spLocks noChangeShapeType="1"/>
                </p:cNvSpPr>
                <p:nvPr/>
              </p:nvSpPr>
              <p:spPr bwMode="auto">
                <a:xfrm flipV="1">
                  <a:off x="1968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5" name="Line 671"/>
                <p:cNvSpPr>
                  <a:spLocks noChangeShapeType="1"/>
                </p:cNvSpPr>
                <p:nvPr/>
              </p:nvSpPr>
              <p:spPr bwMode="auto">
                <a:xfrm flipV="1">
                  <a:off x="1974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Freeform 672"/>
                <p:cNvSpPr>
                  <a:spLocks/>
                </p:cNvSpPr>
                <p:nvPr/>
              </p:nvSpPr>
              <p:spPr bwMode="auto">
                <a:xfrm>
                  <a:off x="1979" y="2166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7" name="Line 673"/>
                <p:cNvSpPr>
                  <a:spLocks noChangeShapeType="1"/>
                </p:cNvSpPr>
                <p:nvPr/>
              </p:nvSpPr>
              <p:spPr bwMode="auto">
                <a:xfrm flipV="1">
                  <a:off x="1987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1992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9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1998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0" name="Freeform 676"/>
                <p:cNvSpPr>
                  <a:spLocks/>
                </p:cNvSpPr>
                <p:nvPr/>
              </p:nvSpPr>
              <p:spPr bwMode="auto">
                <a:xfrm>
                  <a:off x="2003" y="213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1" name="Freeform 677"/>
                <p:cNvSpPr>
                  <a:spLocks/>
                </p:cNvSpPr>
                <p:nvPr/>
              </p:nvSpPr>
              <p:spPr bwMode="auto">
                <a:xfrm>
                  <a:off x="2011" y="212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Line 678"/>
                <p:cNvSpPr>
                  <a:spLocks noChangeShapeType="1"/>
                </p:cNvSpPr>
                <p:nvPr/>
              </p:nvSpPr>
              <p:spPr bwMode="auto">
                <a:xfrm flipV="1">
                  <a:off x="2016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3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022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Freeform 680"/>
                <p:cNvSpPr>
                  <a:spLocks/>
                </p:cNvSpPr>
                <p:nvPr/>
              </p:nvSpPr>
              <p:spPr bwMode="auto">
                <a:xfrm>
                  <a:off x="2027" y="2097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4 w 8"/>
                    <a:gd name="T3" fmla="*/ 4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5" name="Freeform 681"/>
                <p:cNvSpPr>
                  <a:spLocks/>
                </p:cNvSpPr>
                <p:nvPr/>
              </p:nvSpPr>
              <p:spPr bwMode="auto">
                <a:xfrm>
                  <a:off x="2035" y="2087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4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Line 682"/>
                <p:cNvSpPr>
                  <a:spLocks noChangeShapeType="1"/>
                </p:cNvSpPr>
                <p:nvPr/>
              </p:nvSpPr>
              <p:spPr bwMode="auto">
                <a:xfrm flipV="1">
                  <a:off x="204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7" name="Freeform 683"/>
                <p:cNvSpPr>
                  <a:spLocks/>
                </p:cNvSpPr>
                <p:nvPr/>
              </p:nvSpPr>
              <p:spPr bwMode="auto">
                <a:xfrm>
                  <a:off x="2046" y="2069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4 w 7"/>
                    <a:gd name="T3" fmla="*/ 5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4" y="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8" name="Freeform 684"/>
                <p:cNvSpPr>
                  <a:spLocks/>
                </p:cNvSpPr>
                <p:nvPr/>
              </p:nvSpPr>
              <p:spPr bwMode="auto">
                <a:xfrm>
                  <a:off x="2053" y="205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4 w 6"/>
                    <a:gd name="T3" fmla="*/ 4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9" name="Line 685"/>
                <p:cNvSpPr>
                  <a:spLocks noChangeShapeType="1"/>
                </p:cNvSpPr>
                <p:nvPr/>
              </p:nvSpPr>
              <p:spPr bwMode="auto">
                <a:xfrm flipV="1">
                  <a:off x="2059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0" name="Freeform 686"/>
                <p:cNvSpPr>
                  <a:spLocks/>
                </p:cNvSpPr>
                <p:nvPr/>
              </p:nvSpPr>
              <p:spPr bwMode="auto">
                <a:xfrm>
                  <a:off x="2064" y="2040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1" name="Freeform 687"/>
                <p:cNvSpPr>
                  <a:spLocks/>
                </p:cNvSpPr>
                <p:nvPr/>
              </p:nvSpPr>
              <p:spPr bwMode="auto">
                <a:xfrm>
                  <a:off x="2070" y="2032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2" name="Line 688"/>
                <p:cNvSpPr>
                  <a:spLocks noChangeShapeType="1"/>
                </p:cNvSpPr>
                <p:nvPr/>
              </p:nvSpPr>
              <p:spPr bwMode="auto">
                <a:xfrm flipV="1">
                  <a:off x="2077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Freeform 689"/>
                <p:cNvSpPr>
                  <a:spLocks/>
                </p:cNvSpPr>
                <p:nvPr/>
              </p:nvSpPr>
              <p:spPr bwMode="auto">
                <a:xfrm>
                  <a:off x="2083" y="2013"/>
                  <a:ext cx="5" cy="10"/>
                </a:xfrm>
                <a:custGeom>
                  <a:avLst/>
                  <a:gdLst>
                    <a:gd name="T0" fmla="*/ 0 w 5"/>
                    <a:gd name="T1" fmla="*/ 10 h 10"/>
                    <a:gd name="T2" fmla="*/ 2 w 5"/>
                    <a:gd name="T3" fmla="*/ 4 h 10"/>
                    <a:gd name="T4" fmla="*/ 5 w 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10"/>
                      </a:moveTo>
                      <a:lnTo>
                        <a:pt x="2" y="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4" name="Line 690"/>
                <p:cNvSpPr>
                  <a:spLocks noChangeShapeType="1"/>
                </p:cNvSpPr>
                <p:nvPr/>
              </p:nvSpPr>
              <p:spPr bwMode="auto">
                <a:xfrm flipV="1">
                  <a:off x="2088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Freeform 691"/>
                <p:cNvSpPr>
                  <a:spLocks/>
                </p:cNvSpPr>
                <p:nvPr/>
              </p:nvSpPr>
              <p:spPr bwMode="auto">
                <a:xfrm>
                  <a:off x="2094" y="1996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6" name="Freeform 692"/>
                <p:cNvSpPr>
                  <a:spLocks/>
                </p:cNvSpPr>
                <p:nvPr/>
              </p:nvSpPr>
              <p:spPr bwMode="auto">
                <a:xfrm>
                  <a:off x="2101" y="1985"/>
                  <a:ext cx="6" cy="11"/>
                </a:xfrm>
                <a:custGeom>
                  <a:avLst/>
                  <a:gdLst>
                    <a:gd name="T0" fmla="*/ 0 w 6"/>
                    <a:gd name="T1" fmla="*/ 11 h 11"/>
                    <a:gd name="T2" fmla="*/ 4 w 6"/>
                    <a:gd name="T3" fmla="*/ 5 h 11"/>
                    <a:gd name="T4" fmla="*/ 6 w 6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11"/>
                      </a:moveTo>
                      <a:lnTo>
                        <a:pt x="4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7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107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8" name="Freeform 694"/>
                <p:cNvSpPr>
                  <a:spLocks/>
                </p:cNvSpPr>
                <p:nvPr/>
              </p:nvSpPr>
              <p:spPr bwMode="auto">
                <a:xfrm>
                  <a:off x="2112" y="1968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4 w 8"/>
                    <a:gd name="T3" fmla="*/ 4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Line 695"/>
                <p:cNvSpPr>
                  <a:spLocks noChangeShapeType="1"/>
                </p:cNvSpPr>
                <p:nvPr/>
              </p:nvSpPr>
              <p:spPr bwMode="auto">
                <a:xfrm flipV="1">
                  <a:off x="2120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Freeform 696"/>
                <p:cNvSpPr>
                  <a:spLocks/>
                </p:cNvSpPr>
                <p:nvPr/>
              </p:nvSpPr>
              <p:spPr bwMode="auto">
                <a:xfrm>
                  <a:off x="2125" y="1949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2 w 6"/>
                    <a:gd name="T3" fmla="*/ 5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2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2131" y="1941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2" name="Freeform 698"/>
                <p:cNvSpPr>
                  <a:spLocks/>
                </p:cNvSpPr>
                <p:nvPr/>
              </p:nvSpPr>
              <p:spPr bwMode="auto">
                <a:xfrm>
                  <a:off x="2137" y="1932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3 w 7"/>
                    <a:gd name="T3" fmla="*/ 4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3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2144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4" name="Line 700"/>
                <p:cNvSpPr>
                  <a:spLocks noChangeShapeType="1"/>
                </p:cNvSpPr>
                <p:nvPr/>
              </p:nvSpPr>
              <p:spPr bwMode="auto">
                <a:xfrm flipV="1">
                  <a:off x="2149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5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2155" y="1907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6" name="Freeform 702"/>
                <p:cNvSpPr>
                  <a:spLocks/>
                </p:cNvSpPr>
                <p:nvPr/>
              </p:nvSpPr>
              <p:spPr bwMode="auto">
                <a:xfrm>
                  <a:off x="2161" y="1899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3 w 7"/>
                    <a:gd name="T3" fmla="*/ 4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7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168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8" name="Freeform 704"/>
                <p:cNvSpPr>
                  <a:spLocks/>
                </p:cNvSpPr>
                <p:nvPr/>
              </p:nvSpPr>
              <p:spPr bwMode="auto">
                <a:xfrm>
                  <a:off x="2173" y="1883"/>
                  <a:ext cx="6" cy="9"/>
                </a:xfrm>
                <a:custGeom>
                  <a:avLst/>
                  <a:gdLst>
                    <a:gd name="T0" fmla="*/ 0 w 6"/>
                    <a:gd name="T1" fmla="*/ 9 h 9"/>
                    <a:gd name="T2" fmla="*/ 2 w 6"/>
                    <a:gd name="T3" fmla="*/ 4 h 9"/>
                    <a:gd name="T4" fmla="*/ 6 w 6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9"/>
                      </a:moveTo>
                      <a:lnTo>
                        <a:pt x="2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9" name="Freeform 705"/>
                <p:cNvSpPr>
                  <a:spLocks/>
                </p:cNvSpPr>
                <p:nvPr/>
              </p:nvSpPr>
              <p:spPr bwMode="auto">
                <a:xfrm>
                  <a:off x="2179" y="187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0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2186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192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2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2197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3" name="Freeform 709"/>
                <p:cNvSpPr>
                  <a:spLocks/>
                </p:cNvSpPr>
                <p:nvPr/>
              </p:nvSpPr>
              <p:spPr bwMode="auto">
                <a:xfrm>
                  <a:off x="2203" y="184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4 w 7"/>
                    <a:gd name="T3" fmla="*/ 3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4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221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5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2216" y="1832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6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2222" y="1827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7" name="Freeform 713"/>
                <p:cNvSpPr>
                  <a:spLocks/>
                </p:cNvSpPr>
                <p:nvPr/>
              </p:nvSpPr>
              <p:spPr bwMode="auto">
                <a:xfrm>
                  <a:off x="2227" y="1821"/>
                  <a:ext cx="7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3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3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2234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9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2240" y="1808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" name="Freeform 716"/>
                <p:cNvSpPr>
                  <a:spLocks/>
                </p:cNvSpPr>
                <p:nvPr/>
              </p:nvSpPr>
              <p:spPr bwMode="auto">
                <a:xfrm>
                  <a:off x="2246" y="180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253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2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2258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3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2264" y="1788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4" name="Freeform 720"/>
                <p:cNvSpPr>
                  <a:spLocks/>
                </p:cNvSpPr>
                <p:nvPr/>
              </p:nvSpPr>
              <p:spPr bwMode="auto">
                <a:xfrm>
                  <a:off x="2270" y="1783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3 w 7"/>
                    <a:gd name="T3" fmla="*/ 2 h 5"/>
                    <a:gd name="T4" fmla="*/ 7 w 7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"/>
                    <a:gd name="T11" fmla="*/ 7 w 7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5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277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6" name="Line 722"/>
                <p:cNvSpPr>
                  <a:spLocks noChangeShapeType="1"/>
                </p:cNvSpPr>
                <p:nvPr/>
              </p:nvSpPr>
              <p:spPr bwMode="auto">
                <a:xfrm flipV="1">
                  <a:off x="2282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7" name="Line 723"/>
                <p:cNvSpPr>
                  <a:spLocks noChangeShapeType="1"/>
                </p:cNvSpPr>
                <p:nvPr/>
              </p:nvSpPr>
              <p:spPr bwMode="auto">
                <a:xfrm flipV="1">
                  <a:off x="2288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" name="Freeform 724"/>
                <p:cNvSpPr>
                  <a:spLocks/>
                </p:cNvSpPr>
                <p:nvPr/>
              </p:nvSpPr>
              <p:spPr bwMode="auto">
                <a:xfrm>
                  <a:off x="2294" y="1767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3 w 7"/>
                    <a:gd name="T3" fmla="*/ 2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9" name="Line 725"/>
                <p:cNvSpPr>
                  <a:spLocks noChangeShapeType="1"/>
                </p:cNvSpPr>
                <p:nvPr/>
              </p:nvSpPr>
              <p:spPr bwMode="auto">
                <a:xfrm flipV="1">
                  <a:off x="2301" y="1764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2307" y="1762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1" name="Freeform 727"/>
                <p:cNvSpPr>
                  <a:spLocks/>
                </p:cNvSpPr>
                <p:nvPr/>
              </p:nvSpPr>
              <p:spPr bwMode="auto">
                <a:xfrm>
                  <a:off x="2312" y="1759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4 w 7"/>
                    <a:gd name="T3" fmla="*/ 1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2" name="Line 728"/>
                <p:cNvSpPr>
                  <a:spLocks noChangeShapeType="1"/>
                </p:cNvSpPr>
                <p:nvPr/>
              </p:nvSpPr>
              <p:spPr bwMode="auto">
                <a:xfrm flipV="1">
                  <a:off x="2319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3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2325" y="1753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2331" y="1751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5" name="Freeform 731"/>
                <p:cNvSpPr>
                  <a:spLocks/>
                </p:cNvSpPr>
                <p:nvPr/>
              </p:nvSpPr>
              <p:spPr bwMode="auto">
                <a:xfrm>
                  <a:off x="2336" y="1750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1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6" name="Line 732"/>
                <p:cNvSpPr>
                  <a:spLocks noChangeShapeType="1"/>
                </p:cNvSpPr>
                <p:nvPr/>
              </p:nvSpPr>
              <p:spPr bwMode="auto">
                <a:xfrm flipV="1">
                  <a:off x="2343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7" name="Line 733"/>
                <p:cNvSpPr>
                  <a:spLocks noChangeShapeType="1"/>
                </p:cNvSpPr>
                <p:nvPr/>
              </p:nvSpPr>
              <p:spPr bwMode="auto">
                <a:xfrm flipV="1">
                  <a:off x="2349" y="1747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8" name="Line 734"/>
                <p:cNvSpPr>
                  <a:spLocks noChangeShapeType="1"/>
                </p:cNvSpPr>
                <p:nvPr/>
              </p:nvSpPr>
              <p:spPr bwMode="auto">
                <a:xfrm>
                  <a:off x="2355" y="1747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9" name="Freeform 735"/>
                <p:cNvSpPr>
                  <a:spLocks/>
                </p:cNvSpPr>
                <p:nvPr/>
              </p:nvSpPr>
              <p:spPr bwMode="auto">
                <a:xfrm>
                  <a:off x="2360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0" name="Line 736"/>
                <p:cNvSpPr>
                  <a:spLocks noChangeShapeType="1"/>
                </p:cNvSpPr>
                <p:nvPr/>
              </p:nvSpPr>
              <p:spPr bwMode="auto">
                <a:xfrm>
                  <a:off x="2367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1" name="Line 737"/>
                <p:cNvSpPr>
                  <a:spLocks noChangeShapeType="1"/>
                </p:cNvSpPr>
                <p:nvPr/>
              </p:nvSpPr>
              <p:spPr bwMode="auto">
                <a:xfrm>
                  <a:off x="2373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2" name="Freeform 738"/>
                <p:cNvSpPr>
                  <a:spLocks/>
                </p:cNvSpPr>
                <p:nvPr/>
              </p:nvSpPr>
              <p:spPr bwMode="auto">
                <a:xfrm>
                  <a:off x="2379" y="17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3" name="Line 739"/>
                <p:cNvSpPr>
                  <a:spLocks noChangeShapeType="1"/>
                </p:cNvSpPr>
                <p:nvPr/>
              </p:nvSpPr>
              <p:spPr bwMode="auto">
                <a:xfrm>
                  <a:off x="2386" y="1747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4" name="Line 740"/>
                <p:cNvSpPr>
                  <a:spLocks noChangeShapeType="1"/>
                </p:cNvSpPr>
                <p:nvPr/>
              </p:nvSpPr>
              <p:spPr bwMode="auto">
                <a:xfrm>
                  <a:off x="2392" y="1747"/>
                  <a:ext cx="5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5" name="Line 741"/>
                <p:cNvSpPr>
                  <a:spLocks noChangeShapeType="1"/>
                </p:cNvSpPr>
                <p:nvPr/>
              </p:nvSpPr>
              <p:spPr bwMode="auto">
                <a:xfrm>
                  <a:off x="2397" y="1749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6" name="Freeform 742"/>
                <p:cNvSpPr>
                  <a:spLocks/>
                </p:cNvSpPr>
                <p:nvPr/>
              </p:nvSpPr>
              <p:spPr bwMode="auto">
                <a:xfrm>
                  <a:off x="2403" y="175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3 w 7"/>
                    <a:gd name="T3" fmla="*/ 0 h 1"/>
                    <a:gd name="T4" fmla="*/ 7 w 7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7" name="Line 743"/>
                <p:cNvSpPr>
                  <a:spLocks noChangeShapeType="1"/>
                </p:cNvSpPr>
                <p:nvPr/>
              </p:nvSpPr>
              <p:spPr bwMode="auto">
                <a:xfrm>
                  <a:off x="2410" y="1751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8" name="Line 744"/>
                <p:cNvSpPr>
                  <a:spLocks noChangeShapeType="1"/>
                </p:cNvSpPr>
                <p:nvPr/>
              </p:nvSpPr>
              <p:spPr bwMode="auto">
                <a:xfrm>
                  <a:off x="2416" y="175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9" name="Line 745"/>
                <p:cNvSpPr>
                  <a:spLocks noChangeShapeType="1"/>
                </p:cNvSpPr>
                <p:nvPr/>
              </p:nvSpPr>
              <p:spPr bwMode="auto">
                <a:xfrm>
                  <a:off x="2421" y="175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0" name="Freeform 746"/>
                <p:cNvSpPr>
                  <a:spLocks/>
                </p:cNvSpPr>
                <p:nvPr/>
              </p:nvSpPr>
              <p:spPr bwMode="auto">
                <a:xfrm>
                  <a:off x="2427" y="1759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3 w 7"/>
                    <a:gd name="T3" fmla="*/ 1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1" name="Line 747"/>
                <p:cNvSpPr>
                  <a:spLocks noChangeShapeType="1"/>
                </p:cNvSpPr>
                <p:nvPr/>
              </p:nvSpPr>
              <p:spPr bwMode="auto">
                <a:xfrm>
                  <a:off x="2434" y="1762"/>
                  <a:ext cx="6" cy="2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2" name="Line 748"/>
                <p:cNvSpPr>
                  <a:spLocks noChangeShapeType="1"/>
                </p:cNvSpPr>
                <p:nvPr/>
              </p:nvSpPr>
              <p:spPr bwMode="auto">
                <a:xfrm>
                  <a:off x="2440" y="1764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3" name="Freeform 749"/>
                <p:cNvSpPr>
                  <a:spLocks/>
                </p:cNvSpPr>
                <p:nvPr/>
              </p:nvSpPr>
              <p:spPr bwMode="auto">
                <a:xfrm>
                  <a:off x="2445" y="1767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4 w 7"/>
                    <a:gd name="T3" fmla="*/ 2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4" name="Line 750"/>
                <p:cNvSpPr>
                  <a:spLocks noChangeShapeType="1"/>
                </p:cNvSpPr>
                <p:nvPr/>
              </p:nvSpPr>
              <p:spPr bwMode="auto">
                <a:xfrm>
                  <a:off x="2452" y="1770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5" name="Line 751"/>
                <p:cNvSpPr>
                  <a:spLocks noChangeShapeType="1"/>
                </p:cNvSpPr>
                <p:nvPr/>
              </p:nvSpPr>
              <p:spPr bwMode="auto">
                <a:xfrm>
                  <a:off x="2458" y="1775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6" name="Line 752"/>
                <p:cNvSpPr>
                  <a:spLocks noChangeShapeType="1"/>
                </p:cNvSpPr>
                <p:nvPr/>
              </p:nvSpPr>
              <p:spPr bwMode="auto">
                <a:xfrm>
                  <a:off x="2464" y="1779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7" name="Freeform 753"/>
                <p:cNvSpPr>
                  <a:spLocks/>
                </p:cNvSpPr>
                <p:nvPr/>
              </p:nvSpPr>
              <p:spPr bwMode="auto">
                <a:xfrm>
                  <a:off x="2469" y="178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8" name="Line 754"/>
                <p:cNvSpPr>
                  <a:spLocks noChangeShapeType="1"/>
                </p:cNvSpPr>
                <p:nvPr/>
              </p:nvSpPr>
              <p:spPr bwMode="auto">
                <a:xfrm>
                  <a:off x="2477" y="1788"/>
                  <a:ext cx="5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9" name="Line 755"/>
                <p:cNvSpPr>
                  <a:spLocks noChangeShapeType="1"/>
                </p:cNvSpPr>
                <p:nvPr/>
              </p:nvSpPr>
              <p:spPr bwMode="auto">
                <a:xfrm>
                  <a:off x="2482" y="1792"/>
                  <a:ext cx="6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0" name="Line 756"/>
                <p:cNvSpPr>
                  <a:spLocks noChangeShapeType="1"/>
                </p:cNvSpPr>
                <p:nvPr/>
              </p:nvSpPr>
              <p:spPr bwMode="auto">
                <a:xfrm>
                  <a:off x="2488" y="1798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1" name="Freeform 757"/>
                <p:cNvSpPr>
                  <a:spLocks/>
                </p:cNvSpPr>
                <p:nvPr/>
              </p:nvSpPr>
              <p:spPr bwMode="auto">
                <a:xfrm>
                  <a:off x="2493" y="1803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2 h 5"/>
                    <a:gd name="T4" fmla="*/ 8 w 8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"/>
                    <a:gd name="T11" fmla="*/ 8 w 8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2" name="Line 758"/>
                <p:cNvSpPr>
                  <a:spLocks noChangeShapeType="1"/>
                </p:cNvSpPr>
                <p:nvPr/>
              </p:nvSpPr>
              <p:spPr bwMode="auto">
                <a:xfrm>
                  <a:off x="2501" y="1808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3" name="Line 759"/>
                <p:cNvSpPr>
                  <a:spLocks noChangeShapeType="1"/>
                </p:cNvSpPr>
                <p:nvPr/>
              </p:nvSpPr>
              <p:spPr bwMode="auto">
                <a:xfrm>
                  <a:off x="2506" y="18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4" name="Freeform 760"/>
                <p:cNvSpPr>
                  <a:spLocks/>
                </p:cNvSpPr>
                <p:nvPr/>
              </p:nvSpPr>
              <p:spPr bwMode="auto">
                <a:xfrm>
                  <a:off x="2512" y="1821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3 w 7"/>
                    <a:gd name="T3" fmla="*/ 3 h 6"/>
                    <a:gd name="T4" fmla="*/ 7 w 7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5" name="Line 761"/>
                <p:cNvSpPr>
                  <a:spLocks noChangeShapeType="1"/>
                </p:cNvSpPr>
                <p:nvPr/>
              </p:nvSpPr>
              <p:spPr bwMode="auto">
                <a:xfrm>
                  <a:off x="2519" y="182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6" name="Line 762"/>
                <p:cNvSpPr>
                  <a:spLocks noChangeShapeType="1"/>
                </p:cNvSpPr>
                <p:nvPr/>
              </p:nvSpPr>
              <p:spPr bwMode="auto">
                <a:xfrm>
                  <a:off x="2525" y="1832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" name="Line 763"/>
                <p:cNvSpPr>
                  <a:spLocks noChangeShapeType="1"/>
                </p:cNvSpPr>
                <p:nvPr/>
              </p:nvSpPr>
              <p:spPr bwMode="auto">
                <a:xfrm>
                  <a:off x="2530" y="184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" name="Freeform 764"/>
                <p:cNvSpPr>
                  <a:spLocks/>
                </p:cNvSpPr>
                <p:nvPr/>
              </p:nvSpPr>
              <p:spPr bwMode="auto">
                <a:xfrm>
                  <a:off x="2536" y="1847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9" name="Line 765"/>
                <p:cNvSpPr>
                  <a:spLocks noChangeShapeType="1"/>
                </p:cNvSpPr>
                <p:nvPr/>
              </p:nvSpPr>
              <p:spPr bwMode="auto">
                <a:xfrm>
                  <a:off x="2543" y="185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0" name="Line 766"/>
                <p:cNvSpPr>
                  <a:spLocks noChangeShapeType="1"/>
                </p:cNvSpPr>
                <p:nvPr/>
              </p:nvSpPr>
              <p:spPr bwMode="auto">
                <a:xfrm>
                  <a:off x="2549" y="18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1" name="Line 767"/>
                <p:cNvSpPr>
                  <a:spLocks noChangeShapeType="1"/>
                </p:cNvSpPr>
                <p:nvPr/>
              </p:nvSpPr>
              <p:spPr bwMode="auto">
                <a:xfrm>
                  <a:off x="2554" y="1868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2" name="Freeform 768"/>
                <p:cNvSpPr>
                  <a:spLocks/>
                </p:cNvSpPr>
                <p:nvPr/>
              </p:nvSpPr>
              <p:spPr bwMode="auto">
                <a:xfrm>
                  <a:off x="2560" y="187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3" name="Freeform 769"/>
                <p:cNvSpPr>
                  <a:spLocks/>
                </p:cNvSpPr>
                <p:nvPr/>
              </p:nvSpPr>
              <p:spPr bwMode="auto">
                <a:xfrm>
                  <a:off x="2567" y="1883"/>
                  <a:ext cx="6" cy="9"/>
                </a:xfrm>
                <a:custGeom>
                  <a:avLst/>
                  <a:gdLst>
                    <a:gd name="T0" fmla="*/ 0 w 6"/>
                    <a:gd name="T1" fmla="*/ 0 h 9"/>
                    <a:gd name="T2" fmla="*/ 4 w 6"/>
                    <a:gd name="T3" fmla="*/ 4 h 9"/>
                    <a:gd name="T4" fmla="*/ 6 w 6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6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4" name="Line 770"/>
                <p:cNvSpPr>
                  <a:spLocks noChangeShapeType="1"/>
                </p:cNvSpPr>
                <p:nvPr/>
              </p:nvSpPr>
              <p:spPr bwMode="auto">
                <a:xfrm>
                  <a:off x="2573" y="1892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5" name="Freeform 771"/>
                <p:cNvSpPr>
                  <a:spLocks/>
                </p:cNvSpPr>
                <p:nvPr/>
              </p:nvSpPr>
              <p:spPr bwMode="auto">
                <a:xfrm>
                  <a:off x="2578" y="1899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6" name="Line 772"/>
                <p:cNvSpPr>
                  <a:spLocks noChangeShapeType="1"/>
                </p:cNvSpPr>
                <p:nvPr/>
              </p:nvSpPr>
              <p:spPr bwMode="auto">
                <a:xfrm>
                  <a:off x="2586" y="190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7" name="Line 773"/>
                <p:cNvSpPr>
                  <a:spLocks noChangeShapeType="1"/>
                </p:cNvSpPr>
                <p:nvPr/>
              </p:nvSpPr>
              <p:spPr bwMode="auto">
                <a:xfrm>
                  <a:off x="2591" y="1916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8" name="Line 774"/>
                <p:cNvSpPr>
                  <a:spLocks noChangeShapeType="1"/>
                </p:cNvSpPr>
                <p:nvPr/>
              </p:nvSpPr>
              <p:spPr bwMode="auto">
                <a:xfrm>
                  <a:off x="2597" y="1925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9" name="Freeform 775"/>
                <p:cNvSpPr>
                  <a:spLocks/>
                </p:cNvSpPr>
                <p:nvPr/>
              </p:nvSpPr>
              <p:spPr bwMode="auto">
                <a:xfrm>
                  <a:off x="2602" y="1932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0" name="Line 776"/>
                <p:cNvSpPr>
                  <a:spLocks noChangeShapeType="1"/>
                </p:cNvSpPr>
                <p:nvPr/>
              </p:nvSpPr>
              <p:spPr bwMode="auto">
                <a:xfrm>
                  <a:off x="2610" y="1941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1" name="Freeform 777"/>
                <p:cNvSpPr>
                  <a:spLocks/>
                </p:cNvSpPr>
                <p:nvPr/>
              </p:nvSpPr>
              <p:spPr bwMode="auto">
                <a:xfrm>
                  <a:off x="2615" y="194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2" name="Line 778"/>
                <p:cNvSpPr>
                  <a:spLocks noChangeShapeType="1"/>
                </p:cNvSpPr>
                <p:nvPr/>
              </p:nvSpPr>
              <p:spPr bwMode="auto">
                <a:xfrm>
                  <a:off x="2621" y="1959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3" name="Freeform 779"/>
                <p:cNvSpPr>
                  <a:spLocks/>
                </p:cNvSpPr>
                <p:nvPr/>
              </p:nvSpPr>
              <p:spPr bwMode="auto">
                <a:xfrm>
                  <a:off x="2626" y="1968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4" name="Line 780"/>
                <p:cNvSpPr>
                  <a:spLocks noChangeShapeType="1"/>
                </p:cNvSpPr>
                <p:nvPr/>
              </p:nvSpPr>
              <p:spPr bwMode="auto">
                <a:xfrm>
                  <a:off x="2634" y="1977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5" name="Freeform 781"/>
                <p:cNvSpPr>
                  <a:spLocks/>
                </p:cNvSpPr>
                <p:nvPr/>
              </p:nvSpPr>
              <p:spPr bwMode="auto">
                <a:xfrm>
                  <a:off x="2639" y="1985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2 w 6"/>
                    <a:gd name="T3" fmla="*/ 5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6" name="Freeform 782"/>
                <p:cNvSpPr>
                  <a:spLocks/>
                </p:cNvSpPr>
                <p:nvPr/>
              </p:nvSpPr>
              <p:spPr bwMode="auto">
                <a:xfrm>
                  <a:off x="2645" y="1996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7" name="Line 783"/>
                <p:cNvSpPr>
                  <a:spLocks noChangeShapeType="1"/>
                </p:cNvSpPr>
                <p:nvPr/>
              </p:nvSpPr>
              <p:spPr bwMode="auto">
                <a:xfrm>
                  <a:off x="2652" y="200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8" name="Freeform 784"/>
                <p:cNvSpPr>
                  <a:spLocks/>
                </p:cNvSpPr>
                <p:nvPr/>
              </p:nvSpPr>
              <p:spPr bwMode="auto">
                <a:xfrm>
                  <a:off x="2658" y="201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9" name="Line 785"/>
                <p:cNvSpPr>
                  <a:spLocks noChangeShapeType="1"/>
                </p:cNvSpPr>
                <p:nvPr/>
              </p:nvSpPr>
              <p:spPr bwMode="auto">
                <a:xfrm>
                  <a:off x="2663" y="2023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0" name="Freeform 786"/>
                <p:cNvSpPr>
                  <a:spLocks/>
                </p:cNvSpPr>
                <p:nvPr/>
              </p:nvSpPr>
              <p:spPr bwMode="auto">
                <a:xfrm>
                  <a:off x="2669" y="2032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1" name="Freeform 787"/>
                <p:cNvSpPr>
                  <a:spLocks/>
                </p:cNvSpPr>
                <p:nvPr/>
              </p:nvSpPr>
              <p:spPr bwMode="auto">
                <a:xfrm>
                  <a:off x="2676" y="2040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4 w 6"/>
                    <a:gd name="T3" fmla="*/ 5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2" name="Line 788"/>
                <p:cNvSpPr>
                  <a:spLocks noChangeShapeType="1"/>
                </p:cNvSpPr>
                <p:nvPr/>
              </p:nvSpPr>
              <p:spPr bwMode="auto">
                <a:xfrm>
                  <a:off x="2682" y="2050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3" name="Freeform 789"/>
                <p:cNvSpPr>
                  <a:spLocks/>
                </p:cNvSpPr>
                <p:nvPr/>
              </p:nvSpPr>
              <p:spPr bwMode="auto">
                <a:xfrm>
                  <a:off x="2687" y="2059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2 w 6"/>
                    <a:gd name="T3" fmla="*/ 4 h 10"/>
                    <a:gd name="T4" fmla="*/ 6 w 6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4" name="Freeform 790"/>
                <p:cNvSpPr>
                  <a:spLocks/>
                </p:cNvSpPr>
                <p:nvPr/>
              </p:nvSpPr>
              <p:spPr bwMode="auto">
                <a:xfrm>
                  <a:off x="2693" y="2069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3 w 7"/>
                    <a:gd name="T3" fmla="*/ 5 h 9"/>
                    <a:gd name="T4" fmla="*/ 7 w 7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5" name="Line 791"/>
                <p:cNvSpPr>
                  <a:spLocks noChangeShapeType="1"/>
                </p:cNvSpPr>
                <p:nvPr/>
              </p:nvSpPr>
              <p:spPr bwMode="auto">
                <a:xfrm>
                  <a:off x="2700" y="2078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6" name="Freeform 792"/>
                <p:cNvSpPr>
                  <a:spLocks/>
                </p:cNvSpPr>
                <p:nvPr/>
              </p:nvSpPr>
              <p:spPr bwMode="auto">
                <a:xfrm>
                  <a:off x="2706" y="2087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1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7" name="Freeform 793"/>
                <p:cNvSpPr>
                  <a:spLocks/>
                </p:cNvSpPr>
                <p:nvPr/>
              </p:nvSpPr>
              <p:spPr bwMode="auto">
                <a:xfrm>
                  <a:off x="2711" y="2097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8" name="Line 794"/>
                <p:cNvSpPr>
                  <a:spLocks noChangeShapeType="1"/>
                </p:cNvSpPr>
                <p:nvPr/>
              </p:nvSpPr>
              <p:spPr bwMode="auto">
                <a:xfrm>
                  <a:off x="2719" y="2105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9" name="Line 795"/>
                <p:cNvSpPr>
                  <a:spLocks noChangeShapeType="1"/>
                </p:cNvSpPr>
                <p:nvPr/>
              </p:nvSpPr>
              <p:spPr bwMode="auto">
                <a:xfrm>
                  <a:off x="2724" y="2114"/>
                  <a:ext cx="6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0" name="Freeform 796"/>
                <p:cNvSpPr>
                  <a:spLocks/>
                </p:cNvSpPr>
                <p:nvPr/>
              </p:nvSpPr>
              <p:spPr bwMode="auto">
                <a:xfrm>
                  <a:off x="2730" y="2123"/>
                  <a:ext cx="5" cy="10"/>
                </a:xfrm>
                <a:custGeom>
                  <a:avLst/>
                  <a:gdLst>
                    <a:gd name="T0" fmla="*/ 0 w 5"/>
                    <a:gd name="T1" fmla="*/ 0 h 10"/>
                    <a:gd name="T2" fmla="*/ 2 w 5"/>
                    <a:gd name="T3" fmla="*/ 4 h 10"/>
                    <a:gd name="T4" fmla="*/ 5 w 5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0"/>
                    <a:gd name="T11" fmla="*/ 5 w 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0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10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1" name="Freeform 797"/>
                <p:cNvSpPr>
                  <a:spLocks/>
                </p:cNvSpPr>
                <p:nvPr/>
              </p:nvSpPr>
              <p:spPr bwMode="auto">
                <a:xfrm>
                  <a:off x="2735" y="2133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4 w 8"/>
                    <a:gd name="T3" fmla="*/ 4 h 8"/>
                    <a:gd name="T4" fmla="*/ 8 w 8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2" name="Line 798"/>
                <p:cNvSpPr>
                  <a:spLocks noChangeShapeType="1"/>
                </p:cNvSpPr>
                <p:nvPr/>
              </p:nvSpPr>
              <p:spPr bwMode="auto">
                <a:xfrm>
                  <a:off x="2743" y="2141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3" name="Line 799"/>
                <p:cNvSpPr>
                  <a:spLocks noChangeShapeType="1"/>
                </p:cNvSpPr>
                <p:nvPr/>
              </p:nvSpPr>
              <p:spPr bwMode="auto">
                <a:xfrm>
                  <a:off x="2748" y="2150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4" name="Line 800"/>
                <p:cNvSpPr>
                  <a:spLocks noChangeShapeType="1"/>
                </p:cNvSpPr>
                <p:nvPr/>
              </p:nvSpPr>
              <p:spPr bwMode="auto">
                <a:xfrm>
                  <a:off x="2754" y="2157"/>
                  <a:ext cx="5" cy="9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5" name="Freeform 801"/>
                <p:cNvSpPr>
                  <a:spLocks/>
                </p:cNvSpPr>
                <p:nvPr/>
              </p:nvSpPr>
              <p:spPr bwMode="auto">
                <a:xfrm>
                  <a:off x="2759" y="2166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4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6" name="Line 802"/>
                <p:cNvSpPr>
                  <a:spLocks noChangeShapeType="1"/>
                </p:cNvSpPr>
                <p:nvPr/>
              </p:nvSpPr>
              <p:spPr bwMode="auto">
                <a:xfrm>
                  <a:off x="2767" y="217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7" name="Line 803"/>
                <p:cNvSpPr>
                  <a:spLocks noChangeShapeType="1"/>
                </p:cNvSpPr>
                <p:nvPr/>
              </p:nvSpPr>
              <p:spPr bwMode="auto">
                <a:xfrm>
                  <a:off x="2772" y="2183"/>
                  <a:ext cx="6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8" name="Freeform 804"/>
                <p:cNvSpPr>
                  <a:spLocks/>
                </p:cNvSpPr>
                <p:nvPr/>
              </p:nvSpPr>
              <p:spPr bwMode="auto">
                <a:xfrm>
                  <a:off x="2778" y="2191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9" name="Line 805"/>
                <p:cNvSpPr>
                  <a:spLocks noChangeShapeType="1"/>
                </p:cNvSpPr>
                <p:nvPr/>
              </p:nvSpPr>
              <p:spPr bwMode="auto">
                <a:xfrm>
                  <a:off x="2785" y="2199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0" name="Line 806"/>
                <p:cNvSpPr>
                  <a:spLocks noChangeShapeType="1"/>
                </p:cNvSpPr>
                <p:nvPr/>
              </p:nvSpPr>
              <p:spPr bwMode="auto">
                <a:xfrm>
                  <a:off x="2791" y="2206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1" name="Line 807"/>
                <p:cNvSpPr>
                  <a:spLocks noChangeShapeType="1"/>
                </p:cNvSpPr>
                <p:nvPr/>
              </p:nvSpPr>
              <p:spPr bwMode="auto">
                <a:xfrm>
                  <a:off x="2796" y="2214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2" name="Freeform 808"/>
                <p:cNvSpPr>
                  <a:spLocks/>
                </p:cNvSpPr>
                <p:nvPr/>
              </p:nvSpPr>
              <p:spPr bwMode="auto">
                <a:xfrm>
                  <a:off x="2802" y="2221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3 w 7"/>
                    <a:gd name="T3" fmla="*/ 3 h 7"/>
                    <a:gd name="T4" fmla="*/ 7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3" name="Line 809"/>
                <p:cNvSpPr>
                  <a:spLocks noChangeShapeType="1"/>
                </p:cNvSpPr>
                <p:nvPr/>
              </p:nvSpPr>
              <p:spPr bwMode="auto">
                <a:xfrm>
                  <a:off x="2809" y="2228"/>
                  <a:ext cx="6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4" name="Line 810"/>
                <p:cNvSpPr>
                  <a:spLocks noChangeShapeType="1"/>
                </p:cNvSpPr>
                <p:nvPr/>
              </p:nvSpPr>
              <p:spPr bwMode="auto">
                <a:xfrm>
                  <a:off x="2815" y="2235"/>
                  <a:ext cx="5" cy="8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5" name="Freeform 811"/>
                <p:cNvSpPr>
                  <a:spLocks/>
                </p:cNvSpPr>
                <p:nvPr/>
              </p:nvSpPr>
              <p:spPr bwMode="auto">
                <a:xfrm>
                  <a:off x="2820" y="2243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4 h 7"/>
                    <a:gd name="T4" fmla="*/ 8 w 8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7"/>
                    <a:gd name="T11" fmla="*/ 8 w 8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6" name="Line 812"/>
                <p:cNvSpPr>
                  <a:spLocks noChangeShapeType="1"/>
                </p:cNvSpPr>
                <p:nvPr/>
              </p:nvSpPr>
              <p:spPr bwMode="auto">
                <a:xfrm>
                  <a:off x="2828" y="2250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7" name="Line 813"/>
                <p:cNvSpPr>
                  <a:spLocks noChangeShapeType="1"/>
                </p:cNvSpPr>
                <p:nvPr/>
              </p:nvSpPr>
              <p:spPr bwMode="auto">
                <a:xfrm>
                  <a:off x="2833" y="2256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8" name="Line 814"/>
                <p:cNvSpPr>
                  <a:spLocks noChangeShapeType="1"/>
                </p:cNvSpPr>
                <p:nvPr/>
              </p:nvSpPr>
              <p:spPr bwMode="auto">
                <a:xfrm>
                  <a:off x="2839" y="2261"/>
                  <a:ext cx="5" cy="7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9" name="Freeform 815"/>
                <p:cNvSpPr>
                  <a:spLocks/>
                </p:cNvSpPr>
                <p:nvPr/>
              </p:nvSpPr>
              <p:spPr bwMode="auto">
                <a:xfrm>
                  <a:off x="2844" y="2268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4 w 8"/>
                    <a:gd name="T3" fmla="*/ 3 h 6"/>
                    <a:gd name="T4" fmla="*/ 8 w 8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0" name="Line 816"/>
                <p:cNvSpPr>
                  <a:spLocks noChangeShapeType="1"/>
                </p:cNvSpPr>
                <p:nvPr/>
              </p:nvSpPr>
              <p:spPr bwMode="auto">
                <a:xfrm>
                  <a:off x="2852" y="227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1" name="Line 817"/>
                <p:cNvSpPr>
                  <a:spLocks noChangeShapeType="1"/>
                </p:cNvSpPr>
                <p:nvPr/>
              </p:nvSpPr>
              <p:spPr bwMode="auto">
                <a:xfrm>
                  <a:off x="2857" y="2279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2" name="Line 818"/>
                <p:cNvSpPr>
                  <a:spLocks noChangeShapeType="1"/>
                </p:cNvSpPr>
                <p:nvPr/>
              </p:nvSpPr>
              <p:spPr bwMode="auto">
                <a:xfrm>
                  <a:off x="2863" y="2284"/>
                  <a:ext cx="5" cy="6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3" name="Freeform 819"/>
                <p:cNvSpPr>
                  <a:spLocks/>
                </p:cNvSpPr>
                <p:nvPr/>
              </p:nvSpPr>
              <p:spPr bwMode="auto">
                <a:xfrm>
                  <a:off x="2868" y="2290"/>
                  <a:ext cx="8" cy="4"/>
                </a:xfrm>
                <a:custGeom>
                  <a:avLst/>
                  <a:gdLst>
                    <a:gd name="T0" fmla="*/ 0 w 8"/>
                    <a:gd name="T1" fmla="*/ 0 h 4"/>
                    <a:gd name="T2" fmla="*/ 4 w 8"/>
                    <a:gd name="T3" fmla="*/ 3 h 4"/>
                    <a:gd name="T4" fmla="*/ 8 w 8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4"/>
                    <a:gd name="T11" fmla="*/ 8 w 8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4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4" name="Line 820"/>
                <p:cNvSpPr>
                  <a:spLocks noChangeShapeType="1"/>
                </p:cNvSpPr>
                <p:nvPr/>
              </p:nvSpPr>
              <p:spPr bwMode="auto">
                <a:xfrm>
                  <a:off x="2876" y="2294"/>
                  <a:ext cx="5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5" name="Line 821"/>
                <p:cNvSpPr>
                  <a:spLocks noChangeShapeType="1"/>
                </p:cNvSpPr>
                <p:nvPr/>
              </p:nvSpPr>
              <p:spPr bwMode="auto">
                <a:xfrm>
                  <a:off x="2881" y="2299"/>
                  <a:ext cx="6" cy="4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6" name="Freeform 822"/>
                <p:cNvSpPr>
                  <a:spLocks/>
                </p:cNvSpPr>
                <p:nvPr/>
              </p:nvSpPr>
              <p:spPr bwMode="auto">
                <a:xfrm>
                  <a:off x="2887" y="2303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3 w 7"/>
                    <a:gd name="T3" fmla="*/ 2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7" name="Line 823"/>
                <p:cNvSpPr>
                  <a:spLocks noChangeShapeType="1"/>
                </p:cNvSpPr>
                <p:nvPr/>
              </p:nvSpPr>
              <p:spPr bwMode="auto">
                <a:xfrm>
                  <a:off x="2894" y="2307"/>
                  <a:ext cx="6" cy="5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8" name="Line 824"/>
                <p:cNvSpPr>
                  <a:spLocks noChangeShapeType="1"/>
                </p:cNvSpPr>
                <p:nvPr/>
              </p:nvSpPr>
              <p:spPr bwMode="auto">
                <a:xfrm>
                  <a:off x="2900" y="2312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9" name="Line 825"/>
                <p:cNvSpPr>
                  <a:spLocks noChangeShapeType="1"/>
                </p:cNvSpPr>
                <p:nvPr/>
              </p:nvSpPr>
              <p:spPr bwMode="auto">
                <a:xfrm>
                  <a:off x="2905" y="2315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0" name="Freeform 826"/>
                <p:cNvSpPr>
                  <a:spLocks/>
                </p:cNvSpPr>
                <p:nvPr/>
              </p:nvSpPr>
              <p:spPr bwMode="auto">
                <a:xfrm>
                  <a:off x="2911" y="2318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1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1" name="Line 827"/>
                <p:cNvSpPr>
                  <a:spLocks noChangeShapeType="1"/>
                </p:cNvSpPr>
                <p:nvPr/>
              </p:nvSpPr>
              <p:spPr bwMode="auto">
                <a:xfrm>
                  <a:off x="2918" y="2320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" name="Line 828"/>
                <p:cNvSpPr>
                  <a:spLocks noChangeShapeType="1"/>
                </p:cNvSpPr>
                <p:nvPr/>
              </p:nvSpPr>
              <p:spPr bwMode="auto">
                <a:xfrm>
                  <a:off x="2924" y="2323"/>
                  <a:ext cx="5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" name="Line 829"/>
                <p:cNvSpPr>
                  <a:spLocks noChangeShapeType="1"/>
                </p:cNvSpPr>
                <p:nvPr/>
              </p:nvSpPr>
              <p:spPr bwMode="auto">
                <a:xfrm>
                  <a:off x="2929" y="2326"/>
                  <a:ext cx="6" cy="3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4" name="Freeform 830"/>
                <p:cNvSpPr>
                  <a:spLocks/>
                </p:cNvSpPr>
                <p:nvPr/>
              </p:nvSpPr>
              <p:spPr bwMode="auto">
                <a:xfrm>
                  <a:off x="2935" y="2329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3 w 7"/>
                    <a:gd name="T3" fmla="*/ 2 h 2"/>
                    <a:gd name="T4" fmla="*/ 7 w 7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5" name="Line 831"/>
                <p:cNvSpPr>
                  <a:spLocks noChangeShapeType="1"/>
                </p:cNvSpPr>
                <p:nvPr/>
              </p:nvSpPr>
              <p:spPr bwMode="auto">
                <a:xfrm>
                  <a:off x="2942" y="2331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6" name="Line 832"/>
                <p:cNvSpPr>
                  <a:spLocks noChangeShapeType="1"/>
                </p:cNvSpPr>
                <p:nvPr/>
              </p:nvSpPr>
              <p:spPr bwMode="auto">
                <a:xfrm>
                  <a:off x="2948" y="2332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7" name="Freeform 833"/>
                <p:cNvSpPr>
                  <a:spLocks/>
                </p:cNvSpPr>
                <p:nvPr/>
              </p:nvSpPr>
              <p:spPr bwMode="auto">
                <a:xfrm>
                  <a:off x="2953" y="2333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2 h 2"/>
                    <a:gd name="T4" fmla="*/ 8 w 8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8" name="Line 834"/>
                <p:cNvSpPr>
                  <a:spLocks noChangeShapeType="1"/>
                </p:cNvSpPr>
                <p:nvPr/>
              </p:nvSpPr>
              <p:spPr bwMode="auto">
                <a:xfrm>
                  <a:off x="2961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9" name="Line 835"/>
                <p:cNvSpPr>
                  <a:spLocks noChangeShapeType="1"/>
                </p:cNvSpPr>
                <p:nvPr/>
              </p:nvSpPr>
              <p:spPr bwMode="auto">
                <a:xfrm>
                  <a:off x="2966" y="2335"/>
                  <a:ext cx="6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0" name="Line 836"/>
                <p:cNvSpPr>
                  <a:spLocks noChangeShapeType="1"/>
                </p:cNvSpPr>
                <p:nvPr/>
              </p:nvSpPr>
              <p:spPr bwMode="auto">
                <a:xfrm>
                  <a:off x="2972" y="2335"/>
                  <a:ext cx="5" cy="1"/>
                </a:xfrm>
                <a:prstGeom prst="line">
                  <a:avLst/>
                </a:prstGeom>
                <a:noFill/>
                <a:ln w="5715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90" name="Line 837"/>
              <p:cNvSpPr>
                <a:spLocks noChangeShapeType="1"/>
              </p:cNvSpPr>
              <p:nvPr/>
            </p:nvSpPr>
            <p:spPr bwMode="blackWhite">
              <a:xfrm>
                <a:off x="3640" y="2848"/>
                <a:ext cx="1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0" name="Text Box 841"/>
          <p:cNvSpPr txBox="1">
            <a:spLocks noChangeArrowheads="1"/>
          </p:cNvSpPr>
          <p:nvPr/>
        </p:nvSpPr>
        <p:spPr bwMode="blackWhite">
          <a:xfrm>
            <a:off x="0" y="313213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Probability</a:t>
            </a:r>
          </a:p>
        </p:txBody>
      </p:sp>
      <p:sp>
        <p:nvSpPr>
          <p:cNvPr id="11271" name="Rectangle 843"/>
          <p:cNvSpPr>
            <a:spLocks noChangeArrowheads="1"/>
          </p:cNvSpPr>
          <p:nvPr/>
        </p:nvSpPr>
        <p:spPr bwMode="auto">
          <a:xfrm>
            <a:off x="1676400" y="276225"/>
            <a:ext cx="5765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 dirty="0"/>
              <a:t>Example: Superposition of Energy States</a:t>
            </a:r>
            <a:endParaRPr lang="en-US" sz="2400" i="1" u="sng" baseline="-250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264400" cy="381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848100" cy="3810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3848100" cy="381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43600"/>
            <a:ext cx="1739900" cy="635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0"/>
            <a:ext cx="11557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0"/>
            <a:ext cx="11557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0"/>
  <p:tag name="DEFAULTHEIGHT" val="5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7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1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5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7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1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5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7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1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550"/>
</p:tagLst>
</file>

<file path=ppt/theme/theme1.xml><?xml version="1.0" encoding="utf-8"?>
<a:theme xmlns:a="http://schemas.openxmlformats.org/drawingml/2006/main" name="Default Design">
  <a:themeElements>
    <a:clrScheme name="Custom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49907</TotalTime>
  <Words>780</Words>
  <Application>Microsoft Office PowerPoint</Application>
  <PresentationFormat>On-screen Show (4:3)</PresentationFormat>
  <Paragraphs>190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Rajeev Ram</dc:creator>
  <cp:lastModifiedBy>Rashmi Sharma</cp:lastModifiedBy>
  <cp:revision>398</cp:revision>
  <cp:lastPrinted>2012-12-19T12:31:41Z</cp:lastPrinted>
  <dcterms:created xsi:type="dcterms:W3CDTF">2011-05-09T01:25:34Z</dcterms:created>
  <dcterms:modified xsi:type="dcterms:W3CDTF">2013-01-03T11:23:27Z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3975127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D5.0.8</vt:lpwstr>
  </property>
</Properties>
</file>