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456" r:id="rId3"/>
    <p:sldId id="407" r:id="rId4"/>
    <p:sldId id="339" r:id="rId5"/>
    <p:sldId id="406" r:id="rId6"/>
    <p:sldId id="344" r:id="rId7"/>
    <p:sldId id="413" r:id="rId8"/>
    <p:sldId id="484" r:id="rId9"/>
    <p:sldId id="488" r:id="rId10"/>
    <p:sldId id="422" r:id="rId11"/>
    <p:sldId id="489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B98D2"/>
    <a:srgbClr val="FFCCCC"/>
    <a:srgbClr val="CCFFCC"/>
    <a:srgbClr val="9966FF"/>
    <a:srgbClr val="00CC00"/>
    <a:srgbClr val="33CC33"/>
    <a:srgbClr val="FFFFCC"/>
    <a:srgbClr val="F34462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704" autoAdjust="0"/>
  </p:normalViewPr>
  <p:slideViewPr>
    <p:cSldViewPr>
      <p:cViewPr>
        <p:scale>
          <a:sx n="90" d="100"/>
          <a:sy n="90" d="100"/>
        </p:scale>
        <p:origin x="-118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18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ladimirbulovic:Library:Mail%20Downloads:bulb%20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1"/>
          <c:order val="1"/>
          <c:spPr>
            <a:ln w="28575">
              <a:noFill/>
            </a:ln>
          </c:spPr>
          <c:xVal>
            <c:numRef>
              <c:f>Sheet1!$C$6:$C$29</c:f>
            </c:numRef>
          </c:xVal>
          <c:yVal>
            <c:numRef>
              <c:f>Sheet1!$H$6:$H$29</c:f>
            </c:numRef>
          </c:yVal>
        </c:ser>
        <c:ser>
          <c:idx val="0"/>
          <c:order val="0"/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Sheet1!$C$6:$C$29</c:f>
              <c:numCache>
                <c:formatCode>General</c:formatCode>
                <c:ptCount val="24"/>
                <c:pt idx="0">
                  <c:v>80</c:v>
                </c:pt>
                <c:pt idx="1">
                  <c:v>80</c:v>
                </c:pt>
                <c:pt idx="2">
                  <c:v>75</c:v>
                </c:pt>
                <c:pt idx="3">
                  <c:v>85</c:v>
                </c:pt>
                <c:pt idx="4">
                  <c:v>70</c:v>
                </c:pt>
                <c:pt idx="5">
                  <c:v>70</c:v>
                </c:pt>
                <c:pt idx="6">
                  <c:v>72</c:v>
                </c:pt>
                <c:pt idx="7">
                  <c:v>92</c:v>
                </c:pt>
                <c:pt idx="8">
                  <c:v>80</c:v>
                </c:pt>
                <c:pt idx="9">
                  <c:v>72</c:v>
                </c:pt>
                <c:pt idx="10">
                  <c:v>80</c:v>
                </c:pt>
                <c:pt idx="11">
                  <c:v>92</c:v>
                </c:pt>
                <c:pt idx="12">
                  <c:v>85</c:v>
                </c:pt>
                <c:pt idx="13">
                  <c:v>80</c:v>
                </c:pt>
                <c:pt idx="14">
                  <c:v>92</c:v>
                </c:pt>
                <c:pt idx="15">
                  <c:v>65</c:v>
                </c:pt>
                <c:pt idx="16">
                  <c:v>92</c:v>
                </c:pt>
                <c:pt idx="17">
                  <c:v>75</c:v>
                </c:pt>
                <c:pt idx="19">
                  <c:v>84</c:v>
                </c:pt>
                <c:pt idx="20">
                  <c:v>90</c:v>
                </c:pt>
                <c:pt idx="21">
                  <c:v>95</c:v>
                </c:pt>
                <c:pt idx="23">
                  <c:v>90</c:v>
                </c:pt>
              </c:numCache>
            </c:numRef>
          </c:xVal>
          <c:yVal>
            <c:numRef>
              <c:f>Sheet1!$H$6:$H$29</c:f>
              <c:numCache>
                <c:formatCode>0</c:formatCode>
                <c:ptCount val="24"/>
                <c:pt idx="0">
                  <c:v>47.619047619046988</c:v>
                </c:pt>
                <c:pt idx="1">
                  <c:v>31.666666666666671</c:v>
                </c:pt>
                <c:pt idx="2">
                  <c:v>42.857142857142229</c:v>
                </c:pt>
                <c:pt idx="3">
                  <c:v>22.142857142857146</c:v>
                </c:pt>
                <c:pt idx="4">
                  <c:v>32.857142857142215</c:v>
                </c:pt>
                <c:pt idx="5">
                  <c:v>32.857142857142215</c:v>
                </c:pt>
                <c:pt idx="6">
                  <c:v>35.416666666665868</c:v>
                </c:pt>
                <c:pt idx="7">
                  <c:v>54.166666666666103</c:v>
                </c:pt>
                <c:pt idx="8">
                  <c:v>37.5</c:v>
                </c:pt>
                <c:pt idx="9">
                  <c:v>70.374999999999986</c:v>
                </c:pt>
                <c:pt idx="10">
                  <c:v>37.5</c:v>
                </c:pt>
                <c:pt idx="11">
                  <c:v>54.166666666666103</c:v>
                </c:pt>
                <c:pt idx="12">
                  <c:v>22.142857142857146</c:v>
                </c:pt>
                <c:pt idx="13">
                  <c:v>31.666666666666671</c:v>
                </c:pt>
                <c:pt idx="14">
                  <c:v>54.166666666666103</c:v>
                </c:pt>
                <c:pt idx="15">
                  <c:v>53.125000000000014</c:v>
                </c:pt>
                <c:pt idx="16">
                  <c:v>54.166666666666103</c:v>
                </c:pt>
                <c:pt idx="17">
                  <c:v>67.307692307692292</c:v>
                </c:pt>
                <c:pt idx="19">
                  <c:v>61.53846153846154</c:v>
                </c:pt>
                <c:pt idx="20">
                  <c:v>18</c:v>
                </c:pt>
                <c:pt idx="21">
                  <c:v>13.83333333333333</c:v>
                </c:pt>
                <c:pt idx="23" formatCode="General">
                  <c:v>65</c:v>
                </c:pt>
              </c:numCache>
            </c:numRef>
          </c:yVal>
        </c:ser>
        <c:dLbls/>
        <c:axId val="59555200"/>
        <c:axId val="59565184"/>
      </c:scatterChart>
      <c:valAx>
        <c:axId val="59555200"/>
        <c:scaling>
          <c:orientation val="minMax"/>
          <c:min val="60"/>
        </c:scaling>
        <c:axPos val="b"/>
        <c:numFmt formatCode="General" sourceLinked="1"/>
        <c:minorTickMark val="in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565184"/>
        <c:crosses val="autoZero"/>
        <c:crossBetween val="midCat"/>
      </c:valAx>
      <c:valAx>
        <c:axId val="59565184"/>
        <c:scaling>
          <c:orientation val="minMax"/>
        </c:scaling>
        <c:axPos val="l"/>
        <c:majorGridlines/>
        <c:numFmt formatCode="0" sourceLinked="1"/>
        <c:minorTickMark val="in"/>
        <c:tickLblPos val="nextTo"/>
        <c:txPr>
          <a:bodyPr rot="-60000"/>
          <a:lstStyle/>
          <a:p>
            <a:pPr>
              <a:defRPr sz="1600"/>
            </a:pPr>
            <a:endParaRPr lang="en-US"/>
          </a:p>
        </c:txPr>
        <c:crossAx val="5955520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96"/>
            <a:ext cx="317047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8" tIns="48308" rIns="96618" bIns="48308" numCol="1" anchor="b" anchorCtr="0" compatLnSpc="1">
            <a:prstTxWarp prst="textNoShape">
              <a:avLst/>
            </a:prstTxWarp>
          </a:bodyPr>
          <a:lstStyle>
            <a:lvl1pPr defTabSz="966265">
              <a:defRPr sz="1200"/>
            </a:lvl1pPr>
          </a:lstStyle>
          <a:p>
            <a:r>
              <a:rPr lang="en-US" dirty="0" smtClean="0"/>
              <a:t>46 </a:t>
            </a:r>
            <a:r>
              <a:rPr lang="en-US" dirty="0"/>
              <a:t>– Light Emitting Diodes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066" y="9119496"/>
            <a:ext cx="317047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8" tIns="48308" rIns="96618" bIns="48308" numCol="1" anchor="b" anchorCtr="0" compatLnSpc="1">
            <a:prstTxWarp prst="textNoShape">
              <a:avLst/>
            </a:prstTxWarp>
          </a:bodyPr>
          <a:lstStyle>
            <a:lvl1pPr algn="r" defTabSz="966265">
              <a:defRPr sz="1200"/>
            </a:lvl1pPr>
          </a:lstStyle>
          <a:p>
            <a:fld id="{43528987-8A3D-45C4-B80F-9840E94402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6637" cy="472836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l">
              <a:defRPr sz="1200"/>
            </a:lvl1pPr>
          </a:lstStyle>
          <a:p>
            <a:r>
              <a:rPr lang="en-US" dirty="0" smtClean="0"/>
              <a:t>6.007 – OCW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9949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7047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8" tIns="48308" rIns="96618" bIns="48308" numCol="1" anchor="t" anchorCtr="0" compatLnSpc="1">
            <a:prstTxWarp prst="textNoShape">
              <a:avLst/>
            </a:prstTxWarp>
          </a:bodyPr>
          <a:lstStyle>
            <a:lvl1pPr defTabSz="966265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066" y="2"/>
            <a:ext cx="317047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8" tIns="48308" rIns="96618" bIns="48308" numCol="1" anchor="t" anchorCtr="0" compatLnSpc="1">
            <a:prstTxWarp prst="textNoShape">
              <a:avLst/>
            </a:prstTxWarp>
          </a:bodyPr>
          <a:lstStyle>
            <a:lvl1pPr algn="r" defTabSz="966265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8" tIns="48308" rIns="96618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96"/>
            <a:ext cx="317047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8" tIns="48308" rIns="96618" bIns="48308" numCol="1" anchor="b" anchorCtr="0" compatLnSpc="1">
            <a:prstTxWarp prst="textNoShape">
              <a:avLst/>
            </a:prstTxWarp>
          </a:bodyPr>
          <a:lstStyle>
            <a:lvl1pPr defTabSz="966265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066" y="9119496"/>
            <a:ext cx="317047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8" tIns="48308" rIns="96618" bIns="48308" numCol="1" anchor="b" anchorCtr="0" compatLnSpc="1">
            <a:prstTxWarp prst="textNoShape">
              <a:avLst/>
            </a:prstTxWarp>
          </a:bodyPr>
          <a:lstStyle>
            <a:lvl1pPr algn="r" defTabSz="966265">
              <a:defRPr sz="1200">
                <a:latin typeface="Arial" charset="0"/>
              </a:defRPr>
            </a:lvl1pPr>
          </a:lstStyle>
          <a:p>
            <a:fld id="{81C28BE7-6D40-4A5D-A527-11F4AD57E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235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67C2B-01A8-42BD-BBC7-946044FC3A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B390A-F42D-4B7D-8F83-551FE8726B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B7AC4-E275-46F7-9A46-C48FE767E8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1B382-5983-4CF8-8DA0-D7FEFBDA5D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70E7A-D1B3-4AE6-A8D3-4AE6D79B7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EBD4A-56B8-4A58-AEEF-9BEEAE4C37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8A4DE-EC3C-4B27-B19A-8E75F544B4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1389B-30CF-4A82-AED2-390266A48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CC0F5-BFBD-4D36-BAAF-6A250B0953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6B4D2-74DD-4A10-80F6-DA0231C75E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FBBA3-62D1-4E6D-AF22-C34193FF02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A78812DA-E6DE-4621-9CC8-1AA489B91D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terms" TargetMode="External"/><Relationship Id="rId2" Type="http://schemas.openxmlformats.org/officeDocument/2006/relationships/hyperlink" Target="http://ocw.mit.ed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514600" y="457200"/>
            <a:ext cx="3746500" cy="5953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Light Emitting Diodes</a:t>
            </a:r>
            <a:endParaRPr lang="en-US" sz="24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93900" y="2006292"/>
            <a:ext cx="5245100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  <a:r>
              <a:rPr lang="en-US" sz="2400" u="sng" dirty="0"/>
              <a:t>Outline</a:t>
            </a:r>
          </a:p>
          <a:p>
            <a:endParaRPr lang="en-US" sz="1000" dirty="0"/>
          </a:p>
          <a:p>
            <a:endParaRPr lang="en-US" sz="900" dirty="0" smtClean="0"/>
          </a:p>
          <a:p>
            <a:r>
              <a:rPr lang="en-US" sz="2400" dirty="0" smtClean="0"/>
              <a:t>- Luminescence Spectra of Atoms</a:t>
            </a:r>
          </a:p>
          <a:p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err="1"/>
              <a:t>LEDs</a:t>
            </a:r>
            <a:endParaRPr lang="en-US" sz="2400" dirty="0"/>
          </a:p>
          <a:p>
            <a:r>
              <a:rPr lang="en-US" sz="2400" dirty="0"/>
              <a:t>	. </a:t>
            </a:r>
            <a:r>
              <a:rPr lang="en-US" sz="2400" dirty="0" err="1"/>
              <a:t>p-n</a:t>
            </a:r>
            <a:r>
              <a:rPr lang="en-US" sz="2400" dirty="0"/>
              <a:t> Junction</a:t>
            </a:r>
          </a:p>
          <a:p>
            <a:r>
              <a:rPr lang="en-US" sz="2400" dirty="0"/>
              <a:t>	. Light </a:t>
            </a:r>
            <a:r>
              <a:rPr lang="en-US" sz="2400" dirty="0" err="1"/>
              <a:t>Outcoupling</a:t>
            </a:r>
            <a:endParaRPr lang="en-US" sz="2400" dirty="0"/>
          </a:p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 smtClean="0"/>
              <a:t>- Organic </a:t>
            </a:r>
            <a:r>
              <a:rPr lang="en-US" sz="2400" dirty="0" err="1"/>
              <a:t>LEDs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/>
              <a:t>Quantum Dots in </a:t>
            </a:r>
            <a:r>
              <a:rPr lang="en-US" sz="2400" dirty="0" err="1"/>
              <a:t>LEDs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5800" y="914400"/>
            <a:ext cx="7924800" cy="381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>
              <a:spcAft>
                <a:spcPct val="20000"/>
              </a:spcAft>
            </a:pPr>
            <a:r>
              <a:rPr lang="en-US" sz="3200" i="1" u="sng"/>
              <a:t>OLED: The Green Display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8392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>
              <a:spcAft>
                <a:spcPct val="20000"/>
              </a:spcAft>
            </a:pPr>
            <a:r>
              <a:rPr lang="en-US" sz="2400" i="1">
                <a:solidFill>
                  <a:srgbClr val="0000FF"/>
                </a:solidFill>
              </a:rPr>
              <a:t>TV and PC Account for 1% each of US Electricity Usage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330575" y="3702050"/>
            <a:ext cx="457200" cy="21336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V="1">
            <a:off x="2895600" y="2058988"/>
            <a:ext cx="0" cy="396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2667000" y="5868988"/>
            <a:ext cx="449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048000" y="3200400"/>
            <a:ext cx="98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Plasma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4397375" y="4006850"/>
            <a:ext cx="457200" cy="18288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5486400" y="5073650"/>
            <a:ext cx="457200" cy="7620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6400800" y="5640388"/>
            <a:ext cx="457200" cy="19526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4343400" y="3505200"/>
            <a:ext cx="62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LCD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5410200" y="4724400"/>
            <a:ext cx="769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RPTV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1966913" y="1905000"/>
            <a:ext cx="938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Power</a:t>
            </a:r>
          </a:p>
          <a:p>
            <a:r>
              <a:rPr lang="en-US"/>
              <a:t>Usage</a:t>
            </a:r>
          </a:p>
          <a:p>
            <a:r>
              <a:rPr lang="en-US"/>
              <a:t>[W/in</a:t>
            </a:r>
            <a:r>
              <a:rPr lang="en-US" baseline="30000"/>
              <a:t>2</a:t>
            </a:r>
            <a:r>
              <a:rPr lang="en-US"/>
              <a:t>]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2057400" y="3490913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0.35</a:t>
            </a:r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>
            <a:off x="2743200" y="3703638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2743200" y="400685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>
            <a:off x="2743200" y="507365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>
            <a:off x="2743200" y="5640388"/>
            <a:ext cx="3886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2065338" y="3795713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0.30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2065338" y="4862513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0.14</a:t>
            </a: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1905000" y="5413375"/>
            <a:ext cx="811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&lt;0.05</a:t>
            </a: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6172200" y="5245100"/>
            <a:ext cx="77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OLED</a:t>
            </a: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1676400" y="6019800"/>
            <a:ext cx="6629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/>
              <a:t>Plasma, LCD, RPTV power usage values from 2007 </a:t>
            </a:r>
            <a:r>
              <a:rPr lang="en-US" sz="1200" i="1" dirty="0" err="1"/>
              <a:t>CNet</a:t>
            </a:r>
            <a:r>
              <a:rPr lang="en-US" sz="1200" i="1" dirty="0"/>
              <a:t> report on commercial TV power consumption. OLED value projected from SID 2007 demo. US household power usage data from 2004 report by the Natural Resources Defense Council.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14400" y="838200"/>
            <a:ext cx="1457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MIT </a:t>
            </a:r>
            <a:r>
              <a:rPr lang="en-US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OpenCourseWare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14400" y="990600"/>
            <a:ext cx="1219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  <a:hlinkClick r:id="rId2"/>
              </a:rPr>
              <a:t>http://ocw.mit.edu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14400" y="1905000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6.007 Electromagnetic Energy: From Motors to Lasers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14400" y="2133600"/>
            <a:ext cx="871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Spring 2011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14400" y="3124200"/>
            <a:ext cx="5562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For information about citing these materials or our Terms of Use, visit: </a:t>
            </a:r>
            <a:r>
              <a:rPr lang="en-US" sz="1000" dirty="0">
                <a:latin typeface="Arial" pitchFamily="34" charset="0"/>
                <a:cs typeface="Arial" pitchFamily="34" charset="0"/>
                <a:hlinkClick r:id="rId3"/>
              </a:rPr>
              <a:t>http://ocw.mit.edu/terms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3918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646238" y="288925"/>
            <a:ext cx="62849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“Characterization of Organic Illumination Systems”</a:t>
            </a:r>
          </a:p>
          <a:p>
            <a:pPr algn="ctr"/>
            <a:r>
              <a:rPr lang="en-US" sz="2000" b="1"/>
              <a:t>April 1, 1989, Hamburgen </a:t>
            </a:r>
            <a:r>
              <a:rPr lang="en-US" sz="2000" b="1" i="1"/>
              <a:t>et al.</a:t>
            </a:r>
            <a:r>
              <a:rPr lang="en-US" sz="2000" b="1"/>
              <a:t> </a:t>
            </a:r>
          </a:p>
          <a:p>
            <a:pPr algn="ctr"/>
            <a:endParaRPr lang="en-US" sz="20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657600"/>
            <a:ext cx="6172200" cy="2345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5943600"/>
            <a:ext cx="105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Electrode #1</a:t>
            </a:r>
          </a:p>
          <a:p>
            <a:pPr algn="ctr"/>
            <a:r>
              <a:rPr lang="en-US" sz="1200" dirty="0" smtClean="0"/>
              <a:t>Penetration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5943600"/>
            <a:ext cx="105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Electrode #2</a:t>
            </a:r>
          </a:p>
          <a:p>
            <a:pPr algn="ctr"/>
            <a:r>
              <a:rPr lang="en-US" sz="1200" dirty="0" smtClean="0"/>
              <a:t>Penetration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3733800"/>
            <a:ext cx="1607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Thermocouple Probe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3581400"/>
            <a:ext cx="1423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Device Under Test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5791200"/>
            <a:ext cx="1628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Electrode Separation</a:t>
            </a:r>
            <a:endParaRPr lang="en-US" sz="1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3023677"/>
              </p:ext>
            </p:extLst>
          </p:nvPr>
        </p:nvGraphicFramePr>
        <p:xfrm>
          <a:off x="2057400" y="1219200"/>
          <a:ext cx="5181600" cy="1904999"/>
        </p:xfrm>
        <a:graphic>
          <a:graphicData uri="http://schemas.openxmlformats.org/drawingml/2006/table">
            <a:tbl>
              <a:tblPr/>
              <a:tblGrid>
                <a:gridCol w="1341792"/>
                <a:gridCol w="927835"/>
                <a:gridCol w="927835"/>
                <a:gridCol w="999206"/>
                <a:gridCol w="984932"/>
              </a:tblGrid>
              <a:tr h="23968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Dimensions in inches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Electrode Orientation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Electrode Separation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Electrode #1 Penetration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Electrode #2 Penetration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Bok Choy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parallel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Mandarin Orange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parallel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Cornichon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axial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Kosher Pickle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axial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Dill Pickle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axial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3352800"/>
            <a:ext cx="213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Electrode Position: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155950" y="342900"/>
            <a:ext cx="3333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i="1" u="sng"/>
              <a:t>p-n Junctions and LEDs</a:t>
            </a:r>
            <a:endParaRPr lang="en-US" sz="2000" i="1" u="sng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19200" y="6019800"/>
            <a:ext cx="688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High energy electrons (n-type) fall into low energy holes (p-type)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42068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600200" y="1752600"/>
            <a:ext cx="782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p-type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667000" y="1752600"/>
            <a:ext cx="781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n-type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505200" y="4724400"/>
            <a:ext cx="903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Resistor</a:t>
            </a:r>
          </a:p>
          <a:p>
            <a:pPr algn="ctr" eaLnBrk="1" hangingPunct="1"/>
            <a:r>
              <a:rPr lang="en-US"/>
              <a:t>Not</a:t>
            </a:r>
          </a:p>
          <a:p>
            <a:pPr algn="ctr" eaLnBrk="1" hangingPunct="1"/>
            <a:r>
              <a:rPr lang="en-US"/>
              <a:t>Shown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3957638" y="3733800"/>
            <a:ext cx="385762" cy="99060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40179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 rot="1291057">
            <a:off x="7573963" y="1982788"/>
            <a:ext cx="903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Resistor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477000" y="4572000"/>
            <a:ext cx="1419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Power Source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172200" y="1981200"/>
            <a:ext cx="523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LED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800600" y="1219200"/>
            <a:ext cx="0" cy="44958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446338" y="304800"/>
            <a:ext cx="3333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i="1" u="sng"/>
              <a:t>p-n Junctions and LEDs</a:t>
            </a:r>
            <a:endParaRPr lang="en-US" sz="2000" i="1" u="sng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29162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2925763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6200000">
            <a:off x="-1295400" y="2819400"/>
            <a:ext cx="4648200" cy="114300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 rot="16200000">
            <a:off x="536575" y="3425825"/>
            <a:ext cx="941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ENERGY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200400" y="2971800"/>
            <a:ext cx="115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Small Gap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00800" y="3352800"/>
            <a:ext cx="1160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Large Gap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029200" y="2286000"/>
            <a:ext cx="912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Yellow </a:t>
            </a:r>
          </a:p>
          <a:p>
            <a:pPr algn="ctr" eaLnBrk="1" hangingPunct="1"/>
            <a:r>
              <a:rPr lang="en-US"/>
              <a:t>Light</a:t>
            </a:r>
          </a:p>
          <a:p>
            <a:pPr algn="ctr" eaLnBrk="1" hangingPunct="1"/>
            <a:r>
              <a:rPr lang="en-US"/>
              <a:t>Emitted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28800" y="2057400"/>
            <a:ext cx="912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Red </a:t>
            </a:r>
          </a:p>
          <a:p>
            <a:pPr algn="ctr" eaLnBrk="1" hangingPunct="1"/>
            <a:r>
              <a:rPr lang="en-US"/>
              <a:t>Light</a:t>
            </a:r>
          </a:p>
          <a:p>
            <a:pPr algn="ctr" eaLnBrk="1" hangingPunct="1"/>
            <a:r>
              <a:rPr lang="en-US"/>
              <a:t>Emitted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05" y="1308100"/>
            <a:ext cx="1828800" cy="977900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381000" y="1871990"/>
            <a:ext cx="6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ANODE</a:t>
            </a:r>
            <a:endParaRPr lang="en-US" sz="1100" dirty="0"/>
          </a:p>
        </p:txBody>
      </p:sp>
      <p:sp>
        <p:nvSpPr>
          <p:cNvPr id="149" name="TextBox 148"/>
          <p:cNvSpPr txBox="1"/>
          <p:nvPr/>
        </p:nvSpPr>
        <p:spPr>
          <a:xfrm>
            <a:off x="1905000" y="1871990"/>
            <a:ext cx="769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CATHODE</a:t>
            </a:r>
            <a:endParaRPr lang="en-US" sz="1100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581400" y="1289050"/>
            <a:ext cx="5334000" cy="5410200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5B98D2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81313" y="381000"/>
            <a:ext cx="5576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 dirty="0" err="1">
                <a:cs typeface="Arial" charset="0"/>
              </a:rPr>
              <a:t>Homojunction</a:t>
            </a:r>
            <a:r>
              <a:rPr lang="en-US" sz="2400" i="1" u="sng" dirty="0">
                <a:cs typeface="Arial" charset="0"/>
              </a:rPr>
              <a:t> </a:t>
            </a:r>
            <a:r>
              <a:rPr lang="en-US" sz="2400" i="1" u="sng" dirty="0" err="1">
                <a:cs typeface="Arial" charset="0"/>
              </a:rPr>
              <a:t>p-n</a:t>
            </a:r>
            <a:r>
              <a:rPr lang="en-US" sz="2400" i="1" u="sng" dirty="0">
                <a:cs typeface="Arial" charset="0"/>
              </a:rPr>
              <a:t> Light Emitting Diode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894263" y="2500313"/>
            <a:ext cx="62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cs typeface="Arial" charset="0"/>
              </a:rPr>
              <a:t>E</a:t>
            </a:r>
            <a:r>
              <a:rPr lang="en-US" i="1" baseline="-25000">
                <a:cs typeface="Arial" charset="0"/>
              </a:rPr>
              <a:t>g</a:t>
            </a:r>
          </a:p>
        </p:txBody>
      </p:sp>
      <p:sp>
        <p:nvSpPr>
          <p:cNvPr id="16389" name="Text Box 58"/>
          <p:cNvSpPr txBox="1">
            <a:spLocks noChangeArrowheads="1"/>
          </p:cNvSpPr>
          <p:nvPr/>
        </p:nvSpPr>
        <p:spPr bwMode="auto">
          <a:xfrm>
            <a:off x="3832225" y="1447800"/>
            <a:ext cx="264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5B98D2"/>
                </a:solidFill>
                <a:cs typeface="Arial" charset="0"/>
              </a:rPr>
              <a:t>Forward Bias condition</a:t>
            </a:r>
          </a:p>
        </p:txBody>
      </p:sp>
      <p:grpSp>
        <p:nvGrpSpPr>
          <p:cNvPr id="16390" name="Group 61"/>
          <p:cNvGrpSpPr>
            <a:grpSpLocks/>
          </p:cNvGrpSpPr>
          <p:nvPr/>
        </p:nvGrpSpPr>
        <p:grpSpPr bwMode="auto">
          <a:xfrm flipH="1">
            <a:off x="5068888" y="1955800"/>
            <a:ext cx="2435225" cy="649288"/>
            <a:chOff x="1584" y="546"/>
            <a:chExt cx="664" cy="558"/>
          </a:xfrm>
        </p:grpSpPr>
        <p:sp>
          <p:nvSpPr>
            <p:cNvPr id="16512" name="Freeform 62"/>
            <p:cNvSpPr>
              <a:spLocks/>
            </p:cNvSpPr>
            <p:nvPr/>
          </p:nvSpPr>
          <p:spPr bwMode="auto">
            <a:xfrm>
              <a:off x="1584" y="816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192 w 336"/>
                <a:gd name="T3" fmla="*/ 240 h 288"/>
                <a:gd name="T4" fmla="*/ 336 w 336"/>
                <a:gd name="T5" fmla="*/ 0 h 288"/>
                <a:gd name="T6" fmla="*/ 0 60000 65536"/>
                <a:gd name="T7" fmla="*/ 0 60000 65536"/>
                <a:gd name="T8" fmla="*/ 0 60000 65536"/>
                <a:gd name="T9" fmla="*/ 0 w 336"/>
                <a:gd name="T10" fmla="*/ 0 h 288"/>
                <a:gd name="T11" fmla="*/ 336 w 33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88">
                  <a:moveTo>
                    <a:pt x="0" y="288"/>
                  </a:moveTo>
                  <a:cubicBezTo>
                    <a:pt x="68" y="288"/>
                    <a:pt x="136" y="288"/>
                    <a:pt x="192" y="240"/>
                  </a:cubicBezTo>
                  <a:cubicBezTo>
                    <a:pt x="248" y="192"/>
                    <a:pt x="292" y="96"/>
                    <a:pt x="336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Freeform 63"/>
            <p:cNvSpPr>
              <a:spLocks/>
            </p:cNvSpPr>
            <p:nvPr/>
          </p:nvSpPr>
          <p:spPr bwMode="auto">
            <a:xfrm flipH="1" flipV="1">
              <a:off x="1912" y="546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192 w 336"/>
                <a:gd name="T3" fmla="*/ 240 h 288"/>
                <a:gd name="T4" fmla="*/ 336 w 336"/>
                <a:gd name="T5" fmla="*/ 0 h 288"/>
                <a:gd name="T6" fmla="*/ 0 60000 65536"/>
                <a:gd name="T7" fmla="*/ 0 60000 65536"/>
                <a:gd name="T8" fmla="*/ 0 60000 65536"/>
                <a:gd name="T9" fmla="*/ 0 w 336"/>
                <a:gd name="T10" fmla="*/ 0 h 288"/>
                <a:gd name="T11" fmla="*/ 336 w 33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88">
                  <a:moveTo>
                    <a:pt x="0" y="288"/>
                  </a:moveTo>
                  <a:cubicBezTo>
                    <a:pt x="68" y="288"/>
                    <a:pt x="136" y="288"/>
                    <a:pt x="192" y="240"/>
                  </a:cubicBezTo>
                  <a:cubicBezTo>
                    <a:pt x="248" y="192"/>
                    <a:pt x="292" y="96"/>
                    <a:pt x="336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1" name="Line 67"/>
          <p:cNvSpPr>
            <a:spLocks noChangeShapeType="1"/>
          </p:cNvSpPr>
          <p:nvPr/>
        </p:nvSpPr>
        <p:spPr bwMode="auto">
          <a:xfrm flipH="1">
            <a:off x="4495800" y="297815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68"/>
          <p:cNvSpPr>
            <a:spLocks noChangeShapeType="1"/>
          </p:cNvSpPr>
          <p:nvPr/>
        </p:nvSpPr>
        <p:spPr bwMode="auto">
          <a:xfrm>
            <a:off x="7504113" y="3824288"/>
            <a:ext cx="573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69"/>
          <p:cNvSpPr>
            <a:spLocks noChangeShapeType="1"/>
          </p:cNvSpPr>
          <p:nvPr/>
        </p:nvSpPr>
        <p:spPr bwMode="auto">
          <a:xfrm>
            <a:off x="4495800" y="3175000"/>
            <a:ext cx="573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70"/>
          <p:cNvSpPr>
            <a:spLocks noChangeShapeType="1"/>
          </p:cNvSpPr>
          <p:nvPr/>
        </p:nvSpPr>
        <p:spPr bwMode="auto">
          <a:xfrm>
            <a:off x="4495800" y="1955800"/>
            <a:ext cx="573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71"/>
          <p:cNvSpPr>
            <a:spLocks noChangeShapeType="1"/>
          </p:cNvSpPr>
          <p:nvPr/>
        </p:nvSpPr>
        <p:spPr bwMode="auto">
          <a:xfrm>
            <a:off x="7504113" y="2605088"/>
            <a:ext cx="573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76" name="Oval 72"/>
          <p:cNvSpPr>
            <a:spLocks noChangeArrowheads="1"/>
          </p:cNvSpPr>
          <p:nvPr/>
        </p:nvSpPr>
        <p:spPr bwMode="auto">
          <a:xfrm flipH="1">
            <a:off x="6477000" y="3776663"/>
            <a:ext cx="123825" cy="123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78" name="Oval 74"/>
          <p:cNvSpPr>
            <a:spLocks noChangeArrowheads="1"/>
          </p:cNvSpPr>
          <p:nvPr/>
        </p:nvSpPr>
        <p:spPr bwMode="auto">
          <a:xfrm flipH="1">
            <a:off x="6477000" y="2300288"/>
            <a:ext cx="123825" cy="123825"/>
          </a:xfrm>
          <a:prstGeom prst="ellipse">
            <a:avLst/>
          </a:prstGeom>
          <a:solidFill>
            <a:srgbClr val="5B98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75"/>
          <p:cNvSpPr>
            <a:spLocks noChangeShapeType="1"/>
          </p:cNvSpPr>
          <p:nvPr/>
        </p:nvSpPr>
        <p:spPr bwMode="auto">
          <a:xfrm flipH="1" flipV="1">
            <a:off x="6689725" y="2397125"/>
            <a:ext cx="176213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Line 76"/>
          <p:cNvSpPr>
            <a:spLocks noChangeShapeType="1"/>
          </p:cNvSpPr>
          <p:nvPr/>
        </p:nvSpPr>
        <p:spPr bwMode="auto">
          <a:xfrm flipH="1" flipV="1">
            <a:off x="5257800" y="200342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Text Box 77"/>
          <p:cNvSpPr txBox="1">
            <a:spLocks noChangeArrowheads="1"/>
          </p:cNvSpPr>
          <p:nvPr/>
        </p:nvSpPr>
        <p:spPr bwMode="auto">
          <a:xfrm flipH="1">
            <a:off x="7351713" y="32766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cs typeface="Arial" charset="0"/>
              </a:rPr>
              <a:t>n</a:t>
            </a:r>
          </a:p>
        </p:txBody>
      </p:sp>
      <p:sp>
        <p:nvSpPr>
          <p:cNvPr id="16401" name="Text Box 78"/>
          <p:cNvSpPr txBox="1">
            <a:spLocks noChangeArrowheads="1"/>
          </p:cNvSpPr>
          <p:nvPr/>
        </p:nvSpPr>
        <p:spPr bwMode="auto">
          <a:xfrm flipH="1">
            <a:off x="4532313" y="20653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cs typeface="Arial" charset="0"/>
              </a:rPr>
              <a:t>p</a:t>
            </a:r>
          </a:p>
        </p:txBody>
      </p:sp>
      <p:sp>
        <p:nvSpPr>
          <p:cNvPr id="16402" name="Text Box 79"/>
          <p:cNvSpPr txBox="1">
            <a:spLocks noChangeArrowheads="1"/>
          </p:cNvSpPr>
          <p:nvPr/>
        </p:nvSpPr>
        <p:spPr bwMode="auto">
          <a:xfrm flipH="1">
            <a:off x="8061325" y="2224088"/>
            <a:ext cx="62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cs typeface="Arial" charset="0"/>
              </a:rPr>
              <a:t>E</a:t>
            </a:r>
            <a:r>
              <a:rPr lang="en-US" i="1" baseline="-25000">
                <a:cs typeface="Arial" charset="0"/>
              </a:rPr>
              <a:t>C</a:t>
            </a:r>
          </a:p>
        </p:txBody>
      </p:sp>
      <p:sp>
        <p:nvSpPr>
          <p:cNvPr id="16403" name="Text Box 80"/>
          <p:cNvSpPr txBox="1">
            <a:spLocks noChangeArrowheads="1"/>
          </p:cNvSpPr>
          <p:nvPr/>
        </p:nvSpPr>
        <p:spPr bwMode="auto">
          <a:xfrm flipH="1">
            <a:off x="8045450" y="3671888"/>
            <a:ext cx="62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cs typeface="Arial" charset="0"/>
              </a:rPr>
              <a:t>E</a:t>
            </a:r>
            <a:r>
              <a:rPr lang="en-US" i="1" baseline="-25000">
                <a:cs typeface="Arial" charset="0"/>
              </a:rPr>
              <a:t>V</a:t>
            </a:r>
          </a:p>
        </p:txBody>
      </p:sp>
      <p:sp>
        <p:nvSpPr>
          <p:cNvPr id="16404" name="Text Box 81"/>
          <p:cNvSpPr txBox="1">
            <a:spLocks noChangeArrowheads="1"/>
          </p:cNvSpPr>
          <p:nvPr/>
        </p:nvSpPr>
        <p:spPr bwMode="auto">
          <a:xfrm flipH="1">
            <a:off x="6629400" y="1919288"/>
            <a:ext cx="2001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5B98D2"/>
                </a:solidFill>
                <a:cs typeface="Arial" charset="0"/>
              </a:rPr>
              <a:t>INJECTED ELECTRONS</a:t>
            </a:r>
          </a:p>
        </p:txBody>
      </p:sp>
      <p:sp>
        <p:nvSpPr>
          <p:cNvPr id="16405" name="Text Box 82"/>
          <p:cNvSpPr txBox="1">
            <a:spLocks noChangeArrowheads="1"/>
          </p:cNvSpPr>
          <p:nvPr/>
        </p:nvSpPr>
        <p:spPr bwMode="auto">
          <a:xfrm>
            <a:off x="965200" y="304800"/>
            <a:ext cx="1277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u="sng" dirty="0" err="1">
                <a:cs typeface="Arial" charset="0"/>
              </a:rPr>
              <a:t>p-n</a:t>
            </a:r>
            <a:r>
              <a:rPr lang="en-US" sz="2000" u="sng" dirty="0">
                <a:cs typeface="Arial" charset="0"/>
              </a:rPr>
              <a:t> Diode</a:t>
            </a:r>
          </a:p>
        </p:txBody>
      </p:sp>
      <p:grpSp>
        <p:nvGrpSpPr>
          <p:cNvPr id="16406" name="Group 83"/>
          <p:cNvGrpSpPr>
            <a:grpSpLocks/>
          </p:cNvGrpSpPr>
          <p:nvPr/>
        </p:nvGrpSpPr>
        <p:grpSpPr bwMode="auto">
          <a:xfrm flipH="1">
            <a:off x="533400" y="777875"/>
            <a:ext cx="2133600" cy="609600"/>
            <a:chOff x="1632" y="432"/>
            <a:chExt cx="1344" cy="384"/>
          </a:xfrm>
        </p:grpSpPr>
        <p:sp>
          <p:nvSpPr>
            <p:cNvPr id="16505" name="Rectangle 84"/>
            <p:cNvSpPr>
              <a:spLocks noChangeArrowheads="1"/>
            </p:cNvSpPr>
            <p:nvPr/>
          </p:nvSpPr>
          <p:spPr bwMode="auto">
            <a:xfrm>
              <a:off x="1872" y="432"/>
              <a:ext cx="864" cy="384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5B98D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89" name="Rectangle 85"/>
            <p:cNvSpPr>
              <a:spLocks noChangeArrowheads="1"/>
            </p:cNvSpPr>
            <p:nvPr/>
          </p:nvSpPr>
          <p:spPr bwMode="auto">
            <a:xfrm>
              <a:off x="1824" y="480"/>
              <a:ext cx="48" cy="28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00790" name="Rectangle 86"/>
            <p:cNvSpPr>
              <a:spLocks noChangeArrowheads="1"/>
            </p:cNvSpPr>
            <p:nvPr/>
          </p:nvSpPr>
          <p:spPr bwMode="auto">
            <a:xfrm>
              <a:off x="2736" y="480"/>
              <a:ext cx="48" cy="28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508" name="Line 87"/>
            <p:cNvSpPr>
              <a:spLocks noChangeShapeType="1"/>
            </p:cNvSpPr>
            <p:nvPr/>
          </p:nvSpPr>
          <p:spPr bwMode="auto">
            <a:xfrm flipH="1">
              <a:off x="1632" y="6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Line 88"/>
            <p:cNvSpPr>
              <a:spLocks noChangeShapeType="1"/>
            </p:cNvSpPr>
            <p:nvPr/>
          </p:nvSpPr>
          <p:spPr bwMode="auto">
            <a:xfrm flipH="1">
              <a:off x="2784" y="6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Text Box 89"/>
            <p:cNvSpPr txBox="1">
              <a:spLocks noChangeArrowheads="1"/>
            </p:cNvSpPr>
            <p:nvPr/>
          </p:nvSpPr>
          <p:spPr bwMode="auto">
            <a:xfrm>
              <a:off x="1920" y="48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Arial" charset="0"/>
                  <a:cs typeface="Arial" charset="0"/>
                </a:rPr>
                <a:t>n</a:t>
              </a:r>
            </a:p>
          </p:txBody>
        </p:sp>
        <p:sp>
          <p:nvSpPr>
            <p:cNvPr id="16511" name="Text Box 90"/>
            <p:cNvSpPr txBox="1">
              <a:spLocks noChangeArrowheads="1"/>
            </p:cNvSpPr>
            <p:nvPr/>
          </p:nvSpPr>
          <p:spPr bwMode="auto">
            <a:xfrm>
              <a:off x="2465" y="48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16407" name="Rectangle 91"/>
          <p:cNvSpPr>
            <a:spLocks noChangeArrowheads="1"/>
          </p:cNvSpPr>
          <p:nvPr/>
        </p:nvSpPr>
        <p:spPr bwMode="auto">
          <a:xfrm>
            <a:off x="3581400" y="3132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" name="Group 96"/>
          <p:cNvGrpSpPr>
            <a:grpSpLocks/>
          </p:cNvGrpSpPr>
          <p:nvPr/>
        </p:nvGrpSpPr>
        <p:grpSpPr bwMode="auto">
          <a:xfrm flipH="1" flipV="1">
            <a:off x="6448425" y="2462213"/>
            <a:ext cx="180975" cy="1271587"/>
            <a:chOff x="858" y="3024"/>
            <a:chExt cx="258" cy="1432"/>
          </a:xfrm>
        </p:grpSpPr>
        <p:sp>
          <p:nvSpPr>
            <p:cNvPr id="16484" name="Line 97"/>
            <p:cNvSpPr>
              <a:spLocks noChangeShapeType="1"/>
            </p:cNvSpPr>
            <p:nvPr/>
          </p:nvSpPr>
          <p:spPr bwMode="auto">
            <a:xfrm flipV="1">
              <a:off x="985" y="3024"/>
              <a:ext cx="0" cy="204"/>
            </a:xfrm>
            <a:prstGeom prst="line">
              <a:avLst/>
            </a:prstGeom>
            <a:noFill/>
            <a:ln w="12700">
              <a:solidFill>
                <a:srgbClr val="5B98D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85" name="Group 98"/>
            <p:cNvGrpSpPr>
              <a:grpSpLocks/>
            </p:cNvGrpSpPr>
            <p:nvPr/>
          </p:nvGrpSpPr>
          <p:grpSpPr bwMode="auto">
            <a:xfrm>
              <a:off x="864" y="3840"/>
              <a:ext cx="252" cy="616"/>
              <a:chOff x="768" y="2592"/>
              <a:chExt cx="576" cy="1152"/>
            </a:xfrm>
          </p:grpSpPr>
          <p:grpSp>
            <p:nvGrpSpPr>
              <p:cNvPr id="16496" name="Group 99"/>
              <p:cNvGrpSpPr>
                <a:grpSpLocks/>
              </p:cNvGrpSpPr>
              <p:nvPr/>
            </p:nvGrpSpPr>
            <p:grpSpPr bwMode="auto">
              <a:xfrm>
                <a:off x="768" y="3360"/>
                <a:ext cx="576" cy="384"/>
                <a:chOff x="768" y="3360"/>
                <a:chExt cx="576" cy="384"/>
              </a:xfrm>
            </p:grpSpPr>
            <p:sp>
              <p:nvSpPr>
                <p:cNvPr id="16503" name="Freeform 100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4" name="Freeform 101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97" name="Group 102"/>
              <p:cNvGrpSpPr>
                <a:grpSpLocks/>
              </p:cNvGrpSpPr>
              <p:nvPr/>
            </p:nvGrpSpPr>
            <p:grpSpPr bwMode="auto">
              <a:xfrm>
                <a:off x="768" y="2976"/>
                <a:ext cx="576" cy="384"/>
                <a:chOff x="768" y="3360"/>
                <a:chExt cx="576" cy="384"/>
              </a:xfrm>
            </p:grpSpPr>
            <p:sp>
              <p:nvSpPr>
                <p:cNvPr id="16501" name="Freeform 103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2" name="Freeform 104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98" name="Group 105"/>
              <p:cNvGrpSpPr>
                <a:grpSpLocks/>
              </p:cNvGrpSpPr>
              <p:nvPr/>
            </p:nvGrpSpPr>
            <p:grpSpPr bwMode="auto">
              <a:xfrm>
                <a:off x="768" y="2592"/>
                <a:ext cx="576" cy="384"/>
                <a:chOff x="768" y="3360"/>
                <a:chExt cx="576" cy="384"/>
              </a:xfrm>
            </p:grpSpPr>
            <p:sp>
              <p:nvSpPr>
                <p:cNvPr id="16499" name="Freeform 106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0" name="Freeform 107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486" name="Group 108"/>
            <p:cNvGrpSpPr>
              <a:grpSpLocks/>
            </p:cNvGrpSpPr>
            <p:nvPr/>
          </p:nvGrpSpPr>
          <p:grpSpPr bwMode="auto">
            <a:xfrm>
              <a:off x="858" y="3225"/>
              <a:ext cx="252" cy="615"/>
              <a:chOff x="768" y="2592"/>
              <a:chExt cx="576" cy="1152"/>
            </a:xfrm>
          </p:grpSpPr>
          <p:grpSp>
            <p:nvGrpSpPr>
              <p:cNvPr id="16487" name="Group 109"/>
              <p:cNvGrpSpPr>
                <a:grpSpLocks/>
              </p:cNvGrpSpPr>
              <p:nvPr/>
            </p:nvGrpSpPr>
            <p:grpSpPr bwMode="auto">
              <a:xfrm>
                <a:off x="768" y="3360"/>
                <a:ext cx="576" cy="384"/>
                <a:chOff x="768" y="3360"/>
                <a:chExt cx="576" cy="384"/>
              </a:xfrm>
            </p:grpSpPr>
            <p:sp>
              <p:nvSpPr>
                <p:cNvPr id="16494" name="Freeform 110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5" name="Freeform 111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88" name="Group 112"/>
              <p:cNvGrpSpPr>
                <a:grpSpLocks/>
              </p:cNvGrpSpPr>
              <p:nvPr/>
            </p:nvGrpSpPr>
            <p:grpSpPr bwMode="auto">
              <a:xfrm>
                <a:off x="768" y="2976"/>
                <a:ext cx="576" cy="384"/>
                <a:chOff x="768" y="3360"/>
                <a:chExt cx="576" cy="384"/>
              </a:xfrm>
            </p:grpSpPr>
            <p:sp>
              <p:nvSpPr>
                <p:cNvPr id="16492" name="Freeform 113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3" name="Freeform 114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89" name="Group 115"/>
              <p:cNvGrpSpPr>
                <a:grpSpLocks/>
              </p:cNvGrpSpPr>
              <p:nvPr/>
            </p:nvGrpSpPr>
            <p:grpSpPr bwMode="auto">
              <a:xfrm>
                <a:off x="768" y="2592"/>
                <a:ext cx="576" cy="384"/>
                <a:chOff x="768" y="3360"/>
                <a:chExt cx="576" cy="384"/>
              </a:xfrm>
            </p:grpSpPr>
            <p:sp>
              <p:nvSpPr>
                <p:cNvPr id="16490" name="Freeform 116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1" name="Freeform 117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409" name="Line 118"/>
          <p:cNvSpPr>
            <a:spLocks noChangeShapeType="1"/>
          </p:cNvSpPr>
          <p:nvPr/>
        </p:nvSpPr>
        <p:spPr bwMode="auto">
          <a:xfrm>
            <a:off x="3962400" y="297973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Line 119"/>
          <p:cNvSpPr>
            <a:spLocks noChangeShapeType="1"/>
          </p:cNvSpPr>
          <p:nvPr/>
        </p:nvSpPr>
        <p:spPr bwMode="auto">
          <a:xfrm>
            <a:off x="8077200" y="2743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Line 120"/>
          <p:cNvSpPr>
            <a:spLocks noChangeShapeType="1"/>
          </p:cNvSpPr>
          <p:nvPr/>
        </p:nvSpPr>
        <p:spPr bwMode="auto">
          <a:xfrm flipV="1">
            <a:off x="4495800" y="1957388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Line 121"/>
          <p:cNvSpPr>
            <a:spLocks noChangeShapeType="1"/>
          </p:cNvSpPr>
          <p:nvPr/>
        </p:nvSpPr>
        <p:spPr bwMode="auto">
          <a:xfrm flipV="1">
            <a:off x="8077200" y="2600325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Oval 138"/>
          <p:cNvSpPr>
            <a:spLocks noChangeArrowheads="1"/>
          </p:cNvSpPr>
          <p:nvPr/>
        </p:nvSpPr>
        <p:spPr bwMode="auto">
          <a:xfrm flipH="1">
            <a:off x="6858000" y="2416175"/>
            <a:ext cx="123825" cy="123825"/>
          </a:xfrm>
          <a:prstGeom prst="ellipse">
            <a:avLst/>
          </a:prstGeom>
          <a:solidFill>
            <a:srgbClr val="5B98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Oval 139"/>
          <p:cNvSpPr>
            <a:spLocks noChangeArrowheads="1"/>
          </p:cNvSpPr>
          <p:nvPr/>
        </p:nvSpPr>
        <p:spPr bwMode="auto">
          <a:xfrm flipH="1">
            <a:off x="7018338" y="2444750"/>
            <a:ext cx="123825" cy="123825"/>
          </a:xfrm>
          <a:prstGeom prst="ellipse">
            <a:avLst/>
          </a:prstGeom>
          <a:solidFill>
            <a:srgbClr val="5B98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Oval 140"/>
          <p:cNvSpPr>
            <a:spLocks noChangeArrowheads="1"/>
          </p:cNvSpPr>
          <p:nvPr/>
        </p:nvSpPr>
        <p:spPr bwMode="auto">
          <a:xfrm flipH="1">
            <a:off x="7215188" y="2452688"/>
            <a:ext cx="123825" cy="123825"/>
          </a:xfrm>
          <a:prstGeom prst="ellipse">
            <a:avLst/>
          </a:prstGeom>
          <a:solidFill>
            <a:srgbClr val="5B98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Oval 141"/>
          <p:cNvSpPr>
            <a:spLocks noChangeArrowheads="1"/>
          </p:cNvSpPr>
          <p:nvPr/>
        </p:nvSpPr>
        <p:spPr bwMode="auto">
          <a:xfrm flipH="1">
            <a:off x="7543800" y="2452688"/>
            <a:ext cx="123825" cy="123825"/>
          </a:xfrm>
          <a:prstGeom prst="ellipse">
            <a:avLst/>
          </a:prstGeom>
          <a:solidFill>
            <a:srgbClr val="5B98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Oval 142"/>
          <p:cNvSpPr>
            <a:spLocks noChangeArrowheads="1"/>
          </p:cNvSpPr>
          <p:nvPr/>
        </p:nvSpPr>
        <p:spPr bwMode="auto">
          <a:xfrm flipH="1">
            <a:off x="7696200" y="2452688"/>
            <a:ext cx="123825" cy="123825"/>
          </a:xfrm>
          <a:prstGeom prst="ellipse">
            <a:avLst/>
          </a:prstGeom>
          <a:solidFill>
            <a:srgbClr val="5B98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Oval 143"/>
          <p:cNvSpPr>
            <a:spLocks noChangeArrowheads="1"/>
          </p:cNvSpPr>
          <p:nvPr/>
        </p:nvSpPr>
        <p:spPr bwMode="auto">
          <a:xfrm flipH="1">
            <a:off x="5562600" y="3228975"/>
            <a:ext cx="123825" cy="123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Oval 144"/>
          <p:cNvSpPr>
            <a:spLocks noChangeArrowheads="1"/>
          </p:cNvSpPr>
          <p:nvPr/>
        </p:nvSpPr>
        <p:spPr bwMode="auto">
          <a:xfrm flipH="1">
            <a:off x="5105400" y="3214688"/>
            <a:ext cx="123825" cy="123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Oval 145"/>
          <p:cNvSpPr>
            <a:spLocks noChangeArrowheads="1"/>
          </p:cNvSpPr>
          <p:nvPr/>
        </p:nvSpPr>
        <p:spPr bwMode="auto">
          <a:xfrm flipH="1">
            <a:off x="4953000" y="3214688"/>
            <a:ext cx="123825" cy="123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Oval 146"/>
          <p:cNvSpPr>
            <a:spLocks noChangeArrowheads="1"/>
          </p:cNvSpPr>
          <p:nvPr/>
        </p:nvSpPr>
        <p:spPr bwMode="auto">
          <a:xfrm flipH="1">
            <a:off x="5730875" y="3286125"/>
            <a:ext cx="123825" cy="123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Oval 147"/>
          <p:cNvSpPr>
            <a:spLocks noChangeArrowheads="1"/>
          </p:cNvSpPr>
          <p:nvPr/>
        </p:nvSpPr>
        <p:spPr bwMode="auto">
          <a:xfrm flipH="1">
            <a:off x="5899150" y="3379788"/>
            <a:ext cx="123825" cy="123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3" name="Text Box 148"/>
          <p:cNvSpPr txBox="1">
            <a:spLocks noChangeArrowheads="1"/>
          </p:cNvSpPr>
          <p:nvPr/>
        </p:nvSpPr>
        <p:spPr bwMode="auto">
          <a:xfrm>
            <a:off x="3810000" y="2528888"/>
            <a:ext cx="546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“+”</a:t>
            </a:r>
          </a:p>
        </p:txBody>
      </p:sp>
      <p:sp>
        <p:nvSpPr>
          <p:cNvPr id="16424" name="Text Box 149"/>
          <p:cNvSpPr txBox="1">
            <a:spLocks noChangeArrowheads="1"/>
          </p:cNvSpPr>
          <p:nvPr/>
        </p:nvSpPr>
        <p:spPr bwMode="auto">
          <a:xfrm>
            <a:off x="8153400" y="2757488"/>
            <a:ext cx="546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“−”</a:t>
            </a:r>
          </a:p>
        </p:txBody>
      </p:sp>
      <p:sp>
        <p:nvSpPr>
          <p:cNvPr id="16425" name="Text Box 154"/>
          <p:cNvSpPr txBox="1">
            <a:spLocks noChangeArrowheads="1"/>
          </p:cNvSpPr>
          <p:nvPr/>
        </p:nvSpPr>
        <p:spPr bwMode="auto">
          <a:xfrm>
            <a:off x="4267200" y="838200"/>
            <a:ext cx="2720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ELECTRICITY IN</a:t>
            </a:r>
            <a:r>
              <a:rPr lang="en-US" sz="1400" b="1" dirty="0" smtClean="0"/>
              <a:t> </a:t>
            </a:r>
            <a:r>
              <a:rPr lang="en-US" sz="1400" b="1" dirty="0" err="1" smtClean="0">
                <a:sym typeface="Wingdings"/>
              </a:rPr>
              <a:t></a:t>
            </a:r>
            <a:r>
              <a:rPr lang="en-US" sz="1400" b="1" dirty="0" smtClean="0"/>
              <a:t> </a:t>
            </a:r>
            <a:r>
              <a:rPr lang="en-US" sz="1400" b="1" dirty="0"/>
              <a:t>LIGHT OUT</a:t>
            </a:r>
          </a:p>
        </p:txBody>
      </p:sp>
      <p:grpSp>
        <p:nvGrpSpPr>
          <p:cNvPr id="16426" name="Group 156"/>
          <p:cNvGrpSpPr>
            <a:grpSpLocks/>
          </p:cNvGrpSpPr>
          <p:nvPr/>
        </p:nvGrpSpPr>
        <p:grpSpPr bwMode="auto">
          <a:xfrm flipH="1">
            <a:off x="5073650" y="3178175"/>
            <a:ext cx="2435225" cy="649288"/>
            <a:chOff x="1584" y="546"/>
            <a:chExt cx="664" cy="558"/>
          </a:xfrm>
        </p:grpSpPr>
        <p:sp>
          <p:nvSpPr>
            <p:cNvPr id="16482" name="Freeform 157"/>
            <p:cNvSpPr>
              <a:spLocks/>
            </p:cNvSpPr>
            <p:nvPr/>
          </p:nvSpPr>
          <p:spPr bwMode="auto">
            <a:xfrm>
              <a:off x="1584" y="816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192 w 336"/>
                <a:gd name="T3" fmla="*/ 240 h 288"/>
                <a:gd name="T4" fmla="*/ 336 w 336"/>
                <a:gd name="T5" fmla="*/ 0 h 288"/>
                <a:gd name="T6" fmla="*/ 0 60000 65536"/>
                <a:gd name="T7" fmla="*/ 0 60000 65536"/>
                <a:gd name="T8" fmla="*/ 0 60000 65536"/>
                <a:gd name="T9" fmla="*/ 0 w 336"/>
                <a:gd name="T10" fmla="*/ 0 h 288"/>
                <a:gd name="T11" fmla="*/ 336 w 33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88">
                  <a:moveTo>
                    <a:pt x="0" y="288"/>
                  </a:moveTo>
                  <a:cubicBezTo>
                    <a:pt x="68" y="288"/>
                    <a:pt x="136" y="288"/>
                    <a:pt x="192" y="240"/>
                  </a:cubicBezTo>
                  <a:cubicBezTo>
                    <a:pt x="248" y="192"/>
                    <a:pt x="292" y="96"/>
                    <a:pt x="336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Freeform 158"/>
            <p:cNvSpPr>
              <a:spLocks/>
            </p:cNvSpPr>
            <p:nvPr/>
          </p:nvSpPr>
          <p:spPr bwMode="auto">
            <a:xfrm flipH="1" flipV="1">
              <a:off x="1912" y="546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192 w 336"/>
                <a:gd name="T3" fmla="*/ 240 h 288"/>
                <a:gd name="T4" fmla="*/ 336 w 336"/>
                <a:gd name="T5" fmla="*/ 0 h 288"/>
                <a:gd name="T6" fmla="*/ 0 60000 65536"/>
                <a:gd name="T7" fmla="*/ 0 60000 65536"/>
                <a:gd name="T8" fmla="*/ 0 60000 65536"/>
                <a:gd name="T9" fmla="*/ 0 w 336"/>
                <a:gd name="T10" fmla="*/ 0 h 288"/>
                <a:gd name="T11" fmla="*/ 336 w 33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88">
                  <a:moveTo>
                    <a:pt x="0" y="288"/>
                  </a:moveTo>
                  <a:cubicBezTo>
                    <a:pt x="68" y="288"/>
                    <a:pt x="136" y="288"/>
                    <a:pt x="192" y="240"/>
                  </a:cubicBezTo>
                  <a:cubicBezTo>
                    <a:pt x="248" y="192"/>
                    <a:pt x="292" y="96"/>
                    <a:pt x="336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27" name="Line 159"/>
          <p:cNvSpPr>
            <a:spLocks noChangeShapeType="1"/>
          </p:cNvSpPr>
          <p:nvPr/>
        </p:nvSpPr>
        <p:spPr bwMode="auto">
          <a:xfrm flipH="1">
            <a:off x="6400800" y="2744788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8" name="Line 160"/>
          <p:cNvSpPr>
            <a:spLocks noChangeShapeType="1"/>
          </p:cNvSpPr>
          <p:nvPr/>
        </p:nvSpPr>
        <p:spPr bwMode="auto">
          <a:xfrm>
            <a:off x="6027738" y="3475038"/>
            <a:ext cx="21272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29" name="Oval 161"/>
          <p:cNvSpPr>
            <a:spLocks noChangeArrowheads="1"/>
          </p:cNvSpPr>
          <p:nvPr/>
        </p:nvSpPr>
        <p:spPr bwMode="auto">
          <a:xfrm flipH="1">
            <a:off x="8177213" y="2597150"/>
            <a:ext cx="123825" cy="123825"/>
          </a:xfrm>
          <a:prstGeom prst="ellipse">
            <a:avLst/>
          </a:prstGeom>
          <a:solidFill>
            <a:srgbClr val="5B98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0" name="Freeform 162"/>
          <p:cNvSpPr>
            <a:spLocks/>
          </p:cNvSpPr>
          <p:nvPr/>
        </p:nvSpPr>
        <p:spPr bwMode="auto">
          <a:xfrm>
            <a:off x="8001000" y="2516188"/>
            <a:ext cx="228600" cy="88900"/>
          </a:xfrm>
          <a:custGeom>
            <a:avLst/>
            <a:gdLst>
              <a:gd name="T0" fmla="*/ 362902500 w 144"/>
              <a:gd name="T1" fmla="*/ 141128750 h 56"/>
              <a:gd name="T2" fmla="*/ 241935000 w 144"/>
              <a:gd name="T3" fmla="*/ 20161250 h 56"/>
              <a:gd name="T4" fmla="*/ 0 w 144"/>
              <a:gd name="T5" fmla="*/ 20161250 h 56"/>
              <a:gd name="T6" fmla="*/ 0 60000 65536"/>
              <a:gd name="T7" fmla="*/ 0 60000 65536"/>
              <a:gd name="T8" fmla="*/ 0 60000 65536"/>
              <a:gd name="T9" fmla="*/ 0 w 144"/>
              <a:gd name="T10" fmla="*/ 0 h 56"/>
              <a:gd name="T11" fmla="*/ 144 w 14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56">
                <a:moveTo>
                  <a:pt x="144" y="56"/>
                </a:moveTo>
                <a:cubicBezTo>
                  <a:pt x="132" y="36"/>
                  <a:pt x="120" y="16"/>
                  <a:pt x="96" y="8"/>
                </a:cubicBezTo>
                <a:cubicBezTo>
                  <a:pt x="72" y="0"/>
                  <a:pt x="36" y="4"/>
                  <a:pt x="0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1" name="Freeform 163"/>
          <p:cNvSpPr>
            <a:spLocks/>
          </p:cNvSpPr>
          <p:nvPr/>
        </p:nvSpPr>
        <p:spPr bwMode="auto">
          <a:xfrm rot="10800000">
            <a:off x="4351338" y="3122613"/>
            <a:ext cx="228600" cy="152400"/>
          </a:xfrm>
          <a:custGeom>
            <a:avLst/>
            <a:gdLst>
              <a:gd name="T0" fmla="*/ 362902500 w 144"/>
              <a:gd name="T1" fmla="*/ 414745714 h 56"/>
              <a:gd name="T2" fmla="*/ 241935000 w 144"/>
              <a:gd name="T3" fmla="*/ 59248221 h 56"/>
              <a:gd name="T4" fmla="*/ 0 w 144"/>
              <a:gd name="T5" fmla="*/ 59248221 h 56"/>
              <a:gd name="T6" fmla="*/ 0 60000 65536"/>
              <a:gd name="T7" fmla="*/ 0 60000 65536"/>
              <a:gd name="T8" fmla="*/ 0 60000 65536"/>
              <a:gd name="T9" fmla="*/ 0 w 144"/>
              <a:gd name="T10" fmla="*/ 0 h 56"/>
              <a:gd name="T11" fmla="*/ 144 w 14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56">
                <a:moveTo>
                  <a:pt x="144" y="56"/>
                </a:moveTo>
                <a:cubicBezTo>
                  <a:pt x="132" y="36"/>
                  <a:pt x="120" y="16"/>
                  <a:pt x="96" y="8"/>
                </a:cubicBezTo>
                <a:cubicBezTo>
                  <a:pt x="72" y="0"/>
                  <a:pt x="36" y="4"/>
                  <a:pt x="0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2" name="Oval 164"/>
          <p:cNvSpPr>
            <a:spLocks noChangeArrowheads="1"/>
          </p:cNvSpPr>
          <p:nvPr/>
        </p:nvSpPr>
        <p:spPr bwMode="auto">
          <a:xfrm flipH="1">
            <a:off x="4283075" y="3009900"/>
            <a:ext cx="123825" cy="123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65"/>
          <p:cNvGrpSpPr>
            <a:grpSpLocks/>
          </p:cNvGrpSpPr>
          <p:nvPr/>
        </p:nvGrpSpPr>
        <p:grpSpPr bwMode="auto">
          <a:xfrm rot="-5400000" flipH="1" flipV="1">
            <a:off x="7186612" y="2476501"/>
            <a:ext cx="180975" cy="1143000"/>
            <a:chOff x="858" y="3024"/>
            <a:chExt cx="258" cy="1432"/>
          </a:xfrm>
        </p:grpSpPr>
        <p:sp>
          <p:nvSpPr>
            <p:cNvPr id="16461" name="Line 166"/>
            <p:cNvSpPr>
              <a:spLocks noChangeShapeType="1"/>
            </p:cNvSpPr>
            <p:nvPr/>
          </p:nvSpPr>
          <p:spPr bwMode="auto">
            <a:xfrm flipV="1">
              <a:off x="985" y="3024"/>
              <a:ext cx="0" cy="204"/>
            </a:xfrm>
            <a:prstGeom prst="line">
              <a:avLst/>
            </a:prstGeom>
            <a:noFill/>
            <a:ln w="28575">
              <a:solidFill>
                <a:srgbClr val="5B98D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62" name="Group 167"/>
            <p:cNvGrpSpPr>
              <a:grpSpLocks/>
            </p:cNvGrpSpPr>
            <p:nvPr/>
          </p:nvGrpSpPr>
          <p:grpSpPr bwMode="auto">
            <a:xfrm>
              <a:off x="864" y="3840"/>
              <a:ext cx="252" cy="616"/>
              <a:chOff x="768" y="2592"/>
              <a:chExt cx="576" cy="1152"/>
            </a:xfrm>
          </p:grpSpPr>
          <p:grpSp>
            <p:nvGrpSpPr>
              <p:cNvPr id="16473" name="Group 168"/>
              <p:cNvGrpSpPr>
                <a:grpSpLocks/>
              </p:cNvGrpSpPr>
              <p:nvPr/>
            </p:nvGrpSpPr>
            <p:grpSpPr bwMode="auto">
              <a:xfrm>
                <a:off x="768" y="3360"/>
                <a:ext cx="576" cy="384"/>
                <a:chOff x="768" y="3360"/>
                <a:chExt cx="576" cy="384"/>
              </a:xfrm>
            </p:grpSpPr>
            <p:sp>
              <p:nvSpPr>
                <p:cNvPr id="16480" name="Freeform 169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1" name="Freeform 170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74" name="Group 171"/>
              <p:cNvGrpSpPr>
                <a:grpSpLocks/>
              </p:cNvGrpSpPr>
              <p:nvPr/>
            </p:nvGrpSpPr>
            <p:grpSpPr bwMode="auto">
              <a:xfrm>
                <a:off x="768" y="2976"/>
                <a:ext cx="576" cy="384"/>
                <a:chOff x="768" y="3360"/>
                <a:chExt cx="576" cy="384"/>
              </a:xfrm>
            </p:grpSpPr>
            <p:sp>
              <p:nvSpPr>
                <p:cNvPr id="16478" name="Freeform 172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9" name="Freeform 173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75" name="Group 174"/>
              <p:cNvGrpSpPr>
                <a:grpSpLocks/>
              </p:cNvGrpSpPr>
              <p:nvPr/>
            </p:nvGrpSpPr>
            <p:grpSpPr bwMode="auto">
              <a:xfrm>
                <a:off x="768" y="2592"/>
                <a:ext cx="576" cy="384"/>
                <a:chOff x="768" y="3360"/>
                <a:chExt cx="576" cy="384"/>
              </a:xfrm>
            </p:grpSpPr>
            <p:sp>
              <p:nvSpPr>
                <p:cNvPr id="16476" name="Freeform 175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7" name="Freeform 176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463" name="Group 177"/>
            <p:cNvGrpSpPr>
              <a:grpSpLocks/>
            </p:cNvGrpSpPr>
            <p:nvPr/>
          </p:nvGrpSpPr>
          <p:grpSpPr bwMode="auto">
            <a:xfrm>
              <a:off x="858" y="3225"/>
              <a:ext cx="252" cy="615"/>
              <a:chOff x="768" y="2592"/>
              <a:chExt cx="576" cy="1152"/>
            </a:xfrm>
          </p:grpSpPr>
          <p:grpSp>
            <p:nvGrpSpPr>
              <p:cNvPr id="16464" name="Group 178"/>
              <p:cNvGrpSpPr>
                <a:grpSpLocks/>
              </p:cNvGrpSpPr>
              <p:nvPr/>
            </p:nvGrpSpPr>
            <p:grpSpPr bwMode="auto">
              <a:xfrm>
                <a:off x="768" y="3360"/>
                <a:ext cx="576" cy="384"/>
                <a:chOff x="768" y="3360"/>
                <a:chExt cx="576" cy="384"/>
              </a:xfrm>
            </p:grpSpPr>
            <p:sp>
              <p:nvSpPr>
                <p:cNvPr id="16471" name="Freeform 179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2" name="Freeform 180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65" name="Group 181"/>
              <p:cNvGrpSpPr>
                <a:grpSpLocks/>
              </p:cNvGrpSpPr>
              <p:nvPr/>
            </p:nvGrpSpPr>
            <p:grpSpPr bwMode="auto">
              <a:xfrm>
                <a:off x="768" y="2976"/>
                <a:ext cx="576" cy="384"/>
                <a:chOff x="768" y="3360"/>
                <a:chExt cx="576" cy="384"/>
              </a:xfrm>
            </p:grpSpPr>
            <p:sp>
              <p:nvSpPr>
                <p:cNvPr id="16469" name="Freeform 182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0" name="Freeform 183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66" name="Group 184"/>
              <p:cNvGrpSpPr>
                <a:grpSpLocks/>
              </p:cNvGrpSpPr>
              <p:nvPr/>
            </p:nvGrpSpPr>
            <p:grpSpPr bwMode="auto">
              <a:xfrm>
                <a:off x="768" y="2592"/>
                <a:ext cx="576" cy="384"/>
                <a:chOff x="768" y="3360"/>
                <a:chExt cx="576" cy="384"/>
              </a:xfrm>
            </p:grpSpPr>
            <p:sp>
              <p:nvSpPr>
                <p:cNvPr id="16467" name="Freeform 185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8" name="Freeform 186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434" name="Text Box 187"/>
          <p:cNvSpPr txBox="1">
            <a:spLocks noChangeArrowheads="1"/>
          </p:cNvSpPr>
          <p:nvPr/>
        </p:nvSpPr>
        <p:spPr bwMode="auto">
          <a:xfrm flipH="1">
            <a:off x="4025900" y="3443288"/>
            <a:ext cx="1576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5B98D2"/>
                </a:solidFill>
                <a:cs typeface="Arial" charset="0"/>
              </a:rPr>
              <a:t>INJECTED HOLES</a:t>
            </a:r>
          </a:p>
        </p:txBody>
      </p:sp>
      <p:sp>
        <p:nvSpPr>
          <p:cNvPr id="16435" name="Text Box 188"/>
          <p:cNvSpPr txBox="1">
            <a:spLocks noChangeArrowheads="1"/>
          </p:cNvSpPr>
          <p:nvPr/>
        </p:nvSpPr>
        <p:spPr bwMode="auto">
          <a:xfrm>
            <a:off x="4894263" y="5006975"/>
            <a:ext cx="62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cs typeface="Arial" charset="0"/>
              </a:rPr>
              <a:t>E</a:t>
            </a:r>
            <a:r>
              <a:rPr lang="en-US" i="1" baseline="-25000">
                <a:cs typeface="Arial" charset="0"/>
              </a:rPr>
              <a:t>g</a:t>
            </a:r>
          </a:p>
        </p:txBody>
      </p:sp>
      <p:sp>
        <p:nvSpPr>
          <p:cNvPr id="16436" name="Text Box 189"/>
          <p:cNvSpPr txBox="1">
            <a:spLocks noChangeArrowheads="1"/>
          </p:cNvSpPr>
          <p:nvPr/>
        </p:nvSpPr>
        <p:spPr bwMode="auto">
          <a:xfrm>
            <a:off x="3810000" y="3962400"/>
            <a:ext cx="223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5B98D2"/>
                </a:solidFill>
                <a:cs typeface="Arial" charset="0"/>
              </a:rPr>
              <a:t>Zero bias condition</a:t>
            </a:r>
          </a:p>
        </p:txBody>
      </p:sp>
      <p:grpSp>
        <p:nvGrpSpPr>
          <p:cNvPr id="16437" name="Group 190"/>
          <p:cNvGrpSpPr>
            <a:grpSpLocks/>
          </p:cNvGrpSpPr>
          <p:nvPr/>
        </p:nvGrpSpPr>
        <p:grpSpPr bwMode="auto">
          <a:xfrm>
            <a:off x="4495800" y="4462463"/>
            <a:ext cx="3581400" cy="2105025"/>
            <a:chOff x="432" y="1371"/>
            <a:chExt cx="2400" cy="1326"/>
          </a:xfrm>
        </p:grpSpPr>
        <p:grpSp>
          <p:nvGrpSpPr>
            <p:cNvPr id="16449" name="Group 191"/>
            <p:cNvGrpSpPr>
              <a:grpSpLocks/>
            </p:cNvGrpSpPr>
            <p:nvPr/>
          </p:nvGrpSpPr>
          <p:grpSpPr bwMode="auto">
            <a:xfrm flipH="1">
              <a:off x="816" y="1371"/>
              <a:ext cx="1632" cy="1326"/>
              <a:chOff x="1584" y="546"/>
              <a:chExt cx="664" cy="1326"/>
            </a:xfrm>
          </p:grpSpPr>
          <p:grpSp>
            <p:nvGrpSpPr>
              <p:cNvPr id="16455" name="Group 192"/>
              <p:cNvGrpSpPr>
                <a:grpSpLocks/>
              </p:cNvGrpSpPr>
              <p:nvPr/>
            </p:nvGrpSpPr>
            <p:grpSpPr bwMode="auto">
              <a:xfrm>
                <a:off x="1584" y="546"/>
                <a:ext cx="664" cy="558"/>
                <a:chOff x="1584" y="546"/>
                <a:chExt cx="664" cy="558"/>
              </a:xfrm>
            </p:grpSpPr>
            <p:sp>
              <p:nvSpPr>
                <p:cNvPr id="16459" name="Freeform 193"/>
                <p:cNvSpPr>
                  <a:spLocks/>
                </p:cNvSpPr>
                <p:nvPr/>
              </p:nvSpPr>
              <p:spPr bwMode="auto">
                <a:xfrm>
                  <a:off x="1584" y="816"/>
                  <a:ext cx="336" cy="288"/>
                </a:xfrm>
                <a:custGeom>
                  <a:avLst/>
                  <a:gdLst>
                    <a:gd name="T0" fmla="*/ 0 w 336"/>
                    <a:gd name="T1" fmla="*/ 288 h 288"/>
                    <a:gd name="T2" fmla="*/ 192 w 336"/>
                    <a:gd name="T3" fmla="*/ 240 h 288"/>
                    <a:gd name="T4" fmla="*/ 336 w 33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88"/>
                    <a:gd name="T11" fmla="*/ 336 w 33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88">
                      <a:moveTo>
                        <a:pt x="0" y="288"/>
                      </a:moveTo>
                      <a:cubicBezTo>
                        <a:pt x="68" y="288"/>
                        <a:pt x="136" y="288"/>
                        <a:pt x="192" y="240"/>
                      </a:cubicBezTo>
                      <a:cubicBezTo>
                        <a:pt x="248" y="192"/>
                        <a:pt x="292" y="96"/>
                        <a:pt x="336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0" name="Freeform 194"/>
                <p:cNvSpPr>
                  <a:spLocks/>
                </p:cNvSpPr>
                <p:nvPr/>
              </p:nvSpPr>
              <p:spPr bwMode="auto">
                <a:xfrm flipH="1" flipV="1">
                  <a:off x="1912" y="546"/>
                  <a:ext cx="336" cy="288"/>
                </a:xfrm>
                <a:custGeom>
                  <a:avLst/>
                  <a:gdLst>
                    <a:gd name="T0" fmla="*/ 0 w 336"/>
                    <a:gd name="T1" fmla="*/ 288 h 288"/>
                    <a:gd name="T2" fmla="*/ 192 w 336"/>
                    <a:gd name="T3" fmla="*/ 240 h 288"/>
                    <a:gd name="T4" fmla="*/ 336 w 33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88"/>
                    <a:gd name="T11" fmla="*/ 336 w 33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88">
                      <a:moveTo>
                        <a:pt x="0" y="288"/>
                      </a:moveTo>
                      <a:cubicBezTo>
                        <a:pt x="68" y="288"/>
                        <a:pt x="136" y="288"/>
                        <a:pt x="192" y="240"/>
                      </a:cubicBezTo>
                      <a:cubicBezTo>
                        <a:pt x="248" y="192"/>
                        <a:pt x="292" y="96"/>
                        <a:pt x="336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56" name="Group 195"/>
              <p:cNvGrpSpPr>
                <a:grpSpLocks/>
              </p:cNvGrpSpPr>
              <p:nvPr/>
            </p:nvGrpSpPr>
            <p:grpSpPr bwMode="auto">
              <a:xfrm>
                <a:off x="1584" y="1314"/>
                <a:ext cx="664" cy="558"/>
                <a:chOff x="1584" y="546"/>
                <a:chExt cx="664" cy="558"/>
              </a:xfrm>
            </p:grpSpPr>
            <p:sp>
              <p:nvSpPr>
                <p:cNvPr id="16457" name="Freeform 196"/>
                <p:cNvSpPr>
                  <a:spLocks/>
                </p:cNvSpPr>
                <p:nvPr/>
              </p:nvSpPr>
              <p:spPr bwMode="auto">
                <a:xfrm>
                  <a:off x="1584" y="816"/>
                  <a:ext cx="336" cy="288"/>
                </a:xfrm>
                <a:custGeom>
                  <a:avLst/>
                  <a:gdLst>
                    <a:gd name="T0" fmla="*/ 0 w 336"/>
                    <a:gd name="T1" fmla="*/ 288 h 288"/>
                    <a:gd name="T2" fmla="*/ 192 w 336"/>
                    <a:gd name="T3" fmla="*/ 240 h 288"/>
                    <a:gd name="T4" fmla="*/ 336 w 33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88"/>
                    <a:gd name="T11" fmla="*/ 336 w 33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88">
                      <a:moveTo>
                        <a:pt x="0" y="288"/>
                      </a:moveTo>
                      <a:cubicBezTo>
                        <a:pt x="68" y="288"/>
                        <a:pt x="136" y="288"/>
                        <a:pt x="192" y="240"/>
                      </a:cubicBezTo>
                      <a:cubicBezTo>
                        <a:pt x="248" y="192"/>
                        <a:pt x="292" y="96"/>
                        <a:pt x="336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8" name="Freeform 197"/>
                <p:cNvSpPr>
                  <a:spLocks/>
                </p:cNvSpPr>
                <p:nvPr/>
              </p:nvSpPr>
              <p:spPr bwMode="auto">
                <a:xfrm flipH="1" flipV="1">
                  <a:off x="1912" y="546"/>
                  <a:ext cx="336" cy="288"/>
                </a:xfrm>
                <a:custGeom>
                  <a:avLst/>
                  <a:gdLst>
                    <a:gd name="T0" fmla="*/ 0 w 336"/>
                    <a:gd name="T1" fmla="*/ 288 h 288"/>
                    <a:gd name="T2" fmla="*/ 192 w 336"/>
                    <a:gd name="T3" fmla="*/ 240 h 288"/>
                    <a:gd name="T4" fmla="*/ 336 w 33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88"/>
                    <a:gd name="T11" fmla="*/ 336 w 33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88">
                      <a:moveTo>
                        <a:pt x="0" y="288"/>
                      </a:moveTo>
                      <a:cubicBezTo>
                        <a:pt x="68" y="288"/>
                        <a:pt x="136" y="288"/>
                        <a:pt x="192" y="240"/>
                      </a:cubicBezTo>
                      <a:cubicBezTo>
                        <a:pt x="248" y="192"/>
                        <a:pt x="292" y="96"/>
                        <a:pt x="336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450" name="Line 198"/>
            <p:cNvSpPr>
              <a:spLocks noChangeShapeType="1"/>
            </p:cNvSpPr>
            <p:nvPr/>
          </p:nvSpPr>
          <p:spPr bwMode="auto">
            <a:xfrm flipH="1">
              <a:off x="432" y="2025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Line 199"/>
            <p:cNvSpPr>
              <a:spLocks noChangeShapeType="1"/>
            </p:cNvSpPr>
            <p:nvPr/>
          </p:nvSpPr>
          <p:spPr bwMode="auto">
            <a:xfrm>
              <a:off x="2448" y="269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200"/>
            <p:cNvSpPr>
              <a:spLocks noChangeShapeType="1"/>
            </p:cNvSpPr>
            <p:nvPr/>
          </p:nvSpPr>
          <p:spPr bwMode="auto">
            <a:xfrm>
              <a:off x="432" y="2139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201"/>
            <p:cNvSpPr>
              <a:spLocks noChangeShapeType="1"/>
            </p:cNvSpPr>
            <p:nvPr/>
          </p:nvSpPr>
          <p:spPr bwMode="auto">
            <a:xfrm>
              <a:off x="432" y="1371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202"/>
            <p:cNvSpPr>
              <a:spLocks noChangeShapeType="1"/>
            </p:cNvSpPr>
            <p:nvPr/>
          </p:nvSpPr>
          <p:spPr bwMode="auto">
            <a:xfrm>
              <a:off x="2448" y="1929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38" name="Line 207"/>
          <p:cNvSpPr>
            <a:spLocks noChangeShapeType="1"/>
          </p:cNvSpPr>
          <p:nvPr/>
        </p:nvSpPr>
        <p:spPr bwMode="auto">
          <a:xfrm flipH="1" flipV="1">
            <a:off x="5257800" y="451008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9" name="Text Box 208"/>
          <p:cNvSpPr txBox="1">
            <a:spLocks noChangeArrowheads="1"/>
          </p:cNvSpPr>
          <p:nvPr/>
        </p:nvSpPr>
        <p:spPr bwMode="auto">
          <a:xfrm flipH="1">
            <a:off x="7351713" y="60198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cs typeface="Arial" charset="0"/>
              </a:rPr>
              <a:t>n</a:t>
            </a:r>
          </a:p>
        </p:txBody>
      </p:sp>
      <p:sp>
        <p:nvSpPr>
          <p:cNvPr id="16440" name="Text Box 209"/>
          <p:cNvSpPr txBox="1">
            <a:spLocks noChangeArrowheads="1"/>
          </p:cNvSpPr>
          <p:nvPr/>
        </p:nvSpPr>
        <p:spPr bwMode="auto">
          <a:xfrm flipH="1">
            <a:off x="4532313" y="45720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cs typeface="Arial" charset="0"/>
              </a:rPr>
              <a:t>p</a:t>
            </a:r>
          </a:p>
        </p:txBody>
      </p:sp>
      <p:sp>
        <p:nvSpPr>
          <p:cNvPr id="16441" name="Text Box 210"/>
          <p:cNvSpPr txBox="1">
            <a:spLocks noChangeArrowheads="1"/>
          </p:cNvSpPr>
          <p:nvPr/>
        </p:nvSpPr>
        <p:spPr bwMode="auto">
          <a:xfrm flipH="1">
            <a:off x="8061325" y="5100638"/>
            <a:ext cx="62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cs typeface="Arial" charset="0"/>
              </a:rPr>
              <a:t>E</a:t>
            </a:r>
            <a:r>
              <a:rPr lang="en-US" i="1" baseline="-25000">
                <a:cs typeface="Arial" charset="0"/>
              </a:rPr>
              <a:t>C</a:t>
            </a:r>
          </a:p>
        </p:txBody>
      </p:sp>
      <p:sp>
        <p:nvSpPr>
          <p:cNvPr id="16442" name="Text Box 211"/>
          <p:cNvSpPr txBox="1">
            <a:spLocks noChangeArrowheads="1"/>
          </p:cNvSpPr>
          <p:nvPr/>
        </p:nvSpPr>
        <p:spPr bwMode="auto">
          <a:xfrm flipH="1">
            <a:off x="8045450" y="6415088"/>
            <a:ext cx="62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cs typeface="Arial" charset="0"/>
              </a:rPr>
              <a:t>E</a:t>
            </a:r>
            <a:r>
              <a:rPr lang="en-US" i="1" baseline="-25000">
                <a:cs typeface="Arial" charset="0"/>
              </a:rPr>
              <a:t>V</a:t>
            </a:r>
          </a:p>
        </p:txBody>
      </p:sp>
      <p:sp>
        <p:nvSpPr>
          <p:cNvPr id="16443" name="Text Box 212"/>
          <p:cNvSpPr txBox="1">
            <a:spLocks noChangeArrowheads="1"/>
          </p:cNvSpPr>
          <p:nvPr/>
        </p:nvSpPr>
        <p:spPr bwMode="auto">
          <a:xfrm flipH="1">
            <a:off x="6595854" y="4451350"/>
            <a:ext cx="15275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5B98D2"/>
                </a:solidFill>
                <a:cs typeface="Arial" charset="0"/>
              </a:rPr>
              <a:t>NO CHARGE</a:t>
            </a:r>
          </a:p>
          <a:p>
            <a:pPr algn="ctr"/>
            <a:r>
              <a:rPr lang="en-US" sz="1400" b="1">
                <a:solidFill>
                  <a:srgbClr val="5B98D2"/>
                </a:solidFill>
                <a:cs typeface="Arial" charset="0"/>
              </a:rPr>
              <a:t>INJECTED</a:t>
            </a:r>
            <a:br>
              <a:rPr lang="en-US" sz="1400" b="1">
                <a:solidFill>
                  <a:srgbClr val="5B98D2"/>
                </a:solidFill>
                <a:cs typeface="Arial" charset="0"/>
              </a:rPr>
            </a:br>
            <a:r>
              <a:rPr lang="en-US" sz="1400" b="1">
                <a:solidFill>
                  <a:srgbClr val="5B98D2"/>
                </a:solidFill>
                <a:cs typeface="Arial" charset="0"/>
              </a:rPr>
              <a:t>(NO LIGHT OUT)</a:t>
            </a:r>
          </a:p>
        </p:txBody>
      </p:sp>
      <p:sp>
        <p:nvSpPr>
          <p:cNvPr id="16444" name="Line 235"/>
          <p:cNvSpPr>
            <a:spLocks noChangeShapeType="1"/>
          </p:cNvSpPr>
          <p:nvPr/>
        </p:nvSpPr>
        <p:spPr bwMode="auto">
          <a:xfrm>
            <a:off x="3962400" y="5486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5" name="Line 236"/>
          <p:cNvSpPr>
            <a:spLocks noChangeShapeType="1"/>
          </p:cNvSpPr>
          <p:nvPr/>
        </p:nvSpPr>
        <p:spPr bwMode="auto">
          <a:xfrm>
            <a:off x="8077200" y="5486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6" name="Line 237"/>
          <p:cNvSpPr>
            <a:spLocks noChangeShapeType="1"/>
          </p:cNvSpPr>
          <p:nvPr/>
        </p:nvSpPr>
        <p:spPr bwMode="auto">
          <a:xfrm flipV="1">
            <a:off x="4495800" y="446405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7" name="Line 238"/>
          <p:cNvSpPr>
            <a:spLocks noChangeShapeType="1"/>
          </p:cNvSpPr>
          <p:nvPr/>
        </p:nvSpPr>
        <p:spPr bwMode="auto">
          <a:xfrm flipV="1">
            <a:off x="8077200" y="5343525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943" name="Text Box 239"/>
          <p:cNvSpPr txBox="1">
            <a:spLocks noChangeArrowheads="1"/>
          </p:cNvSpPr>
          <p:nvPr/>
        </p:nvSpPr>
        <p:spPr bwMode="auto">
          <a:xfrm flipH="1">
            <a:off x="7246938" y="3087688"/>
            <a:ext cx="1662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5B98D2"/>
                </a:solidFill>
                <a:cs typeface="Arial" charset="0"/>
              </a:rPr>
              <a:t>PHOTON EMITTED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33158" y="5224790"/>
            <a:ext cx="1066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5B98D2"/>
                </a:solidFill>
              </a:rPr>
              <a:t>Diode Current</a:t>
            </a:r>
            <a:endParaRPr lang="en-US" sz="1100" dirty="0">
              <a:solidFill>
                <a:srgbClr val="5B98D2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90864" y="6190668"/>
            <a:ext cx="96693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5B98D2"/>
                </a:solidFill>
              </a:rPr>
              <a:t>Saturation </a:t>
            </a:r>
            <a:br>
              <a:rPr lang="en-US" sz="1100" dirty="0" smtClean="0">
                <a:solidFill>
                  <a:srgbClr val="5B98D2"/>
                </a:solidFill>
              </a:rPr>
            </a:br>
            <a:r>
              <a:rPr lang="en-US" sz="1100" dirty="0" smtClean="0">
                <a:solidFill>
                  <a:srgbClr val="5B98D2"/>
                </a:solidFill>
              </a:rPr>
              <a:t>Current in </a:t>
            </a:r>
          </a:p>
          <a:p>
            <a:pPr algn="ctr"/>
            <a:r>
              <a:rPr lang="en-US" sz="1100" dirty="0" smtClean="0">
                <a:solidFill>
                  <a:srgbClr val="5B98D2"/>
                </a:solidFill>
              </a:rPr>
              <a:t>Reverse Bias</a:t>
            </a:r>
            <a:endParaRPr lang="en-US" sz="1100" dirty="0">
              <a:solidFill>
                <a:srgbClr val="5B98D2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781463" y="6343068"/>
            <a:ext cx="7729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5B98D2"/>
                </a:solidFill>
              </a:rPr>
              <a:t>Boltzman</a:t>
            </a:r>
            <a:r>
              <a:rPr lang="en-US" sz="1100" dirty="0" smtClean="0">
                <a:solidFill>
                  <a:srgbClr val="5B98D2"/>
                </a:solidFill>
              </a:rPr>
              <a:t/>
            </a:r>
            <a:br>
              <a:rPr lang="en-US" sz="1100" dirty="0" smtClean="0">
                <a:solidFill>
                  <a:srgbClr val="5B98D2"/>
                </a:solidFill>
              </a:rPr>
            </a:br>
            <a:r>
              <a:rPr lang="en-US" sz="1100" dirty="0" smtClean="0">
                <a:solidFill>
                  <a:srgbClr val="5B98D2"/>
                </a:solidFill>
              </a:rPr>
              <a:t>Constant</a:t>
            </a:r>
            <a:endParaRPr lang="en-US" sz="1100" dirty="0">
              <a:solidFill>
                <a:srgbClr val="5B98D2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238663" y="6114468"/>
            <a:ext cx="9922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5B98D2"/>
                </a:solidFill>
              </a:rPr>
              <a:t>Temperature</a:t>
            </a:r>
            <a:endParaRPr lang="en-US" sz="1100" dirty="0">
              <a:solidFill>
                <a:srgbClr val="5B98D2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581179" y="5086156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5B98D2"/>
                </a:solidFill>
              </a:rPr>
              <a:t>Voltage Across Diode</a:t>
            </a:r>
            <a:endParaRPr lang="en-US" sz="1100" dirty="0">
              <a:solidFill>
                <a:srgbClr val="5B98D2"/>
              </a:solidFill>
            </a:endParaRPr>
          </a:p>
        </p:txBody>
      </p:sp>
      <p:cxnSp>
        <p:nvCxnSpPr>
          <p:cNvPr id="137" name="Straight Arrow Connector 136"/>
          <p:cNvCxnSpPr/>
          <p:nvPr/>
        </p:nvCxnSpPr>
        <p:spPr>
          <a:xfrm rot="10800000" flipV="1">
            <a:off x="2409537" y="5450465"/>
            <a:ext cx="228600" cy="152400"/>
          </a:xfrm>
          <a:prstGeom prst="straightConnector1">
            <a:avLst/>
          </a:prstGeom>
          <a:ln w="15875" cap="flat" cmpd="sng" algn="ctr">
            <a:solidFill>
              <a:srgbClr val="5B98D2"/>
            </a:solidFill>
            <a:prstDash val="solid"/>
            <a:round/>
            <a:headEnd type="none" w="med" len="med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16200000" flipV="1">
            <a:off x="2252193" y="5926307"/>
            <a:ext cx="304800" cy="152400"/>
          </a:xfrm>
          <a:prstGeom prst="straightConnector1">
            <a:avLst/>
          </a:prstGeom>
          <a:ln w="15875" cap="flat" cmpd="sng" algn="ctr">
            <a:solidFill>
              <a:srgbClr val="5B98D2"/>
            </a:solidFill>
            <a:prstDash val="solid"/>
            <a:round/>
            <a:headEnd type="none" w="med" len="med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5400000" flipH="1" flipV="1">
            <a:off x="1855827" y="6073698"/>
            <a:ext cx="476817" cy="129759"/>
          </a:xfrm>
          <a:prstGeom prst="straightConnector1">
            <a:avLst/>
          </a:prstGeom>
          <a:ln w="15875" cap="flat" cmpd="sng" algn="ctr">
            <a:solidFill>
              <a:srgbClr val="5B98D2"/>
            </a:solidFill>
            <a:prstDash val="solid"/>
            <a:round/>
            <a:headEnd type="none" w="med" len="med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rot="5400000" flipH="1" flipV="1">
            <a:off x="1424641" y="6036162"/>
            <a:ext cx="233542" cy="101716"/>
          </a:xfrm>
          <a:prstGeom prst="straightConnector1">
            <a:avLst/>
          </a:prstGeom>
          <a:ln w="15875" cap="flat" cmpd="sng" algn="ctr">
            <a:solidFill>
              <a:srgbClr val="5B98D2"/>
            </a:solidFill>
            <a:prstDash val="solid"/>
            <a:round/>
            <a:headEnd type="none" w="med" len="med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827449" y="5465235"/>
            <a:ext cx="222423" cy="214378"/>
          </a:xfrm>
          <a:prstGeom prst="straightConnector1">
            <a:avLst/>
          </a:prstGeom>
          <a:ln w="15875" cap="flat" cmpd="sng" algn="ctr">
            <a:solidFill>
              <a:srgbClr val="5B98D2"/>
            </a:solidFill>
            <a:prstDash val="solid"/>
            <a:round/>
            <a:headEnd type="none" w="med" len="med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044" y="5609199"/>
            <a:ext cx="2006600" cy="46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2819400"/>
            <a:ext cx="748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Forward</a:t>
            </a:r>
          </a:p>
          <a:p>
            <a:r>
              <a:rPr lang="en-US" sz="1200" dirty="0" smtClean="0"/>
              <a:t>Current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2133600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CURRENT</a:t>
            </a:r>
            <a:endParaRPr lang="en-US" sz="1200" dirty="0"/>
          </a:p>
        </p:txBody>
      </p:sp>
      <p:sp>
        <p:nvSpPr>
          <p:cNvPr id="151" name="TextBox 150"/>
          <p:cNvSpPr txBox="1"/>
          <p:nvPr/>
        </p:nvSpPr>
        <p:spPr>
          <a:xfrm>
            <a:off x="2819400" y="3810000"/>
            <a:ext cx="792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VOLTAGE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4290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</a:t>
            </a:r>
            <a:r>
              <a:rPr lang="en-US" sz="1200" baseline="-25000" dirty="0" smtClean="0"/>
              <a:t>B</a:t>
            </a:r>
            <a:endParaRPr lang="en-US" sz="1200" baseline="-25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362200"/>
            <a:ext cx="2807208" cy="2807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3733800"/>
            <a:ext cx="747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Leakage </a:t>
            </a:r>
          </a:p>
          <a:p>
            <a:pPr algn="ctr"/>
            <a:r>
              <a:rPr lang="en-US" sz="1200" dirty="0" smtClean="0"/>
              <a:t>Current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4343400"/>
            <a:ext cx="87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Avalanche</a:t>
            </a:r>
          </a:p>
          <a:p>
            <a:r>
              <a:rPr lang="en-US" sz="1200" dirty="0" smtClean="0"/>
              <a:t>Current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048000"/>
            <a:ext cx="940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Breakdown</a:t>
            </a:r>
          </a:p>
          <a:p>
            <a:pPr algn="ctr"/>
            <a:r>
              <a:rPr lang="en-US" sz="1200" dirty="0" smtClean="0"/>
              <a:t>Voltage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4800600"/>
            <a:ext cx="717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Reverse </a:t>
            </a:r>
          </a:p>
          <a:p>
            <a:pPr algn="ctr"/>
            <a:r>
              <a:rPr lang="en-US" sz="1200" dirty="0" smtClean="0"/>
              <a:t>Voltage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 flipV="1">
            <a:off x="762000" y="5029200"/>
            <a:ext cx="533400" cy="2233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0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0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0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76" grpId="0" animBg="1"/>
      <p:bldP spid="200778" grpId="0" animBg="1"/>
      <p:bldP spid="2009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8200"/>
            <a:ext cx="8864600" cy="6642100"/>
          </a:xfrm>
          <a:prstGeom prst="rect">
            <a:avLst/>
          </a:prstGeom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209800" y="152400"/>
            <a:ext cx="512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u="sng"/>
              <a:t>Extraction Efficiency of Planar LEDs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3505200"/>
            <a:ext cx="4089400" cy="64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267200"/>
            <a:ext cx="77123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        critical angle of total internal reflection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Problem:  Only small fraction of light can escape from semiconductor.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Above equation gives &lt; 10% extraction efficiency for typical III-V.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5105400"/>
            <a:ext cx="1816100" cy="596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743" y="4371698"/>
            <a:ext cx="508000" cy="241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378" y="3321756"/>
            <a:ext cx="1828800" cy="6096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6162" y="964146"/>
            <a:ext cx="279400" cy="20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62800" y="1295400"/>
            <a:ext cx="1046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Trapped</a:t>
            </a:r>
          </a:p>
          <a:p>
            <a:r>
              <a:rPr lang="en-US" dirty="0"/>
              <a:t>l</a:t>
            </a:r>
            <a:r>
              <a:rPr lang="en-US" dirty="0" smtClean="0"/>
              <a:t>ight ray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205740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High-index</a:t>
            </a:r>
          </a:p>
          <a:p>
            <a:r>
              <a:rPr lang="en-US" dirty="0" smtClean="0"/>
              <a:t>semiconductor</a:t>
            </a:r>
          </a:p>
        </p:txBody>
      </p: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 flipV="1">
            <a:off x="6324600" y="1524000"/>
            <a:ext cx="838200" cy="94566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1"/>
          </p:cNvCxnSpPr>
          <p:nvPr/>
        </p:nvCxnSpPr>
        <p:spPr>
          <a:xfrm flipH="1">
            <a:off x="6477000" y="2380566"/>
            <a:ext cx="685800" cy="57834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 rot="10800000">
            <a:off x="2057400" y="1295400"/>
            <a:ext cx="1066800" cy="8382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0" y="1295400"/>
            <a:ext cx="67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Escape</a:t>
            </a:r>
          </a:p>
          <a:p>
            <a:pPr algn="ctr"/>
            <a:r>
              <a:rPr lang="en-US" sz="1200" b="1" dirty="0" smtClean="0"/>
              <a:t>Cone</a:t>
            </a:r>
            <a:endParaRPr lang="en-US" sz="1200" b="1" dirty="0"/>
          </a:p>
        </p:txBody>
      </p:sp>
      <p:sp>
        <p:nvSpPr>
          <p:cNvPr id="13" name="Oval 12"/>
          <p:cNvSpPr/>
          <p:nvPr/>
        </p:nvSpPr>
        <p:spPr>
          <a:xfrm>
            <a:off x="2514600" y="205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-219075"/>
            <a:ext cx="9372600" cy="7280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pic>
        <p:nvPicPr>
          <p:cNvPr id="23555" name="Picture 3" descr="Spaces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219200"/>
            <a:ext cx="9602788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38200" y="5943600"/>
            <a:ext cx="7432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2"/>
                </a:solidFill>
                <a:latin typeface="Calibri" charset="0"/>
              </a:rPr>
              <a:t>Artificial Lighting consumes 8% of US energy and 22% of US electricity</a:t>
            </a:r>
          </a:p>
          <a:p>
            <a:pPr algn="ctr" eaLnBrk="0" hangingPunct="0"/>
            <a:r>
              <a:rPr lang="en-US" sz="2000">
                <a:solidFill>
                  <a:schemeClr val="bg2"/>
                </a:solidFill>
                <a:latin typeface="Calibri" charset="0"/>
              </a:rPr>
              <a:t>The energy cost is estimated at $50B annually or $200 per capita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39000" y="5334000"/>
            <a:ext cx="2074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Image in the Public Domain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457200" y="304800"/>
            <a:ext cx="503054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latin typeface="Trebuchet MS" pitchFamily="-111" charset="0"/>
              </a:rPr>
              <a:t>INSTALLED	</a:t>
            </a:r>
            <a:r>
              <a:rPr lang="en-US" b="1" dirty="0" smtClean="0">
                <a:latin typeface="Trebuchet MS" pitchFamily="-111" charset="0"/>
              </a:rPr>
              <a:t>      </a:t>
            </a:r>
            <a:r>
              <a:rPr lang="en-US" b="1" u="sng" dirty="0" smtClean="0">
                <a:latin typeface="Trebuchet MS" pitchFamily="-111" charset="0"/>
              </a:rPr>
              <a:t>EFFICIENCY</a:t>
            </a:r>
            <a:r>
              <a:rPr lang="en-US" b="1" dirty="0" smtClean="0">
                <a:latin typeface="Trebuchet MS" pitchFamily="-111" charset="0"/>
              </a:rPr>
              <a:t>	 </a:t>
            </a:r>
            <a:r>
              <a:rPr lang="en-US" sz="1800" b="1" u="sng" dirty="0" smtClean="0">
                <a:latin typeface="Trebuchet MS" pitchFamily="-111" charset="0"/>
              </a:rPr>
              <a:t>FRACTION</a:t>
            </a:r>
            <a:endParaRPr lang="en-US" sz="2400" b="1" u="sng" dirty="0" smtClean="0">
              <a:latin typeface="Trebuchet MS" pitchFamily="-111" charset="0"/>
            </a:endParaRPr>
          </a:p>
          <a:p>
            <a:endParaRPr lang="en-US" sz="2400" dirty="0">
              <a:latin typeface="Trebuchet MS" pitchFamily="-111" charset="0"/>
            </a:endParaRPr>
          </a:p>
          <a:p>
            <a:r>
              <a:rPr lang="en-US" sz="2400" dirty="0">
                <a:latin typeface="Trebuchet MS" pitchFamily="-111" charset="0"/>
              </a:rPr>
              <a:t>Incandescent 	5</a:t>
            </a:r>
            <a:r>
              <a:rPr lang="en-US" sz="2400" dirty="0" smtClean="0">
                <a:latin typeface="Trebuchet MS" pitchFamily="-111" charset="0"/>
              </a:rPr>
              <a:t>%   </a:t>
            </a:r>
            <a:r>
              <a:rPr lang="en-US" sz="2400" dirty="0">
                <a:latin typeface="Trebuchet MS" pitchFamily="-111" charset="0"/>
              </a:rPr>
              <a:t>	   12%</a:t>
            </a:r>
          </a:p>
          <a:p>
            <a:endParaRPr lang="en-US" sz="2400" dirty="0">
              <a:latin typeface="Trebuchet MS" pitchFamily="-111" charset="0"/>
            </a:endParaRPr>
          </a:p>
          <a:p>
            <a:r>
              <a:rPr lang="en-US" sz="2400" dirty="0">
                <a:latin typeface="Trebuchet MS" pitchFamily="-111" charset="0"/>
              </a:rPr>
              <a:t>Fluorescent		20%	   62%</a:t>
            </a:r>
          </a:p>
          <a:p>
            <a:endParaRPr lang="en-US" sz="2400" dirty="0">
              <a:latin typeface="Trebuchet MS" pitchFamily="-111" charset="0"/>
            </a:endParaRPr>
          </a:p>
          <a:p>
            <a:r>
              <a:rPr lang="en-US" sz="2400" dirty="0">
                <a:latin typeface="Trebuchet MS" pitchFamily="-111" charset="0"/>
              </a:rPr>
              <a:t>HID lamps	</a:t>
            </a:r>
            <a:r>
              <a:rPr lang="en-US" sz="2400" dirty="0" smtClean="0">
                <a:latin typeface="Trebuchet MS" pitchFamily="-111" charset="0"/>
              </a:rPr>
              <a:t>	25</a:t>
            </a:r>
            <a:r>
              <a:rPr lang="en-US" sz="2400" dirty="0">
                <a:latin typeface="Trebuchet MS" pitchFamily="-111" charset="0"/>
              </a:rPr>
              <a:t>%	   26%</a:t>
            </a:r>
          </a:p>
          <a:p>
            <a:endParaRPr lang="en-US" sz="2400" dirty="0">
              <a:latin typeface="Trebuchet MS" pitchFamily="-111" charset="0"/>
            </a:endParaRPr>
          </a:p>
          <a:p>
            <a:r>
              <a:rPr lang="en-US" sz="2400" dirty="0">
                <a:latin typeface="Trebuchet MS" pitchFamily="-111" charset="0"/>
              </a:rPr>
              <a:t>White </a:t>
            </a:r>
            <a:r>
              <a:rPr lang="en-US" sz="2400" dirty="0" err="1">
                <a:latin typeface="Trebuchet MS" pitchFamily="-111" charset="0"/>
              </a:rPr>
              <a:t>LEDs</a:t>
            </a:r>
            <a:r>
              <a:rPr lang="en-US" sz="2400" dirty="0">
                <a:latin typeface="Trebuchet MS" pitchFamily="-111" charset="0"/>
              </a:rPr>
              <a:t>		35%	   ---</a:t>
            </a:r>
            <a:r>
              <a:rPr lang="en-US" sz="2400" dirty="0" smtClean="0">
                <a:latin typeface="Trebuchet MS" pitchFamily="-111" charset="0"/>
              </a:rPr>
              <a:t>-</a:t>
            </a:r>
            <a:endParaRPr lang="en-US" dirty="0" smtClean="0">
              <a:latin typeface="Trebuchet MS" pitchFamily="-111" charset="0"/>
            </a:endParaRPr>
          </a:p>
          <a:p>
            <a:endParaRPr lang="en-US" sz="2400" dirty="0" smtClean="0">
              <a:latin typeface="Trebuchet MS" pitchFamily="-111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2383" y="6324600"/>
            <a:ext cx="5039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 pitchFamily="-111" charset="0"/>
              </a:rPr>
              <a:t>Note: Electric Motor Efficiency is 85%~90%</a:t>
            </a:r>
          </a:p>
          <a:p>
            <a:endParaRPr lang="en-US" sz="2000" dirty="0"/>
          </a:p>
        </p:txBody>
      </p:sp>
      <p:pic>
        <p:nvPicPr>
          <p:cNvPr id="4" name="Picture 3" descr="Flourescent Light Bul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13994">
            <a:off x="5595846" y="490447"/>
            <a:ext cx="2617428" cy="2617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0" y="6400800"/>
            <a:ext cx="3299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Images </a:t>
            </a:r>
            <a:r>
              <a:rPr lang="en-US" sz="1200" dirty="0" smtClean="0"/>
              <a:t>are </a:t>
            </a:r>
            <a:r>
              <a:rPr lang="en-US" sz="1200" dirty="0" smtClean="0"/>
              <a:t>in the Public Domain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276600"/>
            <a:ext cx="3200400" cy="2866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038600"/>
            <a:ext cx="3352800" cy="22352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Up Arrow 22"/>
          <p:cNvSpPr/>
          <p:nvPr/>
        </p:nvSpPr>
        <p:spPr>
          <a:xfrm rot="18720000" flipH="1" flipV="1">
            <a:off x="5525248" y="4209124"/>
            <a:ext cx="707374" cy="888647"/>
          </a:xfrm>
          <a:prstGeom prst="upArrow">
            <a:avLst>
              <a:gd name="adj1" fmla="val 31947"/>
              <a:gd name="adj2" fmla="val 69814"/>
            </a:avLst>
          </a:prstGeom>
          <a:solidFill>
            <a:srgbClr val="C6D9F1"/>
          </a:solidFill>
          <a:ln>
            <a:noFill/>
          </a:ln>
          <a:effectLst>
            <a:outerShdw blurRad="44450" dist="22860" dir="270000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8720000">
            <a:off x="2257928" y="1378452"/>
            <a:ext cx="707374" cy="888647"/>
          </a:xfrm>
          <a:prstGeom prst="upArrow">
            <a:avLst>
              <a:gd name="adj1" fmla="val 31947"/>
              <a:gd name="adj2" fmla="val 69814"/>
            </a:avLst>
          </a:prstGeom>
          <a:solidFill>
            <a:srgbClr val="C6D9F1"/>
          </a:solidFill>
          <a:ln>
            <a:noFill/>
          </a:ln>
          <a:effectLst>
            <a:outerShdw blurRad="44450" dist="22860" dir="270000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2468144">
            <a:off x="2222500" y="2143125"/>
            <a:ext cx="4013200" cy="2217738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1163216" y="854653"/>
          <a:ext cx="7062378" cy="5305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12" name="TextBox 12"/>
          <p:cNvSpPr txBox="1">
            <a:spLocks noChangeArrowheads="1"/>
          </p:cNvSpPr>
          <p:nvPr/>
        </p:nvSpPr>
        <p:spPr bwMode="auto">
          <a:xfrm rot="-5400000">
            <a:off x="-967728" y="3136870"/>
            <a:ext cx="3916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rebuchet MS" charset="0"/>
                <a:ea typeface="Trebuchet MS" charset="0"/>
                <a:cs typeface="Trebuchet MS" charset="0"/>
              </a:rPr>
              <a:t>Luminescence Efficiency [lm/W]</a:t>
            </a:r>
          </a:p>
        </p:txBody>
      </p:sp>
      <p:sp>
        <p:nvSpPr>
          <p:cNvPr id="51213" name="TextBox 13"/>
          <p:cNvSpPr txBox="1">
            <a:spLocks noChangeArrowheads="1"/>
          </p:cNvSpPr>
          <p:nvPr/>
        </p:nvSpPr>
        <p:spPr bwMode="auto">
          <a:xfrm>
            <a:off x="3598863" y="6148388"/>
            <a:ext cx="2710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rebuchet MS" charset="0"/>
                <a:ea typeface="Trebuchet MS" charset="0"/>
                <a:cs typeface="Trebuchet MS" charset="0"/>
              </a:rPr>
              <a:t>Color Rendering Index</a:t>
            </a:r>
          </a:p>
        </p:txBody>
      </p:sp>
      <p:sp>
        <p:nvSpPr>
          <p:cNvPr id="51215" name="TextBox 16"/>
          <p:cNvSpPr txBox="1">
            <a:spLocks noChangeArrowheads="1"/>
          </p:cNvSpPr>
          <p:nvPr/>
        </p:nvSpPr>
        <p:spPr bwMode="auto">
          <a:xfrm>
            <a:off x="1658938" y="128588"/>
            <a:ext cx="62976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Trebuchet MS" charset="0"/>
                <a:ea typeface="Trebuchet MS" charset="0"/>
                <a:cs typeface="Trebuchet MS" charset="0"/>
              </a:rPr>
              <a:t>Survey of Lightbulb Technology Performance</a:t>
            </a:r>
          </a:p>
          <a:p>
            <a:pPr algn="ctr"/>
            <a:r>
              <a:rPr lang="en-US">
                <a:latin typeface="Trebuchet MS" charset="0"/>
                <a:ea typeface="Trebuchet MS" charset="0"/>
                <a:cs typeface="Trebuchet MS" charset="0"/>
              </a:rPr>
              <a:t>(using data from bulbs.com)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4260850" y="1352550"/>
            <a:ext cx="3530600" cy="3803650"/>
            <a:chOff x="4260850" y="1352550"/>
            <a:chExt cx="3530600" cy="3803650"/>
          </a:xfrm>
        </p:grpSpPr>
        <p:sp>
          <p:nvSpPr>
            <p:cNvPr id="5" name="Oval 4"/>
            <p:cNvSpPr/>
            <p:nvPr/>
          </p:nvSpPr>
          <p:spPr>
            <a:xfrm>
              <a:off x="6315075" y="1816100"/>
              <a:ext cx="153988" cy="153988"/>
            </a:xfrm>
            <a:prstGeom prst="ellipse">
              <a:avLst/>
            </a:prstGeom>
            <a:solidFill>
              <a:srgbClr val="04CD3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086600" y="4735513"/>
              <a:ext cx="153988" cy="1555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300788" y="4484688"/>
              <a:ext cx="153987" cy="153987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207" name="TextBox 7"/>
            <p:cNvSpPr txBox="1">
              <a:spLocks noChangeArrowheads="1"/>
            </p:cNvSpPr>
            <p:nvPr/>
          </p:nvSpPr>
          <p:spPr bwMode="auto">
            <a:xfrm>
              <a:off x="6526213" y="4878388"/>
              <a:ext cx="1265237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rebuchet MS" charset="0"/>
                  <a:ea typeface="Trebuchet MS" charset="0"/>
                  <a:cs typeface="Trebuchet MS" charset="0"/>
                </a:rPr>
                <a:t>INCANDESCENT</a:t>
              </a:r>
            </a:p>
          </p:txBody>
        </p:sp>
        <p:sp>
          <p:nvSpPr>
            <p:cNvPr id="51208" name="TextBox 8"/>
            <p:cNvSpPr txBox="1">
              <a:spLocks noChangeArrowheads="1"/>
            </p:cNvSpPr>
            <p:nvPr/>
          </p:nvSpPr>
          <p:spPr bwMode="auto">
            <a:xfrm>
              <a:off x="5930900" y="4621213"/>
              <a:ext cx="874713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rebuchet MS" charset="0"/>
                  <a:ea typeface="Trebuchet MS" charset="0"/>
                  <a:cs typeface="Trebuchet MS" charset="0"/>
                </a:rPr>
                <a:t>HALOGEN</a:t>
              </a:r>
            </a:p>
          </p:txBody>
        </p:sp>
        <p:sp>
          <p:nvSpPr>
            <p:cNvPr id="51209" name="TextBox 9"/>
            <p:cNvSpPr txBox="1">
              <a:spLocks noChangeArrowheads="1"/>
            </p:cNvSpPr>
            <p:nvPr/>
          </p:nvSpPr>
          <p:spPr bwMode="auto">
            <a:xfrm>
              <a:off x="4843463" y="2159000"/>
              <a:ext cx="120808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latin typeface="Trebuchet MS" charset="0"/>
                  <a:ea typeface="Trebuchet MS" charset="0"/>
                  <a:cs typeface="Trebuchet MS" charset="0"/>
                </a:rPr>
                <a:t>COMPACT</a:t>
              </a:r>
              <a:br>
                <a:rPr lang="en-US" sz="1200"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en-US" sz="1200">
                  <a:latin typeface="Trebuchet MS" charset="0"/>
                  <a:ea typeface="Trebuchet MS" charset="0"/>
                  <a:cs typeface="Trebuchet MS" charset="0"/>
                </a:rPr>
                <a:t>FLUORESCENT</a:t>
              </a:r>
            </a:p>
          </p:txBody>
        </p:sp>
        <p:sp>
          <p:nvSpPr>
            <p:cNvPr id="51210" name="TextBox 10"/>
            <p:cNvSpPr txBox="1">
              <a:spLocks noChangeArrowheads="1"/>
            </p:cNvSpPr>
            <p:nvPr/>
          </p:nvSpPr>
          <p:spPr bwMode="auto">
            <a:xfrm>
              <a:off x="5696225" y="1352550"/>
              <a:ext cx="13903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>
                  <a:latin typeface="Trebuchet MS" charset="0"/>
                  <a:ea typeface="Trebuchet MS" charset="0"/>
                  <a:cs typeface="Trebuchet MS" charset="0"/>
                </a:rPr>
                <a:t>QD VISION</a:t>
              </a:r>
            </a:p>
            <a:p>
              <a:pPr algn="ctr"/>
              <a:r>
                <a:rPr lang="en-US" sz="1200" dirty="0">
                  <a:latin typeface="Trebuchet MS" charset="0"/>
                  <a:ea typeface="Trebuchet MS" charset="0"/>
                  <a:cs typeface="Trebuchet MS" charset="0"/>
                </a:rPr>
                <a:t>NEXXUS</a:t>
              </a:r>
              <a:r>
                <a:rPr lang="en-US" sz="1200" dirty="0" smtClean="0">
                  <a:latin typeface="Trebuchet MS" charset="0"/>
                  <a:ea typeface="Trebuchet MS" charset="0"/>
                  <a:cs typeface="Trebuchet MS" charset="0"/>
                </a:rPr>
                <a:t> 110V LED</a:t>
              </a:r>
              <a:endParaRPr lang="en-US" sz="1200" dirty="0"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62575" y="2005013"/>
              <a:ext cx="153988" cy="1539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214" name="TextBox 15"/>
            <p:cNvSpPr txBox="1">
              <a:spLocks noChangeArrowheads="1"/>
            </p:cNvSpPr>
            <p:nvPr/>
          </p:nvSpPr>
          <p:spPr bwMode="auto">
            <a:xfrm>
              <a:off x="6519180" y="2373540"/>
              <a:ext cx="7363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200" dirty="0">
                  <a:latin typeface="Trebuchet MS" charset="0"/>
                  <a:ea typeface="Trebuchet MS" charset="0"/>
                  <a:cs typeface="Trebuchet MS" charset="0"/>
                </a:rPr>
                <a:t>CREE </a:t>
              </a:r>
              <a:br>
                <a:rPr lang="en-US" sz="1200" dirty="0"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en-US" sz="1200" dirty="0">
                  <a:latin typeface="Trebuchet MS" charset="0"/>
                  <a:ea typeface="Trebuchet MS" charset="0"/>
                  <a:cs typeface="Trebuchet MS" charset="0"/>
                </a:rPr>
                <a:t>LR6 LED</a:t>
              </a:r>
            </a:p>
          </p:txBody>
        </p:sp>
        <p:sp>
          <p:nvSpPr>
            <p:cNvPr id="51217" name="TextBox 18"/>
            <p:cNvSpPr txBox="1">
              <a:spLocks noChangeArrowheads="1"/>
            </p:cNvSpPr>
            <p:nvPr/>
          </p:nvSpPr>
          <p:spPr bwMode="auto">
            <a:xfrm>
              <a:off x="4260850" y="4433888"/>
              <a:ext cx="12827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latin typeface="Trebuchet MS" charset="0"/>
                  <a:ea typeface="Trebuchet MS" charset="0"/>
                  <a:cs typeface="Trebuchet MS" charset="0"/>
                </a:rPr>
                <a:t>OTHER LED</a:t>
              </a:r>
              <a:br>
                <a:rPr lang="en-US" sz="1200"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en-US" sz="1200">
                  <a:latin typeface="Trebuchet MS" charset="0"/>
                  <a:ea typeface="Trebuchet MS" charset="0"/>
                  <a:cs typeface="Trebuchet MS" charset="0"/>
                </a:rPr>
                <a:t>TECHNOLOGIES</a:t>
              </a:r>
            </a:p>
          </p:txBody>
        </p:sp>
        <p:sp>
          <p:nvSpPr>
            <p:cNvPr id="51221" name="TextBox 15"/>
            <p:cNvSpPr txBox="1">
              <a:spLocks noChangeArrowheads="1"/>
            </p:cNvSpPr>
            <p:nvPr/>
          </p:nvSpPr>
          <p:spPr bwMode="auto">
            <a:xfrm>
              <a:off x="5821363" y="3094038"/>
              <a:ext cx="9525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rebuchet MS" charset="0"/>
                  <a:ea typeface="Trebuchet MS" charset="0"/>
                  <a:cs typeface="Trebuchet MS" charset="0"/>
                </a:rPr>
                <a:t>CREE </a:t>
              </a:r>
              <a:br>
                <a:rPr lang="en-US" sz="1200"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en-US" sz="1200">
                  <a:latin typeface="Trebuchet MS" charset="0"/>
                  <a:ea typeface="Trebuchet MS" charset="0"/>
                  <a:cs typeface="Trebuchet MS" charset="0"/>
                </a:rPr>
                <a:t>LRP38 LED</a:t>
              </a: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6342063" y="3162300"/>
              <a:ext cx="127000" cy="12700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5867401" y="1779513"/>
            <a:ext cx="636206" cy="641196"/>
            <a:chOff x="5867401" y="1779513"/>
            <a:chExt cx="636206" cy="641196"/>
          </a:xfrm>
        </p:grpSpPr>
        <p:sp>
          <p:nvSpPr>
            <p:cNvPr id="24" name="Oval 23"/>
            <p:cNvSpPr/>
            <p:nvPr/>
          </p:nvSpPr>
          <p:spPr>
            <a:xfrm>
              <a:off x="6275007" y="1779513"/>
              <a:ext cx="228600" cy="2286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>
              <a:stCxn id="24" idx="2"/>
            </p:cNvCxnSpPr>
            <p:nvPr/>
          </p:nvCxnSpPr>
          <p:spPr>
            <a:xfrm rot="10800000" flipV="1">
              <a:off x="5867401" y="1893812"/>
              <a:ext cx="407607" cy="111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V="1">
              <a:off x="6193367" y="2211312"/>
              <a:ext cx="407607" cy="111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 rot="2460000">
            <a:off x="1480882" y="4058433"/>
            <a:ext cx="3659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F7F7F"/>
                </a:solidFill>
                <a:latin typeface="Trebuchet MS"/>
                <a:ea typeface="ＭＳ Ｐゴシック"/>
                <a:cs typeface="Trebuchet MS"/>
              </a:rPr>
              <a:t>Tradeoff EFFICIENCY for COLOR QUALITY </a:t>
            </a:r>
            <a:endParaRPr lang="en-US" sz="1400" b="1" dirty="0">
              <a:solidFill>
                <a:srgbClr val="7F7F7F"/>
              </a:solidFill>
              <a:latin typeface="Trebuchet MS"/>
              <a:ea typeface="ＭＳ Ｐゴシック"/>
              <a:cs typeface="Trebuchet M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23289</TotalTime>
  <Words>425</Words>
  <Application>Microsoft Office PowerPoint</Application>
  <PresentationFormat>On-screen Show (4:3)</PresentationFormat>
  <Paragraphs>178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M.I.T.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Vladimir Bulovic</dc:creator>
  <cp:lastModifiedBy>Janet Chuang</cp:lastModifiedBy>
  <cp:revision>83</cp:revision>
  <cp:lastPrinted>2012-12-19T11:22:20Z</cp:lastPrinted>
  <dcterms:created xsi:type="dcterms:W3CDTF">2011-05-03T21:01:31Z</dcterms:created>
  <dcterms:modified xsi:type="dcterms:W3CDTF">2013-01-16T20:39:20Z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4041523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D5.0.8</vt:lpwstr>
  </property>
</Properties>
</file>