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Default Extension="jpeg" ContentType="image/jpeg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Default Extension="vml" ContentType="application/vnd.openxmlformats-officedocument.vmlDrawing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tags/tag58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4" r:id="rId2"/>
    <p:sldId id="276" r:id="rId3"/>
    <p:sldId id="304" r:id="rId4"/>
    <p:sldId id="305" r:id="rId5"/>
    <p:sldId id="281" r:id="rId6"/>
    <p:sldId id="279" r:id="rId7"/>
    <p:sldId id="307" r:id="rId8"/>
    <p:sldId id="308" r:id="rId9"/>
    <p:sldId id="309" r:id="rId10"/>
    <p:sldId id="284" r:id="rId11"/>
    <p:sldId id="286" r:id="rId12"/>
    <p:sldId id="300" r:id="rId13"/>
    <p:sldId id="298" r:id="rId14"/>
    <p:sldId id="299" r:id="rId15"/>
    <p:sldId id="287" r:id="rId16"/>
    <p:sldId id="288" r:id="rId17"/>
    <p:sldId id="289" r:id="rId18"/>
    <p:sldId id="290" r:id="rId19"/>
    <p:sldId id="311" r:id="rId20"/>
    <p:sldId id="301" r:id="rId21"/>
    <p:sldId id="310" r:id="rId22"/>
    <p:sldId id="296" r:id="rId23"/>
    <p:sldId id="295" r:id="rId24"/>
    <p:sldId id="294" r:id="rId25"/>
    <p:sldId id="293" r:id="rId26"/>
    <p:sldId id="312" r:id="rId27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BD6"/>
    <a:srgbClr val="0066FF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458" y="-654"/>
      </p:cViewPr>
      <p:guideLst>
        <p:guide orient="horz" pos="3427"/>
        <p:guide orient="horz" pos="1007"/>
        <p:guide orient="horz" pos="1115"/>
        <p:guide orient="horz" pos="431"/>
        <p:guide orient="horz" pos="3878"/>
        <p:guide pos="5471"/>
        <p:guide pos="294"/>
        <p:guide pos="2880"/>
        <p:guide pos="13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1" d="100"/>
          <a:sy n="61" d="100"/>
        </p:scale>
        <p:origin x="-1882" y="-86"/>
      </p:cViewPr>
      <p:guideLst>
        <p:guide orient="horz" pos="3024"/>
        <p:guide pos="2304"/>
      </p:guideLst>
    </p:cSldViewPr>
  </p:notesViewPr>
  <p:gridSpacing cx="46816963" cy="468169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 smtClean="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20 –  EM Plane Waves - Examples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893D806D-A620-4F95-B03F-B21B7F86E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0" y="0"/>
            <a:ext cx="33813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/>
          <a:lstStyle/>
          <a:p>
            <a:pPr algn="l" defTabSz="1022350">
              <a:defRPr/>
            </a:pPr>
            <a:endParaRPr lang="en-US" sz="1400">
              <a:latin typeface="Calibri" pitchFamily="34" charset="0"/>
              <a:ea typeface="ＭＳ Ｐゴシック" charset="-128"/>
            </a:endParaRPr>
          </a:p>
          <a:p>
            <a:pPr algn="l" defTabSz="1022350">
              <a:defRPr/>
            </a:pPr>
            <a:endParaRPr lang="en-US" sz="140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7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6.007 – OCW</a:t>
            </a:r>
          </a:p>
        </p:txBody>
      </p:sp>
    </p:spTree>
    <p:extLst>
      <p:ext uri="{BB962C8B-B14F-4D97-AF65-F5344CB8AC3E}">
        <p14:creationId xmlns:p14="http://schemas.microsoft.com/office/powerpoint/2010/main" xmlns="" val="2859524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C0C2DF91-1FDA-491E-804A-8629B500F197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a typeface="ＭＳ Ｐゴシック" charset="-128"/>
              </a:defRPr>
            </a:lvl1pPr>
          </a:lstStyle>
          <a:p>
            <a:pPr>
              <a:defRPr/>
            </a:pPr>
            <a:fld id="{1DE262E0-5D9C-462D-AEC0-E7B77870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8358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CA1C967-BC72-41B5-973A-18FAFDABF3D4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EDD4E-80DC-44AC-9D72-8309D33892C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596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6E39F-33D7-4E81-8BEC-DC6CA59D7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0851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A3A46-9FF5-430E-AA66-29F4F7E95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9654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A0AE5-D30F-415D-B1FB-D0F72C15D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3908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6584-CE1D-4720-948D-15CB955BE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006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6D68D-3751-406E-A721-7913045E7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2894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7FF43-0A71-4306-A55C-1589618BB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5699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DD73A-B791-4710-A117-7A023FC0F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2410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A5CF3-619D-4D2E-BE34-35641B384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776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D36B6-755C-47E0-99C4-3C74BE91A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9067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F9E31-18A2-48D7-A414-37686167E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24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B041E-79FA-41E7-8B76-A8925BC98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295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C6000-A557-49D1-8710-07D37C952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791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ＭＳ Ｐゴシック" charset="-128"/>
              </a:defRPr>
            </a:lvl1pPr>
          </a:lstStyle>
          <a:p>
            <a:pPr>
              <a:defRPr/>
            </a:pPr>
            <a:fld id="{F0D712C5-40F5-49A6-804F-8C9764D33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MS PGothic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tags" Target="../tags/tag57.xml"/><Relationship Id="rId7" Type="http://schemas.openxmlformats.org/officeDocument/2006/relationships/image" Target="../media/image54.emf"/><Relationship Id="rId12" Type="http://schemas.openxmlformats.org/officeDocument/2006/relationships/image" Target="../media/image57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tags" Target="../tags/tag59.xml"/><Relationship Id="rId10" Type="http://schemas.openxmlformats.org/officeDocument/2006/relationships/image" Target="../media/image10.png"/><Relationship Id="rId4" Type="http://schemas.openxmlformats.org/officeDocument/2006/relationships/tags" Target="../tags/tag58.xml"/><Relationship Id="rId9" Type="http://schemas.openxmlformats.org/officeDocument/2006/relationships/image" Target="../media/image56.png"/><Relationship Id="rId1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image" Target="../media/image82.emf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12" Type="http://schemas.openxmlformats.org/officeDocument/2006/relationships/image" Target="../media/image81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11" Type="http://schemas.openxmlformats.org/officeDocument/2006/relationships/image" Target="../media/image80.emf"/><Relationship Id="rId5" Type="http://schemas.openxmlformats.org/officeDocument/2006/relationships/image" Target="../media/image74.emf"/><Relationship Id="rId15" Type="http://schemas.openxmlformats.org/officeDocument/2006/relationships/image" Target="../media/image84.emf"/><Relationship Id="rId10" Type="http://schemas.openxmlformats.org/officeDocument/2006/relationships/image" Target="../media/image79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Relationship Id="rId14" Type="http://schemas.openxmlformats.org/officeDocument/2006/relationships/image" Target="../media/image8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96.emf"/><Relationship Id="rId3" Type="http://schemas.openxmlformats.org/officeDocument/2006/relationships/image" Target="../media/image91.emf"/><Relationship Id="rId7" Type="http://schemas.openxmlformats.org/officeDocument/2006/relationships/oleObject" Target="../embeddings/oleObject6.bin"/><Relationship Id="rId12" Type="http://schemas.openxmlformats.org/officeDocument/2006/relationships/image" Target="../media/image9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94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93.emf"/><Relationship Id="rId4" Type="http://schemas.openxmlformats.org/officeDocument/2006/relationships/image" Target="../media/image92.emf"/><Relationship Id="rId9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emf"/><Relationship Id="rId15" Type="http://schemas.openxmlformats.org/officeDocument/2006/relationships/image" Target="../media/image109.jpeg"/><Relationship Id="rId10" Type="http://schemas.openxmlformats.org/officeDocument/2006/relationships/image" Target="../media/image104.emf"/><Relationship Id="rId4" Type="http://schemas.openxmlformats.org/officeDocument/2006/relationships/image" Target="../media/image98.emf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emf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12" Type="http://schemas.openxmlformats.org/officeDocument/2006/relationships/image" Target="../media/image7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emf"/><Relationship Id="rId4" Type="http://schemas.openxmlformats.org/officeDocument/2006/relationships/tags" Target="../tags/tag4.xml"/><Relationship Id="rId9" Type="http://schemas.openxmlformats.org/officeDocument/2006/relationships/image" Target="../media/image4.png"/><Relationship Id="rId1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ia.doc.gov/osmhome/allochrt.pdf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114.emf"/><Relationship Id="rId7" Type="http://schemas.openxmlformats.org/officeDocument/2006/relationships/image" Target="../media/image118.em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emf"/><Relationship Id="rId11" Type="http://schemas.openxmlformats.org/officeDocument/2006/relationships/hyperlink" Target="http://www.metaveld.com" TargetMode="External"/><Relationship Id="rId5" Type="http://schemas.openxmlformats.org/officeDocument/2006/relationships/image" Target="../media/image116.emf"/><Relationship Id="rId10" Type="http://schemas.openxmlformats.org/officeDocument/2006/relationships/hyperlink" Target="http://commons.wikimedia.org/wiki/File:Lasersnijden_laserkop.jpg" TargetMode="External"/><Relationship Id="rId4" Type="http://schemas.openxmlformats.org/officeDocument/2006/relationships/image" Target="../media/image115.emf"/><Relationship Id="rId9" Type="http://schemas.openxmlformats.org/officeDocument/2006/relationships/image" Target="../media/image1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7" Type="http://schemas.openxmlformats.org/officeDocument/2006/relationships/image" Target="../media/image118.em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4" Type="http://schemas.openxmlformats.org/officeDocument/2006/relationships/image" Target="../media/image12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0.emf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29.emf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cw.mit.edu/term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tags" Target="../tags/tag6.xml"/><Relationship Id="rId16" Type="http://schemas.openxmlformats.org/officeDocument/2006/relationships/image" Target="../media/image16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1.png"/><Relationship Id="rId5" Type="http://schemas.openxmlformats.org/officeDocument/2006/relationships/tags" Target="../tags/tag9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emf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23.png"/><Relationship Id="rId18" Type="http://schemas.openxmlformats.org/officeDocument/2006/relationships/image" Target="../media/image18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22.png"/><Relationship Id="rId17" Type="http://schemas.openxmlformats.org/officeDocument/2006/relationships/image" Target="../media/image14.emf"/><Relationship Id="rId2" Type="http://schemas.openxmlformats.org/officeDocument/2006/relationships/tags" Target="../tags/tag14.xml"/><Relationship Id="rId16" Type="http://schemas.openxmlformats.org/officeDocument/2006/relationships/image" Target="../media/image17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1.png"/><Relationship Id="rId5" Type="http://schemas.openxmlformats.org/officeDocument/2006/relationships/tags" Target="../tags/tag17.xml"/><Relationship Id="rId15" Type="http://schemas.openxmlformats.org/officeDocument/2006/relationships/image" Target="../media/image16.png"/><Relationship Id="rId10" Type="http://schemas.openxmlformats.org/officeDocument/2006/relationships/image" Target="../media/image20.jpeg"/><Relationship Id="rId19" Type="http://schemas.openxmlformats.org/officeDocument/2006/relationships/image" Target="../media/image19.emf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0.jpe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3.bin"/><Relationship Id="rId2" Type="http://schemas.openxmlformats.org/officeDocument/2006/relationships/tags" Target="../tags/tag21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6" Type="http://schemas.openxmlformats.org/officeDocument/2006/relationships/tags" Target="../tags/tag25.xml"/><Relationship Id="rId11" Type="http://schemas.openxmlformats.org/officeDocument/2006/relationships/oleObject" Target="../embeddings/oleObject2.bin"/><Relationship Id="rId5" Type="http://schemas.openxmlformats.org/officeDocument/2006/relationships/tags" Target="../tags/tag24.xml"/><Relationship Id="rId15" Type="http://schemas.openxmlformats.org/officeDocument/2006/relationships/image" Target="../media/image29.emf"/><Relationship Id="rId10" Type="http://schemas.openxmlformats.org/officeDocument/2006/relationships/image" Target="../media/image28.png"/><Relationship Id="rId4" Type="http://schemas.openxmlformats.org/officeDocument/2006/relationships/tags" Target="../tags/tag23.xml"/><Relationship Id="rId9" Type="http://schemas.openxmlformats.org/officeDocument/2006/relationships/image" Target="../media/image2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8.xml"/><Relationship Id="rId7" Type="http://schemas.openxmlformats.org/officeDocument/2006/relationships/image" Target="../media/image3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5.png"/><Relationship Id="rId4" Type="http://schemas.openxmlformats.org/officeDocument/2006/relationships/tags" Target="../tags/tag29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image" Target="../media/image39.jpeg"/><Relationship Id="rId18" Type="http://schemas.openxmlformats.org/officeDocument/2006/relationships/image" Target="../media/image16.png"/><Relationship Id="rId3" Type="http://schemas.openxmlformats.org/officeDocument/2006/relationships/tags" Target="../tags/tag32.xml"/><Relationship Id="rId21" Type="http://schemas.openxmlformats.org/officeDocument/2006/relationships/image" Target="../media/image19.emf"/><Relationship Id="rId7" Type="http://schemas.openxmlformats.org/officeDocument/2006/relationships/tags" Target="../tags/tag36.xml"/><Relationship Id="rId12" Type="http://schemas.openxmlformats.org/officeDocument/2006/relationships/image" Target="../media/image38.jpeg"/><Relationship Id="rId17" Type="http://schemas.openxmlformats.org/officeDocument/2006/relationships/image" Target="../media/image15.png"/><Relationship Id="rId2" Type="http://schemas.openxmlformats.org/officeDocument/2006/relationships/tags" Target="../tags/tag31.xml"/><Relationship Id="rId16" Type="http://schemas.openxmlformats.org/officeDocument/2006/relationships/image" Target="../media/image14.emf"/><Relationship Id="rId20" Type="http://schemas.openxmlformats.org/officeDocument/2006/relationships/image" Target="../media/image18.png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37.jpeg"/><Relationship Id="rId5" Type="http://schemas.openxmlformats.org/officeDocument/2006/relationships/tags" Target="../tags/tag34.xml"/><Relationship Id="rId15" Type="http://schemas.openxmlformats.org/officeDocument/2006/relationships/image" Target="../media/image41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7.pn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42.png"/><Relationship Id="rId18" Type="http://schemas.openxmlformats.org/officeDocument/2006/relationships/image" Target="../media/image41.png"/><Relationship Id="rId3" Type="http://schemas.openxmlformats.org/officeDocument/2006/relationships/tags" Target="../tags/tag41.xml"/><Relationship Id="rId21" Type="http://schemas.openxmlformats.org/officeDocument/2006/relationships/image" Target="../media/image15.png"/><Relationship Id="rId7" Type="http://schemas.openxmlformats.org/officeDocument/2006/relationships/tags" Target="../tags/tag45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32.png"/><Relationship Id="rId25" Type="http://schemas.openxmlformats.org/officeDocument/2006/relationships/image" Target="../media/image19.emf"/><Relationship Id="rId2" Type="http://schemas.openxmlformats.org/officeDocument/2006/relationships/tags" Target="../tags/tag40.xml"/><Relationship Id="rId16" Type="http://schemas.openxmlformats.org/officeDocument/2006/relationships/image" Target="../media/image31.jpeg"/><Relationship Id="rId20" Type="http://schemas.openxmlformats.org/officeDocument/2006/relationships/image" Target="../media/image14.emf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image" Target="../media/image18.png"/><Relationship Id="rId5" Type="http://schemas.openxmlformats.org/officeDocument/2006/relationships/tags" Target="../tags/tag43.xml"/><Relationship Id="rId15" Type="http://schemas.openxmlformats.org/officeDocument/2006/relationships/image" Target="../media/image44.jpeg"/><Relationship Id="rId23" Type="http://schemas.openxmlformats.org/officeDocument/2006/relationships/image" Target="../media/image17.png"/><Relationship Id="rId10" Type="http://schemas.openxmlformats.org/officeDocument/2006/relationships/tags" Target="../tags/tag48.xml"/><Relationship Id="rId19" Type="http://schemas.openxmlformats.org/officeDocument/2006/relationships/image" Target="../media/image45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43.jpeg"/><Relationship Id="rId2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0.png"/><Relationship Id="rId3" Type="http://schemas.openxmlformats.org/officeDocument/2006/relationships/tags" Target="../tags/tag52.xml"/><Relationship Id="rId7" Type="http://schemas.openxmlformats.org/officeDocument/2006/relationships/image" Target="../media/image46.emf"/><Relationship Id="rId12" Type="http://schemas.openxmlformats.org/officeDocument/2006/relationships/image" Target="../media/image49.png"/><Relationship Id="rId2" Type="http://schemas.openxmlformats.org/officeDocument/2006/relationships/tags" Target="../tags/tag51.xml"/><Relationship Id="rId16" Type="http://schemas.openxmlformats.org/officeDocument/2006/relationships/image" Target="../media/image53.emf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1.png"/><Relationship Id="rId5" Type="http://schemas.openxmlformats.org/officeDocument/2006/relationships/tags" Target="../tags/tag54.xml"/><Relationship Id="rId15" Type="http://schemas.openxmlformats.org/officeDocument/2006/relationships/image" Target="../media/image52.emf"/><Relationship Id="rId10" Type="http://schemas.openxmlformats.org/officeDocument/2006/relationships/image" Target="../media/image48.png"/><Relationship Id="rId4" Type="http://schemas.openxmlformats.org/officeDocument/2006/relationships/tags" Target="../tags/tag53.xml"/><Relationship Id="rId9" Type="http://schemas.openxmlformats.org/officeDocument/2006/relationships/image" Target="../media/image47.jpeg"/><Relationship Id="rId14" Type="http://schemas.openxmlformats.org/officeDocument/2006/relationships/image" Target="../media/image5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466850" y="914400"/>
            <a:ext cx="6199188" cy="60483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en-US" sz="28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</a:rPr>
              <a:t>Examples of Uniform EM Plane Waves</a:t>
            </a:r>
            <a:endParaRPr lang="en-US" sz="2400" i="1" dirty="0" smtClean="0"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</a:endParaRPr>
          </a:p>
        </p:txBody>
      </p:sp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869950" y="2792413"/>
            <a:ext cx="7340600" cy="23082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233363" indent="-233363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2400" u="sng" dirty="0" smtClean="0">
                <a:latin typeface="Trebuchet MS" charset="0"/>
              </a:rPr>
              <a:t>Outline</a:t>
            </a:r>
            <a:endParaRPr lang="en-US" sz="3200" u="sng" dirty="0" smtClean="0">
              <a:latin typeface="Trebuchet MS" charset="0"/>
            </a:endParaRPr>
          </a:p>
          <a:p>
            <a:pPr algn="l">
              <a:defRPr/>
            </a:pPr>
            <a:endParaRPr lang="en-US" sz="2400" dirty="0" smtClean="0">
              <a:latin typeface="Trebuchet MS" charset="0"/>
            </a:endParaRPr>
          </a:p>
          <a:p>
            <a:pPr marL="0" indent="0" algn="l" eaLnBrk="1" hangingPunct="1">
              <a:defRPr/>
            </a:pPr>
            <a:r>
              <a:rPr lang="en-US" sz="2400" dirty="0" smtClean="0">
                <a:latin typeface="Trebuchet MS" charset="0"/>
              </a:rPr>
              <a:t>Reminder of Wave Equation</a:t>
            </a:r>
          </a:p>
          <a:p>
            <a:pPr marL="0" indent="0" algn="l" eaLnBrk="1" hangingPunct="1">
              <a:defRPr/>
            </a:pPr>
            <a:r>
              <a:rPr lang="en-US" sz="2400" dirty="0" smtClean="0">
                <a:latin typeface="Trebuchet MS" charset="0"/>
              </a:rPr>
              <a:t>Reminder of Relation Between E &amp; H</a:t>
            </a:r>
          </a:p>
          <a:p>
            <a:pPr marL="0" indent="0" algn="l">
              <a:defRPr/>
            </a:pPr>
            <a:r>
              <a:rPr lang="en-US" sz="2400" dirty="0" smtClean="0">
                <a:latin typeface="Trebuchet MS" charset="0"/>
              </a:rPr>
              <a:t>Energy Transported by EM Waves (</a:t>
            </a:r>
            <a:r>
              <a:rPr lang="en-US" sz="2400" dirty="0" err="1" smtClean="0">
                <a:latin typeface="Trebuchet MS" charset="0"/>
              </a:rPr>
              <a:t>Poynting</a:t>
            </a:r>
            <a:r>
              <a:rPr lang="en-US" sz="2400" dirty="0" smtClean="0">
                <a:latin typeface="Trebuchet MS" charset="0"/>
              </a:rPr>
              <a:t> Vector)</a:t>
            </a:r>
          </a:p>
          <a:p>
            <a:pPr marL="0" indent="0" algn="l">
              <a:defRPr/>
            </a:pPr>
            <a:r>
              <a:rPr lang="en-US" sz="2400" dirty="0" smtClean="0">
                <a:latin typeface="Trebuchet MS" charset="0"/>
              </a:rPr>
              <a:t>Examples of Energy Transport by EM Waves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75" y="1649413"/>
            <a:ext cx="85740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658938" y="457200"/>
            <a:ext cx="5732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Energy Density of a Uniform Plane Wave</a:t>
            </a:r>
          </a:p>
        </p:txBody>
      </p:sp>
      <p:pic>
        <p:nvPicPr>
          <p:cNvPr id="12292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6088" y="1844675"/>
            <a:ext cx="21701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638" y="1920875"/>
            <a:ext cx="229076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1784350" y="1295400"/>
            <a:ext cx="1141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1">
                <a:latin typeface="Trebuchet MS" pitchFamily="34" charset="0"/>
              </a:rPr>
              <a:t>Magnetic</a:t>
            </a:r>
          </a:p>
        </p:txBody>
      </p:sp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5997575" y="1295400"/>
            <a:ext cx="101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1">
                <a:latin typeface="Trebuchet MS" pitchFamily="34" charset="0"/>
              </a:rPr>
              <a:t>Electric</a:t>
            </a:r>
          </a:p>
        </p:txBody>
      </p:sp>
      <p:pic>
        <p:nvPicPr>
          <p:cNvPr id="12296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257550"/>
            <a:ext cx="4638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3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967163"/>
            <a:ext cx="584993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5715000"/>
            <a:ext cx="3052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715000"/>
            <a:ext cx="152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16"/>
          <p:cNvSpPr txBox="1">
            <a:spLocks noChangeArrowheads="1"/>
          </p:cNvSpPr>
          <p:nvPr/>
        </p:nvSpPr>
        <p:spPr bwMode="auto">
          <a:xfrm>
            <a:off x="4343400" y="5334000"/>
            <a:ext cx="1828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Trebuchet MS" pitchFamily="34" charset="0"/>
              </a:rPr>
              <a:t>Using less</a:t>
            </a:r>
          </a:p>
          <a:p>
            <a:pPr eaLnBrk="1" hangingPunct="1"/>
            <a:r>
              <a:rPr lang="en-US" sz="1800">
                <a:latin typeface="Trebuchet MS" pitchFamily="34" charset="0"/>
              </a:rPr>
              <a:t>cumbersome</a:t>
            </a:r>
          </a:p>
          <a:p>
            <a:pPr eaLnBrk="1" hangingPunct="1"/>
            <a:r>
              <a:rPr lang="en-US" sz="1800">
                <a:latin typeface="Trebuchet MS" pitchFamily="34" charset="0"/>
              </a:rPr>
              <a:t>notation</a:t>
            </a:r>
          </a:p>
        </p:txBody>
      </p:sp>
      <p:sp>
        <p:nvSpPr>
          <p:cNvPr id="12301" name="Rectangle 15"/>
          <p:cNvSpPr>
            <a:spLocks noChangeArrowheads="1"/>
          </p:cNvSpPr>
          <p:nvPr/>
        </p:nvSpPr>
        <p:spPr bwMode="auto">
          <a:xfrm>
            <a:off x="842963" y="5613400"/>
            <a:ext cx="3221037" cy="95250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6313488" y="5562600"/>
            <a:ext cx="1878012" cy="95250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303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76838" y="5861050"/>
            <a:ext cx="4064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79" name="Picture 2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2050" y="4813300"/>
            <a:ext cx="1682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5"/>
          <p:cNvSpPr>
            <a:spLocks noChangeArrowheads="1"/>
          </p:cNvSpPr>
          <p:nvPr/>
        </p:nvSpPr>
        <p:spPr bwMode="auto">
          <a:xfrm>
            <a:off x="1981200" y="457200"/>
            <a:ext cx="528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Power Flow of a Uniform Plane Wave</a:t>
            </a:r>
          </a:p>
        </p:txBody>
      </p:sp>
      <p:sp>
        <p:nvSpPr>
          <p:cNvPr id="173072" name="Text Box 16"/>
          <p:cNvSpPr txBox="1">
            <a:spLocks noChangeArrowheads="1"/>
          </p:cNvSpPr>
          <p:nvPr/>
        </p:nvSpPr>
        <p:spPr bwMode="auto">
          <a:xfrm>
            <a:off x="4833938" y="4800600"/>
            <a:ext cx="39671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latin typeface="Trebuchet MS" pitchFamily="34" charset="0"/>
              </a:rPr>
              <a:t>Poynting Vector, </a:t>
            </a:r>
          </a:p>
          <a:p>
            <a:pPr eaLnBrk="1" hangingPunct="1"/>
            <a:r>
              <a:rPr lang="en-US">
                <a:latin typeface="Trebuchet MS" pitchFamily="34" charset="0"/>
              </a:rPr>
              <a:t>named after</a:t>
            </a:r>
          </a:p>
          <a:p>
            <a:pPr eaLnBrk="1" hangingPunct="1"/>
            <a:r>
              <a:rPr lang="en-US">
                <a:latin typeface="Trebuchet MS" pitchFamily="34" charset="0"/>
              </a:rPr>
              <a:t>John Henry Poynting (1852-1914)</a:t>
            </a:r>
          </a:p>
        </p:txBody>
      </p:sp>
      <p:sp>
        <p:nvSpPr>
          <p:cNvPr id="173073" name="Line 17"/>
          <p:cNvSpPr>
            <a:spLocks noChangeShapeType="1"/>
          </p:cNvSpPr>
          <p:nvPr/>
        </p:nvSpPr>
        <p:spPr bwMode="auto">
          <a:xfrm flipH="1" flipV="1">
            <a:off x="4648200" y="5029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995488"/>
            <a:ext cx="28194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5738" y="2971800"/>
            <a:ext cx="1193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3675" y="3813175"/>
            <a:ext cx="13589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Rectangle 15"/>
          <p:cNvSpPr>
            <a:spLocks noChangeArrowheads="1"/>
          </p:cNvSpPr>
          <p:nvPr/>
        </p:nvSpPr>
        <p:spPr bwMode="auto">
          <a:xfrm>
            <a:off x="2201863" y="4775200"/>
            <a:ext cx="2078037" cy="95250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72" grpId="0"/>
      <p:bldP spid="1730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3571875" y="3302000"/>
            <a:ext cx="2744788" cy="6477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121025" y="554038"/>
            <a:ext cx="290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u="sng">
                <a:latin typeface="Trebuchet MS" pitchFamily="34" charset="0"/>
              </a:rPr>
              <a:t>Poynting</a:t>
            </a:r>
            <a:r>
              <a:rPr lang="ja-JP" altLang="en-US" sz="2400" u="sng">
                <a:latin typeface="Trebuchet MS" pitchFamily="34" charset="0"/>
              </a:rPr>
              <a:t>’</a:t>
            </a:r>
            <a:r>
              <a:rPr lang="en-US" altLang="ja-JP" sz="2400" u="sng">
                <a:latin typeface="Trebuchet MS" pitchFamily="34" charset="0"/>
              </a:rPr>
              <a:t>s Theorem</a:t>
            </a:r>
            <a:endParaRPr lang="en-US" sz="2400" u="sng">
              <a:latin typeface="Trebuchet MS" pitchFamily="34" charset="0"/>
            </a:endParaRPr>
          </a:p>
        </p:txBody>
      </p:sp>
      <p:sp>
        <p:nvSpPr>
          <p:cNvPr id="14340" name="AutoShape 6"/>
          <p:cNvSpPr>
            <a:spLocks/>
          </p:cNvSpPr>
          <p:nvPr/>
        </p:nvSpPr>
        <p:spPr bwMode="auto">
          <a:xfrm rot="5400000">
            <a:off x="1898650" y="4529138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AutoShape 7"/>
          <p:cNvSpPr>
            <a:spLocks/>
          </p:cNvSpPr>
          <p:nvPr/>
        </p:nvSpPr>
        <p:spPr bwMode="auto">
          <a:xfrm rot="5400000">
            <a:off x="6808788" y="3916363"/>
            <a:ext cx="255587" cy="2351087"/>
          </a:xfrm>
          <a:prstGeom prst="rightBrace">
            <a:avLst>
              <a:gd name="adj1" fmla="val 989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AutoShape 8"/>
          <p:cNvSpPr>
            <a:spLocks/>
          </p:cNvSpPr>
          <p:nvPr/>
        </p:nvSpPr>
        <p:spPr bwMode="auto">
          <a:xfrm rot="5400000">
            <a:off x="3763963" y="4711700"/>
            <a:ext cx="177800" cy="682625"/>
          </a:xfrm>
          <a:prstGeom prst="rightBrace">
            <a:avLst>
              <a:gd name="adj1" fmla="val 3199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1362075" y="5087938"/>
            <a:ext cx="12588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Trebuchet MS" pitchFamily="34" charset="0"/>
              </a:rPr>
              <a:t>Wave transport of energy from V through S</a:t>
            </a:r>
          </a:p>
        </p:txBody>
      </p:sp>
      <p:sp>
        <p:nvSpPr>
          <p:cNvPr id="14344" name="Text Box 10"/>
          <p:cNvSpPr txBox="1">
            <a:spLocks noChangeArrowheads="1"/>
          </p:cNvSpPr>
          <p:nvPr/>
        </p:nvSpPr>
        <p:spPr bwMode="auto">
          <a:xfrm>
            <a:off x="3224213" y="5141913"/>
            <a:ext cx="1349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Trebuchet MS" pitchFamily="34" charset="0"/>
              </a:rPr>
              <a:t>Energy conversion within V</a:t>
            </a:r>
          </a:p>
        </p:txBody>
      </p:sp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6316663" y="5243513"/>
            <a:ext cx="12747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Trebuchet MS" pitchFamily="34" charset="0"/>
              </a:rPr>
              <a:t>Energy storage within V</a:t>
            </a:r>
          </a:p>
        </p:txBody>
      </p:sp>
      <p:pic>
        <p:nvPicPr>
          <p:cNvPr id="14346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575" y="1720850"/>
            <a:ext cx="30400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789113"/>
            <a:ext cx="28273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75" y="4357688"/>
            <a:ext cx="81915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AutoShape 7"/>
          <p:cNvSpPr>
            <a:spLocks/>
          </p:cNvSpPr>
          <p:nvPr/>
        </p:nvSpPr>
        <p:spPr bwMode="auto">
          <a:xfrm rot="16200000" flipV="1">
            <a:off x="2369344" y="581819"/>
            <a:ext cx="255587" cy="2149475"/>
          </a:xfrm>
          <a:prstGeom prst="rightBrace">
            <a:avLst>
              <a:gd name="adj1" fmla="val 9889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Text Box 11"/>
          <p:cNvSpPr txBox="1">
            <a:spLocks noChangeArrowheads="1"/>
          </p:cNvSpPr>
          <p:nvPr/>
        </p:nvSpPr>
        <p:spPr bwMode="auto">
          <a:xfrm>
            <a:off x="1846263" y="1152525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Trebuchet MS" pitchFamily="34" charset="0"/>
              </a:rPr>
              <a:t>Ampere</a:t>
            </a:r>
          </a:p>
        </p:txBody>
      </p:sp>
      <p:sp>
        <p:nvSpPr>
          <p:cNvPr id="14351" name="Text Box 11"/>
          <p:cNvSpPr txBox="1">
            <a:spLocks noChangeArrowheads="1"/>
          </p:cNvSpPr>
          <p:nvPr/>
        </p:nvSpPr>
        <p:spPr bwMode="auto">
          <a:xfrm>
            <a:off x="6367463" y="1173163"/>
            <a:ext cx="127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Trebuchet MS" pitchFamily="34" charset="0"/>
              </a:rPr>
              <a:t>Faraday</a:t>
            </a:r>
          </a:p>
        </p:txBody>
      </p:sp>
      <p:sp>
        <p:nvSpPr>
          <p:cNvPr id="14352" name="AutoShape 7"/>
          <p:cNvSpPr>
            <a:spLocks/>
          </p:cNvSpPr>
          <p:nvPr/>
        </p:nvSpPr>
        <p:spPr bwMode="auto">
          <a:xfrm rot="16200000" flipV="1">
            <a:off x="6881813" y="625475"/>
            <a:ext cx="254000" cy="2149475"/>
          </a:xfrm>
          <a:prstGeom prst="rightBrace">
            <a:avLst>
              <a:gd name="adj1" fmla="val 9951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Text Box 11"/>
          <p:cNvSpPr txBox="1">
            <a:spLocks noChangeArrowheads="1"/>
          </p:cNvSpPr>
          <p:nvPr/>
        </p:nvSpPr>
        <p:spPr bwMode="auto">
          <a:xfrm>
            <a:off x="3762375" y="3263900"/>
            <a:ext cx="2381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Trebuchet MS" pitchFamily="34" charset="0"/>
              </a:rPr>
              <a:t>Vector identities</a:t>
            </a:r>
          </a:p>
          <a:p>
            <a:pPr eaLnBrk="1" hangingPunct="1"/>
            <a:r>
              <a:rPr lang="en-US" sz="1800">
                <a:latin typeface="Trebuchet MS" pitchFamily="34" charset="0"/>
              </a:rPr>
              <a:t>Vector manipulations</a:t>
            </a: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H="1">
            <a:off x="4953000" y="3949700"/>
            <a:ext cx="0" cy="407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>
            <a:off x="4959350" y="2921000"/>
            <a:ext cx="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" name="Oval 4"/>
          <p:cNvSpPr>
            <a:spLocks noChangeArrowheads="1"/>
          </p:cNvSpPr>
          <p:nvPr/>
        </p:nvSpPr>
        <p:spPr bwMode="auto">
          <a:xfrm>
            <a:off x="4787900" y="2565400"/>
            <a:ext cx="330200" cy="3683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5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0288" y="2616200"/>
            <a:ext cx="2381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3224213" y="2400300"/>
            <a:ext cx="1563687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 flipH="1">
            <a:off x="5168900" y="2400300"/>
            <a:ext cx="157480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2465388"/>
            <a:ext cx="40767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16"/>
          <p:cNvSpPr>
            <a:spLocks noChangeArrowheads="1"/>
          </p:cNvSpPr>
          <p:nvPr/>
        </p:nvSpPr>
        <p:spPr bwMode="auto">
          <a:xfrm>
            <a:off x="3438525" y="56197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EM Power Flow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374650" y="1477963"/>
            <a:ext cx="3667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b="1">
                <a:latin typeface="Trebuchet MS" pitchFamily="34" charset="0"/>
              </a:rPr>
              <a:t>Q</a:t>
            </a:r>
            <a:r>
              <a:rPr lang="en-US">
                <a:latin typeface="Trebuchet MS" pitchFamily="34" charset="0"/>
              </a:rPr>
              <a:t>:  How does power flow from the battery to the light bulb?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210175" y="1474788"/>
            <a:ext cx="37290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b="1">
                <a:latin typeface="Trebuchet MS" pitchFamily="34" charset="0"/>
              </a:rPr>
              <a:t>A</a:t>
            </a:r>
            <a:r>
              <a:rPr lang="en-US">
                <a:latin typeface="Trebuchet MS" pitchFamily="34" charset="0"/>
              </a:rPr>
              <a:t>:  Through the EM fields, which are guided by the wires.</a:t>
            </a:r>
          </a:p>
        </p:txBody>
      </p:sp>
      <p:sp>
        <p:nvSpPr>
          <p:cNvPr id="135187" name="Text Box 19"/>
          <p:cNvSpPr txBox="1">
            <a:spLocks noChangeArrowheads="1"/>
          </p:cNvSpPr>
          <p:nvPr/>
        </p:nvSpPr>
        <p:spPr bwMode="auto">
          <a:xfrm>
            <a:off x="1020763" y="5548313"/>
            <a:ext cx="26336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latin typeface="Trebuchet MS" pitchFamily="34" charset="0"/>
              </a:rPr>
              <a:t>The wires serve only to guide the fields.</a:t>
            </a:r>
          </a:p>
        </p:txBody>
      </p:sp>
      <p:sp>
        <p:nvSpPr>
          <p:cNvPr id="15367" name="Line 225"/>
          <p:cNvSpPr>
            <a:spLocks noChangeShapeType="1"/>
          </p:cNvSpPr>
          <p:nvPr/>
        </p:nvSpPr>
        <p:spPr bwMode="auto">
          <a:xfrm flipH="1">
            <a:off x="2184400" y="2627313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225"/>
          <p:cNvSpPr>
            <a:spLocks noChangeShapeType="1"/>
          </p:cNvSpPr>
          <p:nvPr/>
        </p:nvSpPr>
        <p:spPr bwMode="auto">
          <a:xfrm>
            <a:off x="2057400" y="5400675"/>
            <a:ext cx="749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Rectangle 4"/>
          <p:cNvSpPr>
            <a:spLocks noChangeArrowheads="1"/>
          </p:cNvSpPr>
          <p:nvPr/>
        </p:nvSpPr>
        <p:spPr bwMode="auto">
          <a:xfrm>
            <a:off x="2438400" y="2628900"/>
            <a:ext cx="20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i</a:t>
            </a:r>
            <a:endParaRPr lang="en-US"/>
          </a:p>
        </p:txBody>
      </p:sp>
      <p:sp>
        <p:nvSpPr>
          <p:cNvPr id="15370" name="Rectangle 23"/>
          <p:cNvSpPr>
            <a:spLocks noChangeArrowheads="1"/>
          </p:cNvSpPr>
          <p:nvPr/>
        </p:nvSpPr>
        <p:spPr bwMode="auto">
          <a:xfrm>
            <a:off x="2489200" y="4902200"/>
            <a:ext cx="20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i</a:t>
            </a:r>
            <a:endParaRPr lang="en-US"/>
          </a:p>
        </p:txBody>
      </p:sp>
      <p:sp>
        <p:nvSpPr>
          <p:cNvPr id="15371" name="Rectangle 24"/>
          <p:cNvSpPr>
            <a:spLocks noChangeArrowheads="1"/>
          </p:cNvSpPr>
          <p:nvPr/>
        </p:nvSpPr>
        <p:spPr bwMode="auto">
          <a:xfrm>
            <a:off x="919163" y="3652838"/>
            <a:ext cx="20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Trebuchet MS" pitchFamily="34" charset="0"/>
              </a:rPr>
              <a:t>+</a:t>
            </a:r>
            <a:endParaRPr lang="en-US" sz="2400"/>
          </a:p>
        </p:txBody>
      </p:sp>
      <p:sp>
        <p:nvSpPr>
          <p:cNvPr id="15372" name="Rectangle 25"/>
          <p:cNvSpPr>
            <a:spLocks noChangeArrowheads="1"/>
          </p:cNvSpPr>
          <p:nvPr/>
        </p:nvSpPr>
        <p:spPr bwMode="auto">
          <a:xfrm>
            <a:off x="969963" y="4343400"/>
            <a:ext cx="203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latin typeface="Trebuchet MS" pitchFamily="34" charset="0"/>
              </a:rPr>
              <a:t>-</a:t>
            </a:r>
            <a:endParaRPr lang="en-US" sz="2800"/>
          </a:p>
        </p:txBody>
      </p:sp>
      <p:sp>
        <p:nvSpPr>
          <p:cNvPr id="15373" name="Rectangle 26"/>
          <p:cNvSpPr>
            <a:spLocks noChangeArrowheads="1"/>
          </p:cNvSpPr>
          <p:nvPr/>
        </p:nvSpPr>
        <p:spPr bwMode="auto">
          <a:xfrm>
            <a:off x="969963" y="4032250"/>
            <a:ext cx="20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Trebuchet MS" pitchFamily="34" charset="0"/>
              </a:rPr>
              <a:t>v</a:t>
            </a:r>
            <a:endParaRPr lang="en-US"/>
          </a:p>
        </p:txBody>
      </p:sp>
      <p:pic>
        <p:nvPicPr>
          <p:cNvPr id="153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197100"/>
            <a:ext cx="3000375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6"/>
          <p:cNvSpPr>
            <a:spLocks noChangeArrowheads="1"/>
          </p:cNvSpPr>
          <p:nvPr/>
        </p:nvSpPr>
        <p:spPr bwMode="auto">
          <a:xfrm>
            <a:off x="3438525" y="56197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EM Power Flow</a:t>
            </a:r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276350" y="1476375"/>
            <a:ext cx="6594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latin typeface="Trebuchet MS" pitchFamily="34" charset="0"/>
              </a:rPr>
              <a:t>Poynting</a:t>
            </a:r>
            <a:r>
              <a:rPr lang="ja-JP" altLang="en-US">
                <a:latin typeface="Trebuchet MS" pitchFamily="34" charset="0"/>
              </a:rPr>
              <a:t>’</a:t>
            </a:r>
            <a:r>
              <a:rPr lang="en-US" altLang="ja-JP">
                <a:latin typeface="Trebuchet MS" pitchFamily="34" charset="0"/>
              </a:rPr>
              <a:t>s Theorem also explains how electrical energy flows from the source through the transformer to the light bulb in the circuit below.</a:t>
            </a:r>
            <a:endParaRPr lang="en-US">
              <a:latin typeface="Trebuchet MS" pitchFamily="34" charset="0"/>
            </a:endParaRP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0313" y="3670300"/>
            <a:ext cx="11699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"/>
          <a:stretch>
            <a:fillRect/>
          </a:stretch>
        </p:blipFill>
        <p:spPr bwMode="auto">
          <a:xfrm>
            <a:off x="1960563" y="2698750"/>
            <a:ext cx="55197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687638" y="423863"/>
            <a:ext cx="370046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962" tIns="31750" rIns="80962" bIns="31750">
            <a:spAutoFit/>
          </a:bodyPr>
          <a:lstStyle/>
          <a:p>
            <a:r>
              <a:rPr lang="en-US" sz="2800" i="1" u="sng">
                <a:solidFill>
                  <a:schemeClr val="tx2"/>
                </a:solidFill>
                <a:latin typeface="Trebuchet MS" pitchFamily="34" charset="0"/>
              </a:rPr>
              <a:t>Amplitude &amp; Intensity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958975" y="1789113"/>
            <a:ext cx="6438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u="sng">
                <a:latin typeface="Trebuchet MS" pitchFamily="34" charset="0"/>
              </a:rPr>
              <a:t>Amplitude, A</a:t>
            </a:r>
            <a:r>
              <a:rPr lang="en-US" b="1">
                <a:latin typeface="Trebuchet MS" pitchFamily="34" charset="0"/>
              </a:rPr>
              <a:t>			</a:t>
            </a:r>
            <a:r>
              <a:rPr lang="en-US" b="1" u="sng">
                <a:latin typeface="Trebuchet MS" pitchFamily="34" charset="0"/>
              </a:rPr>
              <a:t>Intensity, I</a:t>
            </a:r>
          </a:p>
        </p:txBody>
      </p:sp>
      <p:sp>
        <p:nvSpPr>
          <p:cNvPr id="17412" name="Text Box 15"/>
          <p:cNvSpPr txBox="1">
            <a:spLocks noChangeArrowheads="1"/>
          </p:cNvSpPr>
          <p:nvPr/>
        </p:nvSpPr>
        <p:spPr bwMode="blackWhite">
          <a:xfrm>
            <a:off x="-111125" y="4310063"/>
            <a:ext cx="9369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rebuchet MS" pitchFamily="34" charset="0"/>
              </a:rPr>
              <a:t>Power transmitted is proportional to the </a:t>
            </a:r>
            <a:r>
              <a:rPr lang="en-US" u="sng">
                <a:latin typeface="Trebuchet MS" pitchFamily="34" charset="0"/>
              </a:rPr>
              <a:t>square of the amplitude</a:t>
            </a:r>
            <a:r>
              <a:rPr lang="en-US">
                <a:latin typeface="Trebuchet MS" pitchFamily="34" charset="0"/>
              </a:rPr>
              <a:t>.</a:t>
            </a:r>
          </a:p>
        </p:txBody>
      </p:sp>
      <p:pic>
        <p:nvPicPr>
          <p:cNvPr id="17413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65700"/>
            <a:ext cx="4572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3041650" y="1047750"/>
            <a:ext cx="2847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How </a:t>
            </a:r>
            <a:r>
              <a:rPr lang="en-US" i="1">
                <a:solidFill>
                  <a:srgbClr val="2E6CD0"/>
                </a:solidFill>
                <a:latin typeface="Trebuchet MS" pitchFamily="34" charset="0"/>
              </a:rPr>
              <a:t>bright </a:t>
            </a:r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is the light?</a:t>
            </a:r>
            <a:endParaRPr lang="en-US"/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0" y="2263775"/>
            <a:ext cx="1704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2E6CD0"/>
                </a:solidFill>
                <a:latin typeface="Trebuchet MS" pitchFamily="34" charset="0"/>
              </a:rPr>
              <a:t>Sound wave</a:t>
            </a:r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:  </a:t>
            </a:r>
          </a:p>
          <a:p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(loudness)</a:t>
            </a:r>
            <a:endParaRPr lang="en-US"/>
          </a:p>
        </p:txBody>
      </p:sp>
      <p:sp>
        <p:nvSpPr>
          <p:cNvPr id="17416" name="Rectangle 9"/>
          <p:cNvSpPr>
            <a:spLocks noChangeArrowheads="1"/>
          </p:cNvSpPr>
          <p:nvPr/>
        </p:nvSpPr>
        <p:spPr bwMode="auto">
          <a:xfrm>
            <a:off x="1868488" y="2263775"/>
            <a:ext cx="368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E6CD0"/>
                </a:solidFill>
                <a:latin typeface="Trebuchet MS" pitchFamily="34" charset="0"/>
              </a:rPr>
              <a:t> peak differential pressure p</a:t>
            </a:r>
            <a:r>
              <a:rPr lang="en-US" b="1" baseline="-25000">
                <a:solidFill>
                  <a:srgbClr val="2E6CD0"/>
                </a:solidFill>
                <a:latin typeface="Trebuchet MS" pitchFamily="34" charset="0"/>
              </a:rPr>
              <a:t>o</a:t>
            </a:r>
            <a:endParaRPr lang="en-US" baseline="-25000"/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5551488" y="2263775"/>
            <a:ext cx="303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E6CD0"/>
                </a:solidFill>
                <a:latin typeface="Trebuchet MS" pitchFamily="34" charset="0"/>
              </a:rPr>
              <a:t>power transmitted/area</a:t>
            </a:r>
            <a:endParaRPr lang="en-US" baseline="-25000"/>
          </a:p>
        </p:txBody>
      </p:sp>
      <p:sp>
        <p:nvSpPr>
          <p:cNvPr id="17418" name="Rectangle 11"/>
          <p:cNvSpPr>
            <a:spLocks noChangeArrowheads="1"/>
          </p:cNvSpPr>
          <p:nvPr/>
        </p:nvSpPr>
        <p:spPr bwMode="auto">
          <a:xfrm>
            <a:off x="1992313" y="2984500"/>
            <a:ext cx="2697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E6CD0"/>
                </a:solidFill>
                <a:latin typeface="Trebuchet MS" pitchFamily="34" charset="0"/>
              </a:rPr>
              <a:t>peak electric field E</a:t>
            </a:r>
            <a:r>
              <a:rPr lang="en-US" b="1" baseline="-25000">
                <a:solidFill>
                  <a:srgbClr val="2E6CD0"/>
                </a:solidFill>
                <a:latin typeface="Trebuchet MS" pitchFamily="34" charset="0"/>
              </a:rPr>
              <a:t>o</a:t>
            </a:r>
            <a:endParaRPr lang="en-US" baseline="-25000"/>
          </a:p>
        </p:txBody>
      </p:sp>
      <p:sp>
        <p:nvSpPr>
          <p:cNvPr id="17419" name="Rectangle 12"/>
          <p:cNvSpPr>
            <a:spLocks noChangeArrowheads="1"/>
          </p:cNvSpPr>
          <p:nvPr/>
        </p:nvSpPr>
        <p:spPr bwMode="auto">
          <a:xfrm>
            <a:off x="79375" y="2947988"/>
            <a:ext cx="154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2E6CD0"/>
                </a:solidFill>
                <a:latin typeface="Trebuchet MS" pitchFamily="34" charset="0"/>
              </a:rPr>
              <a:t>EM wave</a:t>
            </a:r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:  </a:t>
            </a:r>
          </a:p>
          <a:p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(brightness)</a:t>
            </a:r>
            <a:endParaRPr lang="en-US"/>
          </a:p>
        </p:txBody>
      </p:sp>
      <p:sp>
        <p:nvSpPr>
          <p:cNvPr id="17420" name="Rectangle 13"/>
          <p:cNvSpPr>
            <a:spLocks noChangeArrowheads="1"/>
          </p:cNvSpPr>
          <p:nvPr/>
        </p:nvSpPr>
        <p:spPr bwMode="auto">
          <a:xfrm>
            <a:off x="5576888" y="3014663"/>
            <a:ext cx="303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E6CD0"/>
                </a:solidFill>
                <a:latin typeface="Trebuchet MS" pitchFamily="34" charset="0"/>
              </a:rPr>
              <a:t>power transmitted/area</a:t>
            </a:r>
            <a:endParaRPr lang="en-US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8" y="4354513"/>
            <a:ext cx="889158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8" y="1727200"/>
            <a:ext cx="889158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261938" y="806450"/>
            <a:ext cx="8763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57200" indent="-457200" eaLnBrk="0" hangingPunct="0">
              <a:buClr>
                <a:schemeClr val="accent1"/>
              </a:buClr>
              <a:buSzPct val="75000"/>
              <a:buFont typeface="Monotype Sorts" charset="2"/>
              <a:buNone/>
            </a:pPr>
            <a:r>
              <a:rPr lang="en-US">
                <a:latin typeface="Trebuchet MS" pitchFamily="34" charset="0"/>
              </a:rPr>
              <a:t>Two       –polarized EM waves are incident on the same surface.</a:t>
            </a:r>
          </a:p>
          <a:p>
            <a:pPr marL="457200" indent="-457200" eaLnBrk="0" hangingPunct="0">
              <a:buClr>
                <a:schemeClr val="accent1"/>
              </a:buClr>
              <a:buSzPct val="75000"/>
              <a:buFont typeface="Monotype Sorts" charset="2"/>
              <a:buNone/>
            </a:pPr>
            <a:r>
              <a:rPr lang="en-US">
                <a:latin typeface="Trebuchet MS" pitchFamily="34" charset="0"/>
              </a:rPr>
              <a:t>EM Wave #2 has four times the peak intensity of EM Wave #1, i.e.,           </a:t>
            </a:r>
            <a:r>
              <a:rPr lang="en-US" baseline="-25000">
                <a:latin typeface="Trebuchet MS" pitchFamily="34" charset="0"/>
              </a:rPr>
              <a:t>.</a:t>
            </a:r>
            <a:endParaRPr lang="en-US">
              <a:latin typeface="Trebuchet MS" pitchFamily="34" charset="0"/>
            </a:endParaRP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987425" y="2451100"/>
            <a:ext cx="5238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285750" indent="-285750"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rebuchet MS" pitchFamily="34" charset="0"/>
              </a:rPr>
              <a:t>(a) </a:t>
            </a:r>
          </a:p>
          <a:p>
            <a:pPr marL="285750" indent="-285750"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rebuchet MS" pitchFamily="34" charset="0"/>
              </a:rPr>
              <a:t>(b) </a:t>
            </a:r>
          </a:p>
          <a:p>
            <a:pPr marL="285750" indent="-285750"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rebuchet MS" pitchFamily="34" charset="0"/>
              </a:rPr>
              <a:t>(c)</a:t>
            </a:r>
            <a:endParaRPr lang="en-US" b="1" baseline="-250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97636" name="Oval 4"/>
          <p:cNvSpPr>
            <a:spLocks noChangeArrowheads="1"/>
          </p:cNvSpPr>
          <p:nvPr/>
        </p:nvSpPr>
        <p:spPr bwMode="auto">
          <a:xfrm>
            <a:off x="766763" y="3251200"/>
            <a:ext cx="1438275" cy="495300"/>
          </a:xfrm>
          <a:prstGeom prst="ellipse">
            <a:avLst/>
          </a:prstGeom>
          <a:noFill/>
          <a:ln w="31750">
            <a:solidFill>
              <a:schemeClr val="bg2">
                <a:lumMod val="60000"/>
                <a:lumOff val="40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381000" y="1905000"/>
            <a:ext cx="838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57200" indent="-457200" algn="l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75000"/>
              <a:buFont typeface="Monotype Sorts" charset="2"/>
              <a:buNone/>
            </a:pPr>
            <a:r>
              <a:rPr lang="en-US" sz="2200">
                <a:latin typeface="Trebuchet MS" pitchFamily="34" charset="0"/>
              </a:rPr>
              <a:t>1. What is the maximum intensity,   </a:t>
            </a:r>
            <a:r>
              <a:rPr lang="en-US">
                <a:latin typeface="Trebuchet MS" pitchFamily="34" charset="0"/>
              </a:rPr>
              <a:t>      </a:t>
            </a:r>
            <a:r>
              <a:rPr lang="en-US" sz="2200">
                <a:latin typeface="Trebuchet MS" pitchFamily="34" charset="0"/>
              </a:rPr>
              <a:t>?</a:t>
            </a:r>
          </a:p>
        </p:txBody>
      </p:sp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173038" y="4405313"/>
            <a:ext cx="838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457200" indent="-457200" algn="l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SzPct val="75000"/>
              <a:buFont typeface="Monotype Sorts" charset="2"/>
              <a:buNone/>
            </a:pPr>
            <a:r>
              <a:rPr lang="en-US" sz="2200">
                <a:solidFill>
                  <a:srgbClr val="000000"/>
                </a:solidFill>
                <a:latin typeface="Trebuchet MS" pitchFamily="34" charset="0"/>
              </a:rPr>
              <a:t>2. What is the minimum intensity,</a:t>
            </a:r>
            <a:r>
              <a:rPr lang="en-US" baseline="-2500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US">
                <a:solidFill>
                  <a:srgbClr val="000000"/>
                </a:solidFill>
                <a:latin typeface="Trebuchet MS" pitchFamily="34" charset="0"/>
              </a:rPr>
              <a:t>          </a:t>
            </a:r>
            <a:r>
              <a:rPr lang="en-US" sz="2200">
                <a:solidFill>
                  <a:srgbClr val="000000"/>
                </a:solidFill>
                <a:latin typeface="Trebuchet MS" pitchFamily="34" charset="0"/>
              </a:rPr>
              <a:t>?</a:t>
            </a:r>
          </a:p>
        </p:txBody>
      </p:sp>
      <p:sp>
        <p:nvSpPr>
          <p:cNvPr id="18441" name="Rectangle 8"/>
          <p:cNvSpPr>
            <a:spLocks noChangeArrowheads="1"/>
          </p:cNvSpPr>
          <p:nvPr/>
        </p:nvSpPr>
        <p:spPr bwMode="auto">
          <a:xfrm>
            <a:off x="1028700" y="5103813"/>
            <a:ext cx="523875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285750" indent="-285750"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rebuchet MS" pitchFamily="34" charset="0"/>
              </a:rPr>
              <a:t>(a) </a:t>
            </a:r>
          </a:p>
          <a:p>
            <a:pPr marL="285750" indent="-285750"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rebuchet MS" pitchFamily="34" charset="0"/>
              </a:rPr>
              <a:t>(b) </a:t>
            </a:r>
          </a:p>
          <a:p>
            <a:pPr marL="285750" indent="-285750"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rebuchet MS" pitchFamily="34" charset="0"/>
              </a:rPr>
              <a:t>(c) </a:t>
            </a:r>
            <a:endParaRPr lang="en-US" b="1" baseline="-2500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97641" name="Oval 9"/>
          <p:cNvSpPr>
            <a:spLocks noChangeArrowheads="1"/>
          </p:cNvSpPr>
          <p:nvPr/>
        </p:nvSpPr>
        <p:spPr bwMode="auto">
          <a:xfrm>
            <a:off x="682625" y="5489575"/>
            <a:ext cx="1438275" cy="495300"/>
          </a:xfrm>
          <a:prstGeom prst="ellipse">
            <a:avLst/>
          </a:prstGeom>
          <a:noFill/>
          <a:ln w="31750">
            <a:solidFill>
              <a:srgbClr val="B3B3B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>
              <a:latin typeface="Trebuchet MS" pitchFamily="34" charset="0"/>
            </a:endParaRPr>
          </a:p>
        </p:txBody>
      </p:sp>
      <p:sp>
        <p:nvSpPr>
          <p:cNvPr id="18443" name="Text Box 15"/>
          <p:cNvSpPr txBox="1">
            <a:spLocks noChangeArrowheads="1"/>
          </p:cNvSpPr>
          <p:nvPr/>
        </p:nvSpPr>
        <p:spPr bwMode="auto">
          <a:xfrm>
            <a:off x="914400" y="192088"/>
            <a:ext cx="738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i="1" u="sng">
                <a:latin typeface="Trebuchet MS" pitchFamily="34" charset="0"/>
              </a:rPr>
              <a:t>Superposition of EM Waves of the Same Polarization</a:t>
            </a:r>
          </a:p>
        </p:txBody>
      </p:sp>
      <p:pic>
        <p:nvPicPr>
          <p:cNvPr id="18444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978025"/>
            <a:ext cx="58578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208088"/>
            <a:ext cx="10318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916238"/>
            <a:ext cx="4038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8375" y="3448050"/>
            <a:ext cx="66516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1725" y="5945188"/>
            <a:ext cx="637857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513013"/>
            <a:ext cx="379413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3838" y="2936875"/>
            <a:ext cx="371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1775" y="3382963"/>
            <a:ext cx="3714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9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1300" y="5199063"/>
            <a:ext cx="1317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Picture 10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616575"/>
            <a:ext cx="23018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11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4150" y="6046788"/>
            <a:ext cx="3714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13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4963" y="882650"/>
            <a:ext cx="304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6" name="Picture 14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0" y="4484688"/>
            <a:ext cx="56197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6" grpId="0" animBg="1"/>
      <p:bldP spid="1976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730250"/>
            <a:ext cx="92471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48" tIns="51774" rIns="103548" bIns="51774"/>
          <a:lstStyle/>
          <a:p>
            <a:pPr marL="285750" indent="-285750">
              <a:spcBef>
                <a:spcPct val="20000"/>
              </a:spcBef>
            </a:pPr>
            <a:r>
              <a:rPr lang="en-US">
                <a:latin typeface="Trebuchet MS" pitchFamily="34" charset="0"/>
              </a:rPr>
              <a:t>If you added the two sinusoidal waves shown in the top plot,</a:t>
            </a:r>
          </a:p>
          <a:p>
            <a:pPr marL="285750" indent="-285750">
              <a:spcBef>
                <a:spcPct val="20000"/>
              </a:spcBef>
            </a:pPr>
            <a:r>
              <a:rPr lang="en-US">
                <a:latin typeface="Trebuchet MS" pitchFamily="34" charset="0"/>
              </a:rPr>
              <a:t>what would the result look like ?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409950" y="187325"/>
            <a:ext cx="21526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2" tIns="28565" rIns="71412" bIns="28565">
            <a:spAutoFit/>
          </a:bodyPr>
          <a:lstStyle/>
          <a:p>
            <a:r>
              <a:rPr lang="en-US" sz="2400" i="1" u="sng">
                <a:solidFill>
                  <a:schemeClr val="tx2"/>
                </a:solidFill>
                <a:latin typeface="Trebuchet MS" pitchFamily="34" charset="0"/>
              </a:rPr>
              <a:t>Pop - Question</a:t>
            </a: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9550" y="1878013"/>
            <a:ext cx="34925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1787525" y="2911475"/>
            <a:ext cx="50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(a)</a:t>
            </a:r>
            <a:endParaRPr 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1787525" y="4059238"/>
            <a:ext cx="515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(b)</a:t>
            </a:r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787525" y="5148263"/>
            <a:ext cx="515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(c)</a:t>
            </a:r>
            <a:endParaRPr lang="en-US"/>
          </a:p>
        </p:txBody>
      </p:sp>
      <p:sp>
        <p:nvSpPr>
          <p:cNvPr id="19464" name="Rectangle 11"/>
          <p:cNvSpPr>
            <a:spLocks noChangeArrowheads="1"/>
          </p:cNvSpPr>
          <p:nvPr/>
        </p:nvSpPr>
        <p:spPr bwMode="auto">
          <a:xfrm>
            <a:off x="2640013" y="2776538"/>
            <a:ext cx="112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latin typeface="Trebuchet MS" pitchFamily="34" charset="0"/>
              </a:rPr>
              <a:t>2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588" y="1762125"/>
            <a:ext cx="269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762125"/>
            <a:ext cx="3233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98775" y="4391025"/>
          <a:ext cx="5143500" cy="750888"/>
        </p:xfrm>
        <a:graphic>
          <a:graphicData uri="http://schemas.openxmlformats.org/presentationml/2006/ole">
            <p:oleObj spid="_x0000_s2077" name="Equation" r:id="rId5" imgW="2943720" imgH="420480" progId="">
              <p:embed/>
            </p:oleObj>
          </a:graphicData>
        </a:graphic>
      </p:graphicFrame>
      <p:sp>
        <p:nvSpPr>
          <p:cNvPr id="2057" name="Rectangle 3"/>
          <p:cNvSpPr>
            <a:spLocks noChangeArrowheads="1"/>
          </p:cNvSpPr>
          <p:nvPr/>
        </p:nvSpPr>
        <p:spPr bwMode="auto">
          <a:xfrm>
            <a:off x="0" y="554038"/>
            <a:ext cx="91440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sz="900">
              <a:latin typeface="Trebuchet MS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Trebuchet MS" pitchFamily="34" charset="0"/>
              </a:rPr>
              <a:t>Example: Suppose we have two waves with the same amplitude </a:t>
            </a:r>
            <a:r>
              <a:rPr lang="en-US">
                <a:solidFill>
                  <a:schemeClr val="tx2"/>
                </a:solidFill>
                <a:latin typeface="Trebuchet MS" pitchFamily="34" charset="0"/>
              </a:rPr>
              <a:t>A</a:t>
            </a:r>
            <a:r>
              <a:rPr lang="en-US" baseline="-25000">
                <a:solidFill>
                  <a:schemeClr val="tx2"/>
                </a:solidFill>
                <a:latin typeface="Trebuchet MS" pitchFamily="34" charset="0"/>
              </a:rPr>
              <a:t>1</a:t>
            </a:r>
            <a:r>
              <a:rPr lang="en-US">
                <a:latin typeface="Trebuchet MS" pitchFamily="34" charset="0"/>
              </a:rPr>
              <a:t> and angular frequency </a:t>
            </a:r>
            <a:r>
              <a:rPr lang="el-GR">
                <a:solidFill>
                  <a:schemeClr val="tx2"/>
                </a:solidFill>
                <a:latin typeface="Trebuchet MS" pitchFamily="34" charset="0"/>
              </a:rPr>
              <a:t>ω</a:t>
            </a:r>
            <a:r>
              <a:rPr lang="en-US">
                <a:latin typeface="Trebuchet MS" pitchFamily="34" charset="0"/>
              </a:rPr>
              <a:t>.  Then their wavevectors </a:t>
            </a:r>
            <a:r>
              <a:rPr lang="en-US">
                <a:solidFill>
                  <a:schemeClr val="tx2"/>
                </a:solidFill>
                <a:latin typeface="Trebuchet MS" pitchFamily="34" charset="0"/>
              </a:rPr>
              <a:t>k</a:t>
            </a:r>
            <a:r>
              <a:rPr lang="en-US">
                <a:latin typeface="Trebuchet MS" pitchFamily="34" charset="0"/>
              </a:rPr>
              <a:t> are also the same.  Suppose that they differ only in phase </a:t>
            </a:r>
            <a:r>
              <a:rPr lang="ru-RU">
                <a:solidFill>
                  <a:schemeClr val="tx2"/>
                </a:solidFill>
                <a:latin typeface="Trebuchet MS" pitchFamily="34" charset="0"/>
              </a:rPr>
              <a:t>ф</a:t>
            </a:r>
            <a:r>
              <a:rPr lang="en-US">
                <a:latin typeface="Trebuchet MS" pitchFamily="34" charset="0"/>
              </a:rPr>
              <a:t> :</a:t>
            </a:r>
            <a:endParaRPr lang="en-US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2058" name="Rectangle 2"/>
          <p:cNvSpPr>
            <a:spLocks noChangeArrowheads="1"/>
          </p:cNvSpPr>
          <p:nvPr/>
        </p:nvSpPr>
        <p:spPr bwMode="auto">
          <a:xfrm>
            <a:off x="542925" y="173038"/>
            <a:ext cx="81534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>
              <a:lnSpc>
                <a:spcPct val="90000"/>
              </a:lnSpc>
            </a:pPr>
            <a:r>
              <a:rPr lang="en-US" sz="2400" i="1" u="sng">
                <a:solidFill>
                  <a:schemeClr val="tx2"/>
                </a:solidFill>
                <a:latin typeface="Trebuchet MS" pitchFamily="34" charset="0"/>
              </a:rPr>
              <a:t>Adding Waves with Different Phases</a:t>
            </a:r>
          </a:p>
        </p:txBody>
      </p:sp>
      <p:grpSp>
        <p:nvGrpSpPr>
          <p:cNvPr id="2059" name="Group 5"/>
          <p:cNvGrpSpPr>
            <a:grpSpLocks/>
          </p:cNvGrpSpPr>
          <p:nvPr/>
        </p:nvGrpSpPr>
        <p:grpSpPr bwMode="auto">
          <a:xfrm>
            <a:off x="3636963" y="5033963"/>
            <a:ext cx="866775" cy="717550"/>
            <a:chOff x="2291" y="3171"/>
            <a:chExt cx="546" cy="452"/>
          </a:xfrm>
        </p:grpSpPr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2291" y="3391"/>
            <a:ext cx="546" cy="232"/>
          </p:xfrm>
          <a:graphic>
            <a:graphicData uri="http://schemas.openxmlformats.org/presentationml/2006/ole">
              <p:oleObj spid="_x0000_s2078" name="Equation" r:id="rId6" imgW="568080" imgH="288000" progId="Equation.3">
                <p:embed/>
              </p:oleObj>
            </a:graphicData>
          </a:graphic>
        </p:graphicFrame>
        <p:sp>
          <p:nvSpPr>
            <p:cNvPr id="2076" name="AutoShape 7"/>
            <p:cNvSpPr>
              <a:spLocks noChangeArrowheads="1"/>
            </p:cNvSpPr>
            <p:nvPr/>
          </p:nvSpPr>
          <p:spPr bwMode="blackWhite">
            <a:xfrm>
              <a:off x="2503" y="3171"/>
              <a:ext cx="65" cy="195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94B3FE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rebuchet MS" pitchFamily="34" charset="0"/>
              </a:endParaRPr>
            </a:p>
          </p:txBody>
        </p:sp>
      </p:grpSp>
      <p:grpSp>
        <p:nvGrpSpPr>
          <p:cNvPr id="2060" name="Group 8"/>
          <p:cNvGrpSpPr>
            <a:grpSpLocks/>
          </p:cNvGrpSpPr>
          <p:nvPr/>
        </p:nvGrpSpPr>
        <p:grpSpPr bwMode="auto">
          <a:xfrm>
            <a:off x="7469188" y="5122863"/>
            <a:ext cx="239712" cy="825500"/>
            <a:chOff x="4565" y="3227"/>
            <a:chExt cx="151" cy="520"/>
          </a:xfrm>
        </p:grpSpPr>
        <p:graphicFrame>
          <p:nvGraphicFramePr>
            <p:cNvPr id="2053" name="Object 5"/>
            <p:cNvGraphicFramePr>
              <a:graphicFrameLocks noChangeAspect="1"/>
            </p:cNvGraphicFramePr>
            <p:nvPr/>
          </p:nvGraphicFramePr>
          <p:xfrm>
            <a:off x="4565" y="3358"/>
            <a:ext cx="151" cy="389"/>
          </p:xfrm>
          <a:graphic>
            <a:graphicData uri="http://schemas.openxmlformats.org/presentationml/2006/ole">
              <p:oleObj spid="_x0000_s2079" name="Equation" r:id="rId7" imgW="119880" imgH="384120" progId="">
                <p:embed/>
              </p:oleObj>
            </a:graphicData>
          </a:graphic>
        </p:graphicFrame>
        <p:sp>
          <p:nvSpPr>
            <p:cNvPr id="2075" name="AutoShape 10"/>
            <p:cNvSpPr>
              <a:spLocks noChangeArrowheads="1"/>
            </p:cNvSpPr>
            <p:nvPr/>
          </p:nvSpPr>
          <p:spPr bwMode="blackWhite">
            <a:xfrm>
              <a:off x="4592" y="3227"/>
              <a:ext cx="73" cy="171"/>
            </a:xfrm>
            <a:prstGeom prst="downArrow">
              <a:avLst>
                <a:gd name="adj1" fmla="val 50000"/>
                <a:gd name="adj2" fmla="val 58562"/>
              </a:avLst>
            </a:prstGeom>
            <a:solidFill>
              <a:srgbClr val="94B3FE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Trebuchet MS" pitchFamily="34" charset="0"/>
              </a:endParaRPr>
            </a:p>
          </p:txBody>
        </p:sp>
      </p:grpSp>
      <p:sp>
        <p:nvSpPr>
          <p:cNvPr id="2061" name="AutoShape 13"/>
          <p:cNvSpPr>
            <a:spLocks noChangeArrowheads="1"/>
          </p:cNvSpPr>
          <p:nvPr/>
        </p:nvSpPr>
        <p:spPr bwMode="blackWhite">
          <a:xfrm>
            <a:off x="6178550" y="5148263"/>
            <a:ext cx="103188" cy="279400"/>
          </a:xfrm>
          <a:prstGeom prst="downArrow">
            <a:avLst>
              <a:gd name="adj1" fmla="val 50000"/>
              <a:gd name="adj2" fmla="val 67692"/>
            </a:avLst>
          </a:prstGeom>
          <a:solidFill>
            <a:srgbClr val="94B3FE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Trebuchet MS" pitchFamily="34" charset="0"/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351088" y="5984875"/>
          <a:ext cx="4781550" cy="385763"/>
        </p:xfrm>
        <a:graphic>
          <a:graphicData uri="http://schemas.openxmlformats.org/presentationml/2006/ole">
            <p:oleObj spid="_x0000_s2080" name="Equation" r:id="rId8" imgW="2103840" imgH="191880" progId="">
              <p:embed/>
            </p:oleObj>
          </a:graphicData>
        </a:graphic>
      </p:graphicFrame>
      <p:sp>
        <p:nvSpPr>
          <p:cNvPr id="2062" name="Rectangle 17"/>
          <p:cNvSpPr>
            <a:spLocks noChangeArrowheads="1"/>
          </p:cNvSpPr>
          <p:nvPr/>
        </p:nvSpPr>
        <p:spPr bwMode="auto">
          <a:xfrm>
            <a:off x="371475" y="4792663"/>
            <a:ext cx="15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2400">
              <a:latin typeface="Trebuchet MS" pitchFamily="34" charset="0"/>
            </a:endParaRPr>
          </a:p>
        </p:txBody>
      </p:sp>
      <p:sp>
        <p:nvSpPr>
          <p:cNvPr id="2063" name="Text Box 19"/>
          <p:cNvSpPr txBox="1">
            <a:spLocks noChangeArrowheads="1"/>
          </p:cNvSpPr>
          <p:nvPr/>
        </p:nvSpPr>
        <p:spPr bwMode="auto">
          <a:xfrm>
            <a:off x="3848100" y="1701800"/>
            <a:ext cx="6016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>
                <a:latin typeface="Trebuchet MS" pitchFamily="34" charset="0"/>
              </a:rPr>
              <a:t>and</a:t>
            </a:r>
            <a:endParaRPr lang="en-US" sz="1800">
              <a:solidFill>
                <a:srgbClr val="008000"/>
              </a:solidFill>
              <a:latin typeface="Trebuchet MS" pitchFamily="34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546725" y="5248275"/>
          <a:ext cx="1395413" cy="655638"/>
        </p:xfrm>
        <a:graphic>
          <a:graphicData uri="http://schemas.openxmlformats.org/presentationml/2006/ole">
            <p:oleObj spid="_x0000_s2081" name="Equation" r:id="rId9" imgW="822600" imgH="383760" progId="">
              <p:embed/>
            </p:oleObj>
          </a:graphicData>
        </a:graphic>
      </p:graphicFrame>
      <p:sp>
        <p:nvSpPr>
          <p:cNvPr id="2064" name="Rectangle 15"/>
          <p:cNvSpPr>
            <a:spLocks noChangeArrowheads="1"/>
          </p:cNvSpPr>
          <p:nvPr/>
        </p:nvSpPr>
        <p:spPr bwMode="auto">
          <a:xfrm>
            <a:off x="2268538" y="5867400"/>
            <a:ext cx="5008562" cy="579438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Rectangle 31"/>
          <p:cNvSpPr>
            <a:spLocks noChangeArrowheads="1"/>
          </p:cNvSpPr>
          <p:nvPr/>
        </p:nvSpPr>
        <p:spPr bwMode="auto">
          <a:xfrm>
            <a:off x="33338" y="2476500"/>
            <a:ext cx="2865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E6CD0"/>
                </a:solidFill>
                <a:latin typeface="Trebuchet MS" pitchFamily="34" charset="0"/>
              </a:rPr>
              <a:t>Spatial dependence of </a:t>
            </a:r>
          </a:p>
          <a:p>
            <a:r>
              <a:rPr lang="en-US" b="1">
                <a:solidFill>
                  <a:srgbClr val="2E6CD0"/>
                </a:solidFill>
                <a:latin typeface="Trebuchet MS" pitchFamily="34" charset="0"/>
              </a:rPr>
              <a:t>2 waves at t=0:</a:t>
            </a:r>
            <a:endParaRPr lang="en-US" baseline="-25000"/>
          </a:p>
        </p:txBody>
      </p:sp>
      <p:sp>
        <p:nvSpPr>
          <p:cNvPr id="2066" name="Rectangle 32"/>
          <p:cNvSpPr>
            <a:spLocks noChangeArrowheads="1"/>
          </p:cNvSpPr>
          <p:nvPr/>
        </p:nvSpPr>
        <p:spPr bwMode="auto">
          <a:xfrm>
            <a:off x="371475" y="3516313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E6CD0"/>
                </a:solidFill>
                <a:latin typeface="Trebuchet MS" pitchFamily="34" charset="0"/>
              </a:rPr>
              <a:t>Resultant wave:</a:t>
            </a:r>
            <a:endParaRPr lang="en-US" baseline="-25000"/>
          </a:p>
        </p:txBody>
      </p:sp>
      <p:sp>
        <p:nvSpPr>
          <p:cNvPr id="2067" name="Rectangle 33"/>
          <p:cNvSpPr>
            <a:spLocks noChangeArrowheads="1"/>
          </p:cNvSpPr>
          <p:nvPr/>
        </p:nvSpPr>
        <p:spPr bwMode="auto">
          <a:xfrm>
            <a:off x="533400" y="4567238"/>
            <a:ext cx="175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E6CD0"/>
                </a:solidFill>
                <a:latin typeface="Trebuchet MS" pitchFamily="34" charset="0"/>
              </a:rPr>
              <a:t>Trig identity:</a:t>
            </a:r>
            <a:endParaRPr lang="en-US" baseline="-25000"/>
          </a:p>
        </p:txBody>
      </p:sp>
      <p:sp>
        <p:nvSpPr>
          <p:cNvPr id="2068" name="Rectangle 34"/>
          <p:cNvSpPr>
            <a:spLocks noChangeArrowheads="1"/>
          </p:cNvSpPr>
          <p:nvPr/>
        </p:nvSpPr>
        <p:spPr bwMode="auto">
          <a:xfrm>
            <a:off x="3302000" y="6402388"/>
            <a:ext cx="1419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E6CD0"/>
                </a:solidFill>
                <a:latin typeface="Trebuchet MS" pitchFamily="34" charset="0"/>
              </a:rPr>
              <a:t>Amplitude</a:t>
            </a:r>
            <a:endParaRPr lang="en-US" baseline="-25000"/>
          </a:p>
        </p:txBody>
      </p:sp>
      <p:sp>
        <p:nvSpPr>
          <p:cNvPr id="2069" name="Rectangle 35"/>
          <p:cNvSpPr>
            <a:spLocks noChangeArrowheads="1"/>
          </p:cNvSpPr>
          <p:nvPr/>
        </p:nvSpPr>
        <p:spPr bwMode="auto">
          <a:xfrm>
            <a:off x="5456238" y="6408738"/>
            <a:ext cx="1444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E6CD0"/>
                </a:solidFill>
                <a:latin typeface="Trebuchet MS" pitchFamily="34" charset="0"/>
              </a:rPr>
              <a:t>Oscillation</a:t>
            </a:r>
            <a:endParaRPr lang="en-US" baseline="-25000"/>
          </a:p>
        </p:txBody>
      </p:sp>
      <p:pic>
        <p:nvPicPr>
          <p:cNvPr id="2070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5938" y="2581275"/>
            <a:ext cx="47212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362325"/>
            <a:ext cx="47212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Line 225"/>
          <p:cNvSpPr>
            <a:spLocks noChangeShapeType="1"/>
          </p:cNvSpPr>
          <p:nvPr/>
        </p:nvSpPr>
        <p:spPr bwMode="auto">
          <a:xfrm>
            <a:off x="4505325" y="2489200"/>
            <a:ext cx="358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73" name="Picture 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797050"/>
            <a:ext cx="24955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797050"/>
            <a:ext cx="30083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9"/>
          <p:cNvSpPr>
            <a:spLocks noChangeArrowheads="1"/>
          </p:cNvSpPr>
          <p:nvPr/>
        </p:nvSpPr>
        <p:spPr bwMode="auto">
          <a:xfrm>
            <a:off x="285750" y="866775"/>
            <a:ext cx="8434388" cy="4308475"/>
          </a:xfrm>
          <a:prstGeom prst="rect">
            <a:avLst/>
          </a:prstGeom>
          <a:solidFill>
            <a:srgbClr val="F2EBD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"/>
          <a:stretch>
            <a:fillRect/>
          </a:stretch>
        </p:blipFill>
        <p:spPr bwMode="auto">
          <a:xfrm>
            <a:off x="2438400" y="5527675"/>
            <a:ext cx="438943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6083300" y="6251575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400 nm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4538663" y="625475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500 nm</a:t>
            </a: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3322638" y="6257925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600 nm</a:t>
            </a:r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2500313" y="6256338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700 nm</a:t>
            </a:r>
          </a:p>
        </p:txBody>
      </p:sp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1433513" y="5718175"/>
            <a:ext cx="83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Infrared</a:t>
            </a:r>
          </a:p>
          <a:p>
            <a:pPr eaLnBrk="1" hangingPunct="1"/>
            <a:r>
              <a:rPr lang="en-US" sz="1400">
                <a:latin typeface="Trebuchet MS" pitchFamily="34" charset="0"/>
              </a:rPr>
              <a:t>Light </a:t>
            </a:r>
          </a:p>
        </p:txBody>
      </p:sp>
      <p:sp>
        <p:nvSpPr>
          <p:cNvPr id="20489" name="TextBox 10"/>
          <p:cNvSpPr txBox="1">
            <a:spLocks noChangeArrowheads="1"/>
          </p:cNvSpPr>
          <p:nvPr/>
        </p:nvSpPr>
        <p:spPr bwMode="auto">
          <a:xfrm>
            <a:off x="6829425" y="5608638"/>
            <a:ext cx="1030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ultraviolet</a:t>
            </a:r>
          </a:p>
          <a:p>
            <a:pPr eaLnBrk="1" hangingPunct="1"/>
            <a:r>
              <a:rPr lang="en-US" sz="1400">
                <a:latin typeface="Trebuchet MS" pitchFamily="34" charset="0"/>
              </a:rPr>
              <a:t>light</a:t>
            </a:r>
          </a:p>
        </p:txBody>
      </p:sp>
      <p:pic>
        <p:nvPicPr>
          <p:cNvPr id="2049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79488"/>
            <a:ext cx="71374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31" t="6885" r="2099" b="61392"/>
          <a:stretch>
            <a:fillRect/>
          </a:stretch>
        </p:blipFill>
        <p:spPr bwMode="auto">
          <a:xfrm>
            <a:off x="5695950" y="2090738"/>
            <a:ext cx="1222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2" name="Group 4"/>
          <p:cNvGrpSpPr>
            <a:grpSpLocks/>
          </p:cNvGrpSpPr>
          <p:nvPr/>
        </p:nvGrpSpPr>
        <p:grpSpPr bwMode="auto">
          <a:xfrm>
            <a:off x="1693863" y="866775"/>
            <a:ext cx="6757987" cy="314325"/>
            <a:chOff x="1249574" y="178851"/>
            <a:chExt cx="6758231" cy="314959"/>
          </a:xfrm>
        </p:grpSpPr>
        <p:sp>
          <p:nvSpPr>
            <p:cNvPr id="20551" name="TextBox 13"/>
            <p:cNvSpPr txBox="1">
              <a:spLocks noChangeArrowheads="1"/>
            </p:cNvSpPr>
            <p:nvPr/>
          </p:nvSpPr>
          <p:spPr bwMode="auto">
            <a:xfrm>
              <a:off x="1249574" y="199171"/>
              <a:ext cx="4026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3</a:t>
              </a:r>
            </a:p>
          </p:txBody>
        </p:sp>
        <p:sp>
          <p:nvSpPr>
            <p:cNvPr id="20552" name="TextBox 14"/>
            <p:cNvSpPr txBox="1">
              <a:spLocks noChangeArrowheads="1"/>
            </p:cNvSpPr>
            <p:nvPr/>
          </p:nvSpPr>
          <p:spPr bwMode="auto">
            <a:xfrm>
              <a:off x="1633791" y="189011"/>
              <a:ext cx="4026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2</a:t>
              </a:r>
            </a:p>
          </p:txBody>
        </p:sp>
        <p:sp>
          <p:nvSpPr>
            <p:cNvPr id="20553" name="TextBox 15"/>
            <p:cNvSpPr txBox="1">
              <a:spLocks noChangeArrowheads="1"/>
            </p:cNvSpPr>
            <p:nvPr/>
          </p:nvSpPr>
          <p:spPr bwMode="auto">
            <a:xfrm>
              <a:off x="2065892" y="202911"/>
              <a:ext cx="3998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1</a:t>
              </a:r>
            </a:p>
          </p:txBody>
        </p:sp>
        <p:sp>
          <p:nvSpPr>
            <p:cNvPr id="20554" name="TextBox 16"/>
            <p:cNvSpPr txBox="1">
              <a:spLocks noChangeArrowheads="1"/>
            </p:cNvSpPr>
            <p:nvPr/>
          </p:nvSpPr>
          <p:spPr bwMode="auto">
            <a:xfrm>
              <a:off x="2579310" y="216811"/>
              <a:ext cx="2653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</a:t>
              </a:r>
              <a:endParaRPr lang="en-US" sz="1200" baseline="30000">
                <a:latin typeface="Trebuchet MS" pitchFamily="34" charset="0"/>
              </a:endParaRPr>
            </a:p>
          </p:txBody>
        </p:sp>
        <p:sp>
          <p:nvSpPr>
            <p:cNvPr id="20555" name="TextBox 17"/>
            <p:cNvSpPr txBox="1">
              <a:spLocks noChangeArrowheads="1"/>
            </p:cNvSpPr>
            <p:nvPr/>
          </p:nvSpPr>
          <p:spPr bwMode="auto">
            <a:xfrm>
              <a:off x="2893094" y="196202"/>
              <a:ext cx="4375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-1</a:t>
              </a:r>
            </a:p>
          </p:txBody>
        </p:sp>
        <p:sp>
          <p:nvSpPr>
            <p:cNvPr id="20556" name="TextBox 18"/>
            <p:cNvSpPr txBox="1">
              <a:spLocks noChangeArrowheads="1"/>
            </p:cNvSpPr>
            <p:nvPr/>
          </p:nvSpPr>
          <p:spPr bwMode="auto">
            <a:xfrm>
              <a:off x="3291159" y="206073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-2</a:t>
              </a:r>
            </a:p>
          </p:txBody>
        </p:sp>
        <p:sp>
          <p:nvSpPr>
            <p:cNvPr id="20557" name="TextBox 19"/>
            <p:cNvSpPr txBox="1">
              <a:spLocks noChangeArrowheads="1"/>
            </p:cNvSpPr>
            <p:nvPr/>
          </p:nvSpPr>
          <p:spPr bwMode="auto">
            <a:xfrm>
              <a:off x="3744073" y="185753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-3</a:t>
              </a:r>
            </a:p>
          </p:txBody>
        </p:sp>
        <p:sp>
          <p:nvSpPr>
            <p:cNvPr id="20558" name="TextBox 20"/>
            <p:cNvSpPr txBox="1">
              <a:spLocks noChangeArrowheads="1"/>
            </p:cNvSpPr>
            <p:nvPr/>
          </p:nvSpPr>
          <p:spPr bwMode="auto">
            <a:xfrm>
              <a:off x="4143120" y="196202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-4</a:t>
              </a:r>
            </a:p>
          </p:txBody>
        </p:sp>
        <p:sp>
          <p:nvSpPr>
            <p:cNvPr id="20559" name="TextBox 21"/>
            <p:cNvSpPr txBox="1">
              <a:spLocks noChangeArrowheads="1"/>
            </p:cNvSpPr>
            <p:nvPr/>
          </p:nvSpPr>
          <p:spPr bwMode="auto">
            <a:xfrm>
              <a:off x="4584648" y="196202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-5</a:t>
              </a:r>
            </a:p>
          </p:txBody>
        </p:sp>
        <p:sp>
          <p:nvSpPr>
            <p:cNvPr id="20560" name="TextBox 22"/>
            <p:cNvSpPr txBox="1">
              <a:spLocks noChangeArrowheads="1"/>
            </p:cNvSpPr>
            <p:nvPr/>
          </p:nvSpPr>
          <p:spPr bwMode="auto">
            <a:xfrm>
              <a:off x="5031247" y="196202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-6</a:t>
              </a:r>
            </a:p>
          </p:txBody>
        </p:sp>
        <p:sp>
          <p:nvSpPr>
            <p:cNvPr id="20561" name="TextBox 23"/>
            <p:cNvSpPr txBox="1">
              <a:spLocks noChangeArrowheads="1"/>
            </p:cNvSpPr>
            <p:nvPr/>
          </p:nvSpPr>
          <p:spPr bwMode="auto">
            <a:xfrm>
              <a:off x="5431116" y="189204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-7</a:t>
              </a:r>
            </a:p>
          </p:txBody>
        </p:sp>
        <p:sp>
          <p:nvSpPr>
            <p:cNvPr id="20562" name="TextBox 24"/>
            <p:cNvSpPr txBox="1">
              <a:spLocks noChangeArrowheads="1"/>
            </p:cNvSpPr>
            <p:nvPr/>
          </p:nvSpPr>
          <p:spPr bwMode="auto">
            <a:xfrm>
              <a:off x="5841145" y="190211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-8</a:t>
              </a:r>
            </a:p>
          </p:txBody>
        </p:sp>
        <p:sp>
          <p:nvSpPr>
            <p:cNvPr id="20563" name="TextBox 25"/>
            <p:cNvSpPr txBox="1">
              <a:spLocks noChangeArrowheads="1"/>
            </p:cNvSpPr>
            <p:nvPr/>
          </p:nvSpPr>
          <p:spPr bwMode="auto">
            <a:xfrm>
              <a:off x="6261334" y="178851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-9</a:t>
              </a:r>
            </a:p>
          </p:txBody>
        </p:sp>
        <p:sp>
          <p:nvSpPr>
            <p:cNvPr id="20564" name="TextBox 26"/>
            <p:cNvSpPr txBox="1">
              <a:spLocks noChangeArrowheads="1"/>
            </p:cNvSpPr>
            <p:nvPr/>
          </p:nvSpPr>
          <p:spPr bwMode="auto">
            <a:xfrm>
              <a:off x="6671719" y="180051"/>
              <a:ext cx="4924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-10</a:t>
              </a:r>
            </a:p>
          </p:txBody>
        </p:sp>
        <p:sp>
          <p:nvSpPr>
            <p:cNvPr id="20565" name="TextBox 27"/>
            <p:cNvSpPr txBox="1">
              <a:spLocks noChangeArrowheads="1"/>
            </p:cNvSpPr>
            <p:nvPr/>
          </p:nvSpPr>
          <p:spPr bwMode="auto">
            <a:xfrm>
              <a:off x="7085564" y="183791"/>
              <a:ext cx="4913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-11</a:t>
              </a:r>
            </a:p>
          </p:txBody>
        </p:sp>
        <p:sp>
          <p:nvSpPr>
            <p:cNvPr id="20566" name="TextBox 28"/>
            <p:cNvSpPr txBox="1">
              <a:spLocks noChangeArrowheads="1"/>
            </p:cNvSpPr>
            <p:nvPr/>
          </p:nvSpPr>
          <p:spPr bwMode="auto">
            <a:xfrm>
              <a:off x="7515362" y="190211"/>
              <a:ext cx="4924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-12</a:t>
              </a:r>
            </a:p>
          </p:txBody>
        </p:sp>
      </p:grpSp>
      <p:sp>
        <p:nvSpPr>
          <p:cNvPr id="20493" name="TextBox 30"/>
          <p:cNvSpPr txBox="1">
            <a:spLocks noChangeArrowheads="1"/>
          </p:cNvSpPr>
          <p:nvPr/>
        </p:nvSpPr>
        <p:spPr bwMode="auto">
          <a:xfrm>
            <a:off x="2259013" y="2303463"/>
            <a:ext cx="1030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Radio waves</a:t>
            </a:r>
            <a:endParaRPr lang="en-US" sz="1200" baseline="30000">
              <a:latin typeface="Trebuchet MS" pitchFamily="34" charset="0"/>
            </a:endParaRPr>
          </a:p>
        </p:txBody>
      </p:sp>
      <p:sp>
        <p:nvSpPr>
          <p:cNvPr id="20494" name="TextBox 31"/>
          <p:cNvSpPr txBox="1">
            <a:spLocks noChangeArrowheads="1"/>
          </p:cNvSpPr>
          <p:nvPr/>
        </p:nvSpPr>
        <p:spPr bwMode="auto">
          <a:xfrm>
            <a:off x="3746500" y="2752725"/>
            <a:ext cx="98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Microwaves</a:t>
            </a:r>
            <a:endParaRPr lang="en-US" sz="1200" baseline="30000">
              <a:latin typeface="Trebuchet MS" pitchFamily="34" charset="0"/>
            </a:endParaRPr>
          </a:p>
        </p:txBody>
      </p:sp>
      <p:sp>
        <p:nvSpPr>
          <p:cNvPr id="20495" name="TextBox 32"/>
          <p:cNvSpPr txBox="1">
            <a:spLocks noChangeArrowheads="1"/>
          </p:cNvSpPr>
          <p:nvPr/>
        </p:nvSpPr>
        <p:spPr bwMode="auto">
          <a:xfrm>
            <a:off x="6326188" y="2797175"/>
            <a:ext cx="10874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latin typeface="Trebuchet MS" pitchFamily="34" charset="0"/>
              </a:rPr>
              <a:t>“</a:t>
            </a:r>
            <a:r>
              <a:rPr lang="en-US" sz="1200">
                <a:latin typeface="Trebuchet MS" pitchFamily="34" charset="0"/>
              </a:rPr>
              <a:t>Soft</a:t>
            </a:r>
            <a:r>
              <a:rPr lang="en-US" altLang="en-US" sz="1200">
                <a:latin typeface="Trebuchet MS" pitchFamily="34" charset="0"/>
              </a:rPr>
              <a:t>”</a:t>
            </a:r>
            <a:r>
              <a:rPr lang="en-US" sz="1200">
                <a:latin typeface="Trebuchet MS" pitchFamily="34" charset="0"/>
              </a:rPr>
              <a:t> X-rays</a:t>
            </a:r>
            <a:endParaRPr lang="en-US" sz="1200" baseline="30000">
              <a:latin typeface="Trebuchet MS" pitchFamily="34" charset="0"/>
            </a:endParaRPr>
          </a:p>
        </p:txBody>
      </p:sp>
      <p:sp>
        <p:nvSpPr>
          <p:cNvPr id="20496" name="TextBox 33"/>
          <p:cNvSpPr txBox="1">
            <a:spLocks noChangeArrowheads="1"/>
          </p:cNvSpPr>
          <p:nvPr/>
        </p:nvSpPr>
        <p:spPr bwMode="auto">
          <a:xfrm>
            <a:off x="7500938" y="2811463"/>
            <a:ext cx="1041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Gamma rays</a:t>
            </a:r>
            <a:endParaRPr lang="en-US" sz="1200" baseline="30000">
              <a:latin typeface="Trebuchet MS" pitchFamily="34" charset="0"/>
            </a:endParaRPr>
          </a:p>
        </p:txBody>
      </p:sp>
      <p:sp>
        <p:nvSpPr>
          <p:cNvPr id="20497" name="TextBox 34"/>
          <p:cNvSpPr txBox="1">
            <a:spLocks noChangeArrowheads="1"/>
          </p:cNvSpPr>
          <p:nvPr/>
        </p:nvSpPr>
        <p:spPr bwMode="auto">
          <a:xfrm>
            <a:off x="6989763" y="2243138"/>
            <a:ext cx="1141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latin typeface="Trebuchet MS" pitchFamily="34" charset="0"/>
              </a:rPr>
              <a:t>“</a:t>
            </a:r>
            <a:r>
              <a:rPr lang="en-US" sz="1200">
                <a:latin typeface="Trebuchet MS" pitchFamily="34" charset="0"/>
              </a:rPr>
              <a:t>Hard</a:t>
            </a:r>
            <a:r>
              <a:rPr lang="en-US" altLang="en-US" sz="1200">
                <a:latin typeface="Trebuchet MS" pitchFamily="34" charset="0"/>
              </a:rPr>
              <a:t>”</a:t>
            </a:r>
            <a:r>
              <a:rPr lang="en-US" sz="1200">
                <a:latin typeface="Trebuchet MS" pitchFamily="34" charset="0"/>
              </a:rPr>
              <a:t> X-rays</a:t>
            </a:r>
            <a:endParaRPr lang="en-US" sz="1200" baseline="30000">
              <a:latin typeface="Trebuchet MS" pitchFamily="34" charset="0"/>
            </a:endParaRPr>
          </a:p>
        </p:txBody>
      </p:sp>
      <p:sp>
        <p:nvSpPr>
          <p:cNvPr id="20498" name="TextBox 35"/>
          <p:cNvSpPr txBox="1">
            <a:spLocks noChangeArrowheads="1"/>
          </p:cNvSpPr>
          <p:nvPr/>
        </p:nvSpPr>
        <p:spPr bwMode="auto">
          <a:xfrm>
            <a:off x="4832350" y="2220913"/>
            <a:ext cx="7381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Infrared</a:t>
            </a:r>
            <a:endParaRPr lang="en-US" sz="1200" baseline="30000">
              <a:latin typeface="Trebuchet MS" pitchFamily="34" charset="0"/>
            </a:endParaRPr>
          </a:p>
        </p:txBody>
      </p:sp>
      <p:sp>
        <p:nvSpPr>
          <p:cNvPr id="20499" name="TextBox 36"/>
          <p:cNvSpPr txBox="1">
            <a:spLocks noChangeArrowheads="1"/>
          </p:cNvSpPr>
          <p:nvPr/>
        </p:nvSpPr>
        <p:spPr bwMode="auto">
          <a:xfrm>
            <a:off x="5799138" y="2241550"/>
            <a:ext cx="923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Ultraviolet</a:t>
            </a:r>
            <a:endParaRPr lang="en-US" sz="1200" baseline="30000">
              <a:latin typeface="Trebuchet MS" pitchFamily="34" charset="0"/>
            </a:endParaRPr>
          </a:p>
        </p:txBody>
      </p:sp>
      <p:sp>
        <p:nvSpPr>
          <p:cNvPr id="20500" name="TextBox 37"/>
          <p:cNvSpPr txBox="1">
            <a:spLocks noChangeArrowheads="1"/>
          </p:cNvSpPr>
          <p:nvPr/>
        </p:nvSpPr>
        <p:spPr bwMode="auto">
          <a:xfrm rot="5400000">
            <a:off x="5450681" y="2424907"/>
            <a:ext cx="6381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Visible</a:t>
            </a:r>
            <a:endParaRPr lang="en-US" sz="1200" baseline="30000">
              <a:latin typeface="Trebuchet MS" pitchFamily="34" charset="0"/>
            </a:endParaRPr>
          </a:p>
        </p:txBody>
      </p:sp>
      <p:pic>
        <p:nvPicPr>
          <p:cNvPr id="2050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60500" y="4579938"/>
            <a:ext cx="7137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02" name="Group 40"/>
          <p:cNvGrpSpPr>
            <a:grpSpLocks/>
          </p:cNvGrpSpPr>
          <p:nvPr/>
        </p:nvGrpSpPr>
        <p:grpSpPr bwMode="auto">
          <a:xfrm>
            <a:off x="1682750" y="4646613"/>
            <a:ext cx="6732588" cy="315912"/>
            <a:chOff x="1230338" y="178851"/>
            <a:chExt cx="6732582" cy="314959"/>
          </a:xfrm>
        </p:grpSpPr>
        <p:sp>
          <p:nvSpPr>
            <p:cNvPr id="20535" name="TextBox 41"/>
            <p:cNvSpPr txBox="1">
              <a:spLocks noChangeArrowheads="1"/>
            </p:cNvSpPr>
            <p:nvPr/>
          </p:nvSpPr>
          <p:spPr bwMode="auto">
            <a:xfrm>
              <a:off x="1230338" y="199171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-9</a:t>
              </a:r>
            </a:p>
          </p:txBody>
        </p:sp>
        <p:sp>
          <p:nvSpPr>
            <p:cNvPr id="20536" name="TextBox 42"/>
            <p:cNvSpPr txBox="1">
              <a:spLocks noChangeArrowheads="1"/>
            </p:cNvSpPr>
            <p:nvPr/>
          </p:nvSpPr>
          <p:spPr bwMode="auto">
            <a:xfrm>
              <a:off x="1614555" y="189011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-8</a:t>
              </a:r>
            </a:p>
          </p:txBody>
        </p:sp>
        <p:sp>
          <p:nvSpPr>
            <p:cNvPr id="20537" name="TextBox 43"/>
            <p:cNvSpPr txBox="1">
              <a:spLocks noChangeArrowheads="1"/>
            </p:cNvSpPr>
            <p:nvPr/>
          </p:nvSpPr>
          <p:spPr bwMode="auto">
            <a:xfrm>
              <a:off x="2045253" y="202911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-7</a:t>
              </a:r>
            </a:p>
          </p:txBody>
        </p:sp>
        <p:sp>
          <p:nvSpPr>
            <p:cNvPr id="20538" name="TextBox 44"/>
            <p:cNvSpPr txBox="1">
              <a:spLocks noChangeArrowheads="1"/>
            </p:cNvSpPr>
            <p:nvPr/>
          </p:nvSpPr>
          <p:spPr bwMode="auto">
            <a:xfrm>
              <a:off x="2491421" y="216811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-6</a:t>
              </a:r>
            </a:p>
          </p:txBody>
        </p:sp>
        <p:sp>
          <p:nvSpPr>
            <p:cNvPr id="20539" name="TextBox 45"/>
            <p:cNvSpPr txBox="1">
              <a:spLocks noChangeArrowheads="1"/>
            </p:cNvSpPr>
            <p:nvPr/>
          </p:nvSpPr>
          <p:spPr bwMode="auto">
            <a:xfrm>
              <a:off x="2891291" y="196202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-5</a:t>
              </a:r>
            </a:p>
          </p:txBody>
        </p:sp>
        <p:sp>
          <p:nvSpPr>
            <p:cNvPr id="20540" name="TextBox 46"/>
            <p:cNvSpPr txBox="1">
              <a:spLocks noChangeArrowheads="1"/>
            </p:cNvSpPr>
            <p:nvPr/>
          </p:nvSpPr>
          <p:spPr bwMode="auto">
            <a:xfrm>
              <a:off x="3291159" y="206073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-4</a:t>
              </a:r>
            </a:p>
          </p:txBody>
        </p:sp>
        <p:sp>
          <p:nvSpPr>
            <p:cNvPr id="20541" name="TextBox 47"/>
            <p:cNvSpPr txBox="1">
              <a:spLocks noChangeArrowheads="1"/>
            </p:cNvSpPr>
            <p:nvPr/>
          </p:nvSpPr>
          <p:spPr bwMode="auto">
            <a:xfrm>
              <a:off x="3744073" y="185753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-3</a:t>
              </a:r>
            </a:p>
          </p:txBody>
        </p:sp>
        <p:sp>
          <p:nvSpPr>
            <p:cNvPr id="20542" name="TextBox 48"/>
            <p:cNvSpPr txBox="1">
              <a:spLocks noChangeArrowheads="1"/>
            </p:cNvSpPr>
            <p:nvPr/>
          </p:nvSpPr>
          <p:spPr bwMode="auto">
            <a:xfrm>
              <a:off x="4143120" y="196202"/>
              <a:ext cx="4411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-2</a:t>
              </a:r>
            </a:p>
          </p:txBody>
        </p:sp>
        <p:sp>
          <p:nvSpPr>
            <p:cNvPr id="20543" name="TextBox 49"/>
            <p:cNvSpPr txBox="1">
              <a:spLocks noChangeArrowheads="1"/>
            </p:cNvSpPr>
            <p:nvPr/>
          </p:nvSpPr>
          <p:spPr bwMode="auto">
            <a:xfrm>
              <a:off x="4586451" y="196202"/>
              <a:ext cx="4375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-1</a:t>
              </a:r>
            </a:p>
          </p:txBody>
        </p:sp>
        <p:sp>
          <p:nvSpPr>
            <p:cNvPr id="20544" name="TextBox 50"/>
            <p:cNvSpPr txBox="1">
              <a:spLocks noChangeArrowheads="1"/>
            </p:cNvSpPr>
            <p:nvPr/>
          </p:nvSpPr>
          <p:spPr bwMode="auto">
            <a:xfrm>
              <a:off x="5119136" y="196202"/>
              <a:ext cx="26536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</a:t>
              </a:r>
              <a:endParaRPr lang="en-US" sz="1200" baseline="30000">
                <a:latin typeface="Trebuchet MS" pitchFamily="34" charset="0"/>
              </a:endParaRPr>
            </a:p>
          </p:txBody>
        </p:sp>
        <p:sp>
          <p:nvSpPr>
            <p:cNvPr id="20545" name="TextBox 51"/>
            <p:cNvSpPr txBox="1">
              <a:spLocks noChangeArrowheads="1"/>
            </p:cNvSpPr>
            <p:nvPr/>
          </p:nvSpPr>
          <p:spPr bwMode="auto">
            <a:xfrm>
              <a:off x="5451755" y="189204"/>
              <a:ext cx="3998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1</a:t>
              </a:r>
            </a:p>
          </p:txBody>
        </p:sp>
        <p:sp>
          <p:nvSpPr>
            <p:cNvPr id="20546" name="TextBox 52"/>
            <p:cNvSpPr txBox="1">
              <a:spLocks noChangeArrowheads="1"/>
            </p:cNvSpPr>
            <p:nvPr/>
          </p:nvSpPr>
          <p:spPr bwMode="auto">
            <a:xfrm>
              <a:off x="5860381" y="190211"/>
              <a:ext cx="4026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2</a:t>
              </a:r>
            </a:p>
          </p:txBody>
        </p:sp>
        <p:sp>
          <p:nvSpPr>
            <p:cNvPr id="20547" name="TextBox 53"/>
            <p:cNvSpPr txBox="1">
              <a:spLocks noChangeArrowheads="1"/>
            </p:cNvSpPr>
            <p:nvPr/>
          </p:nvSpPr>
          <p:spPr bwMode="auto">
            <a:xfrm>
              <a:off x="6280570" y="178851"/>
              <a:ext cx="4026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3</a:t>
              </a:r>
            </a:p>
          </p:txBody>
        </p:sp>
        <p:sp>
          <p:nvSpPr>
            <p:cNvPr id="20548" name="TextBox 54"/>
            <p:cNvSpPr txBox="1">
              <a:spLocks noChangeArrowheads="1"/>
            </p:cNvSpPr>
            <p:nvPr/>
          </p:nvSpPr>
          <p:spPr bwMode="auto">
            <a:xfrm>
              <a:off x="6716603" y="180051"/>
              <a:ext cx="4026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4</a:t>
              </a:r>
            </a:p>
          </p:txBody>
        </p:sp>
        <p:sp>
          <p:nvSpPr>
            <p:cNvPr id="20549" name="TextBox 55"/>
            <p:cNvSpPr txBox="1">
              <a:spLocks noChangeArrowheads="1"/>
            </p:cNvSpPr>
            <p:nvPr/>
          </p:nvSpPr>
          <p:spPr bwMode="auto">
            <a:xfrm>
              <a:off x="7129897" y="183791"/>
              <a:ext cx="4026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5</a:t>
              </a:r>
            </a:p>
          </p:txBody>
        </p:sp>
        <p:sp>
          <p:nvSpPr>
            <p:cNvPr id="20550" name="TextBox 56"/>
            <p:cNvSpPr txBox="1">
              <a:spLocks noChangeArrowheads="1"/>
            </p:cNvSpPr>
            <p:nvPr/>
          </p:nvSpPr>
          <p:spPr bwMode="auto">
            <a:xfrm>
              <a:off x="7560246" y="190211"/>
              <a:ext cx="4026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200">
                  <a:latin typeface="Trebuchet MS" pitchFamily="34" charset="0"/>
                </a:rPr>
                <a:t>10</a:t>
              </a:r>
              <a:r>
                <a:rPr lang="en-US" sz="1200" baseline="30000">
                  <a:latin typeface="Trebuchet MS" pitchFamily="34" charset="0"/>
                </a:rPr>
                <a:t>6</a:t>
              </a:r>
            </a:p>
          </p:txBody>
        </p:sp>
      </p:grpSp>
      <p:sp>
        <p:nvSpPr>
          <p:cNvPr id="20503" name="TextBox 57"/>
          <p:cNvSpPr txBox="1">
            <a:spLocks noChangeArrowheads="1"/>
          </p:cNvSpPr>
          <p:nvPr/>
        </p:nvSpPr>
        <p:spPr bwMode="auto">
          <a:xfrm>
            <a:off x="392113" y="889000"/>
            <a:ext cx="1116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Wavelength</a:t>
            </a:r>
          </a:p>
          <a:p>
            <a:pPr eaLnBrk="1" hangingPunct="1"/>
            <a:r>
              <a:rPr lang="en-US" sz="1400">
                <a:latin typeface="Trebuchet MS" pitchFamily="34" charset="0"/>
              </a:rPr>
              <a:t> (m)</a:t>
            </a:r>
          </a:p>
        </p:txBody>
      </p:sp>
      <p:sp>
        <p:nvSpPr>
          <p:cNvPr id="20504" name="TextBox 58"/>
          <p:cNvSpPr txBox="1">
            <a:spLocks noChangeArrowheads="1"/>
          </p:cNvSpPr>
          <p:nvPr/>
        </p:nvSpPr>
        <p:spPr bwMode="auto">
          <a:xfrm>
            <a:off x="222250" y="4438650"/>
            <a:ext cx="1338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Photon energy</a:t>
            </a:r>
          </a:p>
          <a:p>
            <a:pPr eaLnBrk="1" hangingPunct="1"/>
            <a:r>
              <a:rPr lang="en-US" sz="1400">
                <a:latin typeface="Trebuchet MS" pitchFamily="34" charset="0"/>
              </a:rPr>
              <a:t> (eV)</a:t>
            </a:r>
          </a:p>
        </p:txBody>
      </p:sp>
      <p:sp>
        <p:nvSpPr>
          <p:cNvPr id="20505" name="TextBox 59"/>
          <p:cNvSpPr txBox="1">
            <a:spLocks noChangeArrowheads="1"/>
          </p:cNvSpPr>
          <p:nvPr/>
        </p:nvSpPr>
        <p:spPr bwMode="auto">
          <a:xfrm>
            <a:off x="514350" y="2198688"/>
            <a:ext cx="881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Common</a:t>
            </a:r>
          </a:p>
          <a:p>
            <a:pPr eaLnBrk="1" hangingPunct="1"/>
            <a:r>
              <a:rPr lang="en-US" sz="1400">
                <a:latin typeface="Trebuchet MS" pitchFamily="34" charset="0"/>
              </a:rPr>
              <a:t> names</a:t>
            </a:r>
          </a:p>
        </p:txBody>
      </p:sp>
      <p:sp>
        <p:nvSpPr>
          <p:cNvPr id="20506" name="TextBox 60"/>
          <p:cNvSpPr txBox="1">
            <a:spLocks noChangeArrowheads="1"/>
          </p:cNvSpPr>
          <p:nvPr/>
        </p:nvSpPr>
        <p:spPr bwMode="auto">
          <a:xfrm>
            <a:off x="401638" y="1497013"/>
            <a:ext cx="1106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Size of a</a:t>
            </a:r>
          </a:p>
          <a:p>
            <a:pPr eaLnBrk="1" hangingPunct="1"/>
            <a:r>
              <a:rPr lang="en-US" sz="1400">
                <a:latin typeface="Trebuchet MS" pitchFamily="34" charset="0"/>
              </a:rPr>
              <a:t>wavelength</a:t>
            </a:r>
          </a:p>
        </p:txBody>
      </p:sp>
      <p:sp>
        <p:nvSpPr>
          <p:cNvPr id="20507" name="TextBox 61"/>
          <p:cNvSpPr txBox="1">
            <a:spLocks noChangeArrowheads="1"/>
          </p:cNvSpPr>
          <p:nvPr/>
        </p:nvSpPr>
        <p:spPr bwMode="auto">
          <a:xfrm>
            <a:off x="534988" y="3489325"/>
            <a:ext cx="795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>
                <a:latin typeface="Trebuchet MS" pitchFamily="34" charset="0"/>
              </a:rPr>
              <a:t>Sources</a:t>
            </a:r>
          </a:p>
        </p:txBody>
      </p:sp>
      <p:pic>
        <p:nvPicPr>
          <p:cNvPr id="20508" name="Picture 358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339850"/>
            <a:ext cx="46037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358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875" y="1339850"/>
            <a:ext cx="5016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0" name="TextBox 35844"/>
          <p:cNvSpPr txBox="1">
            <a:spLocks noChangeArrowheads="1"/>
          </p:cNvSpPr>
          <p:nvPr/>
        </p:nvSpPr>
        <p:spPr bwMode="auto">
          <a:xfrm>
            <a:off x="4283075" y="1298575"/>
            <a:ext cx="255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/>
              <a:t>.</a:t>
            </a:r>
          </a:p>
        </p:txBody>
      </p:sp>
      <p:pic>
        <p:nvPicPr>
          <p:cNvPr id="20511" name="Picture 358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2350" y="1339850"/>
            <a:ext cx="43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358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298575"/>
            <a:ext cx="4333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3" name="Rectangle 73"/>
          <p:cNvSpPr>
            <a:spLocks noChangeArrowheads="1"/>
          </p:cNvSpPr>
          <p:nvPr/>
        </p:nvSpPr>
        <p:spPr bwMode="auto">
          <a:xfrm>
            <a:off x="6435725" y="1347788"/>
            <a:ext cx="409575" cy="420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14" name="Rectangle 35851"/>
          <p:cNvSpPr>
            <a:spLocks noChangeArrowheads="1"/>
          </p:cNvSpPr>
          <p:nvPr/>
        </p:nvSpPr>
        <p:spPr bwMode="auto">
          <a:xfrm>
            <a:off x="1874838" y="1339850"/>
            <a:ext cx="606425" cy="358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15" name="Picture 358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354138"/>
            <a:ext cx="5826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6" name="Picture 358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7788" y="1339850"/>
            <a:ext cx="4111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7" name="Rectangle 74"/>
          <p:cNvSpPr>
            <a:spLocks noChangeArrowheads="1"/>
          </p:cNvSpPr>
          <p:nvPr/>
        </p:nvSpPr>
        <p:spPr bwMode="auto">
          <a:xfrm>
            <a:off x="6994525" y="1354138"/>
            <a:ext cx="411163" cy="419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18" name="Picture 358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6738" y="1400175"/>
            <a:ext cx="4460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9" name="Picture 358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411538"/>
            <a:ext cx="7953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0" name="Picture 358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3075" y="3538538"/>
            <a:ext cx="8683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1" name="Picture 358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925" y="3313113"/>
            <a:ext cx="28257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2" name="Picture 358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1800" y="3422650"/>
            <a:ext cx="350838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3" name="Picture 358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9363" y="3457575"/>
            <a:ext cx="704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4" name="TextBox 80"/>
          <p:cNvSpPr txBox="1">
            <a:spLocks noChangeArrowheads="1"/>
          </p:cNvSpPr>
          <p:nvPr/>
        </p:nvSpPr>
        <p:spPr bwMode="auto">
          <a:xfrm>
            <a:off x="1855788" y="4171950"/>
            <a:ext cx="784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AM radio</a:t>
            </a:r>
            <a:endParaRPr lang="en-US" sz="1200" baseline="30000">
              <a:latin typeface="Trebuchet MS" pitchFamily="34" charset="0"/>
            </a:endParaRPr>
          </a:p>
        </p:txBody>
      </p:sp>
      <p:sp>
        <p:nvSpPr>
          <p:cNvPr id="20525" name="TextBox 81"/>
          <p:cNvSpPr txBox="1">
            <a:spLocks noChangeArrowheads="1"/>
          </p:cNvSpPr>
          <p:nvPr/>
        </p:nvSpPr>
        <p:spPr bwMode="auto">
          <a:xfrm>
            <a:off x="3038475" y="4071938"/>
            <a:ext cx="923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Microwave</a:t>
            </a:r>
          </a:p>
          <a:p>
            <a:pPr eaLnBrk="1" hangingPunct="1"/>
            <a:r>
              <a:rPr lang="en-US" sz="1200">
                <a:latin typeface="Trebuchet MS" pitchFamily="34" charset="0"/>
              </a:rPr>
              <a:t>oven</a:t>
            </a:r>
          </a:p>
        </p:txBody>
      </p:sp>
      <p:sp>
        <p:nvSpPr>
          <p:cNvPr id="20526" name="TextBox 82"/>
          <p:cNvSpPr txBox="1">
            <a:spLocks noChangeArrowheads="1"/>
          </p:cNvSpPr>
          <p:nvPr/>
        </p:nvSpPr>
        <p:spPr bwMode="auto">
          <a:xfrm>
            <a:off x="4808538" y="4200525"/>
            <a:ext cx="6445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People</a:t>
            </a:r>
          </a:p>
        </p:txBody>
      </p:sp>
      <p:sp>
        <p:nvSpPr>
          <p:cNvPr id="20527" name="TextBox 83"/>
          <p:cNvSpPr txBox="1">
            <a:spLocks noChangeArrowheads="1"/>
          </p:cNvSpPr>
          <p:nvPr/>
        </p:nvSpPr>
        <p:spPr bwMode="auto">
          <a:xfrm>
            <a:off x="5448300" y="4071938"/>
            <a:ext cx="528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Light</a:t>
            </a:r>
          </a:p>
          <a:p>
            <a:pPr eaLnBrk="1" hangingPunct="1"/>
            <a:r>
              <a:rPr lang="en-US" sz="1200">
                <a:latin typeface="Trebuchet MS" pitchFamily="34" charset="0"/>
              </a:rPr>
              <a:t>bulb</a:t>
            </a:r>
          </a:p>
        </p:txBody>
      </p:sp>
      <p:sp>
        <p:nvSpPr>
          <p:cNvPr id="20528" name="TextBox 84"/>
          <p:cNvSpPr txBox="1">
            <a:spLocks noChangeArrowheads="1"/>
          </p:cNvSpPr>
          <p:nvPr/>
        </p:nvSpPr>
        <p:spPr bwMode="auto">
          <a:xfrm>
            <a:off x="7480300" y="4052888"/>
            <a:ext cx="989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>
                <a:latin typeface="Trebuchet MS" pitchFamily="34" charset="0"/>
              </a:rPr>
              <a:t>Radioactive</a:t>
            </a:r>
          </a:p>
          <a:p>
            <a:pPr eaLnBrk="1" hangingPunct="1"/>
            <a:r>
              <a:rPr lang="en-US" sz="1200">
                <a:latin typeface="Trebuchet MS" pitchFamily="34" charset="0"/>
              </a:rPr>
              <a:t>elements</a:t>
            </a:r>
          </a:p>
        </p:txBody>
      </p:sp>
      <p:sp>
        <p:nvSpPr>
          <p:cNvPr id="20529" name="TextBox 96"/>
          <p:cNvSpPr txBox="1">
            <a:spLocks noChangeArrowheads="1"/>
          </p:cNvSpPr>
          <p:nvPr/>
        </p:nvSpPr>
        <p:spPr bwMode="auto">
          <a:xfrm>
            <a:off x="6338888" y="6094413"/>
            <a:ext cx="2254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 b="1"/>
              <a:t>|</a:t>
            </a:r>
          </a:p>
        </p:txBody>
      </p:sp>
      <p:sp>
        <p:nvSpPr>
          <p:cNvPr id="20530" name="Rectangle 2"/>
          <p:cNvSpPr>
            <a:spLocks noChangeArrowheads="1"/>
          </p:cNvSpPr>
          <p:nvPr/>
        </p:nvSpPr>
        <p:spPr bwMode="auto">
          <a:xfrm>
            <a:off x="542925" y="173038"/>
            <a:ext cx="81534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>
              <a:lnSpc>
                <a:spcPct val="90000"/>
              </a:lnSpc>
            </a:pPr>
            <a:r>
              <a:rPr lang="en-US" sz="2400" i="1" u="sng">
                <a:solidFill>
                  <a:schemeClr val="tx2"/>
                </a:solidFill>
                <a:latin typeface="Trebuchet MS" pitchFamily="34" charset="0"/>
              </a:rPr>
              <a:t>The Electromagnetic Spectrum</a:t>
            </a:r>
          </a:p>
        </p:txBody>
      </p:sp>
      <p:sp>
        <p:nvSpPr>
          <p:cNvPr id="20531" name="TextBox 96"/>
          <p:cNvSpPr txBox="1">
            <a:spLocks noChangeArrowheads="1"/>
          </p:cNvSpPr>
          <p:nvPr/>
        </p:nvSpPr>
        <p:spPr bwMode="auto">
          <a:xfrm>
            <a:off x="4810125" y="6105525"/>
            <a:ext cx="2238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 b="1"/>
              <a:t>|</a:t>
            </a:r>
          </a:p>
        </p:txBody>
      </p:sp>
      <p:sp>
        <p:nvSpPr>
          <p:cNvPr id="20532" name="TextBox 96"/>
          <p:cNvSpPr txBox="1">
            <a:spLocks noChangeArrowheads="1"/>
          </p:cNvSpPr>
          <p:nvPr/>
        </p:nvSpPr>
        <p:spPr bwMode="auto">
          <a:xfrm>
            <a:off x="3570288" y="6099175"/>
            <a:ext cx="2238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 b="1"/>
              <a:t>|</a:t>
            </a:r>
          </a:p>
        </p:txBody>
      </p:sp>
      <p:sp>
        <p:nvSpPr>
          <p:cNvPr id="20533" name="TextBox 96"/>
          <p:cNvSpPr txBox="1">
            <a:spLocks noChangeArrowheads="1"/>
          </p:cNvSpPr>
          <p:nvPr/>
        </p:nvSpPr>
        <p:spPr bwMode="auto">
          <a:xfrm>
            <a:off x="2786063" y="6110288"/>
            <a:ext cx="2238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 b="1"/>
              <a:t>|</a:t>
            </a:r>
          </a:p>
        </p:txBody>
      </p:sp>
      <p:sp>
        <p:nvSpPr>
          <p:cNvPr id="20534" name="Rectangle 1"/>
          <p:cNvSpPr>
            <a:spLocks noChangeArrowheads="1"/>
          </p:cNvSpPr>
          <p:nvPr/>
        </p:nvSpPr>
        <p:spPr bwMode="auto">
          <a:xfrm>
            <a:off x="4492625" y="2528888"/>
            <a:ext cx="339725" cy="292100"/>
          </a:xfrm>
          <a:prstGeom prst="rect">
            <a:avLst/>
          </a:prstGeom>
          <a:solidFill>
            <a:srgbClr val="F2EBD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124075" y="304800"/>
            <a:ext cx="572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Coupling of Electric and Magnetic Fields</a:t>
            </a:r>
          </a:p>
        </p:txBody>
      </p:sp>
      <p:sp>
        <p:nvSpPr>
          <p:cNvPr id="182285" name="Text Box 13"/>
          <p:cNvSpPr txBox="1">
            <a:spLocks noChangeArrowheads="1"/>
          </p:cNvSpPr>
          <p:nvPr/>
        </p:nvSpPr>
        <p:spPr bwMode="auto">
          <a:xfrm>
            <a:off x="7200900" y="3502025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latin typeface="Trebuchet MS" pitchFamily="34" charset="0"/>
              </a:rPr>
              <a:t>Source free </a:t>
            </a:r>
          </a:p>
        </p:txBody>
      </p:sp>
      <p:pic>
        <p:nvPicPr>
          <p:cNvPr id="182286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81438"/>
            <a:ext cx="8413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8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340225"/>
            <a:ext cx="168116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91" name="Rectangle 19"/>
          <p:cNvSpPr>
            <a:spLocks noChangeArrowheads="1"/>
          </p:cNvSpPr>
          <p:nvPr/>
        </p:nvSpPr>
        <p:spPr bwMode="auto">
          <a:xfrm>
            <a:off x="5626100" y="5867400"/>
            <a:ext cx="237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rebuchet MS" pitchFamily="34" charset="0"/>
              </a:rPr>
              <a:t>The Wave Equation</a:t>
            </a:r>
          </a:p>
        </p:txBody>
      </p:sp>
      <p:pic>
        <p:nvPicPr>
          <p:cNvPr id="182294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340225"/>
            <a:ext cx="20193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3" name="Picture 2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8150" y="5591175"/>
            <a:ext cx="23241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15"/>
          <p:cNvSpPr>
            <a:spLocks noChangeArrowheads="1"/>
          </p:cNvSpPr>
          <p:nvPr/>
        </p:nvSpPr>
        <p:spPr bwMode="auto">
          <a:xfrm>
            <a:off x="2709863" y="5486400"/>
            <a:ext cx="2738437" cy="95250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30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595438"/>
            <a:ext cx="31623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193880">
            <a:off x="773113" y="2179638"/>
            <a:ext cx="270192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9263" y="3306763"/>
            <a:ext cx="965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3800" y="3417888"/>
            <a:ext cx="965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Rectangle 4"/>
          <p:cNvSpPr>
            <a:spLocks noChangeArrowheads="1"/>
          </p:cNvSpPr>
          <p:nvPr/>
        </p:nvSpPr>
        <p:spPr bwMode="auto">
          <a:xfrm>
            <a:off x="2201863" y="762000"/>
            <a:ext cx="5265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Maxwell</a:t>
            </a:r>
            <a:r>
              <a:rPr lang="en-US" altLang="en-US">
                <a:solidFill>
                  <a:srgbClr val="2E6CD0"/>
                </a:solidFill>
                <a:latin typeface="Trebuchet MS" pitchFamily="34" charset="0"/>
              </a:rPr>
              <a:t>’</a:t>
            </a:r>
            <a:r>
              <a:rPr lang="en-US">
                <a:solidFill>
                  <a:srgbClr val="2E6CD0"/>
                </a:solidFill>
                <a:latin typeface="Trebuchet MS" pitchFamily="34" charset="0"/>
              </a:rPr>
              <a:t>s Equations couple H and E fields…</a:t>
            </a:r>
            <a:endParaRPr lang="en-US"/>
          </a:p>
        </p:txBody>
      </p:sp>
      <p:pic>
        <p:nvPicPr>
          <p:cNvPr id="5135" name="Picture 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388" y="1711325"/>
            <a:ext cx="36353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7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6000" y="2070100"/>
            <a:ext cx="11652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8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89213"/>
            <a:ext cx="35321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5" grpId="0"/>
      <p:bldP spid="1822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50" y="379413"/>
            <a:ext cx="8918575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3489325" y="5970588"/>
            <a:ext cx="565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34" charset="0"/>
              </a:rPr>
              <a:t>Image from </a:t>
            </a:r>
            <a:r>
              <a:rPr lang="en-US" sz="1200">
                <a:latin typeface="Trebuchet MS" pitchFamily="34" charset="0"/>
                <a:hlinkClick r:id="rId3"/>
              </a:rPr>
              <a:t>http://www.ntia.doc.gov/osmhome/allochrt.pdf</a:t>
            </a:r>
            <a:r>
              <a:rPr lang="en-US" sz="1200">
                <a:latin typeface="Trebuchet MS" pitchFamily="34" charset="0"/>
              </a:rPr>
              <a:t>, in public domain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1752600" y="457200"/>
            <a:ext cx="5702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Electromagnetic Fields in Laser Drilling 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5248275" y="3360738"/>
            <a:ext cx="37290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>
                <a:latin typeface="Trebuchet MS" pitchFamily="34" charset="0"/>
                <a:sym typeface="Symbol" pitchFamily="18" charset="2"/>
              </a:rPr>
              <a:t>What is approximate </a:t>
            </a:r>
            <a:r>
              <a:rPr lang="en-US" sz="1800" i="1">
                <a:latin typeface="Trebuchet MS" pitchFamily="34" charset="0"/>
                <a:sym typeface="Symbol" pitchFamily="18" charset="2"/>
              </a:rPr>
              <a:t>E</a:t>
            </a:r>
            <a:r>
              <a:rPr lang="en-US" sz="1800">
                <a:latin typeface="Trebuchet MS" pitchFamily="34" charset="0"/>
                <a:sym typeface="Symbol" pitchFamily="18" charset="2"/>
              </a:rPr>
              <a:t> required to spontaneously ionize an atom within one cycle?  </a:t>
            </a:r>
          </a:p>
          <a:p>
            <a:endParaRPr lang="en-US" sz="1800">
              <a:latin typeface="Trebuchet MS" pitchFamily="34" charset="0"/>
              <a:sym typeface="Symbol" pitchFamily="18" charset="2"/>
            </a:endParaRPr>
          </a:p>
          <a:p>
            <a:pPr algn="l"/>
            <a:r>
              <a:rPr lang="en-US" sz="1800">
                <a:latin typeface="Trebuchet MS" pitchFamily="34" charset="0"/>
                <a:sym typeface="Symbol" pitchFamily="18" charset="2"/>
              </a:rPr>
              <a:t>{we want energy transferred             to roughly exceed electron binding energy within nominal orbital diameter </a:t>
            </a:r>
            <a:r>
              <a:rPr lang="en-US" sz="1800" i="1">
                <a:latin typeface="Trebuchet MS" pitchFamily="34" charset="0"/>
                <a:sym typeface="Symbol" pitchFamily="18" charset="2"/>
              </a:rPr>
              <a:t>  </a:t>
            </a:r>
            <a:r>
              <a:rPr lang="en-US" sz="1800">
                <a:latin typeface="Trebuchet MS" pitchFamily="34" charset="0"/>
                <a:sym typeface="Symbol" pitchFamily="18" charset="2"/>
              </a:rPr>
              <a:t>}</a:t>
            </a:r>
          </a:p>
        </p:txBody>
      </p:sp>
      <p:sp>
        <p:nvSpPr>
          <p:cNvPr id="22532" name="Rectangle 8"/>
          <p:cNvSpPr>
            <a:spLocks noChangeArrowheads="1"/>
          </p:cNvSpPr>
          <p:nvPr/>
        </p:nvSpPr>
        <p:spPr bwMode="auto">
          <a:xfrm>
            <a:off x="457200" y="1019175"/>
            <a:ext cx="8305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>
                <a:latin typeface="Trebuchet MS" pitchFamily="34" charset="0"/>
              </a:rPr>
              <a:t>What are intensity   ,</a:t>
            </a:r>
            <a:r>
              <a:rPr lang="en-US" sz="1800" i="1">
                <a:latin typeface="Trebuchet MS" pitchFamily="34" charset="0"/>
              </a:rPr>
              <a:t>    </a:t>
            </a:r>
            <a:r>
              <a:rPr lang="en-US" sz="1800">
                <a:latin typeface="Trebuchet MS" pitchFamily="34" charset="0"/>
              </a:rPr>
              <a:t>, </a:t>
            </a:r>
            <a:r>
              <a:rPr lang="en-US" sz="1800" i="1">
                <a:latin typeface="Trebuchet MS" pitchFamily="34" charset="0"/>
              </a:rPr>
              <a:t>    </a:t>
            </a:r>
            <a:r>
              <a:rPr lang="en-US" sz="1800">
                <a:latin typeface="Trebuchet MS" pitchFamily="34" charset="0"/>
              </a:rPr>
              <a:t>, </a:t>
            </a:r>
            <a:r>
              <a:rPr lang="en-US" sz="1800" i="1">
                <a:latin typeface="Trebuchet MS" pitchFamily="34" charset="0"/>
              </a:rPr>
              <a:t>    </a:t>
            </a:r>
            <a:r>
              <a:rPr lang="en-US" sz="1800">
                <a:latin typeface="Trebuchet MS" pitchFamily="34" charset="0"/>
              </a:rPr>
              <a:t> for a 1000-J laser emitting a 1 nsec pulse </a:t>
            </a:r>
            <a:br>
              <a:rPr lang="en-US" sz="1800">
                <a:latin typeface="Trebuchet MS" pitchFamily="34" charset="0"/>
              </a:rPr>
            </a:br>
            <a:r>
              <a:rPr lang="en-US" sz="1800">
                <a:latin typeface="Trebuchet MS" pitchFamily="34" charset="0"/>
              </a:rPr>
              <a:t>at </a:t>
            </a:r>
            <a:r>
              <a:rPr lang="en-US" sz="1800">
                <a:latin typeface="Trebuchet MS" pitchFamily="34" charset="0"/>
                <a:sym typeface="Symbol" pitchFamily="18" charset="2"/>
              </a:rPr>
              <a:t>   </a:t>
            </a:r>
            <a:r>
              <a:rPr lang="en-US" sz="1800">
                <a:latin typeface="Trebuchet MS" pitchFamily="34" charset="0"/>
              </a:rPr>
              <a:t> = 1 </a:t>
            </a:r>
            <a:r>
              <a:rPr lang="en-US" sz="1800">
                <a:latin typeface="Trebuchet MS" pitchFamily="34" charset="0"/>
                <a:sym typeface="Symbol" pitchFamily="18" charset="2"/>
              </a:rPr>
              <a:t>μ</a:t>
            </a:r>
            <a:r>
              <a:rPr lang="en-US" sz="1800">
                <a:latin typeface="Trebuchet MS" pitchFamily="34" charset="0"/>
              </a:rPr>
              <a:t>m when focused on a 1 mm</a:t>
            </a:r>
            <a:r>
              <a:rPr lang="en-US" sz="1800" baseline="30000">
                <a:latin typeface="Trebuchet MS" pitchFamily="34" charset="0"/>
              </a:rPr>
              <a:t>2</a:t>
            </a:r>
            <a:r>
              <a:rPr lang="en-US" sz="1800">
                <a:latin typeface="Trebuchet MS" pitchFamily="34" charset="0"/>
              </a:rPr>
              <a:t> spot?</a:t>
            </a:r>
            <a:r>
              <a:rPr lang="en-US" sz="1800">
                <a:latin typeface="Trebuchet MS" pitchFamily="34" charset="0"/>
                <a:sym typeface="Symbol" pitchFamily="18" charset="2"/>
              </a:rPr>
              <a:t>  </a:t>
            </a:r>
          </a:p>
          <a:p>
            <a:endParaRPr lang="en-US" sz="1800">
              <a:latin typeface="Trebuchet MS" pitchFamily="34" charset="0"/>
              <a:sym typeface="Symbol" pitchFamily="18" charset="2"/>
            </a:endParaRPr>
          </a:p>
          <a:p>
            <a:r>
              <a:rPr lang="en-US" sz="1800">
                <a:latin typeface="Trebuchet MS" pitchFamily="34" charset="0"/>
                <a:sym typeface="Symbol" pitchFamily="18" charset="2"/>
              </a:rPr>
              <a:t>How many cycles in the pulse?  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9725" y="2560638"/>
            <a:ext cx="482917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2450" y="1082675"/>
            <a:ext cx="14922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750" y="1108075"/>
            <a:ext cx="2127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750" y="1108075"/>
            <a:ext cx="2444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4938" y="1357313"/>
            <a:ext cx="1492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7650" y="1095375"/>
            <a:ext cx="1333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913" y="4533900"/>
            <a:ext cx="7080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788" y="5364163"/>
            <a:ext cx="141287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TextBox 12"/>
          <p:cNvSpPr txBox="1">
            <a:spLocks noChangeArrowheads="1"/>
          </p:cNvSpPr>
          <p:nvPr/>
        </p:nvSpPr>
        <p:spPr bwMode="auto">
          <a:xfrm>
            <a:off x="-80963" y="5981700"/>
            <a:ext cx="602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000"/>
              <a:t>Image by Jasper84 (Metaveld BV) &lt;</a:t>
            </a:r>
            <a:r>
              <a:rPr lang="en-US" sz="1000">
                <a:hlinkClick r:id="rId10"/>
              </a:rPr>
              <a:t>http://commons.wikimedia.org/wiki/File:Lasersnijden_laserkop.jpg</a:t>
            </a:r>
            <a:r>
              <a:rPr lang="en-US" sz="1000"/>
              <a:t>&gt; </a:t>
            </a:r>
          </a:p>
          <a:p>
            <a:pPr eaLnBrk="1" hangingPunct="1"/>
            <a:r>
              <a:rPr lang="en-US" sz="1000"/>
              <a:t>on Wikimedia, also used for &lt;</a:t>
            </a:r>
            <a:r>
              <a:rPr lang="en-US" sz="1000">
                <a:hlinkClick r:id="rId11"/>
              </a:rPr>
              <a:t>http://www.metaveld.com</a:t>
            </a:r>
            <a:r>
              <a:rPr lang="en-US" sz="1000"/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"/>
          <a:stretch>
            <a:fillRect/>
          </a:stretch>
        </p:blipFill>
        <p:spPr bwMode="auto">
          <a:xfrm>
            <a:off x="771525" y="966788"/>
            <a:ext cx="2906713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771525" y="457200"/>
            <a:ext cx="761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Electromagnetic Fields from a Cell Phone and the Sun</a:t>
            </a:r>
          </a:p>
        </p:txBody>
      </p:sp>
      <p:sp>
        <p:nvSpPr>
          <p:cNvPr id="23556" name="Rectangle 8"/>
          <p:cNvSpPr>
            <a:spLocks noChangeArrowheads="1"/>
          </p:cNvSpPr>
          <p:nvPr/>
        </p:nvSpPr>
        <p:spPr bwMode="auto">
          <a:xfrm>
            <a:off x="4000500" y="2974975"/>
            <a:ext cx="4800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>
                <a:latin typeface="Trebuchet MS" pitchFamily="34" charset="0"/>
              </a:rPr>
              <a:t>What are </a:t>
            </a:r>
            <a:r>
              <a:rPr lang="en-US" sz="1800" i="1">
                <a:latin typeface="Trebuchet MS" pitchFamily="34" charset="0"/>
              </a:rPr>
              <a:t>  ,   ,      ,      </a:t>
            </a:r>
            <a:r>
              <a:rPr lang="en-US" sz="1800">
                <a:latin typeface="Trebuchet MS" pitchFamily="34" charset="0"/>
              </a:rPr>
              <a:t>for a cell phone radiating 1-watt of power over 1 m</a:t>
            </a:r>
            <a:r>
              <a:rPr lang="en-US" sz="1800" baseline="30000">
                <a:latin typeface="Trebuchet MS" pitchFamily="34" charset="0"/>
                <a:sym typeface="Symbol" pitchFamily="18" charset="2"/>
              </a:rPr>
              <a:t>2</a:t>
            </a:r>
            <a:r>
              <a:rPr lang="en-US" sz="1800">
                <a:latin typeface="Trebuchet MS" pitchFamily="34" charset="0"/>
                <a:sym typeface="Symbol" pitchFamily="18" charset="2"/>
              </a:rPr>
              <a:t> of Uniform Plane Waves at 1 GHz? </a:t>
            </a:r>
          </a:p>
        </p:txBody>
      </p:sp>
      <p:sp>
        <p:nvSpPr>
          <p:cNvPr id="23557" name="Rectangle 16"/>
          <p:cNvSpPr>
            <a:spLocks noChangeArrowheads="1"/>
          </p:cNvSpPr>
          <p:nvPr/>
        </p:nvSpPr>
        <p:spPr bwMode="auto">
          <a:xfrm>
            <a:off x="4419600" y="4343400"/>
            <a:ext cx="4038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800">
                <a:latin typeface="Trebuchet MS" pitchFamily="34" charset="0"/>
              </a:rPr>
              <a:t>The energy intensity of sunlight shining on Earth is on the order of </a:t>
            </a:r>
            <a:br>
              <a:rPr lang="en-US" sz="1800">
                <a:latin typeface="Trebuchet MS" pitchFamily="34" charset="0"/>
              </a:rPr>
            </a:br>
            <a:r>
              <a:rPr lang="en-US" sz="1800">
                <a:latin typeface="Trebuchet MS" pitchFamily="34" charset="0"/>
              </a:rPr>
              <a:t>~1000 W/m</a:t>
            </a:r>
            <a:r>
              <a:rPr lang="en-US" sz="1800" baseline="30000">
                <a:latin typeface="Trebuchet MS" pitchFamily="34" charset="0"/>
              </a:rPr>
              <a:t>2</a:t>
            </a:r>
            <a:r>
              <a:rPr lang="en-US" sz="1800">
                <a:latin typeface="Trebuchet MS" pitchFamily="34" charset="0"/>
              </a:rPr>
              <a:t>.  What is the amplitude corresponding E field </a:t>
            </a:r>
            <a:r>
              <a:rPr lang="en-US" sz="1800">
                <a:latin typeface="Trebuchet MS" pitchFamily="34" charset="0"/>
                <a:sym typeface="Symbol" pitchFamily="18" charset="2"/>
              </a:rPr>
              <a:t>? </a:t>
            </a:r>
          </a:p>
        </p:txBody>
      </p:sp>
      <p:pic>
        <p:nvPicPr>
          <p:cNvPr id="2355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60500"/>
            <a:ext cx="38703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3888" y="3035300"/>
            <a:ext cx="149225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060700"/>
            <a:ext cx="2127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060700"/>
            <a:ext cx="2444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9088" y="3048000"/>
            <a:ext cx="1333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0" y="1635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hangingPunct="1"/>
            <a:r>
              <a:rPr lang="en-US" sz="2400" i="1" u="sng">
                <a:latin typeface="Trebuchet MS" pitchFamily="34" charset="0"/>
                <a:cs typeface="Arial" pitchFamily="34" charset="0"/>
              </a:rPr>
              <a:t>If we are going to power the World with solar-generated energy,  how much land area has to be covered with Solar Cells?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304800" y="4845050"/>
            <a:ext cx="5181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cs typeface="Arial" pitchFamily="34" charset="0"/>
            </a:endParaRP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3748088" y="1376363"/>
            <a:ext cx="53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sz="1800">
                <a:latin typeface="Trebuchet MS" pitchFamily="34" charset="0"/>
              </a:rPr>
              <a:t>sun</a:t>
            </a: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517525" y="5911850"/>
            <a:ext cx="589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u="sng">
                <a:latin typeface="Trebuchet MS" pitchFamily="34" charset="0"/>
                <a:cs typeface="Arial" pitchFamily="34" charset="0"/>
              </a:rPr>
              <a:t>Solar spectrum outside atmosphere:</a:t>
            </a:r>
          </a:p>
          <a:p>
            <a:pPr algn="l"/>
            <a:r>
              <a:rPr lang="en-US" sz="1800">
                <a:latin typeface="Trebuchet MS" pitchFamily="34" charset="0"/>
                <a:cs typeface="Arial" pitchFamily="34" charset="0"/>
              </a:rPr>
              <a:t>		air mass 0 (AM0) 		1353 W/m</a:t>
            </a:r>
            <a:r>
              <a:rPr lang="en-US" sz="1800" baseline="30000">
                <a:latin typeface="Trebuchet MS" pitchFamily="34" charset="0"/>
                <a:cs typeface="Arial" pitchFamily="34" charset="0"/>
              </a:rPr>
              <a:t>2</a:t>
            </a:r>
          </a:p>
        </p:txBody>
      </p:sp>
      <p:sp>
        <p:nvSpPr>
          <p:cNvPr id="213025" name="Text Box 33"/>
          <p:cNvSpPr txBox="1">
            <a:spLocks noChangeArrowheads="1"/>
          </p:cNvSpPr>
          <p:nvPr/>
        </p:nvSpPr>
        <p:spPr bwMode="auto">
          <a:xfrm>
            <a:off x="533400" y="5240338"/>
            <a:ext cx="577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sz="1800">
                <a:latin typeface="Trebuchet MS" pitchFamily="34" charset="0"/>
                <a:cs typeface="Arial" pitchFamily="34" charset="0"/>
              </a:rPr>
              <a:t>sun at ~37º: 	air mass 1.5 (AM1.5) 	844 W/m</a:t>
            </a:r>
            <a:r>
              <a:rPr lang="en-US" sz="1800" baseline="30000">
                <a:latin typeface="Trebuchet MS" pitchFamily="34" charset="0"/>
                <a:cs typeface="Arial" pitchFamily="34" charset="0"/>
              </a:rPr>
              <a:t>2</a:t>
            </a:r>
          </a:p>
        </p:txBody>
      </p:sp>
      <p:sp>
        <p:nvSpPr>
          <p:cNvPr id="24583" name="Line 35"/>
          <p:cNvSpPr>
            <a:spLocks noChangeShapeType="1"/>
          </p:cNvSpPr>
          <p:nvPr/>
        </p:nvSpPr>
        <p:spPr bwMode="auto">
          <a:xfrm flipH="1">
            <a:off x="6248400" y="544195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Text Box 36"/>
          <p:cNvSpPr txBox="1">
            <a:spLocks noChangeArrowheads="1"/>
          </p:cNvSpPr>
          <p:nvPr/>
        </p:nvSpPr>
        <p:spPr bwMode="auto">
          <a:xfrm>
            <a:off x="6838950" y="5149850"/>
            <a:ext cx="2114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sz="1800">
                <a:latin typeface="Trebuchet MS" pitchFamily="34" charset="0"/>
                <a:cs typeface="Arial" pitchFamily="34" charset="0"/>
              </a:rPr>
              <a:t>Terrestrial</a:t>
            </a:r>
          </a:p>
          <a:p>
            <a:pPr algn="l" eaLnBrk="1" hangingPunct="1"/>
            <a:r>
              <a:rPr lang="en-US" sz="1800">
                <a:latin typeface="Trebuchet MS" pitchFamily="34" charset="0"/>
                <a:cs typeface="Arial" pitchFamily="34" charset="0"/>
              </a:rPr>
              <a:t>Solar cell standard</a:t>
            </a:r>
          </a:p>
        </p:txBody>
      </p:sp>
      <p:sp>
        <p:nvSpPr>
          <p:cNvPr id="24585" name="Text Box 37"/>
          <p:cNvSpPr txBox="1">
            <a:spLocks noChangeArrowheads="1"/>
          </p:cNvSpPr>
          <p:nvPr/>
        </p:nvSpPr>
        <p:spPr bwMode="auto">
          <a:xfrm>
            <a:off x="4533900" y="1743075"/>
            <a:ext cx="4500563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Trebuchet MS" pitchFamily="34" charset="0"/>
              </a:rPr>
              <a:t>World Land Area =149 million km</a:t>
            </a:r>
            <a:r>
              <a:rPr lang="en-US" sz="1800" baseline="30000">
                <a:latin typeface="Trebuchet MS" pitchFamily="34" charset="0"/>
              </a:rPr>
              <a:t>2</a:t>
            </a:r>
          </a:p>
          <a:p>
            <a:pPr eaLnBrk="1" hangingPunct="1"/>
            <a:r>
              <a:rPr lang="en-US" sz="1800">
                <a:latin typeface="Trebuchet MS" pitchFamily="34" charset="0"/>
              </a:rPr>
              <a:t>World Land/Water Area =510 million km</a:t>
            </a:r>
            <a:r>
              <a:rPr lang="en-US" sz="1800" baseline="30000">
                <a:latin typeface="Trebuchet MS" pitchFamily="34" charset="0"/>
              </a:rPr>
              <a:t>2</a:t>
            </a:r>
            <a:r>
              <a:rPr lang="en-US" sz="1800">
                <a:latin typeface="Trebuchet MS" pitchFamily="34" charset="0"/>
              </a:rPr>
              <a:t> </a:t>
            </a:r>
          </a:p>
          <a:p>
            <a:pPr eaLnBrk="1" hangingPunct="1"/>
            <a:endParaRPr lang="en-US" sz="1800">
              <a:latin typeface="Trebuchet MS" pitchFamily="34" charset="0"/>
            </a:endParaRPr>
          </a:p>
          <a:p>
            <a:pPr eaLnBrk="1" hangingPunct="1"/>
            <a:r>
              <a:rPr lang="en-US" sz="1800">
                <a:latin typeface="Trebuchet MS" pitchFamily="34" charset="0"/>
              </a:rPr>
              <a:t>US Land Area (48 states) 7.5 million km</a:t>
            </a:r>
            <a:r>
              <a:rPr lang="en-US" sz="1800" baseline="30000">
                <a:latin typeface="Trebuchet MS" pitchFamily="34" charset="0"/>
              </a:rPr>
              <a:t>2</a:t>
            </a:r>
          </a:p>
          <a:p>
            <a:pPr eaLnBrk="1" hangingPunct="1"/>
            <a:endParaRPr lang="en-US" sz="1800" baseline="30000">
              <a:latin typeface="Trebuchet MS" pitchFamily="34" charset="0"/>
            </a:endParaRPr>
          </a:p>
          <a:p>
            <a:pPr eaLnBrk="1" hangingPunct="1"/>
            <a:r>
              <a:rPr lang="en-US" sz="1800">
                <a:latin typeface="Trebuchet MS" pitchFamily="34" charset="0"/>
              </a:rPr>
              <a:t>World Consumed Energy </a:t>
            </a:r>
            <a:br>
              <a:rPr lang="en-US" sz="1800">
                <a:latin typeface="Trebuchet MS" pitchFamily="34" charset="0"/>
              </a:rPr>
            </a:br>
            <a:r>
              <a:rPr lang="en-US" sz="1800">
                <a:latin typeface="Trebuchet MS" pitchFamily="34" charset="0"/>
              </a:rPr>
              <a:t>at the rate of 15.8 TW in 2006</a:t>
            </a:r>
          </a:p>
          <a:p>
            <a:pPr eaLnBrk="1" hangingPunct="1"/>
            <a:r>
              <a:rPr lang="en-US" sz="1800">
                <a:latin typeface="Trebuchet MS" pitchFamily="34" charset="0"/>
              </a:rPr>
              <a:t> </a:t>
            </a:r>
          </a:p>
          <a:p>
            <a:pPr eaLnBrk="1" hangingPunct="1"/>
            <a:r>
              <a:rPr lang="en-US" sz="1800">
                <a:latin typeface="Trebuchet MS" pitchFamily="34" charset="0"/>
              </a:rPr>
              <a:t>US consumed Energy</a:t>
            </a:r>
            <a:br>
              <a:rPr lang="en-US" sz="1800">
                <a:latin typeface="Trebuchet MS" pitchFamily="34" charset="0"/>
              </a:rPr>
            </a:br>
            <a:r>
              <a:rPr lang="en-US" sz="1800">
                <a:latin typeface="Trebuchet MS" pitchFamily="34" charset="0"/>
              </a:rPr>
              <a:t>at the rate of 3TW</a:t>
            </a:r>
          </a:p>
        </p:txBody>
      </p:sp>
      <p:pic>
        <p:nvPicPr>
          <p:cNvPr id="245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1731963"/>
            <a:ext cx="4306888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1943100" y="1731963"/>
            <a:ext cx="1036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sz="1800">
                <a:latin typeface="Trebuchet MS" pitchFamily="34" charset="0"/>
              </a:rPr>
              <a:t>satellite</a:t>
            </a: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589088" y="3375025"/>
            <a:ext cx="1560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sz="1800">
                <a:latin typeface="Trebuchet MS" pitchFamily="34" charset="0"/>
              </a:rPr>
              <a:t>atmosphere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1943100" y="3795713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sz="1800">
                <a:latin typeface="Trebuchet MS" pitchFamily="34" charset="0"/>
              </a:rPr>
              <a:t>Earth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0" grpId="0"/>
      <p:bldP spid="213001" grpId="0"/>
      <p:bldP spid="213025" grpId="0"/>
      <p:bldP spid="33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00313"/>
            <a:ext cx="85740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49275" y="36513"/>
            <a:ext cx="5405438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US" sz="3200" b="1">
                <a:latin typeface="Trebuchet MS" pitchFamily="34" charset="0"/>
              </a:rPr>
              <a:t>Photovoltaics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7451725" y="1179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endParaRPr lang="en-US" sz="1800"/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203200" y="681038"/>
            <a:ext cx="63658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Trebuchet MS" pitchFamily="34" charset="0"/>
              </a:rPr>
              <a:t>-The average power incident upon the surface of the Earth from sunlight is </a:t>
            </a:r>
            <a:r>
              <a:rPr lang="en-US" sz="1800" u="sng">
                <a:latin typeface="Trebuchet MS" pitchFamily="34" charset="0"/>
              </a:rPr>
              <a:t>~10,000 times</a:t>
            </a:r>
            <a:r>
              <a:rPr lang="en-US" sz="1800">
                <a:latin typeface="Trebuchet MS" pitchFamily="34" charset="0"/>
              </a:rPr>
              <a:t> the average global power consumption. </a:t>
            </a:r>
          </a:p>
          <a:p>
            <a:pPr eaLnBrk="1" hangingPunct="1"/>
            <a:r>
              <a:rPr lang="en-US" sz="1800">
                <a:latin typeface="Trebuchet MS" pitchFamily="34" charset="0"/>
              </a:rPr>
              <a:t>- The average power incident upon the continental United States is ~</a:t>
            </a:r>
            <a:r>
              <a:rPr lang="en-US" sz="1800" u="sng">
                <a:latin typeface="Trebuchet MS" pitchFamily="34" charset="0"/>
              </a:rPr>
              <a:t>500 times</a:t>
            </a:r>
            <a:r>
              <a:rPr lang="en-US" sz="1800">
                <a:latin typeface="Trebuchet MS" pitchFamily="34" charset="0"/>
              </a:rPr>
              <a:t> our national consumption </a:t>
            </a:r>
            <a:br>
              <a:rPr lang="en-US" sz="1800">
                <a:latin typeface="Trebuchet MS" pitchFamily="34" charset="0"/>
              </a:rPr>
            </a:br>
            <a:r>
              <a:rPr lang="en-US" sz="1800">
                <a:latin typeface="Trebuchet MS" pitchFamily="34" charset="0"/>
              </a:rPr>
              <a:t> (total energy consumption, not just electricity).</a:t>
            </a:r>
          </a:p>
          <a:p>
            <a:pPr eaLnBrk="1" hangingPunct="1"/>
            <a:r>
              <a:rPr lang="en-US" sz="1800">
                <a:latin typeface="Trebuchet MS" pitchFamily="34" charset="0"/>
              </a:rPr>
              <a:t> </a:t>
            </a:r>
          </a:p>
        </p:txBody>
      </p:sp>
      <p:pic>
        <p:nvPicPr>
          <p:cNvPr id="25606" name="Picture 5" descr="goes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"/>
          <a:stretch>
            <a:fillRect/>
          </a:stretch>
        </p:blipFill>
        <p:spPr bwMode="auto">
          <a:xfrm>
            <a:off x="6664325" y="0"/>
            <a:ext cx="2479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8610600" y="2028825"/>
            <a:ext cx="5334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Trebuchet MS" pitchFamily="34" charset="0"/>
            </a:endParaRPr>
          </a:p>
        </p:txBody>
      </p:sp>
      <p:sp>
        <p:nvSpPr>
          <p:cNvPr id="25608" name="Text Box 15"/>
          <p:cNvSpPr txBox="1">
            <a:spLocks noChangeArrowheads="1"/>
          </p:cNvSpPr>
          <p:nvPr/>
        </p:nvSpPr>
        <p:spPr bwMode="auto">
          <a:xfrm>
            <a:off x="381000" y="2500313"/>
            <a:ext cx="86042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b="1">
                <a:latin typeface="Trebuchet MS" pitchFamily="34" charset="0"/>
              </a:rPr>
              <a:t>If ~2% of the continental United States is covered with PV systems with a net efficiency of 10% we would be able to supply all the US energy needs</a:t>
            </a:r>
          </a:p>
          <a:p>
            <a:pPr eaLnBrk="1" hangingPunct="1"/>
            <a:endParaRPr lang="en-US" sz="800" b="1">
              <a:latin typeface="Trebuchet MS" pitchFamily="34" charset="0"/>
            </a:endParaRPr>
          </a:p>
          <a:p>
            <a:pPr eaLnBrk="1" hangingPunct="1"/>
            <a:r>
              <a:rPr lang="en-US" sz="1600">
                <a:latin typeface="Trebuchet MS" pitchFamily="34" charset="0"/>
              </a:rPr>
              <a:t>(Note: This is an overestimate. We need only 0.35% of US land for PV electricity generation) (Note: 40% of our land is allocated to producing food)</a:t>
            </a:r>
            <a:r>
              <a:rPr lang="en-US" sz="1800">
                <a:latin typeface="Trebuchet MS" pitchFamily="34" charset="0"/>
              </a:rPr>
              <a:t> </a:t>
            </a:r>
          </a:p>
        </p:txBody>
      </p:sp>
      <p:pic>
        <p:nvPicPr>
          <p:cNvPr id="2560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"/>
          <a:stretch>
            <a:fillRect/>
          </a:stretch>
        </p:blipFill>
        <p:spPr bwMode="auto">
          <a:xfrm>
            <a:off x="4619625" y="4019550"/>
            <a:ext cx="43656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Box 5"/>
          <p:cNvSpPr txBox="1">
            <a:spLocks noChangeArrowheads="1"/>
          </p:cNvSpPr>
          <p:nvPr/>
        </p:nvSpPr>
        <p:spPr bwMode="auto">
          <a:xfrm>
            <a:off x="-12700" y="6392863"/>
            <a:ext cx="45767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600"/>
              <a:t>60,000+ farms,      90,000+ farms</a:t>
            </a:r>
          </a:p>
        </p:txBody>
      </p:sp>
      <p:pic>
        <p:nvPicPr>
          <p:cNvPr id="256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29"/>
          <a:stretch>
            <a:fillRect/>
          </a:stretch>
        </p:blipFill>
        <p:spPr bwMode="auto">
          <a:xfrm>
            <a:off x="498475" y="3959225"/>
            <a:ext cx="3895725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200" y="6469063"/>
            <a:ext cx="176213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6481763"/>
            <a:ext cx="177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Rectangle 5"/>
          <p:cNvSpPr>
            <a:spLocks noChangeArrowheads="1"/>
          </p:cNvSpPr>
          <p:nvPr/>
        </p:nvSpPr>
        <p:spPr bwMode="auto">
          <a:xfrm>
            <a:off x="5229225" y="6521450"/>
            <a:ext cx="3914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Trebuchet MS" pitchFamily="34" charset="0"/>
              </a:rPr>
              <a:t>Earth and solar panel images are in the public domain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085850" y="571500"/>
            <a:ext cx="69802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Summary of Properties of a Uniform Plane Waves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534988" y="1497013"/>
            <a:ext cx="80756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>
              <a:spcBef>
                <a:spcPct val="75000"/>
              </a:spcBef>
            </a:pPr>
            <a:r>
              <a:rPr lang="en-US" sz="1800">
                <a:latin typeface="Trebuchet MS" pitchFamily="34" charset="0"/>
              </a:rPr>
              <a:t>1. Propagation velocity                     with </a:t>
            </a:r>
          </a:p>
          <a:p>
            <a:pPr algn="l" eaLnBrk="1" hangingPunct="1">
              <a:spcBef>
                <a:spcPct val="75000"/>
              </a:spcBef>
            </a:pPr>
            <a:r>
              <a:rPr lang="en-US" sz="1800">
                <a:latin typeface="Trebuchet MS" pitchFamily="34" charset="0"/>
              </a:rPr>
              <a:t>2. </a:t>
            </a:r>
            <a:r>
              <a:rPr lang="en-US" sz="1800" u="sng">
                <a:latin typeface="Trebuchet MS" pitchFamily="34" charset="0"/>
              </a:rPr>
              <a:t>No</a:t>
            </a:r>
            <a:r>
              <a:rPr lang="en-US" sz="1800">
                <a:latin typeface="Trebuchet MS" pitchFamily="34" charset="0"/>
              </a:rPr>
              <a:t> Electric of Magnetic field in direction of propagation</a:t>
            </a:r>
          </a:p>
          <a:p>
            <a:pPr algn="l" eaLnBrk="1" hangingPunct="1">
              <a:spcBef>
                <a:spcPct val="75000"/>
              </a:spcBef>
            </a:pPr>
            <a:r>
              <a:rPr lang="en-US" sz="1800">
                <a:latin typeface="Trebuchet MS" pitchFamily="34" charset="0"/>
              </a:rPr>
              <a:t>3. Electric field </a:t>
            </a:r>
            <a:r>
              <a:rPr lang="en-US" sz="1800" u="sng">
                <a:latin typeface="Trebuchet MS" pitchFamily="34" charset="0"/>
              </a:rPr>
              <a:t>normal</a:t>
            </a:r>
            <a:r>
              <a:rPr lang="en-US" sz="1800">
                <a:latin typeface="Trebuchet MS" pitchFamily="34" charset="0"/>
              </a:rPr>
              <a:t> to magnetic field</a:t>
            </a:r>
          </a:p>
          <a:p>
            <a:pPr algn="l" eaLnBrk="1" hangingPunct="1">
              <a:spcBef>
                <a:spcPct val="75000"/>
              </a:spcBef>
            </a:pPr>
            <a:r>
              <a:rPr lang="en-US" sz="1800">
                <a:latin typeface="Trebuchet MS" pitchFamily="34" charset="0"/>
              </a:rPr>
              <a:t>4. Value of electric field is </a:t>
            </a:r>
            <a:r>
              <a:rPr lang="el-GR" sz="1800" i="1" u="sng">
                <a:latin typeface="Trebuchet MS" pitchFamily="34" charset="0"/>
              </a:rPr>
              <a:t>η</a:t>
            </a:r>
            <a:r>
              <a:rPr lang="en-US" sz="1800" u="sng">
                <a:latin typeface="Trebuchet MS" pitchFamily="34" charset="0"/>
              </a:rPr>
              <a:t> times</a:t>
            </a:r>
            <a:r>
              <a:rPr lang="en-US" sz="1800">
                <a:latin typeface="Trebuchet MS" pitchFamily="34" charset="0"/>
              </a:rPr>
              <a:t> that of magnetic field at each instant</a:t>
            </a:r>
          </a:p>
          <a:p>
            <a:pPr algn="l" eaLnBrk="1" hangingPunct="1">
              <a:spcBef>
                <a:spcPct val="75000"/>
              </a:spcBef>
            </a:pPr>
            <a:r>
              <a:rPr lang="en-US" sz="1800">
                <a:latin typeface="Trebuchet MS" pitchFamily="34" charset="0"/>
              </a:rPr>
              <a:t>5. Direction of propagation given by</a:t>
            </a:r>
            <a:endParaRPr lang="en-US" sz="1800" b="1" i="1">
              <a:latin typeface="Trebuchet MS" pitchFamily="34" charset="0"/>
            </a:endParaRPr>
          </a:p>
          <a:p>
            <a:pPr algn="l" eaLnBrk="1" hangingPunct="1">
              <a:spcBef>
                <a:spcPct val="75000"/>
              </a:spcBef>
            </a:pPr>
            <a:r>
              <a:rPr lang="en-US" sz="1800">
                <a:latin typeface="Trebuchet MS" pitchFamily="34" charset="0"/>
              </a:rPr>
              <a:t>6. Energy stored in electric field per unit volume </a:t>
            </a:r>
            <a:r>
              <a:rPr lang="en-US" sz="1800" u="sng">
                <a:latin typeface="Trebuchet MS" pitchFamily="34" charset="0"/>
              </a:rPr>
              <a:t>at any instant at any point</a:t>
            </a:r>
            <a:r>
              <a:rPr lang="en-US" sz="1800">
                <a:latin typeface="Trebuchet MS" pitchFamily="34" charset="0"/>
              </a:rPr>
              <a:t> is equal to energy stored in magnetic field</a:t>
            </a:r>
          </a:p>
          <a:p>
            <a:pPr algn="l" eaLnBrk="1" hangingPunct="1">
              <a:spcBef>
                <a:spcPct val="75000"/>
              </a:spcBef>
            </a:pPr>
            <a:r>
              <a:rPr lang="en-US" sz="1800">
                <a:latin typeface="Trebuchet MS" pitchFamily="34" charset="0"/>
              </a:rPr>
              <a:t>7. Instantaneous value of the Pointing vector given by</a:t>
            </a:r>
            <a:endParaRPr lang="el-GR" sz="1800" baseline="30000">
              <a:latin typeface="Trebuchet MS" pitchFamily="34" charset="0"/>
            </a:endParaRPr>
          </a:p>
          <a:p>
            <a:pPr algn="l" eaLnBrk="1" hangingPunct="1">
              <a:spcBef>
                <a:spcPct val="75000"/>
              </a:spcBef>
            </a:pPr>
            <a:r>
              <a:rPr lang="en-US" sz="1800">
                <a:latin typeface="Trebuchet MS" pitchFamily="34" charset="0"/>
              </a:rPr>
              <a:t>8. Superposition of EM Plane waves of same frequency and phase adds their electric fields.</a:t>
            </a:r>
          </a:p>
          <a:p>
            <a:pPr algn="l" eaLnBrk="1" hangingPunct="1">
              <a:spcBef>
                <a:spcPct val="75000"/>
              </a:spcBef>
            </a:pPr>
            <a:endParaRPr lang="en-US" sz="1800">
              <a:latin typeface="Trebuchet MS" pitchFamily="34" charset="0"/>
            </a:endParaRPr>
          </a:p>
        </p:txBody>
      </p:sp>
      <p:pic>
        <p:nvPicPr>
          <p:cNvPr id="26628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438275"/>
            <a:ext cx="11176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438275"/>
            <a:ext cx="10382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2588" y="6038850"/>
            <a:ext cx="32813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4438" y="4572000"/>
            <a:ext cx="226695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479800"/>
            <a:ext cx="7112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1074" y="838200"/>
            <a:ext cx="14573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00" dirty="0" smtClean="0">
                <a:solidFill>
                  <a:srgbClr val="000000"/>
                </a:solidFill>
              </a:rPr>
              <a:t>MIT </a:t>
            </a:r>
            <a:r>
              <a:rPr lang="en-US" sz="1000" dirty="0" err="1" smtClean="0">
                <a:solidFill>
                  <a:srgbClr val="000000"/>
                </a:solidFill>
              </a:rPr>
              <a:t>OpenCourseWare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990600"/>
            <a:ext cx="1219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http://ocw.mit.edu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914400" y="1905000"/>
            <a:ext cx="388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6.007 Electromagnetic Energy: From Motors to Lasers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2133600"/>
            <a:ext cx="8707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Spring 2011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3124200"/>
            <a:ext cx="5562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cs typeface="Arial" pitchFamily="34" charset="0"/>
              </a:rPr>
              <a:t>For information about citing these materials or our Terms of Use, visit: </a:t>
            </a:r>
            <a:r>
              <a:rPr lang="en-US" sz="1000" dirty="0">
                <a:cs typeface="Arial" pitchFamily="34" charset="0"/>
                <a:hlinkClick r:id="rId4"/>
              </a:rPr>
              <a:t>http://ocw.mit.edu/terms</a:t>
            </a:r>
            <a:r>
              <a:rPr lang="en-US" sz="1000" dirty="0"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82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6"/>
          <p:cNvSpPr>
            <a:spLocks noChangeArrowheads="1"/>
          </p:cNvSpPr>
          <p:nvPr/>
        </p:nvSpPr>
        <p:spPr bwMode="auto">
          <a:xfrm>
            <a:off x="577850" y="193675"/>
            <a:ext cx="802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u="sng">
                <a:latin typeface="Trebuchet MS" pitchFamily="34" charset="0"/>
              </a:rPr>
              <a:t>Magnetic Field in a Uniform Electromagnetic Plane Wave</a:t>
            </a:r>
          </a:p>
        </p:txBody>
      </p:sp>
      <p:pic>
        <p:nvPicPr>
          <p:cNvPr id="6147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875" y="4049713"/>
            <a:ext cx="46386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113" y="1639888"/>
            <a:ext cx="28765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100" y="4730750"/>
            <a:ext cx="584993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78"/>
          <p:cNvSpPr txBox="1">
            <a:spLocks noChangeArrowheads="1"/>
          </p:cNvSpPr>
          <p:nvPr/>
        </p:nvSpPr>
        <p:spPr bwMode="auto">
          <a:xfrm>
            <a:off x="525463" y="3232150"/>
            <a:ext cx="1995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u="sng">
                <a:latin typeface="Trebuchet MS" pitchFamily="34" charset="0"/>
              </a:rPr>
              <a:t>In free space</a:t>
            </a:r>
            <a:r>
              <a:rPr lang="en-US">
                <a:latin typeface="Trebuchet MS" pitchFamily="34" charset="0"/>
              </a:rPr>
              <a:t> …</a:t>
            </a:r>
          </a:p>
        </p:txBody>
      </p:sp>
      <p:pic>
        <p:nvPicPr>
          <p:cNvPr id="6151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762625"/>
            <a:ext cx="14986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2767013" y="5888038"/>
            <a:ext cx="1160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latin typeface="Trebuchet MS" pitchFamily="34" charset="0"/>
              </a:rPr>
              <a:t>… where</a:t>
            </a:r>
          </a:p>
        </p:txBody>
      </p:sp>
      <p:grpSp>
        <p:nvGrpSpPr>
          <p:cNvPr id="6153" name="Group 2"/>
          <p:cNvGrpSpPr>
            <a:grpSpLocks/>
          </p:cNvGrpSpPr>
          <p:nvPr/>
        </p:nvGrpSpPr>
        <p:grpSpPr bwMode="auto">
          <a:xfrm>
            <a:off x="3924300" y="1343025"/>
            <a:ext cx="5143500" cy="2679700"/>
            <a:chOff x="3924300" y="1376363"/>
            <a:chExt cx="5143500" cy="2679700"/>
          </a:xfrm>
        </p:grpSpPr>
        <p:pic>
          <p:nvPicPr>
            <p:cNvPr id="6154" name="Picture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700" y="1516063"/>
              <a:ext cx="4737100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5" name="Group 382"/>
            <p:cNvGrpSpPr>
              <a:grpSpLocks/>
            </p:cNvGrpSpPr>
            <p:nvPr/>
          </p:nvGrpSpPr>
          <p:grpSpPr bwMode="auto">
            <a:xfrm>
              <a:off x="7874000" y="1839913"/>
              <a:ext cx="693738" cy="1009650"/>
              <a:chOff x="1310" y="2448"/>
              <a:chExt cx="437" cy="636"/>
            </a:xfrm>
          </p:grpSpPr>
          <p:sp>
            <p:nvSpPr>
              <p:cNvPr id="6158" name="Line 383"/>
              <p:cNvSpPr>
                <a:spLocks noChangeShapeType="1"/>
              </p:cNvSpPr>
              <p:nvPr/>
            </p:nvSpPr>
            <p:spPr bwMode="auto">
              <a:xfrm>
                <a:off x="1450" y="2803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9" name="Line 384"/>
              <p:cNvSpPr>
                <a:spLocks noChangeShapeType="1"/>
              </p:cNvSpPr>
              <p:nvPr/>
            </p:nvSpPr>
            <p:spPr bwMode="auto">
              <a:xfrm flipV="1">
                <a:off x="1450" y="2611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0" name="Line 385"/>
              <p:cNvSpPr>
                <a:spLocks noChangeShapeType="1"/>
              </p:cNvSpPr>
              <p:nvPr/>
            </p:nvSpPr>
            <p:spPr bwMode="auto">
              <a:xfrm flipH="1">
                <a:off x="1448" y="2720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6161" name="Picture 386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2" y="2939"/>
                <a:ext cx="10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2" name="Picture 387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" y="2640"/>
                <a:ext cx="116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3" name="Picture 388" descr="txp_fig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" y="2448"/>
                <a:ext cx="105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156" name="Picture 381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900" y="1376363"/>
              <a:ext cx="366713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7" descr="latex-image-1.pd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2138363"/>
              <a:ext cx="361950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6"/>
          <p:cNvSpPr>
            <a:spLocks noChangeArrowheads="1"/>
          </p:cNvSpPr>
          <p:nvPr/>
        </p:nvSpPr>
        <p:spPr bwMode="auto">
          <a:xfrm>
            <a:off x="1014413" y="307975"/>
            <a:ext cx="715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u="sng">
                <a:latin typeface="Trebuchet MS" pitchFamily="34" charset="0"/>
              </a:rPr>
              <a:t>Uniform Electromagnetic Plane Waves In Materials</a:t>
            </a:r>
          </a:p>
        </p:txBody>
      </p:sp>
      <p:pic>
        <p:nvPicPr>
          <p:cNvPr id="7171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13" y="3840163"/>
            <a:ext cx="49434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025" y="4467225"/>
            <a:ext cx="60340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00" y="1568450"/>
            <a:ext cx="26003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371475" y="5864225"/>
            <a:ext cx="1160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latin typeface="Trebuchet MS" pitchFamily="34" charset="0"/>
              </a:rPr>
              <a:t>… where</a:t>
            </a:r>
          </a:p>
        </p:txBody>
      </p:sp>
      <p:pic>
        <p:nvPicPr>
          <p:cNvPr id="7175" name="Picture 6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063" y="5575300"/>
            <a:ext cx="13938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135"/>
          <p:cNvSpPr txBox="1">
            <a:spLocks noChangeArrowheads="1"/>
          </p:cNvSpPr>
          <p:nvPr/>
        </p:nvSpPr>
        <p:spPr bwMode="auto">
          <a:xfrm>
            <a:off x="3662363" y="5886450"/>
            <a:ext cx="3652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latin typeface="Trebuchet MS" pitchFamily="34" charset="0"/>
              </a:rPr>
              <a:t>is known as the phase velocity</a:t>
            </a:r>
          </a:p>
        </p:txBody>
      </p:sp>
      <p:sp>
        <p:nvSpPr>
          <p:cNvPr id="7177" name="Text Box 78"/>
          <p:cNvSpPr txBox="1">
            <a:spLocks noChangeArrowheads="1"/>
          </p:cNvSpPr>
          <p:nvPr/>
        </p:nvSpPr>
        <p:spPr bwMode="auto">
          <a:xfrm>
            <a:off x="295275" y="3232150"/>
            <a:ext cx="2455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u="sng">
                <a:latin typeface="Trebuchet MS" pitchFamily="34" charset="0"/>
              </a:rPr>
              <a:t>Inside a material</a:t>
            </a:r>
            <a:r>
              <a:rPr lang="en-US">
                <a:latin typeface="Trebuchet MS" pitchFamily="34" charset="0"/>
              </a:rPr>
              <a:t> …</a:t>
            </a:r>
          </a:p>
        </p:txBody>
      </p:sp>
      <p:sp>
        <p:nvSpPr>
          <p:cNvPr id="7178" name="Rectangle 15"/>
          <p:cNvSpPr>
            <a:spLocks noChangeArrowheads="1"/>
          </p:cNvSpPr>
          <p:nvPr/>
        </p:nvSpPr>
        <p:spPr bwMode="auto">
          <a:xfrm>
            <a:off x="1728788" y="5486400"/>
            <a:ext cx="1763712" cy="966788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79" name="Group 382"/>
          <p:cNvGrpSpPr>
            <a:grpSpLocks/>
          </p:cNvGrpSpPr>
          <p:nvPr/>
        </p:nvGrpSpPr>
        <p:grpSpPr bwMode="auto">
          <a:xfrm>
            <a:off x="7539038" y="1792288"/>
            <a:ext cx="693737" cy="1009650"/>
            <a:chOff x="1310" y="2448"/>
            <a:chExt cx="437" cy="636"/>
          </a:xfrm>
        </p:grpSpPr>
        <p:sp>
          <p:nvSpPr>
            <p:cNvPr id="7183" name="Line 383"/>
            <p:cNvSpPr>
              <a:spLocks noChangeShapeType="1"/>
            </p:cNvSpPr>
            <p:nvPr/>
          </p:nvSpPr>
          <p:spPr bwMode="auto">
            <a:xfrm>
              <a:off x="1450" y="2803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Line 384"/>
            <p:cNvSpPr>
              <a:spLocks noChangeShapeType="1"/>
            </p:cNvSpPr>
            <p:nvPr/>
          </p:nvSpPr>
          <p:spPr bwMode="auto">
            <a:xfrm flipV="1">
              <a:off x="1450" y="26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Line 385"/>
            <p:cNvSpPr>
              <a:spLocks noChangeShapeType="1"/>
            </p:cNvSpPr>
            <p:nvPr/>
          </p:nvSpPr>
          <p:spPr bwMode="auto">
            <a:xfrm flipH="1">
              <a:off x="1448" y="272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186" name="Picture 386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" y="2939"/>
              <a:ext cx="10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7" name="Picture 387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" y="2640"/>
              <a:ext cx="11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8" name="Picture 388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" y="2448"/>
              <a:ext cx="105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0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0700" y="1479550"/>
            <a:ext cx="47371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38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8763" y="1489075"/>
            <a:ext cx="36671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7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7163" y="2251075"/>
            <a:ext cx="3619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609600" y="3354388"/>
            <a:ext cx="80772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>
                <a:latin typeface="Trebuchet MS" pitchFamily="34" charset="0"/>
              </a:rPr>
              <a:t> </a:t>
            </a:r>
            <a:r>
              <a:rPr lang="en-US" i="1">
                <a:solidFill>
                  <a:srgbClr val="2E6CD0"/>
                </a:solidFill>
                <a:latin typeface="Trebuchet MS" pitchFamily="34" charset="0"/>
              </a:rPr>
              <a:t>η</a:t>
            </a:r>
            <a:r>
              <a:rPr lang="en-US">
                <a:latin typeface="Trebuchet MS" pitchFamily="34" charset="0"/>
              </a:rPr>
              <a:t> is the </a:t>
            </a:r>
            <a:r>
              <a:rPr lang="en-US" i="1">
                <a:solidFill>
                  <a:srgbClr val="2E6CD0"/>
                </a:solidFill>
                <a:latin typeface="Trebuchet MS" pitchFamily="34" charset="0"/>
              </a:rPr>
              <a:t>intrinsic impedance</a:t>
            </a:r>
            <a:r>
              <a:rPr lang="en-US" i="1">
                <a:latin typeface="Trebuchet MS" pitchFamily="34" charset="0"/>
              </a:rPr>
              <a:t> </a:t>
            </a:r>
            <a:r>
              <a:rPr lang="en-US">
                <a:latin typeface="Trebuchet MS" pitchFamily="34" charset="0"/>
              </a:rPr>
              <a:t>of the medium given by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>
              <a:latin typeface="Trebuchet MS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>
              <a:latin typeface="Trebuchet MS" pitchFamily="34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200">
              <a:latin typeface="Trebuchet MS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>
                <a:latin typeface="Trebuchet MS" pitchFamily="34" charset="0"/>
              </a:rPr>
              <a:t>Like the propagation velocity, the intrinsic impedance is independent of the source and is determined only by the properties of the medium.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33625" y="2495550"/>
          <a:ext cx="4676775" cy="552450"/>
        </p:xfrm>
        <a:graphic>
          <a:graphicData uri="http://schemas.openxmlformats.org/presentationml/2006/ole">
            <p:oleObj spid="_x0000_s1038" name="Equation" r:id="rId8" imgW="2044700" imgH="241300" progId="Equation.3">
              <p:embed/>
            </p:oleObj>
          </a:graphicData>
        </a:graphic>
      </p:graphicFrame>
      <p:sp>
        <p:nvSpPr>
          <p:cNvPr id="1030" name="Rectangle 3"/>
          <p:cNvSpPr>
            <a:spLocks noChangeArrowheads="1"/>
          </p:cNvSpPr>
          <p:nvPr/>
        </p:nvSpPr>
        <p:spPr bwMode="auto">
          <a:xfrm>
            <a:off x="1050925" y="215900"/>
            <a:ext cx="428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The Characteristic Impedance</a:t>
            </a:r>
          </a:p>
        </p:txBody>
      </p:sp>
      <p:pic>
        <p:nvPicPr>
          <p:cNvPr id="1031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903913"/>
            <a:ext cx="34274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9413" y="3927475"/>
            <a:ext cx="11477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274763" y="2336800"/>
          <a:ext cx="858837" cy="788988"/>
        </p:xfrm>
        <a:graphic>
          <a:graphicData uri="http://schemas.openxmlformats.org/presentationml/2006/ole">
            <p:oleObj spid="_x0000_s1039" name="Equation" r:id="rId11" imgW="469696" imgH="431613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7286625" y="2300288"/>
          <a:ext cx="638175" cy="865187"/>
        </p:xfrm>
        <a:graphic>
          <a:graphicData uri="http://schemas.openxmlformats.org/presentationml/2006/ole">
            <p:oleObj spid="_x0000_s1040" name="Equation" r:id="rId12" imgW="317225" imgH="431425" progId="Equation.3">
              <p:embed/>
            </p:oleObj>
          </a:graphicData>
        </a:graphic>
      </p:graphicFrame>
      <p:pic>
        <p:nvPicPr>
          <p:cNvPr id="1033" name="Picture 9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7463" y="830263"/>
            <a:ext cx="42719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82688"/>
            <a:ext cx="5214938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461"/>
          <a:stretch>
            <a:fillRect/>
          </a:stretch>
        </p:blipFill>
        <p:spPr bwMode="auto">
          <a:xfrm>
            <a:off x="6972300" y="5892800"/>
            <a:ext cx="9779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3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9138" y="6132513"/>
            <a:ext cx="10985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5" descr="C:\Users\guyu\Pictures\test_lecture_pics\lecture18_1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" b="63"/>
          <a:stretch>
            <a:fillRect/>
          </a:stretch>
        </p:blipFill>
        <p:spPr bwMode="auto">
          <a:xfrm>
            <a:off x="6242050" y="104775"/>
            <a:ext cx="285115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65275" y="228600"/>
            <a:ext cx="5902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Phasor Notation for Uniform Plane Waves</a:t>
            </a:r>
          </a:p>
        </p:txBody>
      </p:sp>
      <p:pic>
        <p:nvPicPr>
          <p:cNvPr id="8195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213" y="990600"/>
            <a:ext cx="5724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6076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60198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7050" y="3495675"/>
            <a:ext cx="65436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Line 19"/>
          <p:cNvSpPr>
            <a:spLocks noChangeShapeType="1"/>
          </p:cNvSpPr>
          <p:nvPr/>
        </p:nvSpPr>
        <p:spPr bwMode="auto">
          <a:xfrm>
            <a:off x="533400" y="2438400"/>
            <a:ext cx="815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00" name="Picture 1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392738"/>
            <a:ext cx="1030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Box 15"/>
          <p:cNvSpPr txBox="1">
            <a:spLocks noChangeArrowheads="1"/>
          </p:cNvSpPr>
          <p:nvPr/>
        </p:nvSpPr>
        <p:spPr bwMode="auto">
          <a:xfrm>
            <a:off x="141288" y="5754688"/>
            <a:ext cx="88820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>
                <a:latin typeface="Trebuchet MS" pitchFamily="34" charset="0"/>
              </a:rPr>
              <a:t>Both scientists and engineers think that their version of the imaginary number is </a:t>
            </a:r>
            <a:br>
              <a:rPr lang="en-US" sz="1800">
                <a:latin typeface="Trebuchet MS" pitchFamily="34" charset="0"/>
              </a:rPr>
            </a:br>
            <a:r>
              <a:rPr lang="en-US" sz="1800">
                <a:latin typeface="Trebuchet MS" pitchFamily="34" charset="0"/>
              </a:rPr>
              <a:t>equal to         and independently, over time, they developed equations for identical</a:t>
            </a:r>
            <a:br>
              <a:rPr lang="en-US" sz="1800">
                <a:latin typeface="Trebuchet MS" pitchFamily="34" charset="0"/>
              </a:rPr>
            </a:br>
            <a:r>
              <a:rPr lang="en-US" sz="1800">
                <a:latin typeface="Trebuchet MS" pitchFamily="34" charset="0"/>
              </a:rPr>
              <a:t> physical relations that can now only be reconciled if </a:t>
            </a:r>
            <a:r>
              <a:rPr lang="en-US" sz="1800" i="1">
                <a:latin typeface="Trebuchet MS" pitchFamily="34" charset="0"/>
              </a:rPr>
              <a:t>i</a:t>
            </a:r>
            <a:r>
              <a:rPr lang="en-US" sz="1800">
                <a:latin typeface="Trebuchet MS" pitchFamily="34" charset="0"/>
              </a:rPr>
              <a:t> is set to be equal to </a:t>
            </a:r>
            <a:r>
              <a:rPr lang="en-US" sz="1800" i="1">
                <a:latin typeface="Trebuchet MS" pitchFamily="34" charset="0"/>
              </a:rPr>
              <a:t>-j</a:t>
            </a:r>
          </a:p>
        </p:txBody>
      </p:sp>
      <p:pic>
        <p:nvPicPr>
          <p:cNvPr id="8202" name="Picture 1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096000"/>
            <a:ext cx="47625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Rectangle 1"/>
          <p:cNvSpPr>
            <a:spLocks noChangeArrowheads="1"/>
          </p:cNvSpPr>
          <p:nvPr/>
        </p:nvSpPr>
        <p:spPr bwMode="auto">
          <a:xfrm>
            <a:off x="119063" y="4445000"/>
            <a:ext cx="9210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2E6CD0"/>
                </a:solidFill>
                <a:latin typeface="Trebuchet MS" pitchFamily="34" charset="0"/>
              </a:rPr>
              <a:t>Imaginary numbers are noted differently in science and engineering disciplines.</a:t>
            </a:r>
          </a:p>
          <a:p>
            <a:r>
              <a:rPr lang="en-US" sz="1800" i="1">
                <a:solidFill>
                  <a:srgbClr val="2E6CD0"/>
                </a:solidFill>
                <a:latin typeface="Trebuchet MS" pitchFamily="34" charset="0"/>
              </a:rPr>
              <a:t>While scientists use I, engineers use j.  The relation between the two is as follows: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6"/>
          <p:cNvSpPr>
            <a:spLocks noChangeArrowheads="1"/>
          </p:cNvSpPr>
          <p:nvPr/>
        </p:nvSpPr>
        <p:spPr bwMode="auto">
          <a:xfrm>
            <a:off x="1114425" y="314325"/>
            <a:ext cx="691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u="sng">
                <a:latin typeface="Trebuchet MS" pitchFamily="34" charset="0"/>
              </a:rPr>
              <a:t>Sinusoidal Uniform Electromagnetic Plane Waves</a:t>
            </a:r>
          </a:p>
        </p:txBody>
      </p:sp>
      <p:grpSp>
        <p:nvGrpSpPr>
          <p:cNvPr id="9219" name="Group 133"/>
          <p:cNvGrpSpPr>
            <a:grpSpLocks/>
          </p:cNvGrpSpPr>
          <p:nvPr/>
        </p:nvGrpSpPr>
        <p:grpSpPr bwMode="auto">
          <a:xfrm>
            <a:off x="661988" y="5213350"/>
            <a:ext cx="7810500" cy="354013"/>
            <a:chOff x="195" y="2936"/>
            <a:chExt cx="4920" cy="223"/>
          </a:xfrm>
        </p:grpSpPr>
        <p:pic>
          <p:nvPicPr>
            <p:cNvPr id="9238" name="Picture 147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936"/>
              <a:ext cx="161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9" name="Picture 80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" y="2938"/>
              <a:ext cx="3229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roup 132"/>
          <p:cNvGrpSpPr>
            <a:grpSpLocks/>
          </p:cNvGrpSpPr>
          <p:nvPr/>
        </p:nvGrpSpPr>
        <p:grpSpPr bwMode="auto">
          <a:xfrm>
            <a:off x="623888" y="5918200"/>
            <a:ext cx="7888287" cy="336550"/>
            <a:chOff x="165" y="3620"/>
            <a:chExt cx="4969" cy="212"/>
          </a:xfrm>
        </p:grpSpPr>
        <p:pic>
          <p:nvPicPr>
            <p:cNvPr id="9236" name="Picture 14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3626"/>
              <a:ext cx="1630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7" name="Picture 81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" y="3620"/>
              <a:ext cx="32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1" name="Group 137"/>
          <p:cNvGrpSpPr>
            <a:grpSpLocks/>
          </p:cNvGrpSpPr>
          <p:nvPr/>
        </p:nvGrpSpPr>
        <p:grpSpPr bwMode="auto">
          <a:xfrm>
            <a:off x="530225" y="3321050"/>
            <a:ext cx="2770188" cy="1674813"/>
            <a:chOff x="220" y="2092"/>
            <a:chExt cx="1745" cy="1055"/>
          </a:xfrm>
        </p:grpSpPr>
        <p:pic>
          <p:nvPicPr>
            <p:cNvPr id="9233" name="Picture 14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" y="2259"/>
              <a:ext cx="61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4" name="Text Box 134"/>
            <p:cNvSpPr txBox="1">
              <a:spLocks noChangeArrowheads="1"/>
            </p:cNvSpPr>
            <p:nvPr/>
          </p:nvSpPr>
          <p:spPr bwMode="auto">
            <a:xfrm>
              <a:off x="220" y="2092"/>
              <a:ext cx="112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l" eaLnBrk="1" hangingPunct="1"/>
              <a:r>
                <a:rPr lang="en-US">
                  <a:latin typeface="Trebuchet MS" pitchFamily="34" charset="0"/>
                </a:rPr>
                <a:t>Define the wave number</a:t>
              </a:r>
            </a:p>
          </p:txBody>
        </p:sp>
        <p:sp>
          <p:nvSpPr>
            <p:cNvPr id="9235" name="Text Box 135"/>
            <p:cNvSpPr txBox="1">
              <a:spLocks noChangeArrowheads="1"/>
            </p:cNvSpPr>
            <p:nvPr/>
          </p:nvSpPr>
          <p:spPr bwMode="auto">
            <a:xfrm>
              <a:off x="230" y="2897"/>
              <a:ext cx="7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>
                  <a:latin typeface="Trebuchet MS" pitchFamily="34" charset="0"/>
                </a:rPr>
                <a:t>so that …</a:t>
              </a:r>
            </a:p>
          </p:txBody>
        </p:sp>
      </p:grpSp>
      <p:grpSp>
        <p:nvGrpSpPr>
          <p:cNvPr id="9222" name="Group 76"/>
          <p:cNvGrpSpPr>
            <a:grpSpLocks/>
          </p:cNvGrpSpPr>
          <p:nvPr/>
        </p:nvGrpSpPr>
        <p:grpSpPr bwMode="auto">
          <a:xfrm>
            <a:off x="3487738" y="1084263"/>
            <a:ext cx="5143500" cy="2679700"/>
            <a:chOff x="3924300" y="1376363"/>
            <a:chExt cx="5143500" cy="2679700"/>
          </a:xfrm>
        </p:grpSpPr>
        <p:pic>
          <p:nvPicPr>
            <p:cNvPr id="9223" name="Picture 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700" y="1516063"/>
              <a:ext cx="4737100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4" name="Group 382"/>
            <p:cNvGrpSpPr>
              <a:grpSpLocks/>
            </p:cNvGrpSpPr>
            <p:nvPr/>
          </p:nvGrpSpPr>
          <p:grpSpPr bwMode="auto">
            <a:xfrm>
              <a:off x="7874000" y="1839913"/>
              <a:ext cx="693738" cy="1009650"/>
              <a:chOff x="1310" y="2448"/>
              <a:chExt cx="437" cy="636"/>
            </a:xfrm>
          </p:grpSpPr>
          <p:sp>
            <p:nvSpPr>
              <p:cNvPr id="9227" name="Line 383"/>
              <p:cNvSpPr>
                <a:spLocks noChangeShapeType="1"/>
              </p:cNvSpPr>
              <p:nvPr/>
            </p:nvSpPr>
            <p:spPr bwMode="auto">
              <a:xfrm>
                <a:off x="1450" y="2803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8" name="Line 384"/>
              <p:cNvSpPr>
                <a:spLocks noChangeShapeType="1"/>
              </p:cNvSpPr>
              <p:nvPr/>
            </p:nvSpPr>
            <p:spPr bwMode="auto">
              <a:xfrm flipV="1">
                <a:off x="1450" y="2611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9" name="Line 385"/>
              <p:cNvSpPr>
                <a:spLocks noChangeShapeType="1"/>
              </p:cNvSpPr>
              <p:nvPr/>
            </p:nvSpPr>
            <p:spPr bwMode="auto">
              <a:xfrm flipH="1">
                <a:off x="1448" y="2720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230" name="Picture 386" descr="txp_fig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2" y="2939"/>
                <a:ext cx="10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1" name="Picture 387" descr="txp_fig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" y="2640"/>
                <a:ext cx="116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2" name="Picture 388" descr="txp_fig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" y="2448"/>
                <a:ext cx="105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225" name="Picture 381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900" y="1376363"/>
              <a:ext cx="366713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17" descr="latex-image-1.pdf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2138363"/>
              <a:ext cx="361950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89025" y="314325"/>
            <a:ext cx="700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i="1" u="sng">
                <a:latin typeface="Trebuchet MS" pitchFamily="34" charset="0"/>
              </a:rPr>
              <a:t>Sinusoidal Uniform Electromagnetic Plane Waves</a:t>
            </a:r>
          </a:p>
        </p:txBody>
      </p:sp>
      <p:grpSp>
        <p:nvGrpSpPr>
          <p:cNvPr id="10243" name="Group 130"/>
          <p:cNvGrpSpPr>
            <a:grpSpLocks/>
          </p:cNvGrpSpPr>
          <p:nvPr/>
        </p:nvGrpSpPr>
        <p:grpSpPr bwMode="auto">
          <a:xfrm>
            <a:off x="650875" y="2587625"/>
            <a:ext cx="6076950" cy="3973513"/>
            <a:chOff x="410" y="1630"/>
            <a:chExt cx="3828" cy="2503"/>
          </a:xfrm>
        </p:grpSpPr>
        <p:pic>
          <p:nvPicPr>
            <p:cNvPr id="10257" name="Picture 62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5479"/>
            <a:stretch>
              <a:fillRect/>
            </a:stretch>
          </p:blipFill>
          <p:spPr bwMode="auto">
            <a:xfrm>
              <a:off x="1134" y="1630"/>
              <a:ext cx="373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128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" y="2347"/>
              <a:ext cx="2729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9" name="Picture 129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" y="2754"/>
              <a:ext cx="276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130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" y="3336"/>
              <a:ext cx="360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13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" y="3670"/>
              <a:ext cx="3828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146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9318"/>
            <a:stretch>
              <a:fillRect/>
            </a:stretch>
          </p:blipFill>
          <p:spPr bwMode="auto">
            <a:xfrm>
              <a:off x="945" y="1648"/>
              <a:ext cx="189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 Box 78"/>
          <p:cNvSpPr txBox="1">
            <a:spLocks noChangeArrowheads="1"/>
          </p:cNvSpPr>
          <p:nvPr/>
        </p:nvSpPr>
        <p:spPr bwMode="auto">
          <a:xfrm>
            <a:off x="417513" y="2216150"/>
            <a:ext cx="1995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u="sng">
                <a:latin typeface="Trebuchet MS" pitchFamily="34" charset="0"/>
              </a:rPr>
              <a:t>In free space</a:t>
            </a:r>
            <a:r>
              <a:rPr lang="en-US">
                <a:latin typeface="Trebuchet MS" pitchFamily="34" charset="0"/>
              </a:rPr>
              <a:t> …</a:t>
            </a:r>
          </a:p>
        </p:txBody>
      </p:sp>
      <p:pic>
        <p:nvPicPr>
          <p:cNvPr id="10245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570163"/>
            <a:ext cx="7254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71"/>
          <p:cNvGrpSpPr>
            <a:grpSpLocks/>
          </p:cNvGrpSpPr>
          <p:nvPr/>
        </p:nvGrpSpPr>
        <p:grpSpPr bwMode="auto">
          <a:xfrm>
            <a:off x="3735388" y="1108075"/>
            <a:ext cx="5143500" cy="2679700"/>
            <a:chOff x="3924300" y="1376363"/>
            <a:chExt cx="5143500" cy="2679700"/>
          </a:xfrm>
        </p:grpSpPr>
        <p:pic>
          <p:nvPicPr>
            <p:cNvPr id="10247" name="Picture 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0700" y="1516063"/>
              <a:ext cx="4737100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8" name="Group 382"/>
            <p:cNvGrpSpPr>
              <a:grpSpLocks/>
            </p:cNvGrpSpPr>
            <p:nvPr/>
          </p:nvGrpSpPr>
          <p:grpSpPr bwMode="auto">
            <a:xfrm>
              <a:off x="7874000" y="1839913"/>
              <a:ext cx="693738" cy="1009650"/>
              <a:chOff x="1310" y="2448"/>
              <a:chExt cx="437" cy="636"/>
            </a:xfrm>
          </p:grpSpPr>
          <p:sp>
            <p:nvSpPr>
              <p:cNvPr id="10251" name="Line 383"/>
              <p:cNvSpPr>
                <a:spLocks noChangeShapeType="1"/>
              </p:cNvSpPr>
              <p:nvPr/>
            </p:nvSpPr>
            <p:spPr bwMode="auto">
              <a:xfrm>
                <a:off x="1450" y="2803"/>
                <a:ext cx="19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2" name="Line 384"/>
              <p:cNvSpPr>
                <a:spLocks noChangeShapeType="1"/>
              </p:cNvSpPr>
              <p:nvPr/>
            </p:nvSpPr>
            <p:spPr bwMode="auto">
              <a:xfrm flipV="1">
                <a:off x="1450" y="2611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3" name="Line 385"/>
              <p:cNvSpPr>
                <a:spLocks noChangeShapeType="1"/>
              </p:cNvSpPr>
              <p:nvPr/>
            </p:nvSpPr>
            <p:spPr bwMode="auto">
              <a:xfrm flipH="1">
                <a:off x="1448" y="2720"/>
                <a:ext cx="144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0254" name="Picture 386" descr="txp_fig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2" y="2939"/>
                <a:ext cx="105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5" name="Picture 387" descr="txp_fig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" y="2640"/>
                <a:ext cx="116" cy="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6" name="Picture 388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" y="2448"/>
                <a:ext cx="105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49" name="Picture 381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5900" y="1376363"/>
              <a:ext cx="366713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0" name="Picture 17" descr="latex-image-1.pdf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2138363"/>
              <a:ext cx="361950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2800"/>
            <a:ext cx="3505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C:\Users\guyu\Pictures\test_lecture_pics\lecture18_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" b="63"/>
          <a:stretch>
            <a:fillRect/>
          </a:stretch>
        </p:blipFill>
        <p:spPr bwMode="auto">
          <a:xfrm>
            <a:off x="77788" y="80963"/>
            <a:ext cx="2738437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2819400" y="381000"/>
            <a:ext cx="458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/>
              <a:t>Sinusoidal Uniform Plane Waves</a:t>
            </a:r>
          </a:p>
        </p:txBody>
      </p:sp>
      <p:pic>
        <p:nvPicPr>
          <p:cNvPr id="11269" name="Picture 8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25" y="5334000"/>
            <a:ext cx="5830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3525" y="5791200"/>
            <a:ext cx="6199188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371600"/>
            <a:ext cx="9779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9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09800"/>
            <a:ext cx="1041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3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038600"/>
            <a:ext cx="110331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3441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Line 225"/>
          <p:cNvSpPr>
            <a:spLocks noChangeShapeType="1"/>
          </p:cNvSpPr>
          <p:nvPr/>
        </p:nvSpPr>
        <p:spPr bwMode="auto">
          <a:xfrm>
            <a:off x="4267200" y="19812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Line 225"/>
          <p:cNvSpPr>
            <a:spLocks noChangeShapeType="1"/>
          </p:cNvSpPr>
          <p:nvPr/>
        </p:nvSpPr>
        <p:spPr bwMode="auto">
          <a:xfrm flipH="1">
            <a:off x="5181600" y="19812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77" name="Picture 2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888" y="1833563"/>
            <a:ext cx="163512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3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15557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Text Box 144"/>
          <p:cNvSpPr txBox="1">
            <a:spLocks noChangeArrowheads="1"/>
          </p:cNvSpPr>
          <p:nvPr/>
        </p:nvSpPr>
        <p:spPr bwMode="auto">
          <a:xfrm>
            <a:off x="914400" y="2419350"/>
            <a:ext cx="2293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latin typeface="Trebuchet MS" pitchFamily="34" charset="0"/>
              </a:rPr>
              <a:t>Spatial quantities:</a:t>
            </a:r>
          </a:p>
        </p:txBody>
      </p:sp>
      <p:sp>
        <p:nvSpPr>
          <p:cNvPr id="11280" name="Text Box 144"/>
          <p:cNvSpPr txBox="1">
            <a:spLocks noChangeArrowheads="1"/>
          </p:cNvSpPr>
          <p:nvPr/>
        </p:nvSpPr>
        <p:spPr bwMode="auto">
          <a:xfrm>
            <a:off x="785813" y="4095750"/>
            <a:ext cx="256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>
                <a:latin typeface="Trebuchet MS" pitchFamily="34" charset="0"/>
              </a:rPr>
              <a:t>Temporal quantities:</a:t>
            </a:r>
          </a:p>
        </p:txBody>
      </p:sp>
      <p:pic>
        <p:nvPicPr>
          <p:cNvPr id="11281" name="Picture 4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000" y="2481263"/>
            <a:ext cx="10318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2" name="Line 225"/>
          <p:cNvSpPr>
            <a:spLocks noChangeShapeType="1"/>
          </p:cNvSpPr>
          <p:nvPr/>
        </p:nvSpPr>
        <p:spPr bwMode="auto">
          <a:xfrm flipH="1">
            <a:off x="5181600" y="3733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Line 225"/>
          <p:cNvSpPr>
            <a:spLocks noChangeShapeType="1"/>
          </p:cNvSpPr>
          <p:nvPr/>
        </p:nvSpPr>
        <p:spPr bwMode="auto">
          <a:xfrm>
            <a:off x="4343400" y="37338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284" name="Picture 21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267200"/>
            <a:ext cx="103188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J=0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55"/>
  <p:tag name="PICTUREFILESIZE" val="76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 = f_{+}(t-z/v_p) + f_{-}(t+z/v_p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22.875"/>
  <p:tag name="PICTUREFILESIZE" val="64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H_x = - \sqrt{\frac{\epsilon}{\mu}} \left( f_{+}(t-z/v_p) -f_{-}(t+z/v_p) \right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94"/>
  <p:tag name="PICTUREFILESIZE" val="945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\partial B_x(z_o)}{\partial z} = \epsilon \mu \frac{\partial E_y}{\partial 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69.875"/>
  <p:tag name="PICTUREFILESIZE" val="62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v_p = \frac{1}{\sqrt{\mu \epsilon}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91"/>
  <p:tag name="PICTUREFILESIZE" val="21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7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\partial E_y}{dz} = \frac{\partial B_x}{d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9.875"/>
  <p:tag name="PICTUREFILESIZE" val="39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eta_o = \sqrt{\frac{\mu_o}{\epsilon_o}} \approx 377 \approx 120 \pi \,\,\rm{Ohms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24"/>
  <p:tag name="PICTUREFILESIZE" val="570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eta = \sqrt{\frac{\mu}{\epsilon}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178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 = f_{+}(t-z/v_p) + f_{-}(t+z/v_p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22.875"/>
  <p:tag name="PICTUREFILESIZE" val="64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H_x = - \sqrt{\frac{\epsilon}{\mu}} \left( f_{+}(t-z/v_p) -f_{-}(t+z/v_p) \right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94"/>
  <p:tag name="PICTUREFILESIZE" val="945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eta_o = \sqrt{\frac{\mu_o}{\epsilon_o}} \approx 377 \approx 120 \pi \,\,\rm{Ohms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24"/>
  <p:tag name="PICTUREFILESIZE" val="570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E_y = A_1 cos(\omega t-k z) + A_2 cos(\omega t+k z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374"/>
  <p:tag name="PICTUREFILESIZE" val="787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H_x = -\frac{A_1}{\eta} cos(\omega t-k z) + \frac{A_2}{\eta} cos(\omega t+k z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397"/>
  <p:tag name="PICTUREFILESIZE" val="952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= \rm{Re} \left( \it{A}_{\rm{1}} e^{\it{j}(\omega t - k z)} \right)&#10;+  \rm{Re} \left( \it{A}_{\rm{2}} e^{\it{j}(\omega t + k z)} \right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375"/>
  <p:tag name="PICTUREFILESIZE" val="940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= \rm{Re} \left(-\frac{\it{A}_{\rm{1}}}{\eta} {\it{e}}^{\it{j}(\omega t - k z)} \right)&#10;+  \rm{Re} \left(\frac{\it{A}_{\rm{2}}}{\eta} {\it{e}}^{\it{j}(\omega t + k z)} \right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409"/>
  <p:tag name="PICTUREFILESIZE" val="119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frac{\partial B_x}{\partial z} = \epsilon \mu \frac{\partial E_y}{\partial t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32"/>
  <p:tag name="PICTUREFILESIZE" val="442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76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3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k = \frac{\omega}{v_p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64"/>
  <p:tag name="PICTUREFILESIZE" val="173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 = A \cos \left( \omega t + k z \right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69"/>
  <p:tag name="PICTUREFILESIZE" val="346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f_{-}(t+z/v_p) = A \cos \left( \omega \left(t+z/v_p \right) \right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37.875"/>
  <p:tag name="PICTUREFILESIZE" val="709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 = A \cos \left( \omega t - k z \right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67"/>
  <p:tag name="PICTUREFILESIZE" val="337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f_{+}(t-z/v_p) = A \cos \left( \omega \left(t-z/v_p \right) \right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34.875"/>
  <p:tag name="PICTUREFILESIZE" val="693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= \frac{2 \pi}{\lambda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52"/>
  <p:tag name="PICTUREFILESIZE" val="12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\partial^2 E_y}{\partial z^2} &#10;= \epsilon \mu \frac{\partial^2 E_y}{\partial t^2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51.875"/>
  <p:tag name="PICTUREFILESIZE" val="626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76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3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beta = \frac{\omega}{c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58.875"/>
  <p:tag name="PICTUREFILESIZE" val="14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f_{+}(t-z/c)  = A \cos \left( \omega t - k z \right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83"/>
  <p:tag name="PICTUREFILESIZE" val="569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f_{-}(t+z/c)  = A \cos \left( \omega t + k z \right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87"/>
  <p:tag name="PICTUREFILESIZE" val="59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E_y = A_1 cos(\omega t-k z) + A_2 cos(\omega t+k z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374"/>
  <p:tag name="PICTUREFILESIZE" val="787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H_x = -\frac{A_1}{\eta} cos(\omega t-k z) + \frac{A_2}{\eta} cos(\omega t+k z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397"/>
  <p:tag name="PICTUREFILESIZE" val="95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k = \frac{\omega}{v_p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64"/>
  <p:tag name="PICTUREFILESIZE" val="17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 = f_{+}(t-z/c) + f_{-}(t+z/c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574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E_y = A_1 \, cos(\omega t-k z) + A_2 \, cos(\omega t+k z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381"/>
  <p:tag name="PICTUREFILESIZE" val="801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H_x = -\frac{A_1}{\eta} \, cos(\omega t-k z) + \frac{A_2}{\eta} \, cos(\omega t+k z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405"/>
  <p:tag name="PICTUREFILESIZE" val="953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k = \frac{\omega}{v_p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64"/>
  <p:tag name="PICTUREFILESIZE" val="173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k = \frac{2 \pi}{\lambda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68"/>
  <p:tag name="PICTUREFILESIZE" val="176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omega= \frac{2 \pi}{\tau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72"/>
  <p:tag name="PICTUREFILESIZE" val="154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W_s}{V}=\frac{1}{2} \epsilon_o E \cdot E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42"/>
  <p:tag name="PICTUREFILESIZE" val="362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W_{s}}{V} &#10;= \frac{1}{2} \mu_o H \cdot H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50"/>
  <p:tag name="PICTUREFILESIZE" val="367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 = f_{+}(t-z/c) + f_{-}(t+z/c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574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H_x = - \sqrt{\frac{\epsilon_o}{\mu_o}} \left( f_{+}(t-z/c) -f_{-}(t+z/c) \right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82"/>
  <p:tag name="PICTUREFILESIZE" val="912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frac{W_{s_{\tiny{electric}}}}{V} = \frac{W_{s_{\sc{magnetic}}}}{V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00"/>
  <p:tag name="PICTUREFILESIZE" val="58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\partial B_x(z_o)}{\partial z} = \epsilon_o \mu_o \frac{\partial E_y}{\partial 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87.875"/>
  <p:tag name="PICTUREFILESIZE" val="681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frac{\vec{P}}{A}  = \vec{E} \times \vec{H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10"/>
  <p:tag name="PICTUREFILESIZE" val="237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c = \frac{1}{\sqrt{\epsilon_o \mu_o}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97.875"/>
  <p:tag name="PICTUREFILESIZE" val="235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v_p = \frac{1}{\sqrt{\mu \epsilon}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91"/>
  <p:tag name="PICTUREFILESIZE" val="21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H_x = - \sqrt{\frac{\epsilon_o}{\mu_o}} \left( f_{+}(t-z/c) -f_{-}(t+z/c) \right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82"/>
  <p:tag name="PICTUREFILESIZE" val="91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c = \frac{1}{\sqrt{\epsilon_o \mu_o}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97.875"/>
  <p:tag name="PICTUREFILESIZE" val="235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761"/>
</p:tagLst>
</file>

<file path=ppt/theme/theme1.xml><?xml version="1.0" encoding="utf-8"?>
<a:theme xmlns:a="http://schemas.openxmlformats.org/drawingml/2006/main" name="Default Design">
  <a:themeElements>
    <a:clrScheme name="Custom 2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1104</Words>
  <Application>Microsoft Office PowerPoint</Application>
  <PresentationFormat>On-screen Show (4:3)</PresentationFormat>
  <Paragraphs>232</Paragraphs>
  <Slides>26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Jeffrey H. Lang</dc:creator>
  <cp:lastModifiedBy>Janet Chuang</cp:lastModifiedBy>
  <cp:revision>101</cp:revision>
  <dcterms:created xsi:type="dcterms:W3CDTF">2011-03-07T19:57:19Z</dcterms:created>
  <dcterms:modified xsi:type="dcterms:W3CDTF">2013-01-15T21:20:53Z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17778011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D5.0.8</vt:lpwstr>
  </property>
</Properties>
</file>